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7" r:id="rId2"/>
    <p:sldId id="268" r:id="rId3"/>
    <p:sldId id="269" r:id="rId4"/>
    <p:sldId id="270" r:id="rId5"/>
    <p:sldId id="304" r:id="rId6"/>
    <p:sldId id="305" r:id="rId7"/>
    <p:sldId id="306" r:id="rId8"/>
    <p:sldId id="272" r:id="rId9"/>
    <p:sldId id="273" r:id="rId10"/>
    <p:sldId id="307" r:id="rId11"/>
    <p:sldId id="274" r:id="rId12"/>
    <p:sldId id="277" r:id="rId13"/>
    <p:sldId id="308" r:id="rId14"/>
    <p:sldId id="309" r:id="rId15"/>
    <p:sldId id="284" r:id="rId16"/>
    <p:sldId id="311" r:id="rId17"/>
    <p:sldId id="312" r:id="rId18"/>
    <p:sldId id="310" r:id="rId19"/>
    <p:sldId id="280" r:id="rId20"/>
    <p:sldId id="281" r:id="rId21"/>
    <p:sldId id="313" r:id="rId22"/>
    <p:sldId id="288" r:id="rId23"/>
    <p:sldId id="315" r:id="rId24"/>
    <p:sldId id="314" r:id="rId25"/>
    <p:sldId id="316" r:id="rId26"/>
    <p:sldId id="317" r:id="rId27"/>
    <p:sldId id="289" r:id="rId28"/>
    <p:sldId id="294" r:id="rId29"/>
    <p:sldId id="295" r:id="rId30"/>
    <p:sldId id="296" r:id="rId31"/>
    <p:sldId id="297" r:id="rId32"/>
    <p:sldId id="318" r:id="rId33"/>
    <p:sldId id="298" r:id="rId34"/>
    <p:sldId id="299" r:id="rId35"/>
    <p:sldId id="319"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6" d="100"/>
          <a:sy n="66" d="100"/>
        </p:scale>
        <p:origin x="84" y="9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455990-F65B-48AB-8432-1A33F42D33B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6B5E2A7-E48D-411F-A3E5-CCACA52E657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BF39DB1-C167-4131-91CE-9829B5951EA3}"/>
              </a:ext>
            </a:extLst>
          </p:cNvPr>
          <p:cNvSpPr>
            <a:spLocks noGrp="1"/>
          </p:cNvSpPr>
          <p:nvPr>
            <p:ph type="dt" sz="half" idx="10"/>
          </p:nvPr>
        </p:nvSpPr>
        <p:spPr/>
        <p:txBody>
          <a:bodyPr/>
          <a:lstStyle/>
          <a:p>
            <a:fld id="{197F09E3-295C-409E-BE20-F0F972507BAD}" type="datetimeFigureOut">
              <a:rPr lang="en-GB" smtClean="0"/>
              <a:t>10/09/2021</a:t>
            </a:fld>
            <a:endParaRPr lang="en-GB"/>
          </a:p>
        </p:txBody>
      </p:sp>
      <p:sp>
        <p:nvSpPr>
          <p:cNvPr id="5" name="Footer Placeholder 4">
            <a:extLst>
              <a:ext uri="{FF2B5EF4-FFF2-40B4-BE49-F238E27FC236}">
                <a16:creationId xmlns:a16="http://schemas.microsoft.com/office/drawing/2014/main" id="{278BE727-3EFF-403E-B6A5-633867A32A1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B016BF3-20D6-4DA0-B665-EE9DEB6314EE}"/>
              </a:ext>
            </a:extLst>
          </p:cNvPr>
          <p:cNvSpPr>
            <a:spLocks noGrp="1"/>
          </p:cNvSpPr>
          <p:nvPr>
            <p:ph type="sldNum" sz="quarter" idx="12"/>
          </p:nvPr>
        </p:nvSpPr>
        <p:spPr/>
        <p:txBody>
          <a:bodyPr/>
          <a:lstStyle/>
          <a:p>
            <a:fld id="{0038B005-BED1-4E36-83EC-676B9A15BD9C}" type="slidenum">
              <a:rPr lang="en-GB" smtClean="0"/>
              <a:t>‹#›</a:t>
            </a:fld>
            <a:endParaRPr lang="en-GB"/>
          </a:p>
        </p:txBody>
      </p:sp>
    </p:spTree>
    <p:extLst>
      <p:ext uri="{BB962C8B-B14F-4D97-AF65-F5344CB8AC3E}">
        <p14:creationId xmlns:p14="http://schemas.microsoft.com/office/powerpoint/2010/main" val="16868291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DC2A2E-F13B-486F-BA62-2CF946F5721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2D2B2FB-C366-4EBA-814E-7E7C81A74D5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B20880-9DC5-469F-930D-B8289A1FDC54}"/>
              </a:ext>
            </a:extLst>
          </p:cNvPr>
          <p:cNvSpPr>
            <a:spLocks noGrp="1"/>
          </p:cNvSpPr>
          <p:nvPr>
            <p:ph type="dt" sz="half" idx="10"/>
          </p:nvPr>
        </p:nvSpPr>
        <p:spPr/>
        <p:txBody>
          <a:bodyPr/>
          <a:lstStyle/>
          <a:p>
            <a:fld id="{197F09E3-295C-409E-BE20-F0F972507BAD}" type="datetimeFigureOut">
              <a:rPr lang="en-GB" smtClean="0"/>
              <a:t>10/09/2021</a:t>
            </a:fld>
            <a:endParaRPr lang="en-GB"/>
          </a:p>
        </p:txBody>
      </p:sp>
      <p:sp>
        <p:nvSpPr>
          <p:cNvPr id="5" name="Footer Placeholder 4">
            <a:extLst>
              <a:ext uri="{FF2B5EF4-FFF2-40B4-BE49-F238E27FC236}">
                <a16:creationId xmlns:a16="http://schemas.microsoft.com/office/drawing/2014/main" id="{12827A42-748A-4E53-9CE0-00A89A9F514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6E605A4-FA90-41B9-8E3B-03B28995703E}"/>
              </a:ext>
            </a:extLst>
          </p:cNvPr>
          <p:cNvSpPr>
            <a:spLocks noGrp="1"/>
          </p:cNvSpPr>
          <p:nvPr>
            <p:ph type="sldNum" sz="quarter" idx="12"/>
          </p:nvPr>
        </p:nvSpPr>
        <p:spPr/>
        <p:txBody>
          <a:bodyPr/>
          <a:lstStyle/>
          <a:p>
            <a:fld id="{0038B005-BED1-4E36-83EC-676B9A15BD9C}" type="slidenum">
              <a:rPr lang="en-GB" smtClean="0"/>
              <a:t>‹#›</a:t>
            </a:fld>
            <a:endParaRPr lang="en-GB"/>
          </a:p>
        </p:txBody>
      </p:sp>
    </p:spTree>
    <p:extLst>
      <p:ext uri="{BB962C8B-B14F-4D97-AF65-F5344CB8AC3E}">
        <p14:creationId xmlns:p14="http://schemas.microsoft.com/office/powerpoint/2010/main" val="10321216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2D7B504-34D2-4452-8564-458797DCE58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535B3BF-4559-4FD1-826F-F681F404CD3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906B324-A95E-4101-AD2D-5A842BE6BB07}"/>
              </a:ext>
            </a:extLst>
          </p:cNvPr>
          <p:cNvSpPr>
            <a:spLocks noGrp="1"/>
          </p:cNvSpPr>
          <p:nvPr>
            <p:ph type="dt" sz="half" idx="10"/>
          </p:nvPr>
        </p:nvSpPr>
        <p:spPr/>
        <p:txBody>
          <a:bodyPr/>
          <a:lstStyle/>
          <a:p>
            <a:fld id="{197F09E3-295C-409E-BE20-F0F972507BAD}" type="datetimeFigureOut">
              <a:rPr lang="en-GB" smtClean="0"/>
              <a:t>10/09/2021</a:t>
            </a:fld>
            <a:endParaRPr lang="en-GB"/>
          </a:p>
        </p:txBody>
      </p:sp>
      <p:sp>
        <p:nvSpPr>
          <p:cNvPr id="5" name="Footer Placeholder 4">
            <a:extLst>
              <a:ext uri="{FF2B5EF4-FFF2-40B4-BE49-F238E27FC236}">
                <a16:creationId xmlns:a16="http://schemas.microsoft.com/office/drawing/2014/main" id="{03F208E6-3AE3-445D-9567-B7781D6DD9A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8381FC2-9924-44CC-97EF-BA25BC109D43}"/>
              </a:ext>
            </a:extLst>
          </p:cNvPr>
          <p:cNvSpPr>
            <a:spLocks noGrp="1"/>
          </p:cNvSpPr>
          <p:nvPr>
            <p:ph type="sldNum" sz="quarter" idx="12"/>
          </p:nvPr>
        </p:nvSpPr>
        <p:spPr/>
        <p:txBody>
          <a:bodyPr/>
          <a:lstStyle/>
          <a:p>
            <a:fld id="{0038B005-BED1-4E36-83EC-676B9A15BD9C}" type="slidenum">
              <a:rPr lang="en-GB" smtClean="0"/>
              <a:t>‹#›</a:t>
            </a:fld>
            <a:endParaRPr lang="en-GB"/>
          </a:p>
        </p:txBody>
      </p:sp>
    </p:spTree>
    <p:extLst>
      <p:ext uri="{BB962C8B-B14F-4D97-AF65-F5344CB8AC3E}">
        <p14:creationId xmlns:p14="http://schemas.microsoft.com/office/powerpoint/2010/main" val="16061271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1E89FB-0D8D-46A3-97CA-1714BAB1E43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599C7E4-8BDA-4205-B988-A94FDDCBE49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FAF0371-6162-42D3-8F8E-9434573E0DF8}"/>
              </a:ext>
            </a:extLst>
          </p:cNvPr>
          <p:cNvSpPr>
            <a:spLocks noGrp="1"/>
          </p:cNvSpPr>
          <p:nvPr>
            <p:ph type="dt" sz="half" idx="10"/>
          </p:nvPr>
        </p:nvSpPr>
        <p:spPr/>
        <p:txBody>
          <a:bodyPr/>
          <a:lstStyle/>
          <a:p>
            <a:fld id="{197F09E3-295C-409E-BE20-F0F972507BAD}" type="datetimeFigureOut">
              <a:rPr lang="en-GB" smtClean="0"/>
              <a:t>10/09/2021</a:t>
            </a:fld>
            <a:endParaRPr lang="en-GB"/>
          </a:p>
        </p:txBody>
      </p:sp>
      <p:sp>
        <p:nvSpPr>
          <p:cNvPr id="5" name="Footer Placeholder 4">
            <a:extLst>
              <a:ext uri="{FF2B5EF4-FFF2-40B4-BE49-F238E27FC236}">
                <a16:creationId xmlns:a16="http://schemas.microsoft.com/office/drawing/2014/main" id="{B8D75D89-5ADF-4460-B182-55D06818FC6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8E5729F-689E-46E1-A0D6-6895210E3B8B}"/>
              </a:ext>
            </a:extLst>
          </p:cNvPr>
          <p:cNvSpPr>
            <a:spLocks noGrp="1"/>
          </p:cNvSpPr>
          <p:nvPr>
            <p:ph type="sldNum" sz="quarter" idx="12"/>
          </p:nvPr>
        </p:nvSpPr>
        <p:spPr/>
        <p:txBody>
          <a:bodyPr/>
          <a:lstStyle/>
          <a:p>
            <a:fld id="{0038B005-BED1-4E36-83EC-676B9A15BD9C}" type="slidenum">
              <a:rPr lang="en-GB" smtClean="0"/>
              <a:t>‹#›</a:t>
            </a:fld>
            <a:endParaRPr lang="en-GB"/>
          </a:p>
        </p:txBody>
      </p:sp>
    </p:spTree>
    <p:extLst>
      <p:ext uri="{BB962C8B-B14F-4D97-AF65-F5344CB8AC3E}">
        <p14:creationId xmlns:p14="http://schemas.microsoft.com/office/powerpoint/2010/main" val="31968413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8017A5-5D60-4BE3-86F8-442FFA1A10F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F004473-4556-4703-A1B2-72E3A52D070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ED5F86D-6394-4BA3-AA94-24DD3AC07FEA}"/>
              </a:ext>
            </a:extLst>
          </p:cNvPr>
          <p:cNvSpPr>
            <a:spLocks noGrp="1"/>
          </p:cNvSpPr>
          <p:nvPr>
            <p:ph type="dt" sz="half" idx="10"/>
          </p:nvPr>
        </p:nvSpPr>
        <p:spPr/>
        <p:txBody>
          <a:bodyPr/>
          <a:lstStyle/>
          <a:p>
            <a:fld id="{197F09E3-295C-409E-BE20-F0F972507BAD}" type="datetimeFigureOut">
              <a:rPr lang="en-GB" smtClean="0"/>
              <a:t>10/09/2021</a:t>
            </a:fld>
            <a:endParaRPr lang="en-GB"/>
          </a:p>
        </p:txBody>
      </p:sp>
      <p:sp>
        <p:nvSpPr>
          <p:cNvPr id="5" name="Footer Placeholder 4">
            <a:extLst>
              <a:ext uri="{FF2B5EF4-FFF2-40B4-BE49-F238E27FC236}">
                <a16:creationId xmlns:a16="http://schemas.microsoft.com/office/drawing/2014/main" id="{09D79427-59FA-49A4-9042-2AD93A749B4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CC43519-1508-40D7-B286-6D0DC372F1AC}"/>
              </a:ext>
            </a:extLst>
          </p:cNvPr>
          <p:cNvSpPr>
            <a:spLocks noGrp="1"/>
          </p:cNvSpPr>
          <p:nvPr>
            <p:ph type="sldNum" sz="quarter" idx="12"/>
          </p:nvPr>
        </p:nvSpPr>
        <p:spPr/>
        <p:txBody>
          <a:bodyPr/>
          <a:lstStyle/>
          <a:p>
            <a:fld id="{0038B005-BED1-4E36-83EC-676B9A15BD9C}" type="slidenum">
              <a:rPr lang="en-GB" smtClean="0"/>
              <a:t>‹#›</a:t>
            </a:fld>
            <a:endParaRPr lang="en-GB"/>
          </a:p>
        </p:txBody>
      </p:sp>
    </p:spTree>
    <p:extLst>
      <p:ext uri="{BB962C8B-B14F-4D97-AF65-F5344CB8AC3E}">
        <p14:creationId xmlns:p14="http://schemas.microsoft.com/office/powerpoint/2010/main" val="13979511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FA8ED0-6D3D-4D6E-996D-06E3AD3BEF9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4751EBC-92B2-4155-84D8-2FEAD0A8C13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56D56BFE-707C-4DD4-B795-07D5B9B1A2D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E611854-597F-4075-8578-FD10E435B648}"/>
              </a:ext>
            </a:extLst>
          </p:cNvPr>
          <p:cNvSpPr>
            <a:spLocks noGrp="1"/>
          </p:cNvSpPr>
          <p:nvPr>
            <p:ph type="dt" sz="half" idx="10"/>
          </p:nvPr>
        </p:nvSpPr>
        <p:spPr/>
        <p:txBody>
          <a:bodyPr/>
          <a:lstStyle/>
          <a:p>
            <a:fld id="{197F09E3-295C-409E-BE20-F0F972507BAD}" type="datetimeFigureOut">
              <a:rPr lang="en-GB" smtClean="0"/>
              <a:t>10/09/2021</a:t>
            </a:fld>
            <a:endParaRPr lang="en-GB"/>
          </a:p>
        </p:txBody>
      </p:sp>
      <p:sp>
        <p:nvSpPr>
          <p:cNvPr id="6" name="Footer Placeholder 5">
            <a:extLst>
              <a:ext uri="{FF2B5EF4-FFF2-40B4-BE49-F238E27FC236}">
                <a16:creationId xmlns:a16="http://schemas.microsoft.com/office/drawing/2014/main" id="{C8616400-9D16-4767-A241-83AE4E970C0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1B6E6EB-76DF-42F5-B124-4E3C49881543}"/>
              </a:ext>
            </a:extLst>
          </p:cNvPr>
          <p:cNvSpPr>
            <a:spLocks noGrp="1"/>
          </p:cNvSpPr>
          <p:nvPr>
            <p:ph type="sldNum" sz="quarter" idx="12"/>
          </p:nvPr>
        </p:nvSpPr>
        <p:spPr/>
        <p:txBody>
          <a:bodyPr/>
          <a:lstStyle/>
          <a:p>
            <a:fld id="{0038B005-BED1-4E36-83EC-676B9A15BD9C}" type="slidenum">
              <a:rPr lang="en-GB" smtClean="0"/>
              <a:t>‹#›</a:t>
            </a:fld>
            <a:endParaRPr lang="en-GB"/>
          </a:p>
        </p:txBody>
      </p:sp>
    </p:spTree>
    <p:extLst>
      <p:ext uri="{BB962C8B-B14F-4D97-AF65-F5344CB8AC3E}">
        <p14:creationId xmlns:p14="http://schemas.microsoft.com/office/powerpoint/2010/main" val="11787687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D78E81-409A-4CED-BD66-56863A33031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D834B41-1888-4160-972E-B3028C0D0C2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DE39130-B6EB-4F8A-B6AB-76884E9F3A6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0001AB88-2223-4499-88A2-F0D60D08D3B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E002379-2E4E-4562-B984-70A7EA39D36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AAD30F8-6C2C-471E-8BE8-3A6B1538558A}"/>
              </a:ext>
            </a:extLst>
          </p:cNvPr>
          <p:cNvSpPr>
            <a:spLocks noGrp="1"/>
          </p:cNvSpPr>
          <p:nvPr>
            <p:ph type="dt" sz="half" idx="10"/>
          </p:nvPr>
        </p:nvSpPr>
        <p:spPr/>
        <p:txBody>
          <a:bodyPr/>
          <a:lstStyle/>
          <a:p>
            <a:fld id="{197F09E3-295C-409E-BE20-F0F972507BAD}" type="datetimeFigureOut">
              <a:rPr lang="en-GB" smtClean="0"/>
              <a:t>10/09/2021</a:t>
            </a:fld>
            <a:endParaRPr lang="en-GB"/>
          </a:p>
        </p:txBody>
      </p:sp>
      <p:sp>
        <p:nvSpPr>
          <p:cNvPr id="8" name="Footer Placeholder 7">
            <a:extLst>
              <a:ext uri="{FF2B5EF4-FFF2-40B4-BE49-F238E27FC236}">
                <a16:creationId xmlns:a16="http://schemas.microsoft.com/office/drawing/2014/main" id="{1C2CABB5-653D-4981-A390-CD0FB5DAF9B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B497162B-E367-4B90-95D4-CAB0BF59AFE1}"/>
              </a:ext>
            </a:extLst>
          </p:cNvPr>
          <p:cNvSpPr>
            <a:spLocks noGrp="1"/>
          </p:cNvSpPr>
          <p:nvPr>
            <p:ph type="sldNum" sz="quarter" idx="12"/>
          </p:nvPr>
        </p:nvSpPr>
        <p:spPr/>
        <p:txBody>
          <a:bodyPr/>
          <a:lstStyle/>
          <a:p>
            <a:fld id="{0038B005-BED1-4E36-83EC-676B9A15BD9C}" type="slidenum">
              <a:rPr lang="en-GB" smtClean="0"/>
              <a:t>‹#›</a:t>
            </a:fld>
            <a:endParaRPr lang="en-GB"/>
          </a:p>
        </p:txBody>
      </p:sp>
    </p:spTree>
    <p:extLst>
      <p:ext uri="{BB962C8B-B14F-4D97-AF65-F5344CB8AC3E}">
        <p14:creationId xmlns:p14="http://schemas.microsoft.com/office/powerpoint/2010/main" val="35797261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248F28-4C0C-4071-85D6-E2CBD05C573B}"/>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83318382-1A8C-43BF-982B-6D6DA0C788DB}"/>
              </a:ext>
            </a:extLst>
          </p:cNvPr>
          <p:cNvSpPr>
            <a:spLocks noGrp="1"/>
          </p:cNvSpPr>
          <p:nvPr>
            <p:ph type="dt" sz="half" idx="10"/>
          </p:nvPr>
        </p:nvSpPr>
        <p:spPr/>
        <p:txBody>
          <a:bodyPr/>
          <a:lstStyle/>
          <a:p>
            <a:fld id="{197F09E3-295C-409E-BE20-F0F972507BAD}" type="datetimeFigureOut">
              <a:rPr lang="en-GB" smtClean="0"/>
              <a:t>10/09/2021</a:t>
            </a:fld>
            <a:endParaRPr lang="en-GB"/>
          </a:p>
        </p:txBody>
      </p:sp>
      <p:sp>
        <p:nvSpPr>
          <p:cNvPr id="4" name="Footer Placeholder 3">
            <a:extLst>
              <a:ext uri="{FF2B5EF4-FFF2-40B4-BE49-F238E27FC236}">
                <a16:creationId xmlns:a16="http://schemas.microsoft.com/office/drawing/2014/main" id="{57FB4DE5-410F-4CCD-B733-A4BCAC4E45D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D714B4C-21CF-487F-9D15-5E3ACED55673}"/>
              </a:ext>
            </a:extLst>
          </p:cNvPr>
          <p:cNvSpPr>
            <a:spLocks noGrp="1"/>
          </p:cNvSpPr>
          <p:nvPr>
            <p:ph type="sldNum" sz="quarter" idx="12"/>
          </p:nvPr>
        </p:nvSpPr>
        <p:spPr/>
        <p:txBody>
          <a:bodyPr/>
          <a:lstStyle/>
          <a:p>
            <a:fld id="{0038B005-BED1-4E36-83EC-676B9A15BD9C}" type="slidenum">
              <a:rPr lang="en-GB" smtClean="0"/>
              <a:t>‹#›</a:t>
            </a:fld>
            <a:endParaRPr lang="en-GB"/>
          </a:p>
        </p:txBody>
      </p:sp>
    </p:spTree>
    <p:extLst>
      <p:ext uri="{BB962C8B-B14F-4D97-AF65-F5344CB8AC3E}">
        <p14:creationId xmlns:p14="http://schemas.microsoft.com/office/powerpoint/2010/main" val="28856134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4B38C81-B179-47BB-9594-125368AC9AA7}"/>
              </a:ext>
            </a:extLst>
          </p:cNvPr>
          <p:cNvSpPr>
            <a:spLocks noGrp="1"/>
          </p:cNvSpPr>
          <p:nvPr>
            <p:ph type="dt" sz="half" idx="10"/>
          </p:nvPr>
        </p:nvSpPr>
        <p:spPr/>
        <p:txBody>
          <a:bodyPr/>
          <a:lstStyle/>
          <a:p>
            <a:fld id="{197F09E3-295C-409E-BE20-F0F972507BAD}" type="datetimeFigureOut">
              <a:rPr lang="en-GB" smtClean="0"/>
              <a:t>10/09/2021</a:t>
            </a:fld>
            <a:endParaRPr lang="en-GB"/>
          </a:p>
        </p:txBody>
      </p:sp>
      <p:sp>
        <p:nvSpPr>
          <p:cNvPr id="3" name="Footer Placeholder 2">
            <a:extLst>
              <a:ext uri="{FF2B5EF4-FFF2-40B4-BE49-F238E27FC236}">
                <a16:creationId xmlns:a16="http://schemas.microsoft.com/office/drawing/2014/main" id="{56A72590-B96D-421B-AD4A-9D3399DF9822}"/>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7DD8C64-59B6-4CF8-B359-E708B71146B9}"/>
              </a:ext>
            </a:extLst>
          </p:cNvPr>
          <p:cNvSpPr>
            <a:spLocks noGrp="1"/>
          </p:cNvSpPr>
          <p:nvPr>
            <p:ph type="sldNum" sz="quarter" idx="12"/>
          </p:nvPr>
        </p:nvSpPr>
        <p:spPr/>
        <p:txBody>
          <a:bodyPr/>
          <a:lstStyle/>
          <a:p>
            <a:fld id="{0038B005-BED1-4E36-83EC-676B9A15BD9C}" type="slidenum">
              <a:rPr lang="en-GB" smtClean="0"/>
              <a:t>‹#›</a:t>
            </a:fld>
            <a:endParaRPr lang="en-GB"/>
          </a:p>
        </p:txBody>
      </p:sp>
    </p:spTree>
    <p:extLst>
      <p:ext uri="{BB962C8B-B14F-4D97-AF65-F5344CB8AC3E}">
        <p14:creationId xmlns:p14="http://schemas.microsoft.com/office/powerpoint/2010/main" val="30222015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5C8F40-2973-4F9E-A2CE-FA8DCC29543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6075FCF-D0EC-4A7D-92F6-F6F27881D9F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481C5EE-4A5E-4CA9-87D6-66380F887A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87B1345-3E13-49AD-9298-F3AC4827EA32}"/>
              </a:ext>
            </a:extLst>
          </p:cNvPr>
          <p:cNvSpPr>
            <a:spLocks noGrp="1"/>
          </p:cNvSpPr>
          <p:nvPr>
            <p:ph type="dt" sz="half" idx="10"/>
          </p:nvPr>
        </p:nvSpPr>
        <p:spPr/>
        <p:txBody>
          <a:bodyPr/>
          <a:lstStyle/>
          <a:p>
            <a:fld id="{197F09E3-295C-409E-BE20-F0F972507BAD}" type="datetimeFigureOut">
              <a:rPr lang="en-GB" smtClean="0"/>
              <a:t>10/09/2021</a:t>
            </a:fld>
            <a:endParaRPr lang="en-GB"/>
          </a:p>
        </p:txBody>
      </p:sp>
      <p:sp>
        <p:nvSpPr>
          <p:cNvPr id="6" name="Footer Placeholder 5">
            <a:extLst>
              <a:ext uri="{FF2B5EF4-FFF2-40B4-BE49-F238E27FC236}">
                <a16:creationId xmlns:a16="http://schemas.microsoft.com/office/drawing/2014/main" id="{49330F2A-2AC3-43E3-9CDC-30B34CFE64A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9C22FAD-524B-4AA1-83E5-17A4164F4DD7}"/>
              </a:ext>
            </a:extLst>
          </p:cNvPr>
          <p:cNvSpPr>
            <a:spLocks noGrp="1"/>
          </p:cNvSpPr>
          <p:nvPr>
            <p:ph type="sldNum" sz="quarter" idx="12"/>
          </p:nvPr>
        </p:nvSpPr>
        <p:spPr/>
        <p:txBody>
          <a:bodyPr/>
          <a:lstStyle/>
          <a:p>
            <a:fld id="{0038B005-BED1-4E36-83EC-676B9A15BD9C}" type="slidenum">
              <a:rPr lang="en-GB" smtClean="0"/>
              <a:t>‹#›</a:t>
            </a:fld>
            <a:endParaRPr lang="en-GB"/>
          </a:p>
        </p:txBody>
      </p:sp>
    </p:spTree>
    <p:extLst>
      <p:ext uri="{BB962C8B-B14F-4D97-AF65-F5344CB8AC3E}">
        <p14:creationId xmlns:p14="http://schemas.microsoft.com/office/powerpoint/2010/main" val="36503107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EA2117-4728-44AD-8A29-528F746BB16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02B646CC-608A-4DC3-975F-5F55F9695E6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32B4A60-C8A8-4C11-A118-7916AB3F4F8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59ED879-92C2-4C49-BAA9-8902B006E334}"/>
              </a:ext>
            </a:extLst>
          </p:cNvPr>
          <p:cNvSpPr>
            <a:spLocks noGrp="1"/>
          </p:cNvSpPr>
          <p:nvPr>
            <p:ph type="dt" sz="half" idx="10"/>
          </p:nvPr>
        </p:nvSpPr>
        <p:spPr/>
        <p:txBody>
          <a:bodyPr/>
          <a:lstStyle/>
          <a:p>
            <a:fld id="{197F09E3-295C-409E-BE20-F0F972507BAD}" type="datetimeFigureOut">
              <a:rPr lang="en-GB" smtClean="0"/>
              <a:t>10/09/2021</a:t>
            </a:fld>
            <a:endParaRPr lang="en-GB"/>
          </a:p>
        </p:txBody>
      </p:sp>
      <p:sp>
        <p:nvSpPr>
          <p:cNvPr id="6" name="Footer Placeholder 5">
            <a:extLst>
              <a:ext uri="{FF2B5EF4-FFF2-40B4-BE49-F238E27FC236}">
                <a16:creationId xmlns:a16="http://schemas.microsoft.com/office/drawing/2014/main" id="{909519E9-5C57-48D9-8BA1-D7DB62DF385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422554B-E664-4DCF-A04D-B6983DBA677A}"/>
              </a:ext>
            </a:extLst>
          </p:cNvPr>
          <p:cNvSpPr>
            <a:spLocks noGrp="1"/>
          </p:cNvSpPr>
          <p:nvPr>
            <p:ph type="sldNum" sz="quarter" idx="12"/>
          </p:nvPr>
        </p:nvSpPr>
        <p:spPr/>
        <p:txBody>
          <a:bodyPr/>
          <a:lstStyle/>
          <a:p>
            <a:fld id="{0038B005-BED1-4E36-83EC-676B9A15BD9C}" type="slidenum">
              <a:rPr lang="en-GB" smtClean="0"/>
              <a:t>‹#›</a:t>
            </a:fld>
            <a:endParaRPr lang="en-GB"/>
          </a:p>
        </p:txBody>
      </p:sp>
    </p:spTree>
    <p:extLst>
      <p:ext uri="{BB962C8B-B14F-4D97-AF65-F5344CB8AC3E}">
        <p14:creationId xmlns:p14="http://schemas.microsoft.com/office/powerpoint/2010/main" val="15155114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F071495-2F5A-4C2D-95C4-199261CDF31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22696DA-1122-42D4-B7E7-3C05700B46E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F33231D-7323-4921-B0D4-EBE7E2BD068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7F09E3-295C-409E-BE20-F0F972507BAD}" type="datetimeFigureOut">
              <a:rPr lang="en-GB" smtClean="0"/>
              <a:t>10/09/2021</a:t>
            </a:fld>
            <a:endParaRPr lang="en-GB"/>
          </a:p>
        </p:txBody>
      </p:sp>
      <p:sp>
        <p:nvSpPr>
          <p:cNvPr id="5" name="Footer Placeholder 4">
            <a:extLst>
              <a:ext uri="{FF2B5EF4-FFF2-40B4-BE49-F238E27FC236}">
                <a16:creationId xmlns:a16="http://schemas.microsoft.com/office/drawing/2014/main" id="{29AB82E8-7CE4-4952-9FD1-F22C9D4526A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20C382E2-D844-4A49-983B-B95FBF7BE13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38B005-BED1-4E36-83EC-676B9A15BD9C}" type="slidenum">
              <a:rPr lang="en-GB" smtClean="0"/>
              <a:t>‹#›</a:t>
            </a:fld>
            <a:endParaRPr lang="en-GB"/>
          </a:p>
        </p:txBody>
      </p:sp>
    </p:spTree>
    <p:extLst>
      <p:ext uri="{BB962C8B-B14F-4D97-AF65-F5344CB8AC3E}">
        <p14:creationId xmlns:p14="http://schemas.microsoft.com/office/powerpoint/2010/main" val="41609782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video" Target="https://player.vimeo.com/video/582015589?app_id=122963&amp;h=87e7f87a89" TargetMode="External"/></Relationships>
</file>

<file path=ppt/slides/_rels/slide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sky, outdoor, cloudy, clouds&#10;&#10;Description automatically generated">
            <a:extLst>
              <a:ext uri="{FF2B5EF4-FFF2-40B4-BE49-F238E27FC236}">
                <a16:creationId xmlns:a16="http://schemas.microsoft.com/office/drawing/2014/main" id="{068F2D0F-BCAD-4B50-BE34-33EAE33F8DDA}"/>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t="25014"/>
          <a:stretch/>
        </p:blipFill>
        <p:spPr>
          <a:xfrm>
            <a:off x="20" y="1282"/>
            <a:ext cx="12191980" cy="6856718"/>
          </a:xfrm>
          <a:prstGeom prst="rect">
            <a:avLst/>
          </a:prstGeom>
        </p:spPr>
      </p:pic>
      <p:pic>
        <p:nvPicPr>
          <p:cNvPr id="5" name="Picture 4" descr="Logo, icon&#10;&#10;Description automatically generated">
            <a:extLst>
              <a:ext uri="{FF2B5EF4-FFF2-40B4-BE49-F238E27FC236}">
                <a16:creationId xmlns:a16="http://schemas.microsoft.com/office/drawing/2014/main" id="{73847132-E8F5-48F3-AB1E-BB7173ED968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48011" y="684520"/>
            <a:ext cx="3295974" cy="2069064"/>
          </a:xfrm>
          <a:prstGeom prst="rect">
            <a:avLst/>
          </a:prstGeom>
        </p:spPr>
      </p:pic>
      <p:sp>
        <p:nvSpPr>
          <p:cNvPr id="6" name="TextBox 5">
            <a:extLst>
              <a:ext uri="{FF2B5EF4-FFF2-40B4-BE49-F238E27FC236}">
                <a16:creationId xmlns:a16="http://schemas.microsoft.com/office/drawing/2014/main" id="{D340D033-099C-41D6-8D6A-AA622EE06A6C}"/>
              </a:ext>
            </a:extLst>
          </p:cNvPr>
          <p:cNvSpPr txBox="1"/>
          <p:nvPr/>
        </p:nvSpPr>
        <p:spPr>
          <a:xfrm>
            <a:off x="2581057" y="161300"/>
            <a:ext cx="7083414" cy="523220"/>
          </a:xfrm>
          <a:prstGeom prst="rect">
            <a:avLst/>
          </a:prstGeom>
          <a:noFill/>
        </p:spPr>
        <p:txBody>
          <a:bodyPr wrap="none" rtlCol="0">
            <a:spAutoFit/>
          </a:bodyPr>
          <a:lstStyle/>
          <a:p>
            <a:r>
              <a:rPr lang="en-GB" sz="2800" dirty="0">
                <a:solidFill>
                  <a:schemeClr val="bg1"/>
                </a:solidFill>
                <a:latin typeface="Avenir Next LT Pro" panose="020B0504020202020204" pitchFamily="34" charset="0"/>
              </a:rPr>
              <a:t>Roman Coventry and Warwickshire Project</a:t>
            </a:r>
          </a:p>
        </p:txBody>
      </p:sp>
      <p:sp>
        <p:nvSpPr>
          <p:cNvPr id="9" name="TextBox 8">
            <a:extLst>
              <a:ext uri="{FF2B5EF4-FFF2-40B4-BE49-F238E27FC236}">
                <a16:creationId xmlns:a16="http://schemas.microsoft.com/office/drawing/2014/main" id="{C49692E6-8EFB-4571-878A-9D836FAD08EB}"/>
              </a:ext>
            </a:extLst>
          </p:cNvPr>
          <p:cNvSpPr txBox="1"/>
          <p:nvPr/>
        </p:nvSpPr>
        <p:spPr>
          <a:xfrm>
            <a:off x="3968108" y="2753584"/>
            <a:ext cx="3628942" cy="646331"/>
          </a:xfrm>
          <a:prstGeom prst="rect">
            <a:avLst/>
          </a:prstGeom>
          <a:noFill/>
        </p:spPr>
        <p:txBody>
          <a:bodyPr wrap="none" rtlCol="0">
            <a:spAutoFit/>
          </a:bodyPr>
          <a:lstStyle/>
          <a:p>
            <a:r>
              <a:rPr lang="en-GB" sz="3600" dirty="0">
                <a:solidFill>
                  <a:schemeClr val="bg1"/>
                </a:solidFill>
                <a:latin typeface="Avenir Next LT Pro" panose="020B0504020202020204" pitchFamily="34" charset="0"/>
              </a:rPr>
              <a:t>Lunt Roman Fort</a:t>
            </a:r>
          </a:p>
        </p:txBody>
      </p:sp>
    </p:spTree>
    <p:extLst>
      <p:ext uri="{BB962C8B-B14F-4D97-AF65-F5344CB8AC3E}">
        <p14:creationId xmlns:p14="http://schemas.microsoft.com/office/powerpoint/2010/main" val="14868643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5EDB56B7-07BC-4A70-B18C-595CFAA1A86B}"/>
              </a:ext>
            </a:extLst>
          </p:cNvPr>
          <p:cNvPicPr>
            <a:picLocks noChangeAspect="1"/>
          </p:cNvPicPr>
          <p:nvPr/>
        </p:nvPicPr>
        <p:blipFill rotWithShape="1">
          <a:blip r:embed="rId2"/>
          <a:srcRect l="20021" r="667"/>
          <a:stretch/>
        </p:blipFill>
        <p:spPr>
          <a:xfrm>
            <a:off x="1" y="10"/>
            <a:ext cx="9669642" cy="6857990"/>
          </a:xfrm>
          <a:prstGeom prst="rect">
            <a:avLst/>
          </a:prstGeom>
        </p:spPr>
      </p:pic>
      <p:sp>
        <p:nvSpPr>
          <p:cNvPr id="13" name="Rectangle 1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BB5D8C35-2420-408E-B525-B1A697EDFD58}"/>
              </a:ext>
            </a:extLst>
          </p:cNvPr>
          <p:cNvSpPr txBox="1"/>
          <p:nvPr/>
        </p:nvSpPr>
        <p:spPr>
          <a:xfrm>
            <a:off x="7575611" y="105013"/>
            <a:ext cx="4616389" cy="6647974"/>
          </a:xfrm>
          <a:prstGeom prst="rect">
            <a:avLst/>
          </a:prstGeom>
          <a:noFill/>
        </p:spPr>
        <p:txBody>
          <a:bodyPr wrap="square">
            <a:spAutoFit/>
          </a:bodyPr>
          <a:lstStyle/>
          <a:p>
            <a:pPr algn="ctr"/>
            <a:r>
              <a:rPr lang="en-GB" sz="2400" dirty="0"/>
              <a:t>The Development and History of Lunt Fort</a:t>
            </a:r>
          </a:p>
          <a:p>
            <a:endParaRPr lang="en-GB" dirty="0"/>
          </a:p>
          <a:p>
            <a:pPr marL="285750" indent="-285750">
              <a:buFont typeface="Arial" panose="020B0604020202020204" pitchFamily="34" charset="0"/>
              <a:buChar char="•"/>
            </a:pPr>
            <a:r>
              <a:rPr lang="en-GB" dirty="0"/>
              <a:t>The evidence suggests an early acceptance of Roman rule in Warwickshire soon after the invasion of AD 43.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Yet the earliest evidence for occupation at the Lunt site has been dated to around the time of the Boudican rebellion in AD60 – AD61.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The Lunt is close to the junction of two major Roman roads, the Fosse Way and Watling Street and this whole area appears to have been a highly militarised zone with forts at Wall (Letocetum), Mancetter (Manduessedum), Alcester (Alauna) and Metchley.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Tacitus recorded that the whole army was kept mobilised during the winter to quell any remnants of the Boudican uprising</a:t>
            </a:r>
          </a:p>
        </p:txBody>
      </p:sp>
    </p:spTree>
    <p:extLst>
      <p:ext uri="{BB962C8B-B14F-4D97-AF65-F5344CB8AC3E}">
        <p14:creationId xmlns:p14="http://schemas.microsoft.com/office/powerpoint/2010/main" val="10776736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ap&#10;&#10;Description automatically generated">
            <a:extLst>
              <a:ext uri="{FF2B5EF4-FFF2-40B4-BE49-F238E27FC236}">
                <a16:creationId xmlns:a16="http://schemas.microsoft.com/office/drawing/2014/main" id="{80C005D8-BA4E-441C-8521-BB7197A4DC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7781" y="0"/>
            <a:ext cx="9096437" cy="6858000"/>
          </a:xfrm>
          <a:prstGeom prst="rect">
            <a:avLst/>
          </a:prstGeom>
        </p:spPr>
      </p:pic>
    </p:spTree>
    <p:extLst>
      <p:ext uri="{BB962C8B-B14F-4D97-AF65-F5344CB8AC3E}">
        <p14:creationId xmlns:p14="http://schemas.microsoft.com/office/powerpoint/2010/main" val="25766714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BF17114-AD2C-4D92-9606-56A43420D639}"/>
              </a:ext>
            </a:extLst>
          </p:cNvPr>
          <p:cNvSpPr txBox="1"/>
          <p:nvPr/>
        </p:nvSpPr>
        <p:spPr>
          <a:xfrm>
            <a:off x="1003177" y="201356"/>
            <a:ext cx="10342485" cy="6370975"/>
          </a:xfrm>
          <a:prstGeom prst="rect">
            <a:avLst/>
          </a:prstGeom>
          <a:noFill/>
        </p:spPr>
        <p:txBody>
          <a:bodyPr wrap="square">
            <a:spAutoFit/>
          </a:bodyPr>
          <a:lstStyle/>
          <a:p>
            <a:pPr algn="ctr"/>
            <a:r>
              <a:rPr lang="en-GB" sz="2400" dirty="0"/>
              <a:t>History of use of site</a:t>
            </a:r>
          </a:p>
          <a:p>
            <a:pPr algn="ctr"/>
            <a:endParaRPr lang="en-GB" sz="2400" dirty="0"/>
          </a:p>
          <a:p>
            <a:r>
              <a:rPr lang="en-GB" dirty="0"/>
              <a:t>Four periods of occupation of the fort during periods of unrest in Roman Britain have been identified by excavation.</a:t>
            </a:r>
          </a:p>
          <a:p>
            <a:endParaRPr lang="en-GB" dirty="0"/>
          </a:p>
          <a:p>
            <a:endParaRPr lang="en-GB" dirty="0"/>
          </a:p>
          <a:p>
            <a:pPr marL="342900" indent="-342900">
              <a:buFont typeface="+mj-lt"/>
              <a:buAutoNum type="arabicPeriod"/>
            </a:pPr>
            <a:r>
              <a:rPr lang="en-GB" b="1" dirty="0"/>
              <a:t>Period I</a:t>
            </a:r>
            <a:r>
              <a:rPr lang="en-GB" dirty="0"/>
              <a:t>: The fort was built around </a:t>
            </a:r>
            <a:r>
              <a:rPr lang="en-GB" b="1" dirty="0"/>
              <a:t>AD 60-61 </a:t>
            </a:r>
            <a:r>
              <a:rPr lang="en-GB" dirty="0"/>
              <a:t>to act as a supply depot and headquarters for an unknown legion or auxiliaries during or after the final campaign against Boudica.</a:t>
            </a:r>
          </a:p>
          <a:p>
            <a:pPr marL="342900" indent="-342900">
              <a:buFont typeface="+mj-lt"/>
              <a:buAutoNum type="arabicPeriod"/>
            </a:pPr>
            <a:endParaRPr lang="en-GB" dirty="0"/>
          </a:p>
          <a:p>
            <a:pPr marL="342900" indent="-342900">
              <a:buFont typeface="+mj-lt"/>
              <a:buAutoNum type="arabicPeriod"/>
            </a:pPr>
            <a:r>
              <a:rPr lang="en-GB" b="1" dirty="0"/>
              <a:t>Period II</a:t>
            </a:r>
            <a:r>
              <a:rPr lang="en-GB" dirty="0"/>
              <a:t>: From ca. </a:t>
            </a:r>
            <a:r>
              <a:rPr lang="en-GB" b="1" dirty="0"/>
              <a:t>AD 64 –77/78 </a:t>
            </a:r>
            <a:r>
              <a:rPr lang="en-GB" dirty="0"/>
              <a:t>it was used, in the second phase, by a legionary cohort in a reduced sized fort, from which the </a:t>
            </a:r>
            <a:r>
              <a:rPr lang="en-GB" i="1" dirty="0"/>
              <a:t>principia</a:t>
            </a:r>
            <a:r>
              <a:rPr lang="en-GB" dirty="0"/>
              <a:t> (central headquarters), </a:t>
            </a:r>
            <a:r>
              <a:rPr lang="en-GB" i="1" dirty="0"/>
              <a:t>praetorium</a:t>
            </a:r>
            <a:r>
              <a:rPr lang="en-GB" dirty="0"/>
              <a:t>, (dwelling place of the praetor or camp commander) two granaries and six barrack blocks have been excavated (see below). A number of buildings were demolished to construct a </a:t>
            </a:r>
            <a:r>
              <a:rPr lang="en-GB" i="1" dirty="0"/>
              <a:t>gyrus</a:t>
            </a:r>
            <a:r>
              <a:rPr lang="en-GB" dirty="0"/>
              <a:t>. Many horse fittings, possible stabling, an extensive metalworking area, granary and storage space suggests a cavalry unit was present at this time. This second phase lasted until AD 77/8.</a:t>
            </a:r>
          </a:p>
          <a:p>
            <a:pPr marL="342900" indent="-342900">
              <a:buFont typeface="+mj-lt"/>
              <a:buAutoNum type="arabicPeriod"/>
            </a:pPr>
            <a:endParaRPr lang="en-GB" dirty="0"/>
          </a:p>
          <a:p>
            <a:pPr marL="342900" indent="-342900">
              <a:buFont typeface="+mj-lt"/>
              <a:buAutoNum type="arabicPeriod"/>
            </a:pPr>
            <a:r>
              <a:rPr lang="en-GB" b="1" dirty="0"/>
              <a:t>Period III</a:t>
            </a:r>
            <a:r>
              <a:rPr lang="en-GB" dirty="0"/>
              <a:t>: Developments in this phase (</a:t>
            </a:r>
            <a:r>
              <a:rPr lang="en-GB" b="1" dirty="0"/>
              <a:t>AD 77/78-79) </a:t>
            </a:r>
            <a:r>
              <a:rPr lang="en-GB" dirty="0"/>
              <a:t>included construction of a double ditch system, a twin-</a:t>
            </a:r>
            <a:r>
              <a:rPr lang="en-GB" dirty="0" err="1"/>
              <a:t>portaled</a:t>
            </a:r>
            <a:r>
              <a:rPr lang="en-GB" dirty="0"/>
              <a:t> gateway on the south and occupation outside the defences until the fort was decommissioned.</a:t>
            </a:r>
          </a:p>
          <a:p>
            <a:pPr marL="342900" indent="-342900">
              <a:buFont typeface="+mj-lt"/>
              <a:buAutoNum type="arabicPeriod"/>
            </a:pPr>
            <a:endParaRPr lang="en-GB" dirty="0"/>
          </a:p>
          <a:p>
            <a:pPr marL="342900" indent="-342900">
              <a:buFont typeface="+mj-lt"/>
              <a:buAutoNum type="arabicPeriod"/>
            </a:pPr>
            <a:r>
              <a:rPr lang="en-GB" b="1" dirty="0"/>
              <a:t>Period IV</a:t>
            </a:r>
            <a:r>
              <a:rPr lang="en-GB" dirty="0"/>
              <a:t>: After </a:t>
            </a:r>
            <a:r>
              <a:rPr lang="en-GB" b="1" dirty="0"/>
              <a:t>AD 260 </a:t>
            </a:r>
            <a:r>
              <a:rPr lang="en-GB" dirty="0"/>
              <a:t>it was recommissioned as a temporary fort with ditches on a similar alignment but slightly larger than that of Period II.</a:t>
            </a:r>
          </a:p>
        </p:txBody>
      </p:sp>
    </p:spTree>
    <p:extLst>
      <p:ext uri="{BB962C8B-B14F-4D97-AF65-F5344CB8AC3E}">
        <p14:creationId xmlns:p14="http://schemas.microsoft.com/office/powerpoint/2010/main" val="39683146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220" name="Rectangle 7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218" name="Picture 2">
            <a:extLst>
              <a:ext uri="{FF2B5EF4-FFF2-40B4-BE49-F238E27FC236}">
                <a16:creationId xmlns:a16="http://schemas.microsoft.com/office/drawing/2014/main" id="{50CC3A6F-E39D-47E1-9DA4-2B2D68D4817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554" r="13487"/>
          <a:stretch/>
        </p:blipFill>
        <p:spPr bwMode="auto">
          <a:xfrm>
            <a:off x="2522356"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DC2F75A2-5DEF-4887-A0CF-3EA82C3FC257}"/>
              </a:ext>
            </a:extLst>
          </p:cNvPr>
          <p:cNvSpPr txBox="1"/>
          <p:nvPr/>
        </p:nvSpPr>
        <p:spPr>
          <a:xfrm>
            <a:off x="169359" y="622188"/>
            <a:ext cx="3772327" cy="5909310"/>
          </a:xfrm>
          <a:prstGeom prst="rect">
            <a:avLst/>
          </a:prstGeom>
          <a:noFill/>
        </p:spPr>
        <p:txBody>
          <a:bodyPr wrap="square">
            <a:spAutoFit/>
          </a:bodyPr>
          <a:lstStyle/>
          <a:p>
            <a:pPr algn="ctr"/>
            <a:r>
              <a:rPr lang="en-GB" b="1" dirty="0"/>
              <a:t>Period I (AD 60-64)</a:t>
            </a:r>
          </a:p>
          <a:p>
            <a:endParaRPr lang="en-GB" dirty="0"/>
          </a:p>
          <a:p>
            <a:endParaRPr lang="en-GB" dirty="0"/>
          </a:p>
          <a:p>
            <a:pPr marL="285750" indent="-285750">
              <a:buFont typeface="Arial" panose="020B0604020202020204" pitchFamily="34" charset="0"/>
              <a:buChar char="•"/>
            </a:pPr>
            <a:r>
              <a:rPr lang="en-GB" dirty="0"/>
              <a:t>Excavations between 1968-71 revealed the presence of </a:t>
            </a:r>
            <a:r>
              <a:rPr lang="en-GB" b="1" dirty="0"/>
              <a:t>barrack</a:t>
            </a:r>
            <a:r>
              <a:rPr lang="en-GB" dirty="0"/>
              <a:t>-like buildings - part of a fort that was larger than any of the subsequent stages and for which the defences have not yet been located.</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In addition to the barrack-blocks, a </a:t>
            </a:r>
            <a:r>
              <a:rPr lang="en-GB" b="1" dirty="0"/>
              <a:t>granary</a:t>
            </a:r>
            <a:r>
              <a:rPr lang="en-GB" dirty="0"/>
              <a:t> was located at the Northeast corner of the fort.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The original large camp of Period I seems to have had four building periods, all in timber, during the latest of which a large circular horse-training ring or </a:t>
            </a:r>
            <a:r>
              <a:rPr lang="en-GB" b="1" i="1" dirty="0"/>
              <a:t>gyrus</a:t>
            </a:r>
            <a:r>
              <a:rPr lang="en-GB" dirty="0"/>
              <a:t> was erected (right).</a:t>
            </a:r>
          </a:p>
        </p:txBody>
      </p:sp>
    </p:spTree>
    <p:extLst>
      <p:ext uri="{BB962C8B-B14F-4D97-AF65-F5344CB8AC3E}">
        <p14:creationId xmlns:p14="http://schemas.microsoft.com/office/powerpoint/2010/main" val="41098129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220" name="Rectangle 7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218" name="Picture 2">
            <a:extLst>
              <a:ext uri="{FF2B5EF4-FFF2-40B4-BE49-F238E27FC236}">
                <a16:creationId xmlns:a16="http://schemas.microsoft.com/office/drawing/2014/main" id="{50CC3A6F-E39D-47E1-9DA4-2B2D68D4817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554" r="13487"/>
          <a:stretch/>
        </p:blipFill>
        <p:spPr bwMode="auto">
          <a:xfrm>
            <a:off x="2522356"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1CE3FB59-53A3-4DBC-98F0-6F9333A1762B}"/>
              </a:ext>
            </a:extLst>
          </p:cNvPr>
          <p:cNvSpPr txBox="1"/>
          <p:nvPr/>
        </p:nvSpPr>
        <p:spPr>
          <a:xfrm>
            <a:off x="106532" y="117693"/>
            <a:ext cx="4021586" cy="6463308"/>
          </a:xfrm>
          <a:prstGeom prst="rect">
            <a:avLst/>
          </a:prstGeom>
          <a:noFill/>
        </p:spPr>
        <p:txBody>
          <a:bodyPr wrap="square">
            <a:spAutoFit/>
          </a:bodyPr>
          <a:lstStyle/>
          <a:p>
            <a:pPr algn="ctr"/>
            <a:r>
              <a:rPr lang="en-GB" dirty="0"/>
              <a:t>Period I: First Inhabitants</a:t>
            </a:r>
          </a:p>
          <a:p>
            <a:endParaRPr lang="en-GB" dirty="0"/>
          </a:p>
          <a:p>
            <a:pPr marL="285750" indent="-285750">
              <a:buFont typeface="Arial" panose="020B0604020202020204" pitchFamily="34" charset="0"/>
              <a:buChar char="•"/>
            </a:pPr>
            <a:r>
              <a:rPr lang="en-GB" dirty="0"/>
              <a:t>Who were the Romans who inhabited the camp?</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Lunt Fort may have started-off life as a large encampment used to house a mixed regiment or two of cavalry and infantry known as a </a:t>
            </a:r>
            <a:r>
              <a:rPr lang="en-GB" i="1" dirty="0"/>
              <a:t>cohors equitata</a:t>
            </a:r>
            <a:r>
              <a:rPr lang="en-GB" dirty="0"/>
              <a:t>, together with an unknown number of horses captured during the campaigns against Boudica in AD 60-61.</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Soldiers in this type of regiment would have been accustomed to the care and use of horses and would have been the logical choice to garrison the Fort, able to care for and train the horses they had captured.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Horses were then distributed to elite cavalry or as pack animals depending on their suitability.</a:t>
            </a:r>
          </a:p>
        </p:txBody>
      </p:sp>
    </p:spTree>
    <p:extLst>
      <p:ext uri="{BB962C8B-B14F-4D97-AF65-F5344CB8AC3E}">
        <p14:creationId xmlns:p14="http://schemas.microsoft.com/office/powerpoint/2010/main" val="21601582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220" name="Rectangle 7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218" name="Picture 2">
            <a:extLst>
              <a:ext uri="{FF2B5EF4-FFF2-40B4-BE49-F238E27FC236}">
                <a16:creationId xmlns:a16="http://schemas.microsoft.com/office/drawing/2014/main" id="{50CC3A6F-E39D-47E1-9DA4-2B2D68D4817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554" r="13487"/>
          <a:stretch/>
        </p:blipFill>
        <p:spPr bwMode="auto">
          <a:xfrm>
            <a:off x="2522356"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AC67990D-8094-4FC4-B8F6-EAC5EDC825E6}"/>
              </a:ext>
            </a:extLst>
          </p:cNvPr>
          <p:cNvSpPr txBox="1"/>
          <p:nvPr/>
        </p:nvSpPr>
        <p:spPr>
          <a:xfrm>
            <a:off x="415570" y="793980"/>
            <a:ext cx="3048740" cy="5632311"/>
          </a:xfrm>
          <a:prstGeom prst="rect">
            <a:avLst/>
          </a:prstGeom>
          <a:noFill/>
        </p:spPr>
        <p:txBody>
          <a:bodyPr wrap="square">
            <a:spAutoFit/>
          </a:bodyPr>
          <a:lstStyle/>
          <a:p>
            <a:pPr algn="ctr"/>
            <a:r>
              <a:rPr lang="en-GB" i="1" dirty="0"/>
              <a:t>Gyrus</a:t>
            </a:r>
            <a:r>
              <a:rPr lang="en-GB" dirty="0"/>
              <a:t> or </a:t>
            </a:r>
            <a:r>
              <a:rPr lang="en-GB" i="1" dirty="0"/>
              <a:t>Vivarium</a:t>
            </a:r>
          </a:p>
          <a:p>
            <a:r>
              <a:rPr lang="en-GB" dirty="0"/>
              <a:t>       </a:t>
            </a:r>
          </a:p>
          <a:p>
            <a:pPr marL="285750" indent="-285750">
              <a:buFont typeface="Arial" panose="020B0604020202020204" pitchFamily="34" charset="0"/>
              <a:buChar char="•"/>
            </a:pPr>
            <a:r>
              <a:rPr lang="en-GB" dirty="0"/>
              <a:t>The </a:t>
            </a:r>
            <a:r>
              <a:rPr lang="en-GB" i="1" dirty="0"/>
              <a:t>gyrus</a:t>
            </a:r>
            <a:r>
              <a:rPr lang="en-GB" dirty="0"/>
              <a:t> was a large circular structure on the east side of the fort, 34.06m in diameter with a funnelled entrance and double gate, probably indicating that the structure was used for livestock of some sort.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This feature is not only unparalleled in Britain, but is the only known example in the Roman Empire. It has been suggested that the </a:t>
            </a:r>
            <a:r>
              <a:rPr lang="en-GB" i="1" dirty="0"/>
              <a:t>gyrus</a:t>
            </a:r>
            <a:r>
              <a:rPr lang="en-GB" dirty="0"/>
              <a:t> was to be associated with the training of horses.</a:t>
            </a:r>
          </a:p>
        </p:txBody>
      </p:sp>
    </p:spTree>
    <p:extLst>
      <p:ext uri="{BB962C8B-B14F-4D97-AF65-F5344CB8AC3E}">
        <p14:creationId xmlns:p14="http://schemas.microsoft.com/office/powerpoint/2010/main" val="2263980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220" name="Rectangle 7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218" name="Picture 2">
            <a:extLst>
              <a:ext uri="{FF2B5EF4-FFF2-40B4-BE49-F238E27FC236}">
                <a16:creationId xmlns:a16="http://schemas.microsoft.com/office/drawing/2014/main" id="{50CC3A6F-E39D-47E1-9DA4-2B2D68D4817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554" r="13487"/>
          <a:stretch/>
        </p:blipFill>
        <p:spPr bwMode="auto">
          <a:xfrm>
            <a:off x="2522356"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A61D3FF3-0920-491B-87CF-07EDA2D9EBDA}"/>
              </a:ext>
            </a:extLst>
          </p:cNvPr>
          <p:cNvSpPr txBox="1"/>
          <p:nvPr/>
        </p:nvSpPr>
        <p:spPr>
          <a:xfrm>
            <a:off x="286304" y="1685718"/>
            <a:ext cx="3682014" cy="4247317"/>
          </a:xfrm>
          <a:prstGeom prst="rect">
            <a:avLst/>
          </a:prstGeom>
          <a:noFill/>
        </p:spPr>
        <p:txBody>
          <a:bodyPr wrap="square">
            <a:spAutoFit/>
          </a:bodyPr>
          <a:lstStyle/>
          <a:p>
            <a:r>
              <a:rPr lang="en-GB" dirty="0"/>
              <a:t>The </a:t>
            </a:r>
            <a:r>
              <a:rPr lang="en-GB" i="1" dirty="0"/>
              <a:t>gyrus</a:t>
            </a:r>
            <a:r>
              <a:rPr lang="en-GB" dirty="0"/>
              <a:t> was added to the fort at some point during the end of the first period and start of the second period of occupation, and its construction caused significant disruption to the fort. </a:t>
            </a:r>
          </a:p>
          <a:p>
            <a:endParaRPr lang="en-GB" dirty="0"/>
          </a:p>
          <a:p>
            <a:r>
              <a:rPr lang="en-GB" dirty="0"/>
              <a:t>Having the </a:t>
            </a:r>
            <a:r>
              <a:rPr lang="en-GB" i="1" dirty="0"/>
              <a:t>gyrus</a:t>
            </a:r>
            <a:r>
              <a:rPr lang="en-GB" dirty="0"/>
              <a:t> within affected not just the wall which curved to accommodate it, thus deviating from the standard Roman rectangular pattern, but also the layout of the fort was significantly different from the standard.</a:t>
            </a:r>
          </a:p>
          <a:p>
            <a:endParaRPr lang="en-GB" dirty="0"/>
          </a:p>
        </p:txBody>
      </p:sp>
    </p:spTree>
    <p:extLst>
      <p:ext uri="{BB962C8B-B14F-4D97-AF65-F5344CB8AC3E}">
        <p14:creationId xmlns:p14="http://schemas.microsoft.com/office/powerpoint/2010/main" val="12597638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220" name="Rectangle 7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218" name="Picture 2">
            <a:extLst>
              <a:ext uri="{FF2B5EF4-FFF2-40B4-BE49-F238E27FC236}">
                <a16:creationId xmlns:a16="http://schemas.microsoft.com/office/drawing/2014/main" id="{50CC3A6F-E39D-47E1-9DA4-2B2D68D4817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554" r="13487"/>
          <a:stretch/>
        </p:blipFill>
        <p:spPr bwMode="auto">
          <a:xfrm>
            <a:off x="2522356"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A61D3FF3-0920-491B-87CF-07EDA2D9EBDA}"/>
              </a:ext>
            </a:extLst>
          </p:cNvPr>
          <p:cNvSpPr txBox="1"/>
          <p:nvPr/>
        </p:nvSpPr>
        <p:spPr>
          <a:xfrm>
            <a:off x="117628" y="117447"/>
            <a:ext cx="4019365" cy="6186309"/>
          </a:xfrm>
          <a:prstGeom prst="rect">
            <a:avLst/>
          </a:prstGeom>
          <a:noFill/>
        </p:spPr>
        <p:txBody>
          <a:bodyPr wrap="square">
            <a:spAutoFit/>
          </a:bodyPr>
          <a:lstStyle/>
          <a:p>
            <a:endParaRPr lang="en-GB" dirty="0"/>
          </a:p>
          <a:p>
            <a:pPr algn="ctr"/>
            <a:r>
              <a:rPr lang="en-GB" dirty="0"/>
              <a:t>Evidence of Horses at Lunt</a:t>
            </a:r>
          </a:p>
          <a:p>
            <a:pPr algn="ctr"/>
            <a:endParaRPr lang="en-GB" dirty="0"/>
          </a:p>
          <a:p>
            <a:pPr marL="285750" indent="-285750">
              <a:buFont typeface="Arial" panose="020B0604020202020204" pitchFamily="34" charset="0"/>
              <a:buChar char="•"/>
            </a:pPr>
            <a:r>
              <a:rPr lang="en-GB" dirty="0"/>
              <a:t>Archaeological excavations uncovered finds associated with cavalry within the fort, with </a:t>
            </a:r>
            <a:r>
              <a:rPr lang="en-GB" b="1" dirty="0"/>
              <a:t>stable blocks </a:t>
            </a:r>
            <a:r>
              <a:rPr lang="en-GB" dirty="0"/>
              <a:t>being uncovered from Period I.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This strongly suggests that the </a:t>
            </a:r>
            <a:r>
              <a:rPr lang="en-GB" i="1" dirty="0"/>
              <a:t>gyrus</a:t>
            </a:r>
            <a:r>
              <a:rPr lang="en-GB" dirty="0"/>
              <a:t> was once a cavalry-training arena where the soldiers stationed in the base trained horses for combat. The surface of the arena was kept smooth and level and was covered in sand.</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The Greek historian Xenophon referred to such a structure as a </a:t>
            </a:r>
            <a:r>
              <a:rPr lang="en-GB" i="1" dirty="0"/>
              <a:t>gyrus,</a:t>
            </a:r>
            <a:r>
              <a:rPr lang="en-GB" dirty="0"/>
              <a:t> but there is no equivalent Latin word and we do not know what the Romans themselves called this type of structure - perhaps a </a:t>
            </a:r>
            <a:r>
              <a:rPr lang="en-GB" i="1" dirty="0"/>
              <a:t>vivarium</a:t>
            </a:r>
            <a:r>
              <a:rPr lang="en-GB" dirty="0"/>
              <a:t> or animal corral?</a:t>
            </a:r>
          </a:p>
        </p:txBody>
      </p:sp>
    </p:spTree>
    <p:extLst>
      <p:ext uri="{BB962C8B-B14F-4D97-AF65-F5344CB8AC3E}">
        <p14:creationId xmlns:p14="http://schemas.microsoft.com/office/powerpoint/2010/main" val="6708651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220" name="Rectangle 7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218" name="Picture 2">
            <a:extLst>
              <a:ext uri="{FF2B5EF4-FFF2-40B4-BE49-F238E27FC236}">
                <a16:creationId xmlns:a16="http://schemas.microsoft.com/office/drawing/2014/main" id="{50CC3A6F-E39D-47E1-9DA4-2B2D68D4817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554" r="13487"/>
          <a:stretch/>
        </p:blipFill>
        <p:spPr bwMode="auto">
          <a:xfrm>
            <a:off x="2522356"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59BBCE71-45C9-4008-8D3D-68D6012CF2F3}"/>
              </a:ext>
            </a:extLst>
          </p:cNvPr>
          <p:cNvSpPr txBox="1"/>
          <p:nvPr/>
        </p:nvSpPr>
        <p:spPr>
          <a:xfrm>
            <a:off x="168675" y="0"/>
            <a:ext cx="4474346" cy="6463308"/>
          </a:xfrm>
          <a:prstGeom prst="rect">
            <a:avLst/>
          </a:prstGeom>
          <a:noFill/>
        </p:spPr>
        <p:txBody>
          <a:bodyPr wrap="square">
            <a:spAutoFit/>
          </a:bodyPr>
          <a:lstStyle/>
          <a:p>
            <a:pPr algn="ctr"/>
            <a:endParaRPr lang="en-GB" dirty="0"/>
          </a:p>
          <a:p>
            <a:pPr algn="ctr"/>
            <a:r>
              <a:rPr lang="en-GB" dirty="0"/>
              <a:t>Period I: Boudica</a:t>
            </a:r>
          </a:p>
          <a:p>
            <a:endParaRPr lang="en-GB" dirty="0"/>
          </a:p>
          <a:p>
            <a:r>
              <a:rPr lang="en-GB" dirty="0"/>
              <a:t>Given the probable role played by the Lunt in stockading and training the horses taken from Boudica, we ought to imagine that the Lunt lay not too distant from the site of her defeat.</a:t>
            </a:r>
          </a:p>
          <a:p>
            <a:endParaRPr lang="en-GB" dirty="0"/>
          </a:p>
          <a:p>
            <a:r>
              <a:rPr lang="en-GB" dirty="0"/>
              <a:t>The large size of the camp suggests that it might have housed auxiliary troops on their way to quash the revolt. </a:t>
            </a:r>
          </a:p>
          <a:p>
            <a:endParaRPr lang="en-GB" dirty="0"/>
          </a:p>
          <a:p>
            <a:r>
              <a:rPr lang="en-GB" dirty="0"/>
              <a:t>If so the captured horses may then have been taken to what had been a temporary camp for soldiers on their way to fight, if the fort was not itself constructed afterwards. </a:t>
            </a:r>
          </a:p>
          <a:p>
            <a:endParaRPr lang="en-GB" dirty="0"/>
          </a:p>
          <a:p>
            <a:r>
              <a:rPr lang="en-GB" dirty="0"/>
              <a:t>It is possible a Legion like the XX, housed at that time in Glevum (Gloucester), were moved up towards Watling Street along the Fosse Way and temporarily housed near the cross point of the two roads.</a:t>
            </a:r>
          </a:p>
          <a:p>
            <a:endParaRPr lang="en-GB" dirty="0"/>
          </a:p>
        </p:txBody>
      </p:sp>
    </p:spTree>
    <p:extLst>
      <p:ext uri="{BB962C8B-B14F-4D97-AF65-F5344CB8AC3E}">
        <p14:creationId xmlns:p14="http://schemas.microsoft.com/office/powerpoint/2010/main" val="27517216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6" name="Picture 2">
            <a:extLst>
              <a:ext uri="{FF2B5EF4-FFF2-40B4-BE49-F238E27FC236}">
                <a16:creationId xmlns:a16="http://schemas.microsoft.com/office/drawing/2014/main" id="{39759A27-1696-4BE0-A952-DAC08B43D9D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358" t="9091" r="29723" b="1"/>
          <a:stretch/>
        </p:blipFill>
        <p:spPr bwMode="auto">
          <a:xfrm>
            <a:off x="3522468" y="10"/>
            <a:ext cx="8669532" cy="6857990"/>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Rectangle 74">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7" name="Rectangle 76">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4D1ACBE3-1581-4C79-ABCB-76B6CF8BF1A6}"/>
              </a:ext>
            </a:extLst>
          </p:cNvPr>
          <p:cNvSpPr txBox="1"/>
          <p:nvPr/>
        </p:nvSpPr>
        <p:spPr>
          <a:xfrm>
            <a:off x="371094" y="2718054"/>
            <a:ext cx="3438906" cy="3207258"/>
          </a:xfrm>
          <a:prstGeom prst="rect">
            <a:avLst/>
          </a:prstGeom>
        </p:spPr>
        <p:txBody>
          <a:bodyPr vert="horz" lIns="91440" tIns="45720" rIns="91440" bIns="45720" rtlCol="0" anchor="t">
            <a:normAutofit/>
          </a:bodyPr>
          <a:lstStyle/>
          <a:p>
            <a:pPr indent="-228600">
              <a:lnSpc>
                <a:spcPct val="90000"/>
              </a:lnSpc>
              <a:spcAft>
                <a:spcPts val="600"/>
              </a:spcAft>
              <a:buFont typeface="Arial" panose="020B0604020202020204" pitchFamily="34" charset="0"/>
              <a:buChar char="•"/>
            </a:pPr>
            <a:r>
              <a:rPr lang="en-US" sz="1600" dirty="0"/>
              <a:t>The evidence for the presence of the XX legion at the fort, either before or after Boudica’s defeat, might be suggested in a silver ring unearthed at the site during excavation (right).</a:t>
            </a:r>
          </a:p>
          <a:p>
            <a:pPr indent="-228600">
              <a:lnSpc>
                <a:spcPct val="90000"/>
              </a:lnSpc>
              <a:spcAft>
                <a:spcPts val="600"/>
              </a:spcAft>
              <a:buFont typeface="Arial" panose="020B0604020202020204" pitchFamily="34" charset="0"/>
              <a:buChar char="•"/>
            </a:pPr>
            <a:endParaRPr lang="en-US" sz="1600" dirty="0"/>
          </a:p>
          <a:p>
            <a:pPr indent="-228600">
              <a:lnSpc>
                <a:spcPct val="90000"/>
              </a:lnSpc>
              <a:spcAft>
                <a:spcPts val="600"/>
              </a:spcAft>
              <a:buFont typeface="Arial" panose="020B0604020202020204" pitchFamily="34" charset="0"/>
              <a:buChar char="•"/>
            </a:pPr>
            <a:r>
              <a:rPr lang="en-US" sz="1600" dirty="0"/>
              <a:t>The ring with a palm leaf engraved on the face has been taken to suggest the presence at the fort of a winning gladiator – as the palm leaf as a symbol of victory was sometimes worn by such men…</a:t>
            </a:r>
          </a:p>
        </p:txBody>
      </p:sp>
    </p:spTree>
    <p:extLst>
      <p:ext uri="{BB962C8B-B14F-4D97-AF65-F5344CB8AC3E}">
        <p14:creationId xmlns:p14="http://schemas.microsoft.com/office/powerpoint/2010/main" val="3237851914"/>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D10CA98-9853-41ED-AAA2-C88A260C9570}"/>
              </a:ext>
            </a:extLst>
          </p:cNvPr>
          <p:cNvPicPr>
            <a:picLocks noChangeAspect="1"/>
          </p:cNvPicPr>
          <p:nvPr/>
        </p:nvPicPr>
        <p:blipFill>
          <a:blip r:embed="rId2"/>
          <a:stretch>
            <a:fillRect/>
          </a:stretch>
        </p:blipFill>
        <p:spPr>
          <a:xfrm>
            <a:off x="0" y="0"/>
            <a:ext cx="12200018" cy="2169619"/>
          </a:xfrm>
          <a:prstGeom prst="rect">
            <a:avLst/>
          </a:prstGeom>
        </p:spPr>
      </p:pic>
      <p:sp>
        <p:nvSpPr>
          <p:cNvPr id="6" name="TextBox 5">
            <a:extLst>
              <a:ext uri="{FF2B5EF4-FFF2-40B4-BE49-F238E27FC236}">
                <a16:creationId xmlns:a16="http://schemas.microsoft.com/office/drawing/2014/main" id="{734A69EA-5CF6-4D35-B345-21786889052E}"/>
              </a:ext>
            </a:extLst>
          </p:cNvPr>
          <p:cNvSpPr txBox="1"/>
          <p:nvPr/>
        </p:nvSpPr>
        <p:spPr>
          <a:xfrm>
            <a:off x="766762" y="2818387"/>
            <a:ext cx="10658475" cy="2492990"/>
          </a:xfrm>
          <a:prstGeom prst="rect">
            <a:avLst/>
          </a:prstGeom>
          <a:noFill/>
        </p:spPr>
        <p:txBody>
          <a:bodyPr wrap="square">
            <a:spAutoFit/>
          </a:bodyPr>
          <a:lstStyle/>
          <a:p>
            <a:pPr algn="ctr"/>
            <a:r>
              <a:rPr lang="en-GB" sz="2400" dirty="0"/>
              <a:t>Lunt Roman Fort, Baginton</a:t>
            </a:r>
          </a:p>
          <a:p>
            <a:pPr algn="ctr"/>
            <a:endParaRPr lang="en-GB" sz="2400" dirty="0"/>
          </a:p>
          <a:p>
            <a:pPr marL="285750" indent="-285750">
              <a:buFont typeface="Arial" panose="020B0604020202020204" pitchFamily="34" charset="0"/>
              <a:buChar char="•"/>
            </a:pPr>
            <a:r>
              <a:rPr lang="en-GB" dirty="0"/>
              <a:t>Lunt Roman Fort in Baginton was a Roman military camp created in around AD 60 or 61 possibly to deal with the revolt of Boudica and/or its aftermath.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We have no record of the Lunt from Roman times or what it was called - the name Lunt was introduced later and refers to trees or a wooded slope - so our knowledge comes entirely from archaeology and from how other similar sites were governed and worked.</a:t>
            </a:r>
          </a:p>
        </p:txBody>
      </p:sp>
    </p:spTree>
    <p:extLst>
      <p:ext uri="{BB962C8B-B14F-4D97-AF65-F5344CB8AC3E}">
        <p14:creationId xmlns:p14="http://schemas.microsoft.com/office/powerpoint/2010/main" val="5666617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70" name="Picture 2">
            <a:extLst>
              <a:ext uri="{FF2B5EF4-FFF2-40B4-BE49-F238E27FC236}">
                <a16:creationId xmlns:a16="http://schemas.microsoft.com/office/drawing/2014/main" id="{0E745F3B-D06B-4EDE-800D-26168394B01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2158" r="2193"/>
          <a:stretch/>
        </p:blipFill>
        <p:spPr bwMode="auto">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73"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3154502-9517-4CF4-88FA-A1CBDCAC5440}"/>
              </a:ext>
            </a:extLst>
          </p:cNvPr>
          <p:cNvSpPr txBox="1"/>
          <p:nvPr/>
        </p:nvSpPr>
        <p:spPr>
          <a:xfrm>
            <a:off x="5222289" y="2778958"/>
            <a:ext cx="6094520" cy="3693319"/>
          </a:xfrm>
          <a:prstGeom prst="rect">
            <a:avLst/>
          </a:prstGeom>
          <a:noFill/>
        </p:spPr>
        <p:txBody>
          <a:bodyPr wrap="square">
            <a:spAutoFit/>
          </a:bodyPr>
          <a:lstStyle/>
          <a:p>
            <a:r>
              <a:rPr lang="en-GB" dirty="0"/>
              <a:t>But a closer look at the ring reveals something more remarkable – the possible engraving of XX, one X either side of the palm. Could this ring have belonged to a soldier from the XX Legion? </a:t>
            </a:r>
          </a:p>
          <a:p>
            <a:endParaRPr lang="en-GB" dirty="0"/>
          </a:p>
          <a:p>
            <a:r>
              <a:rPr lang="en-GB" dirty="0"/>
              <a:t>It is also known that the XX were given the honorary title of </a:t>
            </a:r>
            <a:r>
              <a:rPr lang="en-GB" i="1" dirty="0"/>
              <a:t>Legio vigesima Valeria Victrix</a:t>
            </a:r>
            <a:r>
              <a:rPr lang="en-GB" dirty="0"/>
              <a:t>. </a:t>
            </a:r>
          </a:p>
          <a:p>
            <a:endParaRPr lang="en-GB" dirty="0"/>
          </a:p>
          <a:p>
            <a:r>
              <a:rPr lang="en-GB" dirty="0"/>
              <a:t>Some suggest that the title was earned defeating Boudica, others that they were given the title earlier (AD 6-9) for their part in quelling a revolt in Illyria (modern Albania). Either way, the palm as symbol of victory might be a symbol for Valeria Victrix.</a:t>
            </a:r>
          </a:p>
        </p:txBody>
      </p:sp>
    </p:spTree>
    <p:extLst>
      <p:ext uri="{BB962C8B-B14F-4D97-AF65-F5344CB8AC3E}">
        <p14:creationId xmlns:p14="http://schemas.microsoft.com/office/powerpoint/2010/main" val="41892134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220" name="Rectangle 7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218" name="Picture 2">
            <a:extLst>
              <a:ext uri="{FF2B5EF4-FFF2-40B4-BE49-F238E27FC236}">
                <a16:creationId xmlns:a16="http://schemas.microsoft.com/office/drawing/2014/main" id="{50CC3A6F-E39D-47E1-9DA4-2B2D68D4817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554" r="13487"/>
          <a:stretch/>
        </p:blipFill>
        <p:spPr bwMode="auto">
          <a:xfrm>
            <a:off x="2522356"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5C076A2D-3FA0-4B3B-8AF6-FC3A0B0F5EC3}"/>
              </a:ext>
            </a:extLst>
          </p:cNvPr>
          <p:cNvSpPr txBox="1"/>
          <p:nvPr/>
        </p:nvSpPr>
        <p:spPr>
          <a:xfrm>
            <a:off x="236153" y="1443841"/>
            <a:ext cx="3458977" cy="3970318"/>
          </a:xfrm>
          <a:prstGeom prst="rect">
            <a:avLst/>
          </a:prstGeom>
          <a:noFill/>
        </p:spPr>
        <p:txBody>
          <a:bodyPr wrap="square">
            <a:spAutoFit/>
          </a:bodyPr>
          <a:lstStyle/>
          <a:p>
            <a:pPr marL="285750" indent="-285750">
              <a:buFont typeface="Arial" panose="020B0604020202020204" pitchFamily="34" charset="0"/>
              <a:buChar char="•"/>
            </a:pPr>
            <a:r>
              <a:rPr lang="en-GB" dirty="0"/>
              <a:t>If the Fort had been mainly occupied with the holding and training of the captured horses, then following the initial large number of animals the supply would soon have petered out.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After this a large military presence at the site would be no longer required. The original large defences were therefore levelled, and the much-smaller </a:t>
            </a:r>
            <a:r>
              <a:rPr lang="en-GB" b="1" dirty="0"/>
              <a:t>Period II </a:t>
            </a:r>
            <a:r>
              <a:rPr lang="en-GB" dirty="0"/>
              <a:t>fort was built within the first camp.</a:t>
            </a:r>
          </a:p>
        </p:txBody>
      </p:sp>
    </p:spTree>
    <p:extLst>
      <p:ext uri="{BB962C8B-B14F-4D97-AF65-F5344CB8AC3E}">
        <p14:creationId xmlns:p14="http://schemas.microsoft.com/office/powerpoint/2010/main" val="25503327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42" name="Picture 2">
            <a:extLst>
              <a:ext uri="{FF2B5EF4-FFF2-40B4-BE49-F238E27FC236}">
                <a16:creationId xmlns:a16="http://schemas.microsoft.com/office/drawing/2014/main" id="{D91006AF-6371-4413-9505-CA9959D02DF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6588" b="-1"/>
          <a:stretch/>
        </p:blipFill>
        <p:spPr bwMode="auto">
          <a:xfrm>
            <a:off x="1"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3E2670EC-EDE9-4EF0-9639-DB1417CEE827}"/>
              </a:ext>
            </a:extLst>
          </p:cNvPr>
          <p:cNvSpPr txBox="1"/>
          <p:nvPr/>
        </p:nvSpPr>
        <p:spPr>
          <a:xfrm>
            <a:off x="7272315" y="335845"/>
            <a:ext cx="4797702" cy="6186309"/>
          </a:xfrm>
          <a:prstGeom prst="rect">
            <a:avLst/>
          </a:prstGeom>
          <a:noFill/>
        </p:spPr>
        <p:txBody>
          <a:bodyPr wrap="square">
            <a:spAutoFit/>
          </a:bodyPr>
          <a:lstStyle/>
          <a:p>
            <a:pPr algn="ctr"/>
            <a:r>
              <a:rPr lang="en-GB" b="1" dirty="0"/>
              <a:t>Period II (ca. AD64-77/78)</a:t>
            </a:r>
          </a:p>
          <a:p>
            <a:endParaRPr lang="en-GB" b="1" dirty="0"/>
          </a:p>
          <a:p>
            <a:pPr marL="285750" indent="-285750">
              <a:buFont typeface="Arial" panose="020B0604020202020204" pitchFamily="34" charset="0"/>
              <a:buChar char="•"/>
            </a:pPr>
            <a:r>
              <a:rPr lang="en-GB" dirty="0"/>
              <a:t>In AD64 the fort was reduced in size (to approximately 300 x 550 ft - 91 x 165 m) and assumed its characteristically odd shape.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For while the north, south and west sides followed the usual pattern for a Roman camp of straight ditches and ramparts, on the eastern side the defences bulged out around the 32m diameter </a:t>
            </a:r>
            <a:r>
              <a:rPr lang="en-GB" i="1" dirty="0"/>
              <a:t>gyrus</a:t>
            </a:r>
            <a:r>
              <a:rPr lang="en-GB" dirty="0"/>
              <a:t>.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The fort was contacted on all sides save the north, where the natural slope gave excellent protection. This turf and timber fort had most of its interior buildings rebuilt in stone, aside from the three timber-built granaries and the </a:t>
            </a:r>
            <a:r>
              <a:rPr lang="en-GB" i="1" dirty="0"/>
              <a:t>gyrus</a:t>
            </a:r>
            <a:r>
              <a:rPr lang="en-GB" dirty="0"/>
              <a:t>, which now lay in the central area of the new fort adjacent to the eastern defences.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b="1" dirty="0"/>
              <a:t>It is the defences and interior buildings of this period that are on display at the modern site.</a:t>
            </a:r>
          </a:p>
        </p:txBody>
      </p:sp>
    </p:spTree>
    <p:extLst>
      <p:ext uri="{BB962C8B-B14F-4D97-AF65-F5344CB8AC3E}">
        <p14:creationId xmlns:p14="http://schemas.microsoft.com/office/powerpoint/2010/main" val="7334953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42" name="Picture 2">
            <a:extLst>
              <a:ext uri="{FF2B5EF4-FFF2-40B4-BE49-F238E27FC236}">
                <a16:creationId xmlns:a16="http://schemas.microsoft.com/office/drawing/2014/main" id="{D91006AF-6371-4413-9505-CA9959D02DF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6588" b="-1"/>
          <a:stretch/>
        </p:blipFill>
        <p:spPr bwMode="auto">
          <a:xfrm>
            <a:off x="1"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00B878BF-8086-4278-A99A-47486B472FC1}"/>
              </a:ext>
            </a:extLst>
          </p:cNvPr>
          <p:cNvSpPr txBox="1"/>
          <p:nvPr/>
        </p:nvSpPr>
        <p:spPr>
          <a:xfrm>
            <a:off x="8273988" y="1166842"/>
            <a:ext cx="3669853" cy="4524315"/>
          </a:xfrm>
          <a:prstGeom prst="rect">
            <a:avLst/>
          </a:prstGeom>
          <a:noFill/>
        </p:spPr>
        <p:txBody>
          <a:bodyPr wrap="square">
            <a:spAutoFit/>
          </a:bodyPr>
          <a:lstStyle/>
          <a:p>
            <a:endParaRPr lang="en-GB" dirty="0"/>
          </a:p>
          <a:p>
            <a:pPr marL="285750" indent="-285750">
              <a:buFont typeface="Arial" panose="020B0604020202020204" pitchFamily="34" charset="0"/>
              <a:buChar char="•"/>
            </a:pPr>
            <a:r>
              <a:rPr lang="en-GB" dirty="0"/>
              <a:t>Towards the end of the AD 70s the number of barrack blocks at the fort was also reduced.</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This may have been due to an uprising by the Silurians, a tribe in south Wales, and the need for soldiers to be stationed within easy reach of any trouble.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Based on the number of barrack blocks, it has been estimated that there were approximately </a:t>
            </a:r>
            <a:r>
              <a:rPr lang="en-GB" b="1" dirty="0"/>
              <a:t>480 foot soldiers</a:t>
            </a:r>
            <a:r>
              <a:rPr lang="en-GB" dirty="0"/>
              <a:t> and </a:t>
            </a:r>
            <a:r>
              <a:rPr lang="en-GB" b="1" dirty="0"/>
              <a:t>120 cavalry soldiers</a:t>
            </a:r>
            <a:r>
              <a:rPr lang="en-GB" dirty="0"/>
              <a:t> here during this period.</a:t>
            </a:r>
          </a:p>
        </p:txBody>
      </p:sp>
    </p:spTree>
    <p:extLst>
      <p:ext uri="{BB962C8B-B14F-4D97-AF65-F5344CB8AC3E}">
        <p14:creationId xmlns:p14="http://schemas.microsoft.com/office/powerpoint/2010/main" val="15178548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42" name="Picture 2">
            <a:extLst>
              <a:ext uri="{FF2B5EF4-FFF2-40B4-BE49-F238E27FC236}">
                <a16:creationId xmlns:a16="http://schemas.microsoft.com/office/drawing/2014/main" id="{D91006AF-6371-4413-9505-CA9959D02DF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6588" b="-1"/>
          <a:stretch/>
        </p:blipFill>
        <p:spPr bwMode="auto">
          <a:xfrm>
            <a:off x="1"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3930E0BA-E38A-477F-9E68-2537119D53EF}"/>
              </a:ext>
            </a:extLst>
          </p:cNvPr>
          <p:cNvSpPr txBox="1"/>
          <p:nvPr/>
        </p:nvSpPr>
        <p:spPr>
          <a:xfrm>
            <a:off x="6416604" y="82182"/>
            <a:ext cx="5772347" cy="6740307"/>
          </a:xfrm>
          <a:prstGeom prst="rect">
            <a:avLst/>
          </a:prstGeom>
          <a:noFill/>
        </p:spPr>
        <p:txBody>
          <a:bodyPr wrap="square">
            <a:spAutoFit/>
          </a:bodyPr>
          <a:lstStyle/>
          <a:p>
            <a:pPr algn="ctr"/>
            <a:r>
              <a:rPr lang="en-GB" dirty="0"/>
              <a:t>The Granary – AD64-78</a:t>
            </a:r>
          </a:p>
          <a:p>
            <a:r>
              <a:rPr lang="en-GB" dirty="0"/>
              <a:t>         </a:t>
            </a:r>
          </a:p>
          <a:p>
            <a:pPr marL="285750" indent="-285750">
              <a:buFont typeface="Arial" panose="020B0604020202020204" pitchFamily="34" charset="0"/>
              <a:buChar char="•"/>
            </a:pPr>
            <a:r>
              <a:rPr lang="en-GB" dirty="0"/>
              <a:t>The rebuilt Granary (left) houses the Lunt’s museum.</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Granaries were an important feature of all Roman forts as they not only housed the grain for the troops, but also stored valuable equipment. The present reconstructed granary follows the Roman pattern in storing a number of valuable items from the Lunt's Roman past including the silver ring.</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Each fort was supposed to hold a year's supply of food in case they fell under siege.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The granary buildings were usually situated in the centre of Roman forts as far as possible from the reach of attackers’ fire arrows.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Granaries were raised off the ground in order to keep grain damp free and to allow air to circulate easily. The granary at the Lunt was sited to the west of the Principia, and dates to between AD 64 and AD 78. It was built on top of a structure that has been identified as the commanding officers house (praetorium).</a:t>
            </a:r>
          </a:p>
        </p:txBody>
      </p:sp>
    </p:spTree>
    <p:extLst>
      <p:ext uri="{BB962C8B-B14F-4D97-AF65-F5344CB8AC3E}">
        <p14:creationId xmlns:p14="http://schemas.microsoft.com/office/powerpoint/2010/main" val="30925166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266" name="Picture 2">
            <a:extLst>
              <a:ext uri="{FF2B5EF4-FFF2-40B4-BE49-F238E27FC236}">
                <a16:creationId xmlns:a16="http://schemas.microsoft.com/office/drawing/2014/main" id="{304298A7-52BE-466C-B72C-22C57D35BC6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385" r="3851"/>
          <a:stretch/>
        </p:blipFill>
        <p:spPr bwMode="auto">
          <a:xfrm>
            <a:off x="1"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BC6D4D9F-F076-490F-858A-8193A7445042}"/>
              </a:ext>
            </a:extLst>
          </p:cNvPr>
          <p:cNvSpPr txBox="1"/>
          <p:nvPr/>
        </p:nvSpPr>
        <p:spPr>
          <a:xfrm>
            <a:off x="7563775" y="259996"/>
            <a:ext cx="4465467" cy="6740307"/>
          </a:xfrm>
          <a:prstGeom prst="rect">
            <a:avLst/>
          </a:prstGeom>
          <a:noFill/>
        </p:spPr>
        <p:txBody>
          <a:bodyPr wrap="square">
            <a:spAutoFit/>
          </a:bodyPr>
          <a:lstStyle/>
          <a:p>
            <a:pPr algn="ctr"/>
            <a:r>
              <a:rPr lang="en-GB" b="1" dirty="0"/>
              <a:t>Period III (ca. AD 77/78-79)</a:t>
            </a:r>
          </a:p>
          <a:p>
            <a:endParaRPr lang="en-GB" dirty="0"/>
          </a:p>
          <a:p>
            <a:pPr marL="285750" indent="-285750">
              <a:buFont typeface="Arial" panose="020B0604020202020204" pitchFamily="34" charset="0"/>
              <a:buChar char="•"/>
            </a:pPr>
            <a:r>
              <a:rPr lang="en-GB" dirty="0"/>
              <a:t>The third period of the life of the fort included construction of a double ditch system, a twin-</a:t>
            </a:r>
            <a:r>
              <a:rPr lang="en-GB" dirty="0" err="1"/>
              <a:t>portalled</a:t>
            </a:r>
            <a:r>
              <a:rPr lang="en-GB" dirty="0"/>
              <a:t> gateway on the south, and occupation outside the defences until the fort was decommissioned.</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The fort was shortened during this period, reduced to approximately 91 x 113 m. This was achieved by abandoning the area to the south of the Period II </a:t>
            </a:r>
            <a:r>
              <a:rPr lang="en-GB" i="1" dirty="0"/>
              <a:t>via principalis </a:t>
            </a:r>
            <a:r>
              <a:rPr lang="en-GB" dirty="0"/>
              <a:t>and building a rampart along the southern edge of this road; the gyrus - as would be expected - and other internal buildings to the north of the road were retained.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The third period fort was then abandoned after a relatively short period of use, perhaps because following Boudica’s revolt, the West Midlands tribes developed good relations with their Roman overseers.</a:t>
            </a:r>
          </a:p>
        </p:txBody>
      </p:sp>
    </p:spTree>
    <p:extLst>
      <p:ext uri="{BB962C8B-B14F-4D97-AF65-F5344CB8AC3E}">
        <p14:creationId xmlns:p14="http://schemas.microsoft.com/office/powerpoint/2010/main" val="7281032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266" name="Picture 2">
            <a:extLst>
              <a:ext uri="{FF2B5EF4-FFF2-40B4-BE49-F238E27FC236}">
                <a16:creationId xmlns:a16="http://schemas.microsoft.com/office/drawing/2014/main" id="{304298A7-52BE-466C-B72C-22C57D35BC6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385" r="3851"/>
          <a:stretch/>
        </p:blipFill>
        <p:spPr bwMode="auto">
          <a:xfrm>
            <a:off x="1"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8C8C7BA7-EB11-49CE-8814-BD6AA2B09A48}"/>
              </a:ext>
            </a:extLst>
          </p:cNvPr>
          <p:cNvSpPr txBox="1"/>
          <p:nvPr/>
        </p:nvSpPr>
        <p:spPr>
          <a:xfrm>
            <a:off x="8043169" y="1443841"/>
            <a:ext cx="3950563" cy="3970318"/>
          </a:xfrm>
          <a:prstGeom prst="rect">
            <a:avLst/>
          </a:prstGeom>
          <a:noFill/>
        </p:spPr>
        <p:txBody>
          <a:bodyPr wrap="square">
            <a:spAutoFit/>
          </a:bodyPr>
          <a:lstStyle/>
          <a:p>
            <a:pPr marL="285750" indent="-285750">
              <a:buFont typeface="Arial" panose="020B0604020202020204" pitchFamily="34" charset="0"/>
              <a:buChar char="•"/>
            </a:pPr>
            <a:r>
              <a:rPr lang="en-GB" dirty="0"/>
              <a:t>The fort of Period III likely represents further scaling-down of operations at the fort which continued to operate with a reduced garrison for a short time before the defences were finally demolished and the site abandoned.</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Its garrison were possibly withdrawn for use in the northern campaigns of Agricola who in AD79 became governor of Britain.</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The fort was finally abandoned around AD80.</a:t>
            </a:r>
          </a:p>
        </p:txBody>
      </p:sp>
    </p:spTree>
    <p:extLst>
      <p:ext uri="{BB962C8B-B14F-4D97-AF65-F5344CB8AC3E}">
        <p14:creationId xmlns:p14="http://schemas.microsoft.com/office/powerpoint/2010/main" val="5264282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266" name="Picture 2">
            <a:extLst>
              <a:ext uri="{FF2B5EF4-FFF2-40B4-BE49-F238E27FC236}">
                <a16:creationId xmlns:a16="http://schemas.microsoft.com/office/drawing/2014/main" id="{304298A7-52BE-466C-B72C-22C57D35BC6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385" r="3851"/>
          <a:stretch/>
        </p:blipFill>
        <p:spPr bwMode="auto">
          <a:xfrm>
            <a:off x="1"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DE36D693-A177-43FE-A391-D85E25781422}"/>
              </a:ext>
            </a:extLst>
          </p:cNvPr>
          <p:cNvSpPr txBox="1"/>
          <p:nvPr/>
        </p:nvSpPr>
        <p:spPr>
          <a:xfrm>
            <a:off x="7901126" y="889843"/>
            <a:ext cx="4210795" cy="5078313"/>
          </a:xfrm>
          <a:prstGeom prst="rect">
            <a:avLst/>
          </a:prstGeom>
          <a:noFill/>
        </p:spPr>
        <p:txBody>
          <a:bodyPr wrap="square">
            <a:spAutoFit/>
          </a:bodyPr>
          <a:lstStyle/>
          <a:p>
            <a:pPr algn="ctr"/>
            <a:r>
              <a:rPr lang="en-GB" dirty="0"/>
              <a:t>Defences</a:t>
            </a:r>
          </a:p>
          <a:p>
            <a:r>
              <a:rPr lang="en-GB" dirty="0"/>
              <a:t>         </a:t>
            </a:r>
          </a:p>
          <a:p>
            <a:pPr marL="285750" indent="-285750">
              <a:buFont typeface="Arial" panose="020B0604020202020204" pitchFamily="34" charset="0"/>
              <a:buChar char="•"/>
            </a:pPr>
            <a:r>
              <a:rPr lang="en-GB" dirty="0"/>
              <a:t>As recorded by the official Lunt Fort website, all Roman forts employed a variety of defensive structures and methods, and the Lunt had a V-shaped ditch surrounding the whole fort.</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Roman ditches did not contain water, like later castle moats, but the bottoms of these ditches were flat so they could be scraped clean and could contain wooden stakes and caltrops (metal spikes).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Narrow channels could also be used to drain the ditches and to serve as 'ankle breakers' to catch the feet of attackers.</a:t>
            </a:r>
          </a:p>
        </p:txBody>
      </p:sp>
    </p:spTree>
    <p:extLst>
      <p:ext uri="{BB962C8B-B14F-4D97-AF65-F5344CB8AC3E}">
        <p14:creationId xmlns:p14="http://schemas.microsoft.com/office/powerpoint/2010/main" val="6570691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A picture containing tree, outdoor, swing, outdoor object&#10;&#10;Description automatically generated">
            <a:extLst>
              <a:ext uri="{FF2B5EF4-FFF2-40B4-BE49-F238E27FC236}">
                <a16:creationId xmlns:a16="http://schemas.microsoft.com/office/drawing/2014/main" id="{B32E40ED-CCB4-455E-8B30-A3FB2031B62E}"/>
              </a:ext>
            </a:extLst>
          </p:cNvPr>
          <p:cNvPicPr>
            <a:picLocks noChangeAspect="1"/>
          </p:cNvPicPr>
          <p:nvPr/>
        </p:nvPicPr>
        <p:blipFill rotWithShape="1">
          <a:blip r:embed="rId2">
            <a:extLst>
              <a:ext uri="{28A0092B-C50C-407E-A947-70E740481C1C}">
                <a14:useLocalDpi xmlns:a14="http://schemas.microsoft.com/office/drawing/2010/main" val="0"/>
              </a:ext>
            </a:extLst>
          </a:blip>
          <a:srcRect l="4928" r="8821"/>
          <a:stretch/>
        </p:blipFill>
        <p:spPr>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sp>
        <p:nvSpPr>
          <p:cNvPr id="3" name="TextBox 2">
            <a:extLst>
              <a:ext uri="{FF2B5EF4-FFF2-40B4-BE49-F238E27FC236}">
                <a16:creationId xmlns:a16="http://schemas.microsoft.com/office/drawing/2014/main" id="{E8F4988D-D421-4F81-855B-B46F9D49D166}"/>
              </a:ext>
            </a:extLst>
          </p:cNvPr>
          <p:cNvSpPr txBox="1"/>
          <p:nvPr/>
        </p:nvSpPr>
        <p:spPr>
          <a:xfrm>
            <a:off x="4223982" y="3752850"/>
            <a:ext cx="7485413" cy="2452687"/>
          </a:xfrm>
          <a:prstGeom prst="rect">
            <a:avLst/>
          </a:prstGeom>
        </p:spPr>
        <p:txBody>
          <a:bodyPr vert="horz" lIns="91440" tIns="45720" rIns="91440" bIns="45720" rtlCol="0" anchor="ctr">
            <a:normAutofit/>
          </a:bodyPr>
          <a:lstStyle/>
          <a:p>
            <a:pPr indent="-228600">
              <a:lnSpc>
                <a:spcPct val="90000"/>
              </a:lnSpc>
              <a:spcAft>
                <a:spcPts val="600"/>
              </a:spcAft>
              <a:buFont typeface="Arial" panose="020B0604020202020204" pitchFamily="34" charset="0"/>
              <a:buChar char="•"/>
            </a:pPr>
            <a:endParaRPr lang="en-US" sz="1100" dirty="0"/>
          </a:p>
        </p:txBody>
      </p:sp>
      <p:sp>
        <p:nvSpPr>
          <p:cNvPr id="31" name="TextBox 30">
            <a:extLst>
              <a:ext uri="{FF2B5EF4-FFF2-40B4-BE49-F238E27FC236}">
                <a16:creationId xmlns:a16="http://schemas.microsoft.com/office/drawing/2014/main" id="{CD09603E-D488-4C5E-AB42-5BDBDB1E0F38}"/>
              </a:ext>
            </a:extLst>
          </p:cNvPr>
          <p:cNvSpPr txBox="1"/>
          <p:nvPr/>
        </p:nvSpPr>
        <p:spPr>
          <a:xfrm>
            <a:off x="0" y="3613130"/>
            <a:ext cx="11784330" cy="3139321"/>
          </a:xfrm>
          <a:prstGeom prst="rect">
            <a:avLst/>
          </a:prstGeom>
          <a:noFill/>
        </p:spPr>
        <p:txBody>
          <a:bodyPr wrap="square">
            <a:spAutoFit/>
          </a:bodyPr>
          <a:lstStyle/>
          <a:p>
            <a:pPr algn="ctr"/>
            <a:r>
              <a:rPr lang="en-GB" b="1" dirty="0"/>
              <a:t>Period IV (ca. AD 260)</a:t>
            </a:r>
          </a:p>
          <a:p>
            <a:endParaRPr lang="en-GB" dirty="0"/>
          </a:p>
          <a:p>
            <a:pPr marL="285750" indent="-285750">
              <a:buFont typeface="Arial" panose="020B0604020202020204" pitchFamily="34" charset="0"/>
              <a:buChar char="•"/>
            </a:pPr>
            <a:r>
              <a:rPr lang="en-GB" dirty="0"/>
              <a:t>After AD 260 the Lunt was recommissioned as a temporary fort with ditches on a similar alignment but slightly larger than that of Period II, though the fort itself was smaller – around 91 x 165 m.</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No interior buildings dating to this period have been found, which probably indicates that occupation did not last long, the troops perhaps living in field conditions in tented accommodation.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Evidence for the dating of this occupation period is a single coin found in the post hole of a gateway minted under the emperor Gallienus (ruled AD 260-280). But there is no other evidence of occupation so the coin could have been a casual loss long after the fort had been abandoned.</a:t>
            </a:r>
          </a:p>
        </p:txBody>
      </p:sp>
    </p:spTree>
    <p:extLst>
      <p:ext uri="{BB962C8B-B14F-4D97-AF65-F5344CB8AC3E}">
        <p14:creationId xmlns:p14="http://schemas.microsoft.com/office/powerpoint/2010/main" val="38208983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290" name="Picture 2">
            <a:extLst>
              <a:ext uri="{FF2B5EF4-FFF2-40B4-BE49-F238E27FC236}">
                <a16:creationId xmlns:a16="http://schemas.microsoft.com/office/drawing/2014/main" id="{C7C629D7-B278-49FC-A41E-5E27E40791D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711" r="1" b="1"/>
          <a:stretch/>
        </p:blipFill>
        <p:spPr bwMode="auto">
          <a:xfrm>
            <a:off x="1"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72198F96-D257-4384-903D-A7D44E458D48}"/>
              </a:ext>
            </a:extLst>
          </p:cNvPr>
          <p:cNvSpPr txBox="1"/>
          <p:nvPr/>
        </p:nvSpPr>
        <p:spPr>
          <a:xfrm>
            <a:off x="7755255" y="1028343"/>
            <a:ext cx="4337685" cy="4893647"/>
          </a:xfrm>
          <a:prstGeom prst="rect">
            <a:avLst/>
          </a:prstGeom>
          <a:noFill/>
        </p:spPr>
        <p:txBody>
          <a:bodyPr wrap="square">
            <a:spAutoFit/>
          </a:bodyPr>
          <a:lstStyle/>
          <a:p>
            <a:pPr algn="ctr"/>
            <a:r>
              <a:rPr lang="en-GB" sz="2400" dirty="0"/>
              <a:t>Lunt Fort Finds</a:t>
            </a:r>
          </a:p>
          <a:p>
            <a:pPr algn="ctr"/>
            <a:endParaRPr lang="en-GB" dirty="0"/>
          </a:p>
          <a:p>
            <a:r>
              <a:rPr lang="en-GB" dirty="0"/>
              <a:t>The Lunt is also remarkable for the exotic items found there. </a:t>
            </a:r>
          </a:p>
          <a:p>
            <a:endParaRPr lang="en-GB" dirty="0"/>
          </a:p>
          <a:p>
            <a:r>
              <a:rPr lang="en-GB" dirty="0"/>
              <a:t>One of the most astonishing is the plain </a:t>
            </a:r>
            <a:r>
              <a:rPr lang="en-GB" b="1" dirty="0"/>
              <a:t>black colour-coated bowl</a:t>
            </a:r>
            <a:r>
              <a:rPr lang="en-GB" dirty="0"/>
              <a:t> (left) with a central finial, from the post-Boudican fort at the Lunt, for which there are two known parallels, one in Gaul and the other in Spain.</a:t>
            </a:r>
          </a:p>
          <a:p>
            <a:r>
              <a:rPr lang="en-GB" dirty="0"/>
              <a:t> </a:t>
            </a:r>
          </a:p>
          <a:p>
            <a:r>
              <a:rPr lang="en-GB" dirty="0"/>
              <a:t>          </a:t>
            </a:r>
          </a:p>
          <a:p>
            <a:r>
              <a:rPr lang="en-GB" dirty="0"/>
              <a:t>This exceptional object is of eggshell thinness and polished to a fine lustre, and its central pedestal or finial in the interior is a feature which could be a copy of a finial on late Hellenistic silver vessels from Italy.</a:t>
            </a:r>
          </a:p>
        </p:txBody>
      </p:sp>
    </p:spTree>
    <p:extLst>
      <p:ext uri="{BB962C8B-B14F-4D97-AF65-F5344CB8AC3E}">
        <p14:creationId xmlns:p14="http://schemas.microsoft.com/office/powerpoint/2010/main" val="20806422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590F992-AA53-4F24-B17D-65F85211FE01}"/>
              </a:ext>
            </a:extLst>
          </p:cNvPr>
          <p:cNvSpPr txBox="1"/>
          <p:nvPr/>
        </p:nvSpPr>
        <p:spPr>
          <a:xfrm>
            <a:off x="585927" y="244383"/>
            <a:ext cx="11176986" cy="923330"/>
          </a:xfrm>
          <a:prstGeom prst="rect">
            <a:avLst/>
          </a:prstGeom>
          <a:noFill/>
        </p:spPr>
        <p:txBody>
          <a:bodyPr wrap="square">
            <a:spAutoFit/>
          </a:bodyPr>
          <a:lstStyle/>
          <a:p>
            <a:r>
              <a:rPr lang="en-GB" b="0" i="0" dirty="0">
                <a:solidFill>
                  <a:srgbClr val="383838"/>
                </a:solidFill>
                <a:effectLst/>
              </a:rPr>
              <a:t>The extent of the Fort and some of its features can be seen in this spectacular drone footage recorded in July 2021 thanks to Culture Coventry and </a:t>
            </a:r>
            <a:r>
              <a:rPr lang="en-GB" b="0" i="0" dirty="0" err="1">
                <a:solidFill>
                  <a:srgbClr val="383838"/>
                </a:solidFill>
                <a:effectLst/>
              </a:rPr>
              <a:t>fireFLY</a:t>
            </a:r>
            <a:r>
              <a:rPr lang="en-GB" b="0" i="0" dirty="0">
                <a:solidFill>
                  <a:srgbClr val="383838"/>
                </a:solidFill>
                <a:effectLst/>
              </a:rPr>
              <a:t> Aerial Innovation. The Romans here are re-enactors from the groups Britannia and The Vicus, alongside the Lunt's resident Romans Rufus and </a:t>
            </a:r>
            <a:r>
              <a:rPr lang="en-GB" b="0" i="0" dirty="0" err="1">
                <a:solidFill>
                  <a:srgbClr val="383838"/>
                </a:solidFill>
                <a:effectLst/>
              </a:rPr>
              <a:t>Gnaeus</a:t>
            </a:r>
            <a:r>
              <a:rPr lang="en-GB" b="0" i="0" dirty="0">
                <a:solidFill>
                  <a:srgbClr val="383838"/>
                </a:solidFill>
                <a:effectLst/>
              </a:rPr>
              <a:t> (Richard and George).</a:t>
            </a:r>
            <a:endParaRPr lang="en-GB" dirty="0"/>
          </a:p>
        </p:txBody>
      </p:sp>
      <p:pic>
        <p:nvPicPr>
          <p:cNvPr id="4" name="Online Media 3" title="Lunt Roman Fort - The Romans Return">
            <a:hlinkClick r:id="" action="ppaction://media"/>
            <a:extLst>
              <a:ext uri="{FF2B5EF4-FFF2-40B4-BE49-F238E27FC236}">
                <a16:creationId xmlns:a16="http://schemas.microsoft.com/office/drawing/2014/main" id="{6DBCACC8-5486-4717-8404-29FB5AD447C1}"/>
              </a:ext>
            </a:extLst>
          </p:cNvPr>
          <p:cNvPicPr>
            <a:picLocks noRot="1" noChangeAspect="1"/>
          </p:cNvPicPr>
          <p:nvPr>
            <a:videoFile r:link="rId1"/>
          </p:nvPr>
        </p:nvPicPr>
        <p:blipFill>
          <a:blip r:embed="rId3"/>
          <a:stretch>
            <a:fillRect/>
          </a:stretch>
        </p:blipFill>
        <p:spPr>
          <a:xfrm>
            <a:off x="2110420" y="1631272"/>
            <a:ext cx="8128000" cy="4572000"/>
          </a:xfrm>
          <a:prstGeom prst="rect">
            <a:avLst/>
          </a:prstGeom>
        </p:spPr>
      </p:pic>
    </p:spTree>
    <p:extLst>
      <p:ext uri="{BB962C8B-B14F-4D97-AF65-F5344CB8AC3E}">
        <p14:creationId xmlns:p14="http://schemas.microsoft.com/office/powerpoint/2010/main" val="320070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314" name="Picture 2">
            <a:extLst>
              <a:ext uri="{FF2B5EF4-FFF2-40B4-BE49-F238E27FC236}">
                <a16:creationId xmlns:a16="http://schemas.microsoft.com/office/drawing/2014/main" id="{82C1CA79-2709-4657-BA86-248E90D6AD1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0738" r="24346"/>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428C082C-E103-4EA3-9863-0DE21043167D}"/>
              </a:ext>
            </a:extLst>
          </p:cNvPr>
          <p:cNvSpPr txBox="1"/>
          <p:nvPr/>
        </p:nvSpPr>
        <p:spPr>
          <a:xfrm>
            <a:off x="162683" y="3000621"/>
            <a:ext cx="5147494" cy="3693319"/>
          </a:xfrm>
          <a:prstGeom prst="rect">
            <a:avLst/>
          </a:prstGeom>
          <a:noFill/>
        </p:spPr>
        <p:txBody>
          <a:bodyPr wrap="square">
            <a:spAutoFit/>
          </a:bodyPr>
          <a:lstStyle/>
          <a:p>
            <a:pPr marL="285750" indent="-285750">
              <a:buFont typeface="Arial" panose="020B0604020202020204" pitchFamily="34" charset="0"/>
              <a:buChar char="•"/>
            </a:pPr>
            <a:r>
              <a:rPr lang="en-GB" dirty="0"/>
              <a:t>As discussed earlier, this ring may present evidence of members of the XX legion at the fort, either before or after Boudica’s defeat.</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The ring with a palm leaf engraved on the face has been taken to suggest the presence at the fort of a winning gladiator – as the palm leaf as a symbol of victory was sometimes worn by such men.</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But the possible engraving of XX, one X either side of the palm, may suggest that this ring belonged to a legionnaire from the XX Legion.</a:t>
            </a:r>
          </a:p>
        </p:txBody>
      </p:sp>
    </p:spTree>
    <p:extLst>
      <p:ext uri="{BB962C8B-B14F-4D97-AF65-F5344CB8AC3E}">
        <p14:creationId xmlns:p14="http://schemas.microsoft.com/office/powerpoint/2010/main" val="16800579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338" name="Picture 2" descr="Margaret Rylatt with students">
            <a:extLst>
              <a:ext uri="{FF2B5EF4-FFF2-40B4-BE49-F238E27FC236}">
                <a16:creationId xmlns:a16="http://schemas.microsoft.com/office/drawing/2014/main" id="{297E87C1-987C-4C95-A7E4-6CC207ABF05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6539" b="31665"/>
          <a:stretch/>
        </p:blipFill>
        <p:spPr bwMode="auto">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588D6E0E-4FF4-4709-A0D8-E85984D934F3}"/>
              </a:ext>
            </a:extLst>
          </p:cNvPr>
          <p:cNvSpPr txBox="1"/>
          <p:nvPr/>
        </p:nvSpPr>
        <p:spPr>
          <a:xfrm>
            <a:off x="289560" y="3903335"/>
            <a:ext cx="11315700" cy="2954655"/>
          </a:xfrm>
          <a:prstGeom prst="rect">
            <a:avLst/>
          </a:prstGeom>
          <a:noFill/>
        </p:spPr>
        <p:txBody>
          <a:bodyPr wrap="square">
            <a:spAutoFit/>
          </a:bodyPr>
          <a:lstStyle/>
          <a:p>
            <a:pPr algn="ctr"/>
            <a:r>
              <a:rPr lang="en-GB" sz="2400" dirty="0"/>
              <a:t>Margaret Rylatt MBE and the rebuilding of Lunt Fort</a:t>
            </a:r>
          </a:p>
          <a:p>
            <a:endParaRPr lang="en-GB" dirty="0"/>
          </a:p>
          <a:p>
            <a:pPr marL="285750" indent="-285750">
              <a:buFont typeface="Arial" panose="020B0604020202020204" pitchFamily="34" charset="0"/>
              <a:buChar char="•"/>
            </a:pPr>
            <a:r>
              <a:rPr lang="en-GB" dirty="0"/>
              <a:t>What makes Lunt Roman Fort such a special place to visit - aside from the knowledge of its uniqueness of its structure and gyrus - is the wonderful reconstruction of the granary, </a:t>
            </a:r>
            <a:r>
              <a:rPr lang="en-GB" i="1" dirty="0"/>
              <a:t>gyrus</a:t>
            </a:r>
            <a:r>
              <a:rPr lang="en-GB" dirty="0"/>
              <a:t> and gateway that really brings the site to life.</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The reconstruction was overseen in the late 1960s and early 1970s by the archaeologist Margaret Rylatt MBE (seen in the photo above standing on the far right with a group of her students), using the same tools and techniques that the military engineers of the Roman Army would have used. </a:t>
            </a:r>
          </a:p>
          <a:p>
            <a:r>
              <a:rPr lang="en-GB" dirty="0"/>
              <a:t>          </a:t>
            </a:r>
          </a:p>
        </p:txBody>
      </p:sp>
    </p:spTree>
    <p:extLst>
      <p:ext uri="{BB962C8B-B14F-4D97-AF65-F5344CB8AC3E}">
        <p14:creationId xmlns:p14="http://schemas.microsoft.com/office/powerpoint/2010/main" val="1570976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Margaret Rylatt with students">
            <a:extLst>
              <a:ext uri="{FF2B5EF4-FFF2-40B4-BE49-F238E27FC236}">
                <a16:creationId xmlns:a16="http://schemas.microsoft.com/office/drawing/2014/main" id="{297E87C1-987C-4C95-A7E4-6CC207ABF05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6539" b="31665"/>
          <a:stretch/>
        </p:blipFill>
        <p:spPr bwMode="auto">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588D6E0E-4FF4-4709-A0D8-E85984D934F3}"/>
              </a:ext>
            </a:extLst>
          </p:cNvPr>
          <p:cNvSpPr txBox="1"/>
          <p:nvPr/>
        </p:nvSpPr>
        <p:spPr>
          <a:xfrm>
            <a:off x="541020" y="4062026"/>
            <a:ext cx="11315700" cy="2585323"/>
          </a:xfrm>
          <a:prstGeom prst="rect">
            <a:avLst/>
          </a:prstGeom>
          <a:noFill/>
        </p:spPr>
        <p:txBody>
          <a:bodyPr wrap="square">
            <a:spAutoFit/>
          </a:bodyPr>
          <a:lstStyle/>
          <a:p>
            <a:pPr marL="285750" indent="-285750">
              <a:buFont typeface="Arial" panose="020B0604020202020204" pitchFamily="34" charset="0"/>
              <a:buChar char="•"/>
            </a:pPr>
            <a:r>
              <a:rPr lang="en-GB" dirty="0"/>
              <a:t>Margaret persuaded the Royal Engineers Army Team to build the replica Roman military buildings and defences at the Lunt Fort.</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By challenging the soldiers to do what arguably the greatest army in history did 2,000 years ago with limited resources, it was a challenge they could not refuse.</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They first built ditches, then the ramparts, wooden fences and a grand entrance gate that is now the most recognised feature of the Lunt. These features of the fort were reconstructed upon the original foundations, including a section of the wall, a gateway, one of the three granaries and the </a:t>
            </a:r>
            <a:r>
              <a:rPr lang="en-GB" i="1" dirty="0"/>
              <a:t>gyrus</a:t>
            </a:r>
            <a:r>
              <a:rPr lang="en-GB" dirty="0"/>
              <a:t>.</a:t>
            </a:r>
          </a:p>
        </p:txBody>
      </p:sp>
    </p:spTree>
    <p:extLst>
      <p:ext uri="{BB962C8B-B14F-4D97-AF65-F5344CB8AC3E}">
        <p14:creationId xmlns:p14="http://schemas.microsoft.com/office/powerpoint/2010/main" val="6983208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9B76D444-2756-434F-AE61-96D69830C1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362" name="Picture 2">
            <a:extLst>
              <a:ext uri="{FF2B5EF4-FFF2-40B4-BE49-F238E27FC236}">
                <a16:creationId xmlns:a16="http://schemas.microsoft.com/office/drawing/2014/main" id="{AC4714DB-29D7-4DAF-88BD-31C826375C5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073"/>
          <a:stretch/>
        </p:blipFill>
        <p:spPr bwMode="auto">
          <a:xfrm>
            <a:off x="320040" y="320040"/>
            <a:ext cx="11548872" cy="4303462"/>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A27B6159-7734-4564-9E0F-C4BC43C36E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4782312"/>
            <a:ext cx="11548872" cy="1755648"/>
          </a:xfrm>
          <a:prstGeom prst="rect">
            <a:avLst/>
          </a:prstGeom>
          <a:solidFill>
            <a:schemeClr val="tx1">
              <a:alpha val="93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75" name="Straight Connector 74">
            <a:extLst>
              <a:ext uri="{FF2B5EF4-FFF2-40B4-BE49-F238E27FC236}">
                <a16:creationId xmlns:a16="http://schemas.microsoft.com/office/drawing/2014/main" id="{E2FFB46B-05BC-4950-B18A-9593FDAE6ED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4059936" y="5237979"/>
            <a:ext cx="0" cy="914400"/>
          </a:xfrm>
          <a:prstGeom prst="line">
            <a:avLst/>
          </a:prstGeom>
          <a:ln w="19050">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3297AD10-808B-42D5-9A85-51ED6D1D3F3A}"/>
              </a:ext>
            </a:extLst>
          </p:cNvPr>
          <p:cNvSpPr txBox="1"/>
          <p:nvPr/>
        </p:nvSpPr>
        <p:spPr>
          <a:xfrm>
            <a:off x="4915187" y="5198471"/>
            <a:ext cx="6433755" cy="923330"/>
          </a:xfrm>
          <a:prstGeom prst="rect">
            <a:avLst/>
          </a:prstGeom>
          <a:noFill/>
        </p:spPr>
        <p:txBody>
          <a:bodyPr wrap="square">
            <a:spAutoFit/>
          </a:bodyPr>
          <a:lstStyle/>
          <a:p>
            <a:r>
              <a:rPr lang="en-GB" dirty="0">
                <a:solidFill>
                  <a:schemeClr val="bg1"/>
                </a:solidFill>
              </a:rPr>
              <a:t>With no evidence of the look of the gateway, other than the clues given by its archaeological footprint, it was decided to model the fort on images found on Trajan's column (above right).</a:t>
            </a:r>
          </a:p>
        </p:txBody>
      </p:sp>
    </p:spTree>
    <p:extLst>
      <p:ext uri="{BB962C8B-B14F-4D97-AF65-F5344CB8AC3E}">
        <p14:creationId xmlns:p14="http://schemas.microsoft.com/office/powerpoint/2010/main" val="2567901904"/>
      </p:ext>
    </p:extLst>
  </p:cSld>
  <p:clrMapOvr>
    <a:overrideClrMapping bg1="dk1" tx1="lt1" bg2="dk2" tx2="lt2" accent1="accent1" accent2="accent2" accent3="accent3" accent4="accent4" accent5="accent5" accent6="accent6" hlink="hlink" folHlink="folHlink"/>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386" name="Picture 2" descr="Reconstruction of the granary at the Lunt">
            <a:extLst>
              <a:ext uri="{FF2B5EF4-FFF2-40B4-BE49-F238E27FC236}">
                <a16:creationId xmlns:a16="http://schemas.microsoft.com/office/drawing/2014/main" id="{C1F79E39-188D-4990-8C9F-354B51506F9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443"/>
          <a:stretch/>
        </p:blipFill>
        <p:spPr bwMode="auto">
          <a:xfrm>
            <a:off x="-1" y="10"/>
            <a:ext cx="12192000" cy="6857990"/>
          </a:xfrm>
          <a:prstGeom prst="rect">
            <a:avLst/>
          </a:prstGeom>
          <a:noFill/>
          <a:extLst>
            <a:ext uri="{909E8E84-426E-40DD-AFC4-6F175D3DCCD1}">
              <a14:hiddenFill xmlns:a14="http://schemas.microsoft.com/office/drawing/2010/main">
                <a:solidFill>
                  <a:srgbClr val="FFFFFF"/>
                </a:solidFill>
              </a14:hiddenFill>
            </a:ext>
          </a:extLst>
        </p:spPr>
      </p:pic>
      <p:sp>
        <p:nvSpPr>
          <p:cNvPr id="71"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cxnSp>
        <p:nvCxnSpPr>
          <p:cNvPr id="73" name="Straight Connector 72">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83B6BA02-6E3E-45AC-A121-B4BB359C898B}"/>
              </a:ext>
            </a:extLst>
          </p:cNvPr>
          <p:cNvSpPr txBox="1"/>
          <p:nvPr/>
        </p:nvSpPr>
        <p:spPr>
          <a:xfrm>
            <a:off x="505778" y="3735140"/>
            <a:ext cx="5174932" cy="1200329"/>
          </a:xfrm>
          <a:prstGeom prst="rect">
            <a:avLst/>
          </a:prstGeom>
          <a:noFill/>
        </p:spPr>
        <p:txBody>
          <a:bodyPr wrap="square">
            <a:spAutoFit/>
          </a:bodyPr>
          <a:lstStyle/>
          <a:p>
            <a:r>
              <a:rPr lang="en-GB" dirty="0"/>
              <a:t>Each year the Army would come back and build something else, such as the Granary which houses the Museum and interpretation centre. </a:t>
            </a:r>
          </a:p>
          <a:p>
            <a:r>
              <a:rPr lang="en-GB" dirty="0"/>
              <a:t>           </a:t>
            </a:r>
          </a:p>
        </p:txBody>
      </p:sp>
    </p:spTree>
    <p:extLst>
      <p:ext uri="{BB962C8B-B14F-4D97-AF65-F5344CB8AC3E}">
        <p14:creationId xmlns:p14="http://schemas.microsoft.com/office/powerpoint/2010/main" val="227320544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A81E7530-396C-45F0-92F4-A885648D16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group of people in costumes&#10;&#10;Description automatically generated with medium confidence">
            <a:extLst>
              <a:ext uri="{FF2B5EF4-FFF2-40B4-BE49-F238E27FC236}">
                <a16:creationId xmlns:a16="http://schemas.microsoft.com/office/drawing/2014/main" id="{BD28C05C-6EF1-4A58-9E42-835F1E6C5D7D}"/>
              </a:ext>
            </a:extLst>
          </p:cNvPr>
          <p:cNvPicPr>
            <a:picLocks noChangeAspect="1"/>
          </p:cNvPicPr>
          <p:nvPr/>
        </p:nvPicPr>
        <p:blipFill rotWithShape="1">
          <a:blip r:embed="rId2">
            <a:extLst>
              <a:ext uri="{28A0092B-C50C-407E-A947-70E740481C1C}">
                <a14:useLocalDpi xmlns:a14="http://schemas.microsoft.com/office/drawing/2010/main" val="0"/>
              </a:ext>
            </a:extLst>
          </a:blip>
          <a:srcRect t="7891" r="1" b="1"/>
          <a:stretch/>
        </p:blipFill>
        <p:spPr>
          <a:xfrm>
            <a:off x="603671" y="-1"/>
            <a:ext cx="11588329" cy="6857999"/>
          </a:xfrm>
          <a:prstGeom prst="rect">
            <a:avLst/>
          </a:prstGeom>
        </p:spPr>
      </p:pic>
      <p:sp>
        <p:nvSpPr>
          <p:cNvPr id="14" name="Rectangle 13">
            <a:extLst>
              <a:ext uri="{FF2B5EF4-FFF2-40B4-BE49-F238E27FC236}">
                <a16:creationId xmlns:a16="http://schemas.microsoft.com/office/drawing/2014/main" id="{7316481C-0A49-4796-812B-0D64F063B7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419898" cy="6858000"/>
          </a:xfrm>
          <a:prstGeom prst="rect">
            <a:avLst/>
          </a:prstGeom>
          <a:solidFill>
            <a:schemeClr val="tx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A5271697-90F1-4A23-8EF2-0179F2EAFA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606972" cy="3233984"/>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a:extLst>
              <a:ext uri="{FF2B5EF4-FFF2-40B4-BE49-F238E27FC236}">
                <a16:creationId xmlns:a16="http://schemas.microsoft.com/office/drawing/2014/main" id="{81DE8B58-F373-409E-A253-4380A66091D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88720" y="73152"/>
            <a:ext cx="1178966" cy="232963"/>
            <a:chOff x="1188720" y="73152"/>
            <a:chExt cx="1178966" cy="232963"/>
          </a:xfrm>
        </p:grpSpPr>
        <p:sp>
          <p:nvSpPr>
            <p:cNvPr id="19" name="Rectangle 64">
              <a:extLst>
                <a:ext uri="{FF2B5EF4-FFF2-40B4-BE49-F238E27FC236}">
                  <a16:creationId xmlns:a16="http://schemas.microsoft.com/office/drawing/2014/main" id="{F5ACE265-D22D-48CC-99DE-EB81AE9229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88541" y="73152"/>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66">
              <a:extLst>
                <a:ext uri="{FF2B5EF4-FFF2-40B4-BE49-F238E27FC236}">
                  <a16:creationId xmlns:a16="http://schemas.microsoft.com/office/drawing/2014/main" id="{6FE80EEA-F4ED-4436-8861-0BEAAEFE761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88541" y="246888"/>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64">
              <a:extLst>
                <a:ext uri="{FF2B5EF4-FFF2-40B4-BE49-F238E27FC236}">
                  <a16:creationId xmlns:a16="http://schemas.microsoft.com/office/drawing/2014/main" id="{C3642BC8-86E8-47D0-8846-3E4D49E4B46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63586" y="73152"/>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66">
              <a:extLst>
                <a:ext uri="{FF2B5EF4-FFF2-40B4-BE49-F238E27FC236}">
                  <a16:creationId xmlns:a16="http://schemas.microsoft.com/office/drawing/2014/main" id="{82D35214-3634-4180-BF0E-45B6145161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63586" y="246888"/>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64">
              <a:extLst>
                <a:ext uri="{FF2B5EF4-FFF2-40B4-BE49-F238E27FC236}">
                  <a16:creationId xmlns:a16="http://schemas.microsoft.com/office/drawing/2014/main" id="{15BE89E6-3D1C-42B5-A950-E72889F8BB6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438631" y="73152"/>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66">
              <a:extLst>
                <a:ext uri="{FF2B5EF4-FFF2-40B4-BE49-F238E27FC236}">
                  <a16:creationId xmlns:a16="http://schemas.microsoft.com/office/drawing/2014/main" id="{473771CC-5097-4E08-9606-24B0BC9A0D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438631" y="246888"/>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64">
              <a:extLst>
                <a:ext uri="{FF2B5EF4-FFF2-40B4-BE49-F238E27FC236}">
                  <a16:creationId xmlns:a16="http://schemas.microsoft.com/office/drawing/2014/main" id="{BE872634-00DA-47BD-880D-5C05FFADCC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13675" y="73152"/>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66">
              <a:extLst>
                <a:ext uri="{FF2B5EF4-FFF2-40B4-BE49-F238E27FC236}">
                  <a16:creationId xmlns:a16="http://schemas.microsoft.com/office/drawing/2014/main" id="{4F151F5C-DE9B-460E-BC51-471F4A8A5A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13675" y="246888"/>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64">
              <a:extLst>
                <a:ext uri="{FF2B5EF4-FFF2-40B4-BE49-F238E27FC236}">
                  <a16:creationId xmlns:a16="http://schemas.microsoft.com/office/drawing/2014/main" id="{34557B8A-4D2F-4D0D-B746-59EA85318C4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88720" y="73152"/>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66">
              <a:extLst>
                <a:ext uri="{FF2B5EF4-FFF2-40B4-BE49-F238E27FC236}">
                  <a16:creationId xmlns:a16="http://schemas.microsoft.com/office/drawing/2014/main" id="{C764CD8E-E409-4E9B-8E87-746DDE36DA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88720" y="246888"/>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64">
              <a:extLst>
                <a:ext uri="{FF2B5EF4-FFF2-40B4-BE49-F238E27FC236}">
                  <a16:creationId xmlns:a16="http://schemas.microsoft.com/office/drawing/2014/main" id="{8E27A01D-2F01-4286-9453-3FBF6E84856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313318" y="73152"/>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66">
              <a:extLst>
                <a:ext uri="{FF2B5EF4-FFF2-40B4-BE49-F238E27FC236}">
                  <a16:creationId xmlns:a16="http://schemas.microsoft.com/office/drawing/2014/main" id="{460487A5-12EB-422E-9588-8FF06FAF73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313318" y="246888"/>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64">
              <a:extLst>
                <a:ext uri="{FF2B5EF4-FFF2-40B4-BE49-F238E27FC236}">
                  <a16:creationId xmlns:a16="http://schemas.microsoft.com/office/drawing/2014/main" id="{7D522D20-C9F7-4B34-9066-4B43ADAABD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188363" y="73152"/>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66">
              <a:extLst>
                <a:ext uri="{FF2B5EF4-FFF2-40B4-BE49-F238E27FC236}">
                  <a16:creationId xmlns:a16="http://schemas.microsoft.com/office/drawing/2014/main" id="{97B04F2C-295B-447A-8941-0AD4F55516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188363" y="246888"/>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64">
              <a:extLst>
                <a:ext uri="{FF2B5EF4-FFF2-40B4-BE49-F238E27FC236}">
                  <a16:creationId xmlns:a16="http://schemas.microsoft.com/office/drawing/2014/main" id="{17D7FF91-B366-4534-B9B4-5710926EE7C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063408" y="73152"/>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66">
              <a:extLst>
                <a:ext uri="{FF2B5EF4-FFF2-40B4-BE49-F238E27FC236}">
                  <a16:creationId xmlns:a16="http://schemas.microsoft.com/office/drawing/2014/main" id="{B5B8116C-ADD9-4826-9C37-270377E8FF4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063408" y="246888"/>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64">
              <a:extLst>
                <a:ext uri="{FF2B5EF4-FFF2-40B4-BE49-F238E27FC236}">
                  <a16:creationId xmlns:a16="http://schemas.microsoft.com/office/drawing/2014/main" id="{22D01D96-8DB8-40BF-83AC-4CA49EC263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38452" y="73152"/>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66">
              <a:extLst>
                <a:ext uri="{FF2B5EF4-FFF2-40B4-BE49-F238E27FC236}">
                  <a16:creationId xmlns:a16="http://schemas.microsoft.com/office/drawing/2014/main" id="{44B584CD-5E60-4B15-847C-B30D15DA1A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38452" y="246888"/>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64">
              <a:extLst>
                <a:ext uri="{FF2B5EF4-FFF2-40B4-BE49-F238E27FC236}">
                  <a16:creationId xmlns:a16="http://schemas.microsoft.com/office/drawing/2014/main" id="{CF2BB7DC-B968-4F0B-9748-BF0E6E297C2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813497" y="73152"/>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66">
              <a:extLst>
                <a:ext uri="{FF2B5EF4-FFF2-40B4-BE49-F238E27FC236}">
                  <a16:creationId xmlns:a16="http://schemas.microsoft.com/office/drawing/2014/main" id="{CF12C159-3F09-4861-9450-ECD5DB3100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813497" y="246888"/>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0" name="Rectangle 39">
            <a:extLst>
              <a:ext uri="{FF2B5EF4-FFF2-40B4-BE49-F238E27FC236}">
                <a16:creationId xmlns:a16="http://schemas.microsoft.com/office/drawing/2014/main" id="{D9F5512A-48E1-4C07-B75E-3CCC517B68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233984"/>
            <a:ext cx="606972" cy="36240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234941F9-2713-422E-A04C-021A1C623C1E}"/>
              </a:ext>
            </a:extLst>
          </p:cNvPr>
          <p:cNvSpPr txBox="1"/>
          <p:nvPr/>
        </p:nvSpPr>
        <p:spPr>
          <a:xfrm>
            <a:off x="1210641" y="2241352"/>
            <a:ext cx="3703148" cy="4616648"/>
          </a:xfrm>
          <a:prstGeom prst="rect">
            <a:avLst/>
          </a:prstGeom>
          <a:noFill/>
        </p:spPr>
        <p:txBody>
          <a:bodyPr wrap="square">
            <a:spAutoFit/>
          </a:bodyPr>
          <a:lstStyle/>
          <a:p>
            <a:pPr algn="ctr"/>
            <a:r>
              <a:rPr lang="en-GB" sz="2400" dirty="0">
                <a:solidFill>
                  <a:schemeClr val="bg1"/>
                </a:solidFill>
              </a:rPr>
              <a:t>Visit Lunt Fort</a:t>
            </a:r>
          </a:p>
          <a:p>
            <a:endParaRPr lang="en-GB" dirty="0">
              <a:solidFill>
                <a:schemeClr val="bg1"/>
              </a:solidFill>
            </a:endParaRPr>
          </a:p>
          <a:p>
            <a:endParaRPr lang="en-GB" dirty="0">
              <a:solidFill>
                <a:schemeClr val="bg1"/>
              </a:solidFill>
            </a:endParaRPr>
          </a:p>
          <a:p>
            <a:pPr marL="285750" indent="-285750">
              <a:buFont typeface="Arial" panose="020B0604020202020204" pitchFamily="34" charset="0"/>
              <a:buChar char="•"/>
            </a:pPr>
            <a:r>
              <a:rPr lang="en-GB" dirty="0">
                <a:solidFill>
                  <a:schemeClr val="bg1"/>
                </a:solidFill>
              </a:rPr>
              <a:t>Lunt Roman Fort is in Baginton on the outskirts of Coventry, so why not come along and pay a visit?</a:t>
            </a:r>
          </a:p>
          <a:p>
            <a:pPr marL="285750" indent="-285750">
              <a:buFont typeface="Arial" panose="020B0604020202020204" pitchFamily="34" charset="0"/>
              <a:buChar char="•"/>
            </a:pPr>
            <a:endParaRPr lang="en-GB" dirty="0">
              <a:solidFill>
                <a:schemeClr val="bg1"/>
              </a:solidFill>
            </a:endParaRPr>
          </a:p>
          <a:p>
            <a:pPr marL="285750" indent="-285750">
              <a:buFont typeface="Arial" panose="020B0604020202020204" pitchFamily="34" charset="0"/>
              <a:buChar char="•"/>
            </a:pPr>
            <a:r>
              <a:rPr lang="en-GB" dirty="0">
                <a:solidFill>
                  <a:schemeClr val="bg1"/>
                </a:solidFill>
              </a:rPr>
              <a:t>Why not see if you can arrange a school trip to the site, or take part in online events with the Lunt’s resident Romans?</a:t>
            </a:r>
          </a:p>
          <a:p>
            <a:pPr marL="285750" indent="-285750">
              <a:buFont typeface="Arial" panose="020B0604020202020204" pitchFamily="34" charset="0"/>
              <a:buChar char="•"/>
            </a:pPr>
            <a:endParaRPr lang="en-GB" dirty="0">
              <a:solidFill>
                <a:schemeClr val="bg1"/>
              </a:solidFill>
            </a:endParaRPr>
          </a:p>
          <a:p>
            <a:pPr marL="285750" indent="-285750">
              <a:buFont typeface="Arial" panose="020B0604020202020204" pitchFamily="34" charset="0"/>
              <a:buChar char="•"/>
            </a:pPr>
            <a:endParaRPr lang="en-GB" dirty="0">
              <a:solidFill>
                <a:schemeClr val="bg1"/>
              </a:solidFill>
            </a:endParaRPr>
          </a:p>
          <a:p>
            <a:pPr marL="285750" indent="-285750">
              <a:buFont typeface="Arial" panose="020B0604020202020204" pitchFamily="34" charset="0"/>
              <a:buChar char="•"/>
            </a:pPr>
            <a:r>
              <a:rPr lang="en-GB" dirty="0">
                <a:solidFill>
                  <a:schemeClr val="bg1"/>
                </a:solidFill>
              </a:rPr>
              <a:t>Find out more about Lunt Fort at www.luntromanfort.org</a:t>
            </a:r>
          </a:p>
          <a:p>
            <a:endParaRPr lang="en-GB" dirty="0">
              <a:solidFill>
                <a:schemeClr val="bg1"/>
              </a:solidFill>
            </a:endParaRPr>
          </a:p>
        </p:txBody>
      </p:sp>
    </p:spTree>
    <p:extLst>
      <p:ext uri="{BB962C8B-B14F-4D97-AF65-F5344CB8AC3E}">
        <p14:creationId xmlns:p14="http://schemas.microsoft.com/office/powerpoint/2010/main" val="19756539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5EDB56B7-07BC-4A70-B18C-595CFAA1A86B}"/>
              </a:ext>
            </a:extLst>
          </p:cNvPr>
          <p:cNvPicPr>
            <a:picLocks noChangeAspect="1"/>
          </p:cNvPicPr>
          <p:nvPr/>
        </p:nvPicPr>
        <p:blipFill rotWithShape="1">
          <a:blip r:embed="rId2"/>
          <a:srcRect l="20021" r="667"/>
          <a:stretch/>
        </p:blipFill>
        <p:spPr>
          <a:xfrm>
            <a:off x="1" y="10"/>
            <a:ext cx="9669642" cy="6857990"/>
          </a:xfrm>
          <a:prstGeom prst="rect">
            <a:avLst/>
          </a:prstGeom>
        </p:spPr>
      </p:pic>
      <p:sp>
        <p:nvSpPr>
          <p:cNvPr id="13" name="Rectangle 1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1534F9D5-E487-400A-9132-C89DCE26FAA5}"/>
              </a:ext>
            </a:extLst>
          </p:cNvPr>
          <p:cNvSpPr txBox="1"/>
          <p:nvPr/>
        </p:nvSpPr>
        <p:spPr>
          <a:xfrm>
            <a:off x="8257857" y="1979175"/>
            <a:ext cx="3822189" cy="3742762"/>
          </a:xfrm>
          <a:prstGeom prst="rect">
            <a:avLst/>
          </a:prstGeom>
        </p:spPr>
        <p:txBody>
          <a:bodyPr vert="horz" lIns="91440" tIns="45720" rIns="91440" bIns="45720" rtlCol="0">
            <a:normAutofit fontScale="92500"/>
          </a:bodyPr>
          <a:lstStyle/>
          <a:p>
            <a:pPr indent="-228600">
              <a:lnSpc>
                <a:spcPct val="90000"/>
              </a:lnSpc>
              <a:spcAft>
                <a:spcPts val="600"/>
              </a:spcAft>
              <a:buFont typeface="Arial" panose="020B0604020202020204" pitchFamily="34" charset="0"/>
              <a:buChar char="•"/>
            </a:pPr>
            <a:r>
              <a:rPr lang="en-US" sz="1700" dirty="0"/>
              <a:t>The site of Lunt Roman Fort was identified when large quantities of Roman pottery were found in the 1930s during gravel-working in the village of </a:t>
            </a:r>
            <a:r>
              <a:rPr lang="en-US" sz="1700" b="1" dirty="0"/>
              <a:t>Baginton</a:t>
            </a:r>
            <a:r>
              <a:rPr lang="en-US" sz="1700" dirty="0"/>
              <a:t>. </a:t>
            </a:r>
          </a:p>
          <a:p>
            <a:pPr indent="-228600">
              <a:lnSpc>
                <a:spcPct val="90000"/>
              </a:lnSpc>
              <a:spcAft>
                <a:spcPts val="600"/>
              </a:spcAft>
              <a:buFont typeface="Arial" panose="020B0604020202020204" pitchFamily="34" charset="0"/>
              <a:buChar char="•"/>
            </a:pPr>
            <a:endParaRPr lang="en-US" sz="1700" dirty="0"/>
          </a:p>
          <a:p>
            <a:pPr indent="-228600">
              <a:lnSpc>
                <a:spcPct val="90000"/>
              </a:lnSpc>
              <a:spcAft>
                <a:spcPts val="600"/>
              </a:spcAft>
              <a:buFont typeface="Arial" panose="020B0604020202020204" pitchFamily="34" charset="0"/>
              <a:buChar char="•"/>
            </a:pPr>
            <a:r>
              <a:rPr lang="en-US" sz="1700" dirty="0"/>
              <a:t>In the 1960s, Brian Hobley, keeper of field archaeology at the Coventry Museum, started a long-term project to combine excavation with a study of the methods by which Roman camps were built. </a:t>
            </a:r>
          </a:p>
          <a:p>
            <a:pPr indent="-228600">
              <a:lnSpc>
                <a:spcPct val="90000"/>
              </a:lnSpc>
              <a:spcAft>
                <a:spcPts val="600"/>
              </a:spcAft>
              <a:buFont typeface="Arial" panose="020B0604020202020204" pitchFamily="34" charset="0"/>
              <a:buChar char="•"/>
            </a:pPr>
            <a:endParaRPr lang="en-US" sz="1700" dirty="0"/>
          </a:p>
          <a:p>
            <a:pPr indent="-228600">
              <a:lnSpc>
                <a:spcPct val="90000"/>
              </a:lnSpc>
              <a:spcAft>
                <a:spcPts val="600"/>
              </a:spcAft>
              <a:buFont typeface="Arial" panose="020B0604020202020204" pitchFamily="34" charset="0"/>
              <a:buChar char="•"/>
            </a:pPr>
            <a:r>
              <a:rPr lang="en-US" sz="1700" dirty="0"/>
              <a:t>Archaeological excavations identified four distinct periods of occupation of the Roman military site which will be discussed in the section on Development and History.</a:t>
            </a:r>
          </a:p>
        </p:txBody>
      </p:sp>
    </p:spTree>
    <p:extLst>
      <p:ext uri="{BB962C8B-B14F-4D97-AF65-F5344CB8AC3E}">
        <p14:creationId xmlns:p14="http://schemas.microsoft.com/office/powerpoint/2010/main" val="28088635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9" name="Rectangle 78">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11">
            <a:extLst>
              <a:ext uri="{FF2B5EF4-FFF2-40B4-BE49-F238E27FC236}">
                <a16:creationId xmlns:a16="http://schemas.microsoft.com/office/drawing/2014/main" id="{5220F83A-0571-426A-B911-700EA22D82FB}"/>
              </a:ext>
            </a:extLst>
          </p:cNvPr>
          <p:cNvSpPr>
            <a:spLocks noChangeArrowheads="1"/>
          </p:cNvSpPr>
          <p:nvPr/>
        </p:nvSpPr>
        <p:spPr bwMode="auto">
          <a:xfrm>
            <a:off x="640080" y="325369"/>
            <a:ext cx="4368602" cy="1956841"/>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800" b="0" i="0" u="none" strike="noStrike" cap="none" normalizeH="0" baseline="0" dirty="0">
                <a:ln>
                  <a:noFill/>
                </a:ln>
                <a:effectLst/>
                <a:latin typeface="+mj-lt"/>
                <a:ea typeface="+mj-ea"/>
                <a:cs typeface="+mj-cs"/>
              </a:rPr>
              <a:t>What do we mean by a Fort?</a:t>
            </a:r>
          </a:p>
          <a:p>
            <a:pPr marL="0" marR="0" lvl="0" indent="0" fontAlgn="base">
              <a:lnSpc>
                <a:spcPct val="90000"/>
              </a:lnSpc>
              <a:spcBef>
                <a:spcPct val="0"/>
              </a:spcBef>
              <a:spcAft>
                <a:spcPts val="600"/>
              </a:spcAft>
              <a:buClrTx/>
              <a:buSzTx/>
              <a:tabLst/>
            </a:pPr>
            <a:endParaRPr kumimoji="0" lang="en-US" altLang="en-US" sz="5000" b="0" i="0" u="none" strike="noStrike" cap="none" normalizeH="0" baseline="0" dirty="0">
              <a:ln>
                <a:noFill/>
              </a:ln>
              <a:effectLst/>
              <a:latin typeface="+mj-lt"/>
              <a:ea typeface="+mj-ea"/>
              <a:cs typeface="+mj-cs"/>
            </a:endParaRPr>
          </a:p>
        </p:txBody>
      </p:sp>
      <p:sp>
        <p:nvSpPr>
          <p:cNvPr id="81"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418" name="Picture 17">
            <a:extLst>
              <a:ext uri="{FF2B5EF4-FFF2-40B4-BE49-F238E27FC236}">
                <a16:creationId xmlns:a16="http://schemas.microsoft.com/office/drawing/2014/main" id="{E62955AE-9CB1-4B60-949B-70A96A4798F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2712" r="-1" b="9772"/>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5C0174F4-876A-4CB2-A13D-D07EEF520B9D}"/>
              </a:ext>
            </a:extLst>
          </p:cNvPr>
          <p:cNvSpPr txBox="1"/>
          <p:nvPr/>
        </p:nvSpPr>
        <p:spPr>
          <a:xfrm>
            <a:off x="20610" y="2746979"/>
            <a:ext cx="5474667" cy="4031873"/>
          </a:xfrm>
          <a:prstGeom prst="rect">
            <a:avLst/>
          </a:prstGeom>
          <a:noFill/>
        </p:spPr>
        <p:txBody>
          <a:bodyPr wrap="square">
            <a:spAutoFit/>
          </a:bodyPr>
          <a:lstStyle/>
          <a:p>
            <a:pPr marL="285750" indent="-285750">
              <a:buFont typeface="Arial" panose="020B0604020202020204" pitchFamily="34" charset="0"/>
              <a:buChar char="•"/>
            </a:pPr>
            <a:r>
              <a:rPr lang="en-GB" sz="1600" dirty="0"/>
              <a:t>The terms </a:t>
            </a:r>
            <a:r>
              <a:rPr lang="en-GB" sz="1600" b="1" dirty="0"/>
              <a:t>Fort</a:t>
            </a:r>
            <a:r>
              <a:rPr lang="en-GB" sz="1600" dirty="0"/>
              <a:t> and </a:t>
            </a:r>
            <a:r>
              <a:rPr lang="en-GB" sz="1600" b="1" dirty="0"/>
              <a:t>Fortress</a:t>
            </a:r>
            <a:r>
              <a:rPr lang="en-GB" sz="1600" dirty="0"/>
              <a:t> refer to semi-permanent fortifications, forts being suitable for auxiliary forces of up to 1000, while fortresses could hold a legion of around 5500 troops. </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a:t>As a fort, Lunt was never large enough to hold an entire legion, but would have been home to parts of legions or auxiliary forces. The longevity of these sites meant that they usually had some kind of associated settlement, commonly termed a </a:t>
            </a:r>
            <a:r>
              <a:rPr lang="en-GB" sz="1600" b="1" i="1" dirty="0"/>
              <a:t>vicus</a:t>
            </a:r>
            <a:r>
              <a:rPr lang="en-GB" sz="1600" dirty="0"/>
              <a:t> or </a:t>
            </a:r>
            <a:r>
              <a:rPr lang="en-GB" sz="1600" b="1" i="1" dirty="0"/>
              <a:t>canabae</a:t>
            </a:r>
            <a:r>
              <a:rPr lang="en-GB" sz="1600" dirty="0"/>
              <a:t>, the former referring to settlements outside forts and the latter outside a fortress. </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a:t>However, as the Lunt was only in use for short periods over the history of Roman occupation in Britain, it is doubtful that there was anything much resembling a permanent settlement or </a:t>
            </a:r>
            <a:r>
              <a:rPr lang="en-GB" sz="1600" i="1" dirty="0"/>
              <a:t>vicus</a:t>
            </a:r>
            <a:r>
              <a:rPr lang="en-GB" sz="1600" dirty="0"/>
              <a:t> in or near Coventry.</a:t>
            </a:r>
          </a:p>
        </p:txBody>
      </p:sp>
    </p:spTree>
    <p:extLst>
      <p:ext uri="{BB962C8B-B14F-4D97-AF65-F5344CB8AC3E}">
        <p14:creationId xmlns:p14="http://schemas.microsoft.com/office/powerpoint/2010/main" val="7885620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8" name="Picture 17">
            <a:extLst>
              <a:ext uri="{FF2B5EF4-FFF2-40B4-BE49-F238E27FC236}">
                <a16:creationId xmlns:a16="http://schemas.microsoft.com/office/drawing/2014/main" id="{E62955AE-9CB1-4B60-949B-70A96A4798F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2712" r="-1" b="9772"/>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1C7FA7B3-6858-418B-B2C1-1C91BC057CA9}"/>
              </a:ext>
            </a:extLst>
          </p:cNvPr>
          <p:cNvSpPr txBox="1"/>
          <p:nvPr/>
        </p:nvSpPr>
        <p:spPr>
          <a:xfrm>
            <a:off x="348449" y="1405255"/>
            <a:ext cx="4720701" cy="4278094"/>
          </a:xfrm>
          <a:prstGeom prst="rect">
            <a:avLst/>
          </a:prstGeom>
          <a:noFill/>
        </p:spPr>
        <p:txBody>
          <a:bodyPr wrap="square">
            <a:spAutoFit/>
          </a:bodyPr>
          <a:lstStyle/>
          <a:p>
            <a:pPr marL="285750" indent="-285750">
              <a:buFont typeface="Arial" panose="020B0604020202020204" pitchFamily="34" charset="0"/>
              <a:buChar char="•"/>
            </a:pPr>
            <a:r>
              <a:rPr lang="en-GB" sz="1600" dirty="0"/>
              <a:t>Early forts in Roman Britain, like the Lunt, were constructed at great speed to secure recently occupied areas. </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a:t>They were first built from turf and timber and were later rebuilt in stone when they needed to be renewed. </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a:t>The </a:t>
            </a:r>
            <a:r>
              <a:rPr lang="en-GB" sz="1600" b="1" dirty="0"/>
              <a:t>Lunt is unusual </a:t>
            </a:r>
            <a:r>
              <a:rPr lang="en-GB" sz="1600" dirty="0"/>
              <a:t>in that it was never rebuilt in stone because it was only in use for a short period of time (see later). </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a:t>Also, it was unusual because of its irregular plan. The Lunt is basically regular except for one of the long sides of the fort which skirts irregularly round what is thought to be a </a:t>
            </a:r>
            <a:r>
              <a:rPr lang="en-GB" sz="1600" i="1" dirty="0"/>
              <a:t>gyrus</a:t>
            </a:r>
            <a:r>
              <a:rPr lang="en-GB" sz="1600" dirty="0"/>
              <a:t> or horse-training facility.</a:t>
            </a:r>
          </a:p>
        </p:txBody>
      </p:sp>
    </p:spTree>
    <p:extLst>
      <p:ext uri="{BB962C8B-B14F-4D97-AF65-F5344CB8AC3E}">
        <p14:creationId xmlns:p14="http://schemas.microsoft.com/office/powerpoint/2010/main" val="29798536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2">
            <a:extLst>
              <a:ext uri="{FF2B5EF4-FFF2-40B4-BE49-F238E27FC236}">
                <a16:creationId xmlns:a16="http://schemas.microsoft.com/office/drawing/2014/main" id="{231E57DA-5C4B-4E0D-AB11-1BBA85E90361}"/>
              </a:ext>
            </a:extLst>
          </p:cNvPr>
          <p:cNvSpPr>
            <a:spLocks noChangeArrowheads="1"/>
          </p:cNvSpPr>
          <p:nvPr/>
        </p:nvSpPr>
        <p:spPr bwMode="auto">
          <a:xfrm>
            <a:off x="640080" y="2872899"/>
            <a:ext cx="4243589" cy="3320668"/>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0" compatLnSpc="1">
            <a:prstTxWarp prst="textNoShape">
              <a:avLst/>
            </a:prstTxWarp>
            <a:normAutofit/>
          </a:bodyPr>
          <a:lstStyle/>
          <a:p>
            <a:pPr marL="0" marR="0" lvl="0" indent="-228600" fontAlgn="base">
              <a:lnSpc>
                <a:spcPct val="90000"/>
              </a:lnSpc>
              <a:spcBef>
                <a:spcPct val="0"/>
              </a:spcBef>
              <a:spcAft>
                <a:spcPts val="600"/>
              </a:spcAft>
              <a:buClrTx/>
              <a:buSzTx/>
              <a:buFont typeface="Arial" panose="020B0604020202020204" pitchFamily="34" charset="0"/>
              <a:buChar char="•"/>
              <a:tabLst/>
            </a:pPr>
            <a:endParaRPr kumimoji="0" lang="en-GB" altLang="en-US" sz="1500" b="0" i="0" u="none" strike="noStrike" cap="none" normalizeH="0" baseline="0" dirty="0">
              <a:ln>
                <a:noFill/>
              </a:ln>
              <a:effectLst/>
            </a:endParaRPr>
          </a:p>
        </p:txBody>
      </p:sp>
      <p:pic>
        <p:nvPicPr>
          <p:cNvPr id="17418" name="Picture 17">
            <a:extLst>
              <a:ext uri="{FF2B5EF4-FFF2-40B4-BE49-F238E27FC236}">
                <a16:creationId xmlns:a16="http://schemas.microsoft.com/office/drawing/2014/main" id="{E62955AE-9CB1-4B60-949B-70A96A4798F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2712" r="-1" b="9772"/>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6DC73B51-3464-4130-8935-A3730CFAC18A}"/>
              </a:ext>
            </a:extLst>
          </p:cNvPr>
          <p:cNvSpPr txBox="1"/>
          <p:nvPr/>
        </p:nvSpPr>
        <p:spPr>
          <a:xfrm>
            <a:off x="418993" y="1166842"/>
            <a:ext cx="4136201" cy="4524315"/>
          </a:xfrm>
          <a:prstGeom prst="rect">
            <a:avLst/>
          </a:prstGeom>
          <a:noFill/>
        </p:spPr>
        <p:txBody>
          <a:bodyPr wrap="square">
            <a:spAutoFit/>
          </a:bodyPr>
          <a:lstStyle/>
          <a:p>
            <a:pPr marL="285750" indent="-285750">
              <a:buFont typeface="Arial" panose="020B0604020202020204" pitchFamily="34" charset="0"/>
              <a:buChar char="•"/>
            </a:pPr>
            <a:r>
              <a:rPr lang="en-GB" sz="1600" dirty="0"/>
              <a:t>Thus this odd shape fits the Lunt’s unique use, and makes it a </a:t>
            </a:r>
            <a:r>
              <a:rPr lang="en-GB" sz="1600" b="1" dirty="0"/>
              <a:t>unique structure of the ancient Roman World</a:t>
            </a:r>
            <a:r>
              <a:rPr lang="en-GB" sz="1600" dirty="0"/>
              <a:t>.</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a:t>It seems hard to avoid the conclusion that this was a fort converted to fulfil a specialist function, seemingly, of horse training.</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a:t>Other features found include four </a:t>
            </a:r>
            <a:r>
              <a:rPr lang="en-GB" sz="1600" b="1" dirty="0"/>
              <a:t>granaries</a:t>
            </a:r>
            <a:r>
              <a:rPr lang="en-GB" sz="1600" dirty="0"/>
              <a:t> and six </a:t>
            </a:r>
            <a:r>
              <a:rPr lang="en-GB" sz="1600" b="1" dirty="0"/>
              <a:t>barrack blocks</a:t>
            </a:r>
            <a:r>
              <a:rPr lang="en-GB" sz="1600" dirty="0"/>
              <a:t>, over 100 </a:t>
            </a:r>
            <a:r>
              <a:rPr lang="en-GB" sz="1600" b="1" dirty="0"/>
              <a:t>rubbish pits </a:t>
            </a:r>
            <a:r>
              <a:rPr lang="en-GB" sz="1600" dirty="0"/>
              <a:t>and </a:t>
            </a:r>
            <a:r>
              <a:rPr lang="en-GB" sz="1600" b="1" dirty="0"/>
              <a:t>water storage tanks </a:t>
            </a:r>
            <a:r>
              <a:rPr lang="en-GB" sz="1600" dirty="0"/>
              <a:t>containing stratified artefacts, principally coins, pottery, glass, and military equipment. </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a:t>Also, within the </a:t>
            </a:r>
            <a:r>
              <a:rPr lang="en-GB" sz="1600" i="1" dirty="0"/>
              <a:t>sacellum</a:t>
            </a:r>
            <a:r>
              <a:rPr lang="en-GB" sz="1600" dirty="0"/>
              <a:t> (the small shrine inside the fort) an unusual pit-cellar was discovered, which had been built to store the garrison's pay chest.</a:t>
            </a:r>
          </a:p>
        </p:txBody>
      </p:sp>
    </p:spTree>
    <p:extLst>
      <p:ext uri="{BB962C8B-B14F-4D97-AF65-F5344CB8AC3E}">
        <p14:creationId xmlns:p14="http://schemas.microsoft.com/office/powerpoint/2010/main" val="41814523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3958B11E-8186-4B24-9088-56761458E4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344863"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BEE3C9A9-1465-4384-AC69-37ABE6AB07AD}"/>
              </a:ext>
            </a:extLst>
          </p:cNvPr>
          <p:cNvSpPr txBox="1"/>
          <p:nvPr/>
        </p:nvSpPr>
        <p:spPr>
          <a:xfrm>
            <a:off x="5038934" y="535900"/>
            <a:ext cx="6096000" cy="5786199"/>
          </a:xfrm>
          <a:prstGeom prst="rect">
            <a:avLst/>
          </a:prstGeom>
          <a:noFill/>
        </p:spPr>
        <p:txBody>
          <a:bodyPr wrap="square">
            <a:spAutoFit/>
          </a:bodyPr>
          <a:lstStyle/>
          <a:p>
            <a:pPr algn="ctr"/>
            <a:r>
              <a:rPr lang="en-GB" sz="2800" dirty="0"/>
              <a:t>Situation of the Fort </a:t>
            </a:r>
          </a:p>
          <a:p>
            <a:endParaRPr lang="en-GB" dirty="0"/>
          </a:p>
          <a:p>
            <a:pPr marL="285750" indent="-285750">
              <a:buFont typeface="Arial" panose="020B0604020202020204" pitchFamily="34" charset="0"/>
              <a:buChar char="•"/>
            </a:pPr>
            <a:r>
              <a:rPr lang="en-GB" dirty="0"/>
              <a:t>The fort sits on an ideal strategic site on a high plateau with a steep wooded slope overlooking the river Sowe to the north.</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The elevation from the top of the bank provides good views of the landscape to the north for two or three miles (4.0 km) in the direction of modern Coventry. To the south is a flat plateau while to the east and west the ground slopes appreciably, making the site an ideal location for a Roman fort.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The Roman road now called the Fosse Way lies about 7 km to the south.</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The site's defensive situation and its proximity to a crossing point in the river made it an ideal location. The river would have provided a source of fresh water and the Forest of Arden supplied timber for building.</a:t>
            </a:r>
          </a:p>
        </p:txBody>
      </p:sp>
    </p:spTree>
    <p:extLst>
      <p:ext uri="{BB962C8B-B14F-4D97-AF65-F5344CB8AC3E}">
        <p14:creationId xmlns:p14="http://schemas.microsoft.com/office/powerpoint/2010/main" val="41670494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2" name="Picture 2">
            <a:extLst>
              <a:ext uri="{FF2B5EF4-FFF2-40B4-BE49-F238E27FC236}">
                <a16:creationId xmlns:a16="http://schemas.microsoft.com/office/drawing/2014/main" id="{7F7BAC25-0E87-4094-B5B0-FD53D56DB076}"/>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250609" y="2592044"/>
            <a:ext cx="5229279" cy="332059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D56AF3E3-E5C2-4F29-9813-EB4BF010F7BC}"/>
              </a:ext>
            </a:extLst>
          </p:cNvPr>
          <p:cNvPicPr>
            <a:picLocks noChangeAspect="1"/>
          </p:cNvPicPr>
          <p:nvPr/>
        </p:nvPicPr>
        <p:blipFill>
          <a:blip r:embed="rId3"/>
          <a:stretch>
            <a:fillRect/>
          </a:stretch>
        </p:blipFill>
        <p:spPr>
          <a:xfrm>
            <a:off x="0" y="0"/>
            <a:ext cx="12200018" cy="2169619"/>
          </a:xfrm>
          <a:prstGeom prst="rect">
            <a:avLst/>
          </a:prstGeom>
        </p:spPr>
      </p:pic>
      <p:sp>
        <p:nvSpPr>
          <p:cNvPr id="8" name="TextBox 7">
            <a:extLst>
              <a:ext uri="{FF2B5EF4-FFF2-40B4-BE49-F238E27FC236}">
                <a16:creationId xmlns:a16="http://schemas.microsoft.com/office/drawing/2014/main" id="{1BF87249-A6B8-46FE-9BFE-FC0F4EF6D911}"/>
              </a:ext>
            </a:extLst>
          </p:cNvPr>
          <p:cNvSpPr txBox="1"/>
          <p:nvPr/>
        </p:nvSpPr>
        <p:spPr>
          <a:xfrm>
            <a:off x="151651" y="2867205"/>
            <a:ext cx="6098958" cy="3539430"/>
          </a:xfrm>
          <a:prstGeom prst="rect">
            <a:avLst/>
          </a:prstGeom>
          <a:noFill/>
        </p:spPr>
        <p:txBody>
          <a:bodyPr wrap="square">
            <a:spAutoFit/>
          </a:bodyPr>
          <a:lstStyle/>
          <a:p>
            <a:pPr marL="285750" indent="-285750">
              <a:buFont typeface="Arial" panose="020B0604020202020204" pitchFamily="34" charset="0"/>
              <a:buChar char="•"/>
            </a:pPr>
            <a:r>
              <a:rPr lang="en-GB" sz="1600" dirty="0"/>
              <a:t>Seen in a wider aspect (right), the river Sowe effectively forms a boundary along three sides of the site, with the land lying open only towards the east. The elevation from the top of the bank provides good views of the landscape to the north for two or three miles.</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a:t>The reason for the location of the camp will be discussed later, but we have to assume that the location of the battle of Watling Street against Boudica in AD 61 must have lain nearby. </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a:t>Whether the fort was first begun before or after the battle is not known, but that the </a:t>
            </a:r>
            <a:r>
              <a:rPr lang="en-GB" sz="1600" i="1" dirty="0"/>
              <a:t>gyrus</a:t>
            </a:r>
            <a:r>
              <a:rPr lang="en-GB" sz="1600" dirty="0"/>
              <a:t> was constructed to train the horses taken at the battle has been put forward as a possibility, suggesting that the battle could not have been too far away from the site at Baginton.</a:t>
            </a:r>
          </a:p>
        </p:txBody>
      </p:sp>
    </p:spTree>
    <p:extLst>
      <p:ext uri="{BB962C8B-B14F-4D97-AF65-F5344CB8AC3E}">
        <p14:creationId xmlns:p14="http://schemas.microsoft.com/office/powerpoint/2010/main" val="386837019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164</TotalTime>
  <Words>3508</Words>
  <Application>Microsoft Office PowerPoint</Application>
  <PresentationFormat>Widescreen</PresentationFormat>
  <Paragraphs>210</Paragraphs>
  <Slides>35</Slides>
  <Notes>0</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35</vt:i4>
      </vt:variant>
    </vt:vector>
  </HeadingPairs>
  <TitlesOfParts>
    <vt:vector size="40" baseType="lpstr">
      <vt:lpstr>Arial</vt:lpstr>
      <vt:lpstr>Avenir Next LT Pro</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Grigsby, Paul</dc:creator>
  <cp:lastModifiedBy>Grigsby, Paul</cp:lastModifiedBy>
  <cp:revision>6</cp:revision>
  <dcterms:created xsi:type="dcterms:W3CDTF">2021-08-31T11:32:20Z</dcterms:created>
  <dcterms:modified xsi:type="dcterms:W3CDTF">2021-09-10T17:36:00Z</dcterms:modified>
</cp:coreProperties>
</file>