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71" r:id="rId3"/>
    <p:sldId id="256" r:id="rId4"/>
    <p:sldId id="272" r:id="rId5"/>
    <p:sldId id="283" r:id="rId6"/>
    <p:sldId id="284" r:id="rId7"/>
    <p:sldId id="290" r:id="rId8"/>
    <p:sldId id="259" r:id="rId9"/>
    <p:sldId id="260" r:id="rId10"/>
    <p:sldId id="286" r:id="rId11"/>
    <p:sldId id="285" r:id="rId12"/>
    <p:sldId id="263" r:id="rId13"/>
    <p:sldId id="287" r:id="rId14"/>
    <p:sldId id="265" r:id="rId15"/>
    <p:sldId id="291" r:id="rId16"/>
    <p:sldId id="267" r:id="rId17"/>
    <p:sldId id="288" r:id="rId18"/>
    <p:sldId id="268" r:id="rId19"/>
    <p:sldId id="292" r:id="rId20"/>
    <p:sldId id="270" r:id="rId21"/>
    <p:sldId id="281" r:id="rId22"/>
    <p:sldId id="289" r:id="rId23"/>
    <p:sldId id="273" r:id="rId24"/>
    <p:sldId id="274" r:id="rId25"/>
    <p:sldId id="2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C907A-57C1-46ED-9423-52C581B457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707169-4AC0-4C49-AA50-3E9C6CAE21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C6244A-A87F-454C-A493-193F3CF0968F}"/>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6EA32AB1-73D0-4F8F-BBAA-6CEC84ADBD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4BA028-9B0B-40AF-AA9B-276804AE18CB}"/>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566510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D3E9A-C170-4988-8D4C-A5FABC5D6E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57620F-4C4E-46F9-9F9C-BBCDDF35FA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E3ADBD-B13A-4A11-BB02-02D0C5BDD940}"/>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43AADD93-3DD5-4269-B9E2-1CACA774AA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22B52-3FC1-4DF0-BAEA-C0915C725EA8}"/>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2883776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BACD3E-A569-4028-8284-F9FEFE37B9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4ECD59-9B82-4177-8517-52DB5E6E69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3C356D-1C51-4BA9-8CC2-E0FF9B862832}"/>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22F94B39-FD88-4332-BBFE-E6567CAFF3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58BF12-4F61-4CAA-BBE3-5047810D2109}"/>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4068394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E0B6D-383D-414F-9C73-C5AA0155B2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EE09F8-6ECC-4AF1-BBF3-F4FB8FCAB42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A066FA-020A-4863-B7C5-8428A0AA8308}"/>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2B69949E-7121-487B-8002-B9094B572A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6BC04A-9737-4362-838A-559E372ECD96}"/>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364692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A2D4F-FC7D-4AB7-9596-6E53AC90DD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6621E1-F806-467B-8528-1B17F97632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6A5D01-D2E4-410E-B2A9-02AB9F0EE128}"/>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54E9F022-5857-492E-BA9F-697A8C9A125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BAC519-6787-47FF-BBFC-5EF490E08025}"/>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1044128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7CD69-3C1F-425D-9F70-82313C9B7F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A4F11BB-8C1F-4AB0-8070-14BBD12A7C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988D12-B281-43D3-B3D5-D0B1A1997D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82F217A-75DB-4FF7-A11F-53ACC420BF31}"/>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6" name="Footer Placeholder 5">
            <a:extLst>
              <a:ext uri="{FF2B5EF4-FFF2-40B4-BE49-F238E27FC236}">
                <a16:creationId xmlns:a16="http://schemas.microsoft.com/office/drawing/2014/main" id="{36FC0058-3414-4212-9588-5E06569FB8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6F7417-F391-4EA3-987E-ACC6579120AA}"/>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926141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B018A-E11A-41BE-A059-167E63B9254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126508-9CFB-4C42-93E9-24170876E7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355023-2A82-4FE6-AA00-CD86EB84C9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72D5217-99B3-4A61-9DB6-B83C466570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24C7A2-C2D5-4C32-BAC4-38F074D045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0A46CB1-E7AC-473E-AAA3-3D124FEA4248}"/>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8" name="Footer Placeholder 7">
            <a:extLst>
              <a:ext uri="{FF2B5EF4-FFF2-40B4-BE49-F238E27FC236}">
                <a16:creationId xmlns:a16="http://schemas.microsoft.com/office/drawing/2014/main" id="{9F9190C6-E58C-44FC-AD13-B726DBAEE80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0FD516-412C-4910-A04A-5B66CD7414C7}"/>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287992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A4B51-4BE3-4E0D-A423-C26DC4C3C4F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3F461B-A552-4218-A675-2FFCD92C9E46}"/>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4" name="Footer Placeholder 3">
            <a:extLst>
              <a:ext uri="{FF2B5EF4-FFF2-40B4-BE49-F238E27FC236}">
                <a16:creationId xmlns:a16="http://schemas.microsoft.com/office/drawing/2014/main" id="{47B42C26-F29A-4138-B57E-2A3C5D0DD9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0182412-9295-4512-9966-422EB59B17C1}"/>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1535267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6BC6DD-326F-4B22-B445-0A464A1AF1A7}"/>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3" name="Footer Placeholder 2">
            <a:extLst>
              <a:ext uri="{FF2B5EF4-FFF2-40B4-BE49-F238E27FC236}">
                <a16:creationId xmlns:a16="http://schemas.microsoft.com/office/drawing/2014/main" id="{3616B505-1840-4A7A-A42D-0F7813C1280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F3908EF-B1DE-4EC5-AD7A-29D6206E31B3}"/>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1609765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76B46-9EB8-424E-AEEC-AD98C5EE0D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4E626F1-0603-4402-9461-BCDB12B04B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ED8B994-901E-4B54-BADA-C70D23A37A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B158A9-B4BA-4F84-B958-1FE164E7CD2E}"/>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6" name="Footer Placeholder 5">
            <a:extLst>
              <a:ext uri="{FF2B5EF4-FFF2-40B4-BE49-F238E27FC236}">
                <a16:creationId xmlns:a16="http://schemas.microsoft.com/office/drawing/2014/main" id="{5D9F852D-1302-4417-BAC5-E18B4EEE71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3F0C23D-F921-4874-B7A0-21361789DDC7}"/>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10776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FA278-67A1-4B1D-8796-45DFF078C6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00A7038-1B20-4FEF-9CD9-C7DFF625AF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DDFD999-D717-4381-B573-2F3A29947C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6F182B-4EEB-405D-B6BA-DEB6E56C359C}"/>
              </a:ext>
            </a:extLst>
          </p:cNvPr>
          <p:cNvSpPr>
            <a:spLocks noGrp="1"/>
          </p:cNvSpPr>
          <p:nvPr>
            <p:ph type="dt" sz="half" idx="10"/>
          </p:nvPr>
        </p:nvSpPr>
        <p:spPr/>
        <p:txBody>
          <a:bodyPr/>
          <a:lstStyle/>
          <a:p>
            <a:fld id="{86A7B2DA-CBDA-4F1F-AA7C-2B865B70D494}" type="datetimeFigureOut">
              <a:rPr lang="en-GB" smtClean="0"/>
              <a:t>10/09/2021</a:t>
            </a:fld>
            <a:endParaRPr lang="en-GB"/>
          </a:p>
        </p:txBody>
      </p:sp>
      <p:sp>
        <p:nvSpPr>
          <p:cNvPr id="6" name="Footer Placeholder 5">
            <a:extLst>
              <a:ext uri="{FF2B5EF4-FFF2-40B4-BE49-F238E27FC236}">
                <a16:creationId xmlns:a16="http://schemas.microsoft.com/office/drawing/2014/main" id="{54B87D41-6A50-465F-AAB7-24188DDC57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5516C8-7AC5-4D8E-B238-AB4B64037F2B}"/>
              </a:ext>
            </a:extLst>
          </p:cNvPr>
          <p:cNvSpPr>
            <a:spLocks noGrp="1"/>
          </p:cNvSpPr>
          <p:nvPr>
            <p:ph type="sldNum" sz="quarter" idx="12"/>
          </p:nvPr>
        </p:nvSpPr>
        <p:spPr/>
        <p:txBody>
          <a:bodyPr/>
          <a:lstStyle/>
          <a:p>
            <a:fld id="{FA7B1E5F-CCD5-4832-899A-B6B05AC48618}" type="slidenum">
              <a:rPr lang="en-GB" smtClean="0"/>
              <a:t>‹#›</a:t>
            </a:fld>
            <a:endParaRPr lang="en-GB"/>
          </a:p>
        </p:txBody>
      </p:sp>
    </p:spTree>
    <p:extLst>
      <p:ext uri="{BB962C8B-B14F-4D97-AF65-F5344CB8AC3E}">
        <p14:creationId xmlns:p14="http://schemas.microsoft.com/office/powerpoint/2010/main" val="12643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31628E-7221-4171-8694-8BCF9002A7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09EE72-0391-47FF-BB80-C8CBEA7AB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578AD4-930E-4C57-A99B-21A99A50DA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A7B2DA-CBDA-4F1F-AA7C-2B865B70D494}" type="datetimeFigureOut">
              <a:rPr lang="en-GB" smtClean="0"/>
              <a:t>10/09/2021</a:t>
            </a:fld>
            <a:endParaRPr lang="en-GB"/>
          </a:p>
        </p:txBody>
      </p:sp>
      <p:sp>
        <p:nvSpPr>
          <p:cNvPr id="5" name="Footer Placeholder 4">
            <a:extLst>
              <a:ext uri="{FF2B5EF4-FFF2-40B4-BE49-F238E27FC236}">
                <a16:creationId xmlns:a16="http://schemas.microsoft.com/office/drawing/2014/main" id="{C5BB2567-7F72-4EED-ACFB-613A247DBD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9FDD072-DC2D-48F3-A1E3-9B022A887B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B1E5F-CCD5-4832-899A-B6B05AC48618}" type="slidenum">
              <a:rPr lang="en-GB" smtClean="0"/>
              <a:t>‹#›</a:t>
            </a:fld>
            <a:endParaRPr lang="en-GB"/>
          </a:p>
        </p:txBody>
      </p:sp>
    </p:spTree>
    <p:extLst>
      <p:ext uri="{BB962C8B-B14F-4D97-AF65-F5344CB8AC3E}">
        <p14:creationId xmlns:p14="http://schemas.microsoft.com/office/powerpoint/2010/main" val="893443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person&#10;&#10;Description automatically generated with medium confidence">
            <a:extLst>
              <a:ext uri="{FF2B5EF4-FFF2-40B4-BE49-F238E27FC236}">
                <a16:creationId xmlns:a16="http://schemas.microsoft.com/office/drawing/2014/main" id="{32E4ABBA-7720-45F4-A7B3-0947995BEE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85"/>
            <a:ext cx="12192000" cy="6842830"/>
          </a:xfrm>
          <a:prstGeom prst="rect">
            <a:avLst/>
          </a:prstGeom>
        </p:spPr>
      </p:pic>
      <p:pic>
        <p:nvPicPr>
          <p:cNvPr id="5" name="Picture 4" descr="Logo, icon&#10;&#10;Description automatically generated">
            <a:extLst>
              <a:ext uri="{FF2B5EF4-FFF2-40B4-BE49-F238E27FC236}">
                <a16:creationId xmlns:a16="http://schemas.microsoft.com/office/drawing/2014/main" id="{73847132-E8F5-48F3-AB1E-BB7173ED96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6" name="TextBox 5">
            <a:extLst>
              <a:ext uri="{FF2B5EF4-FFF2-40B4-BE49-F238E27FC236}">
                <a16:creationId xmlns:a16="http://schemas.microsoft.com/office/drawing/2014/main" id="{D340D033-099C-41D6-8D6A-AA622EE06A6C}"/>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9" name="TextBox 8">
            <a:extLst>
              <a:ext uri="{FF2B5EF4-FFF2-40B4-BE49-F238E27FC236}">
                <a16:creationId xmlns:a16="http://schemas.microsoft.com/office/drawing/2014/main" id="{C49692E6-8EFB-4571-878A-9D836FAD08EB}"/>
              </a:ext>
            </a:extLst>
          </p:cNvPr>
          <p:cNvSpPr txBox="1"/>
          <p:nvPr/>
        </p:nvSpPr>
        <p:spPr>
          <a:xfrm>
            <a:off x="2724209" y="2753584"/>
            <a:ext cx="6743577"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The Roman Conquest of Britain</a:t>
            </a:r>
          </a:p>
        </p:txBody>
      </p:sp>
    </p:spTree>
    <p:extLst>
      <p:ext uri="{BB962C8B-B14F-4D97-AF65-F5344CB8AC3E}">
        <p14:creationId xmlns:p14="http://schemas.microsoft.com/office/powerpoint/2010/main" val="148686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a:extLst>
              <a:ext uri="{FF2B5EF4-FFF2-40B4-BE49-F238E27FC236}">
                <a16:creationId xmlns:a16="http://schemas.microsoft.com/office/drawing/2014/main" id="{7F0E0082-1DF5-40CA-8A96-1B30566B0995}"/>
              </a:ext>
            </a:extLst>
          </p:cNvPr>
          <p:cNvSpPr>
            <a:spLocks noChangeArrowheads="1"/>
          </p:cNvSpPr>
          <p:nvPr/>
        </p:nvSpPr>
        <p:spPr bwMode="auto">
          <a:xfrm>
            <a:off x="630936" y="640080"/>
            <a:ext cx="4818888" cy="148132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lang="en-US" altLang="en-US" sz="5400" b="1" dirty="0">
                <a:latin typeface="+mj-lt"/>
                <a:ea typeface="+mj-ea"/>
                <a:cs typeface="+mj-cs"/>
              </a:rPr>
              <a:t>Trinovantes</a:t>
            </a:r>
            <a:endParaRPr kumimoji="0" lang="en-US" altLang="en-US" sz="5400" b="0" i="0" u="none" strike="noStrike" kern="1200" cap="none" normalizeH="0" baseline="0" dirty="0">
              <a:ln>
                <a:noFill/>
              </a:ln>
              <a:solidFill>
                <a:schemeClr val="tx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5400" b="0" i="0" u="none" strike="noStrike" kern="1200" cap="none" normalizeH="0" baseline="0" dirty="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4">
            <a:extLst>
              <a:ext uri="{FF2B5EF4-FFF2-40B4-BE49-F238E27FC236}">
                <a16:creationId xmlns:a16="http://schemas.microsoft.com/office/drawing/2014/main" id="{E8E33719-7D5F-480E-8B4A-50112BF481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76480" y="640080"/>
            <a:ext cx="4504104" cy="55778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1A0CA33-DFC0-4EE3-800E-A86A698CBEF5}"/>
              </a:ext>
            </a:extLst>
          </p:cNvPr>
          <p:cNvSpPr txBox="1"/>
          <p:nvPr/>
        </p:nvSpPr>
        <p:spPr>
          <a:xfrm>
            <a:off x="480480" y="2500919"/>
            <a:ext cx="6096000" cy="4247317"/>
          </a:xfrm>
          <a:prstGeom prst="rect">
            <a:avLst/>
          </a:prstGeom>
          <a:noFill/>
        </p:spPr>
        <p:txBody>
          <a:bodyPr wrap="square">
            <a:spAutoFit/>
          </a:bodyPr>
          <a:lstStyle/>
          <a:p>
            <a:pPr marL="285750" indent="-285750">
              <a:buFont typeface="Arial" panose="020B0604020202020204" pitchFamily="34" charset="0"/>
              <a:buChar char="•"/>
            </a:pPr>
            <a:r>
              <a:rPr lang="en-GB" b="1" dirty="0"/>
              <a:t>Cassivellaunus</a:t>
            </a:r>
            <a:r>
              <a:rPr lang="en-GB" dirty="0"/>
              <a:t>, a warlord from north of the Thames, had recently overthrown the king of the powerful Trinovantes and forced the king's son, </a:t>
            </a:r>
            <a:r>
              <a:rPr lang="en-GB" b="1" dirty="0"/>
              <a:t>Mandubracius</a:t>
            </a:r>
            <a:r>
              <a:rPr lang="en-GB" dirty="0"/>
              <a:t>, into exile.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Mandubracius fled to the Romans and sought their help in restoring his place as head of the Trinovantes.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Trinovantes sent an embassy to the Romans agreeing to surrender to Caesar if Mandubracius was reinstated as King. Other tribes followed.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Such affairs, argues the archaeologist Barry Cunliffe (</a:t>
            </a:r>
            <a:r>
              <a:rPr lang="en-GB" i="1" dirty="0"/>
              <a:t>Britain Begins</a:t>
            </a:r>
            <a:r>
              <a:rPr lang="en-GB" dirty="0"/>
              <a:t>, 360) were probably negotiated overwinter before the second invasion, which explains how the Romans so easily made such a rapid advance into hostile territory. </a:t>
            </a:r>
          </a:p>
        </p:txBody>
      </p:sp>
    </p:spTree>
    <p:extLst>
      <p:ext uri="{BB962C8B-B14F-4D97-AF65-F5344CB8AC3E}">
        <p14:creationId xmlns:p14="http://schemas.microsoft.com/office/powerpoint/2010/main" val="21043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a:extLst>
              <a:ext uri="{FF2B5EF4-FFF2-40B4-BE49-F238E27FC236}">
                <a16:creationId xmlns:a16="http://schemas.microsoft.com/office/drawing/2014/main" id="{2118FF0C-9A91-41B6-81CF-6084F6C4E397}"/>
              </a:ext>
            </a:extLst>
          </p:cNvPr>
          <p:cNvSpPr>
            <a:spLocks noChangeArrowheads="1"/>
          </p:cNvSpPr>
          <p:nvPr/>
        </p:nvSpPr>
        <p:spPr bwMode="auto">
          <a:xfrm>
            <a:off x="577573" y="916058"/>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5400" b="0" i="0" u="none" strike="noStrike" cap="none" normalizeH="0" baseline="0" dirty="0">
                <a:ln>
                  <a:noFill/>
                </a:ln>
                <a:effectLst/>
                <a:latin typeface="+mj-lt"/>
                <a:ea typeface="+mj-ea"/>
                <a:cs typeface="+mj-cs"/>
              </a:rPr>
              <a:t>Crossing the Thames</a:t>
            </a:r>
          </a:p>
          <a:p>
            <a:pPr marL="0" marR="0" lvl="0" indent="0" fontAlgn="base">
              <a:lnSpc>
                <a:spcPct val="90000"/>
              </a:lnSpc>
              <a:spcBef>
                <a:spcPct val="0"/>
              </a:spcBef>
              <a:spcAft>
                <a:spcPts val="600"/>
              </a:spcAft>
              <a:buClrTx/>
              <a:buSzTx/>
              <a:tabLst/>
            </a:pPr>
            <a:endParaRPr kumimoji="0" lang="en-US" altLang="en-US" sz="54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3" name="Picture 2">
            <a:extLst>
              <a:ext uri="{FF2B5EF4-FFF2-40B4-BE49-F238E27FC236}">
                <a16:creationId xmlns:a16="http://schemas.microsoft.com/office/drawing/2014/main" id="{79E65DAD-454C-40CD-9A5C-0DCD81F9ED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2"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CB434B6-3452-4036-9BF3-F81327ED9A26}"/>
              </a:ext>
            </a:extLst>
          </p:cNvPr>
          <p:cNvSpPr txBox="1"/>
          <p:nvPr/>
        </p:nvSpPr>
        <p:spPr>
          <a:xfrm>
            <a:off x="248603" y="2861399"/>
            <a:ext cx="5329237" cy="3693319"/>
          </a:xfrm>
          <a:prstGeom prst="rect">
            <a:avLst/>
          </a:prstGeom>
          <a:noFill/>
        </p:spPr>
        <p:txBody>
          <a:bodyPr wrap="square">
            <a:spAutoFit/>
          </a:bodyPr>
          <a:lstStyle/>
          <a:p>
            <a:pPr marL="285750" indent="-285750">
              <a:buFont typeface="Arial" panose="020B0604020202020204" pitchFamily="34" charset="0"/>
              <a:buChar char="•"/>
            </a:pPr>
            <a:r>
              <a:rPr lang="en-GB" dirty="0"/>
              <a:t>Faced with the imminent invasion, the Britons appointed Cassivellaunus to lead their forces.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When Cassivellaunus realised he could not defeat Caesar in a pitched battle, he disbanded the majority of his force and relying on the mobility of his 4,000 chariots and superior knowledge of the terrain, used guerrilla tactics to slow the Roman advance.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the second century AD, the historian </a:t>
            </a:r>
            <a:r>
              <a:rPr lang="en-GB" dirty="0" err="1"/>
              <a:t>Polyaenus</a:t>
            </a:r>
            <a:r>
              <a:rPr lang="en-GB" dirty="0"/>
              <a:t> recorded in his Stratagems that Caesar crossed the Thames on a war elephant.</a:t>
            </a:r>
          </a:p>
        </p:txBody>
      </p:sp>
    </p:spTree>
    <p:extLst>
      <p:ext uri="{BB962C8B-B14F-4D97-AF65-F5344CB8AC3E}">
        <p14:creationId xmlns:p14="http://schemas.microsoft.com/office/powerpoint/2010/main" val="4245721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15">
            <a:extLst>
              <a:ext uri="{FF2B5EF4-FFF2-40B4-BE49-F238E27FC236}">
                <a16:creationId xmlns:a16="http://schemas.microsoft.com/office/drawing/2014/main" id="{13F411C7-EA63-478D-BA42-7A2BEE2276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323" r="9090" b="8370"/>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9C40071F-521F-486E-922C-8FEA45334C31}"/>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a:ln>
                  <a:noFill/>
                </a:ln>
                <a:effectLst/>
                <a:latin typeface="+mj-lt"/>
                <a:ea typeface="+mj-ea"/>
                <a:cs typeface="+mj-cs"/>
              </a:rPr>
              <a:t>Caesar </a:t>
            </a:r>
            <a:r>
              <a:rPr kumimoji="0" lang="en-US" altLang="en-US" sz="2800" b="1" i="1" u="none" strike="noStrike" cap="none" normalizeH="0" baseline="0">
                <a:ln>
                  <a:noFill/>
                </a:ln>
                <a:effectLst/>
                <a:latin typeface="+mj-lt"/>
                <a:ea typeface="+mj-ea"/>
                <a:cs typeface="+mj-cs"/>
              </a:rPr>
              <a:t>The Gallic Wars</a:t>
            </a:r>
            <a:r>
              <a:rPr kumimoji="0" lang="en-US" altLang="en-US" sz="2800" b="1" i="0" u="none" strike="noStrike" cap="none" normalizeH="0" baseline="0">
                <a:ln>
                  <a:noFill/>
                </a:ln>
                <a:effectLst/>
                <a:latin typeface="+mj-lt"/>
                <a:ea typeface="+mj-ea"/>
                <a:cs typeface="+mj-cs"/>
              </a:rPr>
              <a:t> 5.21</a:t>
            </a:r>
            <a:endParaRPr kumimoji="0" lang="en-US" altLang="en-US" sz="28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0B12D5A-3A8B-4295-9BDE-EE7E3994A08C}"/>
              </a:ext>
            </a:extLst>
          </p:cNvPr>
          <p:cNvSpPr txBox="1"/>
          <p:nvPr/>
        </p:nvSpPr>
        <p:spPr>
          <a:xfrm>
            <a:off x="234756" y="2586841"/>
            <a:ext cx="7622478" cy="3970318"/>
          </a:xfrm>
          <a:prstGeom prst="rect">
            <a:avLst/>
          </a:prstGeom>
          <a:noFill/>
        </p:spPr>
        <p:txBody>
          <a:bodyPr wrap="square">
            <a:spAutoFit/>
          </a:bodyPr>
          <a:lstStyle/>
          <a:p>
            <a:r>
              <a:rPr lang="en-GB" dirty="0"/>
              <a:t>“The </a:t>
            </a:r>
            <a:r>
              <a:rPr lang="en-GB" dirty="0" err="1"/>
              <a:t>Trinobantes</a:t>
            </a:r>
            <a:r>
              <a:rPr lang="en-GB" dirty="0"/>
              <a:t> (sic) being protected and secured from any violence of the soldiers, the Cenimagni, the Segontiaci, the Ancalites, the Bibroci, and the Cassi, sending embassies, surrendered themselves to Caesar. From them he learns that the capital town of Cassivellaunus was not far from that place, and was defended by woods and morasses, and a very large number of men and of cattle had been collected in it. (Now the Britons, when they have fortified the intricate woods, in which they are wont to assemble for the purpose of avoiding the incursion of an enemy, with an intrenchment and a rampart, call them a town.) Thither he proceeds with his legions: he finds the place admirably fortified by nature and art; he, however, undertakes to attack it in two directions. The enemy, having remained only a short time, did not sustain the attack of our soldiers, and hurried away on the other side of the town. A great amount of cattle was found there, and many of the enemy were taken and slain in their flight.”</a:t>
            </a:r>
          </a:p>
        </p:txBody>
      </p:sp>
    </p:spTree>
    <p:extLst>
      <p:ext uri="{BB962C8B-B14F-4D97-AF65-F5344CB8AC3E}">
        <p14:creationId xmlns:p14="http://schemas.microsoft.com/office/powerpoint/2010/main" val="2420280261"/>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15">
            <a:extLst>
              <a:ext uri="{FF2B5EF4-FFF2-40B4-BE49-F238E27FC236}">
                <a16:creationId xmlns:a16="http://schemas.microsoft.com/office/drawing/2014/main" id="{13F411C7-EA63-478D-BA42-7A2BEE2276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323" r="9090" b="8370"/>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9C40071F-521F-486E-922C-8FEA45334C31}"/>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Aftermath</a:t>
            </a:r>
            <a:endParaRPr kumimoji="0" lang="en-US" altLang="en-US" sz="28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EBF7F775-7F08-441B-9A7B-4E1239B93DCC}"/>
              </a:ext>
            </a:extLst>
          </p:cNvPr>
          <p:cNvSpPr txBox="1"/>
          <p:nvPr/>
        </p:nvSpPr>
        <p:spPr>
          <a:xfrm>
            <a:off x="260033" y="3380570"/>
            <a:ext cx="6097904" cy="2308324"/>
          </a:xfrm>
          <a:prstGeom prst="rect">
            <a:avLst/>
          </a:prstGeom>
          <a:noFill/>
        </p:spPr>
        <p:txBody>
          <a:bodyPr wrap="square">
            <a:spAutoFit/>
          </a:bodyPr>
          <a:lstStyle/>
          <a:p>
            <a:pPr marL="285750" indent="-285750">
              <a:buFont typeface="Arial" panose="020B0604020202020204" pitchFamily="34" charset="0"/>
              <a:buChar char="•"/>
            </a:pPr>
            <a:r>
              <a:rPr lang="en-GB" dirty="0"/>
              <a:t>At this time Cassivellaunus instructed four kings of the </a:t>
            </a:r>
            <a:r>
              <a:rPr lang="en-GB" dirty="0" err="1"/>
              <a:t>Cantii</a:t>
            </a:r>
            <a:r>
              <a:rPr lang="en-GB" dirty="0"/>
              <a:t> (or </a:t>
            </a:r>
            <a:r>
              <a:rPr lang="en-GB" dirty="0" err="1"/>
              <a:t>Cantiaci</a:t>
            </a:r>
            <a:r>
              <a:rPr lang="en-GB" dirty="0"/>
              <a:t>) in Kent - </a:t>
            </a:r>
            <a:r>
              <a:rPr lang="en-GB" dirty="0" err="1"/>
              <a:t>Cingetorix</a:t>
            </a:r>
            <a:r>
              <a:rPr lang="en-GB" dirty="0"/>
              <a:t>, </a:t>
            </a:r>
            <a:r>
              <a:rPr lang="en-GB" dirty="0" err="1"/>
              <a:t>Carvilius</a:t>
            </a:r>
            <a:r>
              <a:rPr lang="en-GB" dirty="0"/>
              <a:t>, </a:t>
            </a:r>
            <a:r>
              <a:rPr lang="en-GB" dirty="0" err="1"/>
              <a:t>Taximagulus</a:t>
            </a:r>
            <a:r>
              <a:rPr lang="en-GB" dirty="0"/>
              <a:t> and </a:t>
            </a:r>
            <a:r>
              <a:rPr lang="en-GB" dirty="0" err="1"/>
              <a:t>Segovax</a:t>
            </a:r>
            <a:r>
              <a:rPr lang="en-GB" dirty="0"/>
              <a:t> - to attack the Roman base and supply lines.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failed and Cassivellaunus had to sue for peace. Hostages were handed over along with an annual tribute, and Cassivellaunus said he would leave Trinovantes in peace, under their new King Mandubracius.</a:t>
            </a:r>
          </a:p>
        </p:txBody>
      </p:sp>
    </p:spTree>
    <p:extLst>
      <p:ext uri="{BB962C8B-B14F-4D97-AF65-F5344CB8AC3E}">
        <p14:creationId xmlns:p14="http://schemas.microsoft.com/office/powerpoint/2010/main" val="1803808226"/>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6" name="Rectangle 78">
            <a:extLst>
              <a:ext uri="{FF2B5EF4-FFF2-40B4-BE49-F238E27FC236}">
                <a16:creationId xmlns:a16="http://schemas.microsoft.com/office/drawing/2014/main" id="{A81E7530-396C-45F0-92F4-A885648D16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4" name="Picture 16">
            <a:extLst>
              <a:ext uri="{FF2B5EF4-FFF2-40B4-BE49-F238E27FC236}">
                <a16:creationId xmlns:a16="http://schemas.microsoft.com/office/drawing/2014/main" id="{3800C8F4-69D2-4623-B9A6-BC549C44355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78" r="15101" b="-1"/>
          <a:stretch/>
        </p:blipFill>
        <p:spPr bwMode="auto">
          <a:xfrm>
            <a:off x="603671" y="-1"/>
            <a:ext cx="11588329" cy="6857999"/>
          </a:xfrm>
          <a:prstGeom prst="rect">
            <a:avLst/>
          </a:prstGeom>
          <a:noFill/>
          <a:extLst>
            <a:ext uri="{909E8E84-426E-40DD-AFC4-6F175D3DCCD1}">
              <a14:hiddenFill xmlns:a14="http://schemas.microsoft.com/office/drawing/2010/main">
                <a:solidFill>
                  <a:srgbClr val="FFFFFF"/>
                </a:solidFill>
              </a14:hiddenFill>
            </a:ext>
          </a:extLst>
        </p:spPr>
      </p:pic>
      <p:sp>
        <p:nvSpPr>
          <p:cNvPr id="6157" name="Rectangle 80">
            <a:extLst>
              <a:ext uri="{FF2B5EF4-FFF2-40B4-BE49-F238E27FC236}">
                <a16:creationId xmlns:a16="http://schemas.microsoft.com/office/drawing/2014/main" id="{7316481C-0A49-4796-812B-0D64F063B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19898"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1">
            <a:extLst>
              <a:ext uri="{FF2B5EF4-FFF2-40B4-BE49-F238E27FC236}">
                <a16:creationId xmlns:a16="http://schemas.microsoft.com/office/drawing/2014/main" id="{96F0F937-3A75-492D-BCA0-2479AE3D23B2}"/>
              </a:ext>
            </a:extLst>
          </p:cNvPr>
          <p:cNvSpPr>
            <a:spLocks noChangeArrowheads="1"/>
          </p:cNvSpPr>
          <p:nvPr/>
        </p:nvSpPr>
        <p:spPr bwMode="auto">
          <a:xfrm>
            <a:off x="1166649" y="721805"/>
            <a:ext cx="3874686" cy="214752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cap="none" normalizeH="0" baseline="0">
                <a:ln>
                  <a:noFill/>
                </a:ln>
                <a:solidFill>
                  <a:schemeClr val="bg1"/>
                </a:solidFill>
                <a:effectLst/>
                <a:latin typeface="+mj-lt"/>
                <a:ea typeface="+mj-ea"/>
                <a:cs typeface="+mj-cs"/>
              </a:rPr>
              <a:t>Britain after Julius Caesar's Invasion - Interactions with Rome</a:t>
            </a:r>
          </a:p>
          <a:p>
            <a:pPr marL="0" marR="0" lvl="0" indent="0" fontAlgn="base">
              <a:lnSpc>
                <a:spcPct val="90000"/>
              </a:lnSpc>
              <a:spcBef>
                <a:spcPct val="0"/>
              </a:spcBef>
              <a:spcAft>
                <a:spcPts val="600"/>
              </a:spcAft>
              <a:buClrTx/>
              <a:buSzTx/>
              <a:tabLst/>
            </a:pPr>
            <a:endParaRPr kumimoji="0" lang="en-US" altLang="en-US" sz="3400" b="0" i="0" u="none" strike="noStrike" cap="none" normalizeH="0" baseline="0">
              <a:ln>
                <a:noFill/>
              </a:ln>
              <a:solidFill>
                <a:schemeClr val="bg1"/>
              </a:solidFill>
              <a:effectLst/>
              <a:latin typeface="+mj-lt"/>
              <a:ea typeface="+mj-ea"/>
              <a:cs typeface="+mj-cs"/>
            </a:endParaRPr>
          </a:p>
        </p:txBody>
      </p:sp>
      <p:sp>
        <p:nvSpPr>
          <p:cNvPr id="6158" name="Rectangle 82">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59" name="Group 84">
            <a:extLst>
              <a:ext uri="{FF2B5EF4-FFF2-40B4-BE49-F238E27FC236}">
                <a16:creationId xmlns:a16="http://schemas.microsoft.com/office/drawing/2014/main" id="{81DE8B58-F373-409E-A253-4380A66091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86" name="Rectangle 64">
              <a:extLst>
                <a:ext uri="{FF2B5EF4-FFF2-40B4-BE49-F238E27FC236}">
                  <a16:creationId xmlns:a16="http://schemas.microsoft.com/office/drawing/2014/main" id="{F5ACE265-D22D-48CC-99DE-EB81AE9229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6FE80EEA-F4ED-4436-8861-0BEAAEFE76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C3642BC8-86E8-47D0-8846-3E4D49E4B4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82D35214-3634-4180-BF0E-45B614516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15BE89E6-3D1C-42B5-A950-E72889F8BB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473771CC-5097-4E08-9606-24B0BC9A0D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BE872634-00DA-47BD-880D-5C05FFADC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4F151F5C-DE9B-460E-BC51-471F4A8A5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34557B8A-4D2F-4D0D-B746-59EA85318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C764CD8E-E409-4E9B-8E87-746DDE36D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8E27A01D-2F01-4286-9453-3FBF6E84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460487A5-12EB-422E-9588-8FF06FAF73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64">
              <a:extLst>
                <a:ext uri="{FF2B5EF4-FFF2-40B4-BE49-F238E27FC236}">
                  <a16:creationId xmlns:a16="http://schemas.microsoft.com/office/drawing/2014/main" id="{7D522D20-C9F7-4B34-9066-4B43ADAABD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66">
              <a:extLst>
                <a:ext uri="{FF2B5EF4-FFF2-40B4-BE49-F238E27FC236}">
                  <a16:creationId xmlns:a16="http://schemas.microsoft.com/office/drawing/2014/main" id="{97B04F2C-295B-447A-8941-0AD4F55516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64">
              <a:extLst>
                <a:ext uri="{FF2B5EF4-FFF2-40B4-BE49-F238E27FC236}">
                  <a16:creationId xmlns:a16="http://schemas.microsoft.com/office/drawing/2014/main" id="{17D7FF91-B366-4534-B9B4-5710926EE7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66">
              <a:extLst>
                <a:ext uri="{FF2B5EF4-FFF2-40B4-BE49-F238E27FC236}">
                  <a16:creationId xmlns:a16="http://schemas.microsoft.com/office/drawing/2014/main" id="{B5B8116C-ADD9-4826-9C37-270377E8F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64">
              <a:extLst>
                <a:ext uri="{FF2B5EF4-FFF2-40B4-BE49-F238E27FC236}">
                  <a16:creationId xmlns:a16="http://schemas.microsoft.com/office/drawing/2014/main" id="{22D01D96-8DB8-40BF-83AC-4CA49EC26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66">
              <a:extLst>
                <a:ext uri="{FF2B5EF4-FFF2-40B4-BE49-F238E27FC236}">
                  <a16:creationId xmlns:a16="http://schemas.microsoft.com/office/drawing/2014/main" id="{44B584CD-5E60-4B15-847C-B30D15DA1A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64">
              <a:extLst>
                <a:ext uri="{FF2B5EF4-FFF2-40B4-BE49-F238E27FC236}">
                  <a16:creationId xmlns:a16="http://schemas.microsoft.com/office/drawing/2014/main" id="{CF2BB7DC-B968-4F0B-9748-BF0E6E297C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66">
              <a:extLst>
                <a:ext uri="{FF2B5EF4-FFF2-40B4-BE49-F238E27FC236}">
                  <a16:creationId xmlns:a16="http://schemas.microsoft.com/office/drawing/2014/main" id="{CF12C159-3F09-4861-9450-ECD5DB310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7" name="Rectangle 106">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BACFBB7-070D-4A30-933A-DB4B576E5D05}"/>
              </a:ext>
            </a:extLst>
          </p:cNvPr>
          <p:cNvSpPr txBox="1"/>
          <p:nvPr/>
        </p:nvSpPr>
        <p:spPr>
          <a:xfrm>
            <a:off x="603671" y="2610681"/>
            <a:ext cx="4692187" cy="4247317"/>
          </a:xfrm>
          <a:prstGeom prst="rect">
            <a:avLst/>
          </a:prstGeom>
          <a:noFill/>
        </p:spPr>
        <p:txBody>
          <a:bodyPr wrap="square">
            <a:spAutoFit/>
          </a:bodyPr>
          <a:lstStyle/>
          <a:p>
            <a:pPr marL="285750" indent="-285750">
              <a:buFont typeface="Arial" panose="020B0604020202020204" pitchFamily="34" charset="0"/>
              <a:buChar char="•"/>
            </a:pPr>
            <a:r>
              <a:rPr lang="en-GB" dirty="0">
                <a:solidFill>
                  <a:schemeClr val="bg1"/>
                </a:solidFill>
              </a:rPr>
              <a:t>The time between 54BC and AD43 was not one of isolation but of a continuing development of ties and links with Rome, and of the spread of awareness of the Roman empire and its culture.</a:t>
            </a:r>
          </a:p>
          <a:p>
            <a:pPr marL="285750" indent="-285750">
              <a:buFont typeface="Arial" panose="020B0604020202020204" pitchFamily="34" charset="0"/>
              <a:buChar char="•"/>
            </a:pPr>
            <a:r>
              <a:rPr lang="en-GB" dirty="0">
                <a:solidFill>
                  <a:schemeClr val="bg1"/>
                </a:solidFill>
              </a:rPr>
              <a:t> </a:t>
            </a:r>
          </a:p>
          <a:p>
            <a:pPr marL="285750" indent="-285750">
              <a:buFont typeface="Arial" panose="020B0604020202020204" pitchFamily="34" charset="0"/>
              <a:buChar char="•"/>
            </a:pPr>
            <a:r>
              <a:rPr lang="en-GB" dirty="0">
                <a:solidFill>
                  <a:schemeClr val="bg1"/>
                </a:solidFill>
              </a:rPr>
              <a:t>The Roman empire was now visible over the channel, and links between Britain and the continent, always strong, now increased. </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There was even a change in pattern of trade routes favouring Gaul and Thames estuary.</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a:solidFill>
                  <a:schemeClr val="bg1"/>
                </a:solidFill>
              </a:rPr>
              <a:t>Mural of a trading ship from Ostia, the port of Rome (right).</a:t>
            </a:r>
          </a:p>
        </p:txBody>
      </p:sp>
    </p:spTree>
    <p:extLst>
      <p:ext uri="{BB962C8B-B14F-4D97-AF65-F5344CB8AC3E}">
        <p14:creationId xmlns:p14="http://schemas.microsoft.com/office/powerpoint/2010/main" val="2211443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1">
            <a:extLst>
              <a:ext uri="{FF2B5EF4-FFF2-40B4-BE49-F238E27FC236}">
                <a16:creationId xmlns:a16="http://schemas.microsoft.com/office/drawing/2014/main" id="{279D2F78-DE75-4FB6-8C5C-2F243B05D3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625" r="9090" b="2632"/>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5">
            <a:extLst>
              <a:ext uri="{FF2B5EF4-FFF2-40B4-BE49-F238E27FC236}">
                <a16:creationId xmlns:a16="http://schemas.microsoft.com/office/drawing/2014/main" id="{F20F0E7A-A8B3-44DB-8B68-6FE86241AEC7}"/>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fontScale="92500" lnSpcReduction="10000"/>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mj-lt"/>
                <a:ea typeface="+mj-ea"/>
                <a:cs typeface="+mj-cs"/>
              </a:rPr>
              <a:t>Strong links between southeast Britain and Rome</a:t>
            </a:r>
            <a:r>
              <a:rPr kumimoji="0" lang="en-US" altLang="en-US" sz="2200" b="0" i="0" u="none" strike="noStrike" cap="none" normalizeH="0" baseline="0" dirty="0">
                <a:ln>
                  <a:noFill/>
                </a:ln>
                <a:effectLst/>
                <a:latin typeface="+mj-lt"/>
                <a:ea typeface="+mj-ea"/>
                <a:cs typeface="+mj-cs"/>
              </a:rPr>
              <a:t>.</a:t>
            </a:r>
          </a:p>
          <a:p>
            <a:pPr marL="0" marR="0" lvl="0" indent="0" fontAlgn="base">
              <a:lnSpc>
                <a:spcPct val="90000"/>
              </a:lnSpc>
              <a:spcBef>
                <a:spcPct val="0"/>
              </a:spcBef>
              <a:spcAft>
                <a:spcPts val="600"/>
              </a:spcAft>
              <a:buClrTx/>
              <a:buSzTx/>
              <a:tabLst/>
            </a:pPr>
            <a:endParaRPr kumimoji="0" lang="en-US" altLang="en-US" sz="2200" b="0" i="0" u="none" strike="noStrike" cap="none" normalizeH="0" baseline="0" dirty="0">
              <a:ln>
                <a:noFill/>
              </a:ln>
              <a:effectLst/>
              <a:latin typeface="+mj-lt"/>
              <a:ea typeface="+mj-ea"/>
              <a:cs typeface="+mj-cs"/>
            </a:endParaRP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B55E00D-45A6-479D-BFDB-4715DCF5A464}"/>
              </a:ext>
            </a:extLst>
          </p:cNvPr>
          <p:cNvSpPr txBox="1"/>
          <p:nvPr/>
        </p:nvSpPr>
        <p:spPr>
          <a:xfrm>
            <a:off x="230567" y="2412425"/>
            <a:ext cx="9756601" cy="3970318"/>
          </a:xfrm>
          <a:prstGeom prst="rect">
            <a:avLst/>
          </a:prstGeom>
          <a:noFill/>
        </p:spPr>
        <p:txBody>
          <a:bodyPr wrap="square">
            <a:spAutoFit/>
          </a:bodyPr>
          <a:lstStyle/>
          <a:p>
            <a:pPr marL="285750" indent="-285750">
              <a:buFont typeface="Arial" panose="020B0604020202020204" pitchFamily="34" charset="0"/>
              <a:buChar char="•"/>
            </a:pPr>
            <a:r>
              <a:rPr lang="en-GB" dirty="0"/>
              <a:t>Some of the hostages given to Rome returned to Britain and brought with them Roman culture and habits. To these tribal leaders, links with Rome were increasingly seen as prestigious, bringing the benefits of trade and real or imagined cultural superiority.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the second half of the first century BC the material culture of southeast Britain – especially Kent, Essex and Hertfordshire – became almost indistinguishable from that of Gaul north of the river Seine (Cunliffe, Britain Begins, 365) . Evidence of amphorae of wine, fine imported table ware, bronze and silver wine serving vessels is found all over the southeast. The elite seem to have been rather enjoying playing Romans.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addition, and less pleasantly, with Gaul Romanised, new areas were needed for the acquisition of slaves. And the wild north and west of Britain were good places. With captives as an increasingly valuable commodity as slaves, conflict was becoming more profitable. The Britons who Strabo described in Rome (below) may have been some of these slaves (see Cunliffe, Britain Begins, 363).</a:t>
            </a:r>
          </a:p>
        </p:txBody>
      </p:sp>
    </p:spTree>
    <p:extLst>
      <p:ext uri="{BB962C8B-B14F-4D97-AF65-F5344CB8AC3E}">
        <p14:creationId xmlns:p14="http://schemas.microsoft.com/office/powerpoint/2010/main" val="128966495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0" name="Rectangle 7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D25A28FF-73ED-4ADD-9F9B-51EBB4ED954E}"/>
              </a:ext>
            </a:extLst>
          </p:cNvPr>
          <p:cNvSpPr>
            <a:spLocks noChangeArrowheads="1"/>
          </p:cNvSpPr>
          <p:nvPr/>
        </p:nvSpPr>
        <p:spPr bwMode="auto">
          <a:xfrm>
            <a:off x="5297762" y="329184"/>
            <a:ext cx="6251110" cy="178308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dirty="0">
                <a:ln>
                  <a:noFill/>
                </a:ln>
                <a:effectLst/>
                <a:latin typeface="+mj-lt"/>
                <a:ea typeface="+mj-ea"/>
                <a:cs typeface="+mj-cs"/>
              </a:rPr>
              <a:t>Strabo, </a:t>
            </a:r>
            <a:r>
              <a:rPr kumimoji="0" lang="en-US" altLang="en-US" sz="2600" b="1" i="1" u="none" strike="noStrike" cap="none" normalizeH="0" baseline="0" dirty="0">
                <a:ln>
                  <a:noFill/>
                </a:ln>
                <a:effectLst/>
                <a:latin typeface="+mj-lt"/>
                <a:ea typeface="+mj-ea"/>
                <a:cs typeface="+mj-cs"/>
              </a:rPr>
              <a:t>Geography</a:t>
            </a:r>
            <a:r>
              <a:rPr kumimoji="0" lang="en-US" altLang="en-US" sz="2600" b="1" i="0" u="none" strike="noStrike" cap="none" normalizeH="0" baseline="0" dirty="0">
                <a:ln>
                  <a:noFill/>
                </a:ln>
                <a:effectLst/>
                <a:latin typeface="+mj-lt"/>
                <a:ea typeface="+mj-ea"/>
                <a:cs typeface="+mj-cs"/>
              </a:rPr>
              <a:t> 4.5.2.</a:t>
            </a:r>
            <a:endParaRPr kumimoji="0" lang="en-US" altLang="en-US" sz="2600" b="0" i="0" u="none" strike="noStrike" cap="none" normalizeH="0" baseline="0" dirty="0">
              <a:ln>
                <a:noFill/>
              </a:ln>
              <a:effectLst/>
              <a:latin typeface="+mj-lt"/>
              <a:ea typeface="+mj-ea"/>
              <a:cs typeface="+mj-cs"/>
            </a:endParaRPr>
          </a:p>
        </p:txBody>
      </p:sp>
      <p:pic>
        <p:nvPicPr>
          <p:cNvPr id="7178" name="Picture 12">
            <a:extLst>
              <a:ext uri="{FF2B5EF4-FFF2-40B4-BE49-F238E27FC236}">
                <a16:creationId xmlns:a16="http://schemas.microsoft.com/office/drawing/2014/main" id="{583DCEF0-CAFD-4429-90D9-5E794D750E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754" b="-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18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DB0BF04-DAB2-4D7A-8336-396E15BF54C4}"/>
              </a:ext>
            </a:extLst>
          </p:cNvPr>
          <p:cNvSpPr txBox="1"/>
          <p:nvPr/>
        </p:nvSpPr>
        <p:spPr>
          <a:xfrm>
            <a:off x="4713901" y="2453582"/>
            <a:ext cx="7127579" cy="3416320"/>
          </a:xfrm>
          <a:prstGeom prst="rect">
            <a:avLst/>
          </a:prstGeom>
          <a:noFill/>
        </p:spPr>
        <p:txBody>
          <a:bodyPr wrap="square">
            <a:spAutoFit/>
          </a:bodyPr>
          <a:lstStyle/>
          <a:p>
            <a:r>
              <a:rPr lang="en-GB" dirty="0"/>
              <a:t>"The men of Britain are taller than the </a:t>
            </a:r>
            <a:r>
              <a:rPr lang="en-GB" dirty="0" err="1"/>
              <a:t>Celti</a:t>
            </a:r>
            <a:r>
              <a:rPr lang="en-GB" dirty="0"/>
              <a:t>, and not so yellow-haired, although their bodies are of looser build. The following is an indication of their size: I myself, in Rome, saw mere lads towering as much as half a foot above the tallest people in the city, although they were bandy-legged and presented no fair lines anywhere else in their figure. Their habits are in part like those of the </a:t>
            </a:r>
            <a:r>
              <a:rPr lang="en-GB" dirty="0" err="1"/>
              <a:t>Celti</a:t>
            </a:r>
            <a:r>
              <a:rPr lang="en-GB" dirty="0"/>
              <a:t>, but in part more simple and barbaric​ — so much so that, on account of their inexperience, some of them, although well supplied with milk, make no cheese; and they have no experience in gardening or other agricultural pursuits. And they have powerful chieftains in their country.​ For the purposes of war they use chariots for the most part, just as some of the </a:t>
            </a:r>
            <a:r>
              <a:rPr lang="en-GB" dirty="0" err="1"/>
              <a:t>Celti</a:t>
            </a:r>
            <a:r>
              <a:rPr lang="en-GB" dirty="0"/>
              <a:t> do.”</a:t>
            </a:r>
          </a:p>
          <a:p>
            <a:endParaRPr lang="en-GB" dirty="0"/>
          </a:p>
        </p:txBody>
      </p:sp>
    </p:spTree>
    <p:extLst>
      <p:ext uri="{BB962C8B-B14F-4D97-AF65-F5344CB8AC3E}">
        <p14:creationId xmlns:p14="http://schemas.microsoft.com/office/powerpoint/2010/main" val="1762071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0" name="Rectangle 7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D25A28FF-73ED-4ADD-9F9B-51EBB4ED954E}"/>
              </a:ext>
            </a:extLst>
          </p:cNvPr>
          <p:cNvSpPr>
            <a:spLocks noChangeArrowheads="1"/>
          </p:cNvSpPr>
          <p:nvPr/>
        </p:nvSpPr>
        <p:spPr bwMode="auto">
          <a:xfrm>
            <a:off x="5297762" y="329184"/>
            <a:ext cx="6251110" cy="178308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dirty="0">
                <a:ln>
                  <a:noFill/>
                </a:ln>
                <a:effectLst/>
                <a:latin typeface="+mj-lt"/>
                <a:ea typeface="+mj-ea"/>
                <a:cs typeface="+mj-cs"/>
              </a:rPr>
              <a:t>Strabo, </a:t>
            </a:r>
            <a:r>
              <a:rPr kumimoji="0" lang="en-US" altLang="en-US" sz="2600" b="1" i="1" u="none" strike="noStrike" cap="none" normalizeH="0" baseline="0" dirty="0">
                <a:ln>
                  <a:noFill/>
                </a:ln>
                <a:effectLst/>
                <a:latin typeface="+mj-lt"/>
                <a:ea typeface="+mj-ea"/>
                <a:cs typeface="+mj-cs"/>
              </a:rPr>
              <a:t>Geography</a:t>
            </a:r>
            <a:r>
              <a:rPr kumimoji="0" lang="en-US" altLang="en-US" sz="2600" b="1" i="0" u="none" strike="noStrike" cap="none" normalizeH="0" baseline="0" dirty="0">
                <a:ln>
                  <a:noFill/>
                </a:ln>
                <a:effectLst/>
                <a:latin typeface="+mj-lt"/>
                <a:ea typeface="+mj-ea"/>
                <a:cs typeface="+mj-cs"/>
              </a:rPr>
              <a:t> 4.5.2.</a:t>
            </a:r>
            <a:endParaRPr kumimoji="0" lang="en-US" altLang="en-US" sz="2600" b="0" i="0" u="none" strike="noStrike" cap="none" normalizeH="0" baseline="0" dirty="0">
              <a:ln>
                <a:noFill/>
              </a:ln>
              <a:effectLst/>
              <a:latin typeface="+mj-lt"/>
              <a:ea typeface="+mj-ea"/>
              <a:cs typeface="+mj-cs"/>
            </a:endParaRPr>
          </a:p>
        </p:txBody>
      </p:sp>
      <p:pic>
        <p:nvPicPr>
          <p:cNvPr id="7178" name="Picture 12">
            <a:extLst>
              <a:ext uri="{FF2B5EF4-FFF2-40B4-BE49-F238E27FC236}">
                <a16:creationId xmlns:a16="http://schemas.microsoft.com/office/drawing/2014/main" id="{583DCEF0-CAFD-4429-90D9-5E794D750E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754" b="-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18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DB0BF04-DAB2-4D7A-8336-396E15BF54C4}"/>
              </a:ext>
            </a:extLst>
          </p:cNvPr>
          <p:cNvSpPr txBox="1"/>
          <p:nvPr/>
        </p:nvSpPr>
        <p:spPr>
          <a:xfrm>
            <a:off x="4859359" y="3051985"/>
            <a:ext cx="7127579" cy="2585323"/>
          </a:xfrm>
          <a:prstGeom prst="rect">
            <a:avLst/>
          </a:prstGeom>
          <a:noFill/>
        </p:spPr>
        <p:txBody>
          <a:bodyPr wrap="square">
            <a:spAutoFit/>
          </a:bodyPr>
          <a:lstStyle/>
          <a:p>
            <a:r>
              <a:rPr lang="en-GB" dirty="0"/>
              <a:t>"The forests are their cities; for they fence in a spacious circular enclosure with trees which they have felled,​ and in that enclosure make huts for themselves and also pen up their cattle — not, however, with the purpose of staying a long time.​ Their weather is more rainy than snowy; and on the days of clear sky fog prevails so long a time that throughout a whole day the sun is to be seen for only three or four hours round about midday. And this is the case also among the </a:t>
            </a:r>
            <a:r>
              <a:rPr lang="en-GB" dirty="0" err="1"/>
              <a:t>Morini</a:t>
            </a:r>
            <a:r>
              <a:rPr lang="en-GB" dirty="0"/>
              <a:t> and the Menapii and all the neighbours of the latter.“</a:t>
            </a:r>
          </a:p>
          <a:p>
            <a:endParaRPr lang="en-GB" dirty="0"/>
          </a:p>
        </p:txBody>
      </p:sp>
    </p:spTree>
    <p:extLst>
      <p:ext uri="{BB962C8B-B14F-4D97-AF65-F5344CB8AC3E}">
        <p14:creationId xmlns:p14="http://schemas.microsoft.com/office/powerpoint/2010/main" val="3295540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1"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2">
            <a:extLst>
              <a:ext uri="{FF2B5EF4-FFF2-40B4-BE49-F238E27FC236}">
                <a16:creationId xmlns:a16="http://schemas.microsoft.com/office/drawing/2014/main" id="{7FB9D3AD-9C67-45A2-A2F8-653A3862FBE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6" r="6784" b="-1"/>
          <a:stretch/>
        </p:blipFill>
        <p:spPr bwMode="auto">
          <a:xfrm>
            <a:off x="-3047"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DD349F3C-BB27-4B26-B8C4-DF4D0A8DF758}"/>
              </a:ext>
            </a:extLst>
          </p:cNvPr>
          <p:cNvSpPr>
            <a:spLocks noChangeArrowheads="1"/>
          </p:cNvSpPr>
          <p:nvPr/>
        </p:nvSpPr>
        <p:spPr bwMode="auto">
          <a:xfrm>
            <a:off x="7508750" y="88126"/>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Spheres of Influence</a:t>
            </a: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11" name="TextBox 10">
            <a:extLst>
              <a:ext uri="{FF2B5EF4-FFF2-40B4-BE49-F238E27FC236}">
                <a16:creationId xmlns:a16="http://schemas.microsoft.com/office/drawing/2014/main" id="{0A2C9C5A-8279-4BC6-8194-362C819109ED}"/>
              </a:ext>
            </a:extLst>
          </p:cNvPr>
          <p:cNvSpPr txBox="1"/>
          <p:nvPr/>
        </p:nvSpPr>
        <p:spPr>
          <a:xfrm>
            <a:off x="6800850" y="1414562"/>
            <a:ext cx="5209540" cy="5355312"/>
          </a:xfrm>
          <a:prstGeom prst="rect">
            <a:avLst/>
          </a:prstGeom>
          <a:noFill/>
        </p:spPr>
        <p:txBody>
          <a:bodyPr wrap="square">
            <a:spAutoFit/>
          </a:bodyPr>
          <a:lstStyle/>
          <a:p>
            <a:pPr marL="285750" indent="-285750">
              <a:buFont typeface="Arial" panose="020B0604020202020204" pitchFamily="34" charset="0"/>
              <a:buChar char="•"/>
            </a:pPr>
            <a:r>
              <a:rPr lang="en-GB" dirty="0"/>
              <a:t>The sphere of strongest Roman influence was in southeast Britain, with a core zone of strong Roman-influenced culture followed by a periphery where the Dobunni and Corieltauvi – the tribes of Warwickshire – among others were located.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this peripheral zone, Roman cultural influence was growing, along with the consciousness that trade with their Roman near neighbours could also benefit them.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short, the tribes of Warwickshire were well aware of the Romans throughout the time leading up to the invasion of AD43.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Culturally Roman influences cannot fail to have been growing in the region at this time, along with knowledge of the benefits that ties with Rome could bring. </a:t>
            </a:r>
          </a:p>
        </p:txBody>
      </p:sp>
    </p:spTree>
    <p:extLst>
      <p:ext uri="{BB962C8B-B14F-4D97-AF65-F5344CB8AC3E}">
        <p14:creationId xmlns:p14="http://schemas.microsoft.com/office/powerpoint/2010/main" val="2519168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1"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2">
            <a:extLst>
              <a:ext uri="{FF2B5EF4-FFF2-40B4-BE49-F238E27FC236}">
                <a16:creationId xmlns:a16="http://schemas.microsoft.com/office/drawing/2014/main" id="{7FB9D3AD-9C67-45A2-A2F8-653A3862FBE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86" r="6784" b="-1"/>
          <a:stretch/>
        </p:blipFill>
        <p:spPr bwMode="auto">
          <a:xfrm>
            <a:off x="-3047"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DD349F3C-BB27-4B26-B8C4-DF4D0A8DF758}"/>
              </a:ext>
            </a:extLst>
          </p:cNvPr>
          <p:cNvSpPr>
            <a:spLocks noChangeArrowheads="1"/>
          </p:cNvSpPr>
          <p:nvPr/>
        </p:nvSpPr>
        <p:spPr bwMode="auto">
          <a:xfrm>
            <a:off x="7508750" y="88126"/>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0" i="0" u="none" strike="noStrike" cap="none" normalizeH="0" baseline="0" dirty="0">
                <a:ln>
                  <a:noFill/>
                </a:ln>
                <a:effectLst/>
                <a:latin typeface="+mj-lt"/>
                <a:ea typeface="+mj-ea"/>
                <a:cs typeface="+mj-cs"/>
              </a:rPr>
              <a:t>Part of Rome?</a:t>
            </a: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11" name="TextBox 10">
            <a:extLst>
              <a:ext uri="{FF2B5EF4-FFF2-40B4-BE49-F238E27FC236}">
                <a16:creationId xmlns:a16="http://schemas.microsoft.com/office/drawing/2014/main" id="{0A2C9C5A-8279-4BC6-8194-362C819109ED}"/>
              </a:ext>
            </a:extLst>
          </p:cNvPr>
          <p:cNvSpPr txBox="1"/>
          <p:nvPr/>
        </p:nvSpPr>
        <p:spPr>
          <a:xfrm>
            <a:off x="6815074" y="1137563"/>
            <a:ext cx="5209540" cy="3693319"/>
          </a:xfrm>
          <a:prstGeom prst="rect">
            <a:avLst/>
          </a:prstGeom>
          <a:noFill/>
        </p:spPr>
        <p:txBody>
          <a:bodyPr wrap="square">
            <a:spAutoFit/>
          </a:bodyPr>
          <a:lstStyle/>
          <a:p>
            <a:pPr marL="285750" indent="-285750">
              <a:buFont typeface="Arial" panose="020B0604020202020204" pitchFamily="34" charset="0"/>
              <a:buChar char="•"/>
            </a:pPr>
            <a:r>
              <a:rPr lang="en-GB" dirty="0"/>
              <a:t>Did they already think of Britain as part of Rome before AD43?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Roman culture and influence was beginning to permeate southeast Britain and beyond.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As Cunliffe states, “There was a tacit acceptance, at least by some of the major tribes of the south-east, that Britain was subservient to Rome." (Britain Begins, 363)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Certainly Strabo was of this opinion (left).</a:t>
            </a:r>
          </a:p>
          <a:p>
            <a:endParaRPr lang="en-GB" b="1" dirty="0"/>
          </a:p>
        </p:txBody>
      </p:sp>
      <p:sp>
        <p:nvSpPr>
          <p:cNvPr id="8" name="TextBox 7">
            <a:extLst>
              <a:ext uri="{FF2B5EF4-FFF2-40B4-BE49-F238E27FC236}">
                <a16:creationId xmlns:a16="http://schemas.microsoft.com/office/drawing/2014/main" id="{D8C4F800-88BA-4C1F-91A5-A287C17057CA}"/>
              </a:ext>
            </a:extLst>
          </p:cNvPr>
          <p:cNvSpPr txBox="1"/>
          <p:nvPr/>
        </p:nvSpPr>
        <p:spPr>
          <a:xfrm>
            <a:off x="677164" y="4726157"/>
            <a:ext cx="6137910" cy="2031325"/>
          </a:xfrm>
          <a:prstGeom prst="rect">
            <a:avLst/>
          </a:prstGeom>
          <a:noFill/>
        </p:spPr>
        <p:txBody>
          <a:bodyPr wrap="square">
            <a:spAutoFit/>
          </a:bodyPr>
          <a:lstStyle/>
          <a:p>
            <a:r>
              <a:rPr lang="en-GB" b="1" dirty="0">
                <a:solidFill>
                  <a:schemeClr val="bg1"/>
                </a:solidFill>
              </a:rPr>
              <a:t>Strabo </a:t>
            </a:r>
            <a:r>
              <a:rPr lang="en-GB" b="1" i="1" dirty="0">
                <a:solidFill>
                  <a:schemeClr val="bg1"/>
                </a:solidFill>
              </a:rPr>
              <a:t>Geography</a:t>
            </a:r>
            <a:r>
              <a:rPr lang="en-GB" b="1" dirty="0">
                <a:solidFill>
                  <a:schemeClr val="bg1"/>
                </a:solidFill>
              </a:rPr>
              <a:t> 4.3.3.</a:t>
            </a:r>
          </a:p>
          <a:p>
            <a:endParaRPr lang="en-GB" b="1" dirty="0">
              <a:solidFill>
                <a:schemeClr val="bg1"/>
              </a:solidFill>
            </a:endParaRPr>
          </a:p>
          <a:p>
            <a:r>
              <a:rPr lang="en-GB" dirty="0">
                <a:solidFill>
                  <a:schemeClr val="bg1"/>
                </a:solidFill>
              </a:rPr>
              <a:t>“At present, however, some of the chieftains there, after procuring the friendship of Caesar Augustus by sending embassies and by paying court to him, have not only dedicated offerings in the Capitol, but have also managed to make the whole of the island virtually Roman property.”</a:t>
            </a:r>
          </a:p>
        </p:txBody>
      </p:sp>
    </p:spTree>
    <p:extLst>
      <p:ext uri="{BB962C8B-B14F-4D97-AF65-F5344CB8AC3E}">
        <p14:creationId xmlns:p14="http://schemas.microsoft.com/office/powerpoint/2010/main" val="3030762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8B3A2D1A-45FC-4F95-B150-1C13EF2F6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F3768FD5-DD7A-43C7-8DEA-1F5DB3CB5B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73CB57AB-3921-4DA4-B18D-327171DC82AF}"/>
              </a:ext>
            </a:extLst>
          </p:cNvPr>
          <p:cNvSpPr>
            <a:spLocks noChangeArrowheads="1"/>
          </p:cNvSpPr>
          <p:nvPr/>
        </p:nvSpPr>
        <p:spPr bwMode="auto">
          <a:xfrm>
            <a:off x="976746" y="3703975"/>
            <a:ext cx="4337858" cy="239871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algn="ctr" fontAlgn="base">
              <a:lnSpc>
                <a:spcPct val="90000"/>
              </a:lnSpc>
              <a:spcBef>
                <a:spcPct val="0"/>
              </a:spcBef>
              <a:spcAft>
                <a:spcPts val="600"/>
              </a:spcAft>
              <a:buClrTx/>
              <a:buSzTx/>
              <a:tabLst/>
            </a:pPr>
            <a:r>
              <a:rPr kumimoji="0" lang="en-US" altLang="en-US" sz="4000" b="0" i="0" u="none" strike="noStrike" cap="none" normalizeH="0" baseline="0">
                <a:ln>
                  <a:noFill/>
                </a:ln>
                <a:effectLst/>
                <a:latin typeface="+mj-lt"/>
                <a:ea typeface="+mj-ea"/>
                <a:cs typeface="+mj-cs"/>
              </a:rPr>
              <a:t>The Roman Invasions of Britain</a:t>
            </a:r>
          </a:p>
          <a:p>
            <a:pPr marL="0" marR="0" lvl="0" indent="0" algn="ctr" fontAlgn="base">
              <a:lnSpc>
                <a:spcPct val="90000"/>
              </a:lnSpc>
              <a:spcBef>
                <a:spcPct val="0"/>
              </a:spcBef>
              <a:spcAft>
                <a:spcPts val="600"/>
              </a:spcAft>
              <a:buClrTx/>
              <a:buSzTx/>
              <a:tabLst/>
            </a:pPr>
            <a:endParaRPr kumimoji="0" lang="en-US" altLang="en-US" sz="4000" b="0" i="0" u="none" strike="noStrike" cap="none" normalizeH="0" baseline="0">
              <a:ln>
                <a:noFill/>
              </a:ln>
              <a:effectLst/>
              <a:latin typeface="+mj-lt"/>
              <a:ea typeface="+mj-ea"/>
              <a:cs typeface="+mj-cs"/>
            </a:endParaRPr>
          </a:p>
        </p:txBody>
      </p:sp>
      <p:pic>
        <p:nvPicPr>
          <p:cNvPr id="1025" name="Picture 11" descr="A grassy field with trees in the background&#10;&#10;Description automatically generated with low confidence">
            <a:extLst>
              <a:ext uri="{FF2B5EF4-FFF2-40B4-BE49-F238E27FC236}">
                <a16:creationId xmlns:a16="http://schemas.microsoft.com/office/drawing/2014/main" id="{13A9F419-826E-40B1-B454-0EA4353E79D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377" r="33573" b="1"/>
          <a:stretch/>
        </p:blipFill>
        <p:spPr bwMode="auto">
          <a:xfrm>
            <a:off x="2" y="10"/>
            <a:ext cx="12191999" cy="3154014"/>
          </a:xfrm>
          <a:custGeom>
            <a:avLst/>
            <a:gdLst/>
            <a:ahLst/>
            <a:cxnLst/>
            <a:rect l="l" t="t" r="r" b="b"/>
            <a:pathLst>
              <a:path w="12191999" h="3428999">
                <a:moveTo>
                  <a:pt x="0" y="0"/>
                </a:moveTo>
                <a:lnTo>
                  <a:pt x="12191999" y="0"/>
                </a:lnTo>
                <a:lnTo>
                  <a:pt x="12191999" y="920893"/>
                </a:lnTo>
                <a:lnTo>
                  <a:pt x="12191999" y="1514929"/>
                </a:lnTo>
                <a:lnTo>
                  <a:pt x="12191999" y="3130902"/>
                </a:lnTo>
                <a:lnTo>
                  <a:pt x="12188051" y="3131476"/>
                </a:lnTo>
                <a:cubicBezTo>
                  <a:pt x="12153000" y="3135813"/>
                  <a:pt x="12133655" y="3136025"/>
                  <a:pt x="12112012" y="3138906"/>
                </a:cubicBezTo>
                <a:cubicBezTo>
                  <a:pt x="12076970" y="3145595"/>
                  <a:pt x="12039899" y="3160769"/>
                  <a:pt x="12018752" y="3165642"/>
                </a:cubicBezTo>
                <a:lnTo>
                  <a:pt x="11985122" y="3168147"/>
                </a:lnTo>
                <a:lnTo>
                  <a:pt x="11986344" y="3172878"/>
                </a:lnTo>
                <a:lnTo>
                  <a:pt x="11973852" y="3173226"/>
                </a:lnTo>
                <a:lnTo>
                  <a:pt x="11945968" y="3173341"/>
                </a:lnTo>
                <a:cubicBezTo>
                  <a:pt x="11928568" y="3174057"/>
                  <a:pt x="11880184" y="3172923"/>
                  <a:pt x="11862470" y="3174654"/>
                </a:cubicBezTo>
                <a:cubicBezTo>
                  <a:pt x="11857360" y="3179700"/>
                  <a:pt x="11849473" y="3182451"/>
                  <a:pt x="11839688" y="3183726"/>
                </a:cubicBezTo>
                <a:lnTo>
                  <a:pt x="11818138" y="3183868"/>
                </a:lnTo>
                <a:lnTo>
                  <a:pt x="11693161" y="3196027"/>
                </a:lnTo>
                <a:lnTo>
                  <a:pt x="11675978" y="3196936"/>
                </a:lnTo>
                <a:lnTo>
                  <a:pt x="11666672" y="3201013"/>
                </a:lnTo>
                <a:cubicBezTo>
                  <a:pt x="11659568" y="3201827"/>
                  <a:pt x="11639160" y="3201301"/>
                  <a:pt x="11633348" y="3201823"/>
                </a:cubicBezTo>
                <a:lnTo>
                  <a:pt x="11631806" y="3204144"/>
                </a:lnTo>
                <a:cubicBezTo>
                  <a:pt x="11613292" y="3207852"/>
                  <a:pt x="11543654" y="3220200"/>
                  <a:pt x="11522270" y="3224070"/>
                </a:cubicBezTo>
                <a:cubicBezTo>
                  <a:pt x="11517998" y="3220503"/>
                  <a:pt x="11508432" y="3226137"/>
                  <a:pt x="11503503" y="3227361"/>
                </a:cubicBezTo>
                <a:cubicBezTo>
                  <a:pt x="11502740" y="3224959"/>
                  <a:pt x="11490808" y="3224226"/>
                  <a:pt x="11487288" y="3226364"/>
                </a:cubicBezTo>
                <a:cubicBezTo>
                  <a:pt x="11403406" y="3238085"/>
                  <a:pt x="11445394" y="3213864"/>
                  <a:pt x="11397514" y="3229209"/>
                </a:cubicBezTo>
                <a:cubicBezTo>
                  <a:pt x="11389044" y="3230225"/>
                  <a:pt x="11382180" y="3229256"/>
                  <a:pt x="11376160" y="3227461"/>
                </a:cubicBezTo>
                <a:lnTo>
                  <a:pt x="11367180" y="3223774"/>
                </a:lnTo>
                <a:lnTo>
                  <a:pt x="11332420" y="3230742"/>
                </a:lnTo>
                <a:cubicBezTo>
                  <a:pt x="11315298" y="3233171"/>
                  <a:pt x="11297277" y="3234781"/>
                  <a:pt x="11278786" y="3235517"/>
                </a:cubicBezTo>
                <a:cubicBezTo>
                  <a:pt x="11274637" y="3230607"/>
                  <a:pt x="11260123" y="3237582"/>
                  <a:pt x="11253295" y="3238964"/>
                </a:cubicBezTo>
                <a:cubicBezTo>
                  <a:pt x="11253224" y="3235757"/>
                  <a:pt x="11238096" y="3234220"/>
                  <a:pt x="11232727" y="3236871"/>
                </a:cubicBezTo>
                <a:cubicBezTo>
                  <a:pt x="11119903" y="3248332"/>
                  <a:pt x="11183388" y="3218382"/>
                  <a:pt x="11115682" y="3236341"/>
                </a:cubicBezTo>
                <a:cubicBezTo>
                  <a:pt x="11104356" y="3237278"/>
                  <a:pt x="11095858" y="3235671"/>
                  <a:pt x="11088768" y="3233017"/>
                </a:cubicBezTo>
                <a:lnTo>
                  <a:pt x="11076012" y="3226390"/>
                </a:lnTo>
                <a:lnTo>
                  <a:pt x="11066016" y="3228753"/>
                </a:lnTo>
                <a:cubicBezTo>
                  <a:pt x="11028292" y="3228939"/>
                  <a:pt x="11017169" y="3222147"/>
                  <a:pt x="10995221" y="3228989"/>
                </a:cubicBezTo>
                <a:cubicBezTo>
                  <a:pt x="10962786" y="3214768"/>
                  <a:pt x="10973708" y="3227571"/>
                  <a:pt x="10949038" y="3229747"/>
                </a:cubicBezTo>
                <a:cubicBezTo>
                  <a:pt x="10929576" y="3232582"/>
                  <a:pt x="10965306" y="3238039"/>
                  <a:pt x="10946231" y="3238844"/>
                </a:cubicBezTo>
                <a:cubicBezTo>
                  <a:pt x="10925596" y="3235173"/>
                  <a:pt x="10926566" y="3246575"/>
                  <a:pt x="10905107" y="3242085"/>
                </a:cubicBezTo>
                <a:cubicBezTo>
                  <a:pt x="10910320" y="3233495"/>
                  <a:pt x="10862761" y="3243750"/>
                  <a:pt x="10861282" y="3236246"/>
                </a:cubicBezTo>
                <a:cubicBezTo>
                  <a:pt x="10843055" y="3246977"/>
                  <a:pt x="10833897" y="3233757"/>
                  <a:pt x="10809627" y="3237064"/>
                </a:cubicBezTo>
                <a:cubicBezTo>
                  <a:pt x="10798198" y="3241124"/>
                  <a:pt x="10789952" y="3241821"/>
                  <a:pt x="10778718" y="3237455"/>
                </a:cubicBezTo>
                <a:cubicBezTo>
                  <a:pt x="10726069" y="3257219"/>
                  <a:pt x="10746866" y="3238339"/>
                  <a:pt x="10697595" y="3245939"/>
                </a:cubicBezTo>
                <a:cubicBezTo>
                  <a:pt x="10655146" y="3253933"/>
                  <a:pt x="10607026" y="3259119"/>
                  <a:pt x="10565970" y="3278201"/>
                </a:cubicBezTo>
                <a:cubicBezTo>
                  <a:pt x="10558434" y="3283608"/>
                  <a:pt x="10539930" y="3285654"/>
                  <a:pt x="10524645" y="3282773"/>
                </a:cubicBezTo>
                <a:cubicBezTo>
                  <a:pt x="10522018" y="3282276"/>
                  <a:pt x="10519582" y="3281649"/>
                  <a:pt x="10517421" y="3280913"/>
                </a:cubicBezTo>
                <a:cubicBezTo>
                  <a:pt x="10481928" y="3283832"/>
                  <a:pt x="10352108" y="3296870"/>
                  <a:pt x="10311683" y="3300288"/>
                </a:cubicBezTo>
                <a:cubicBezTo>
                  <a:pt x="10308410" y="3293342"/>
                  <a:pt x="10287968" y="3305875"/>
                  <a:pt x="10274873" y="3301423"/>
                </a:cubicBezTo>
                <a:cubicBezTo>
                  <a:pt x="10265494" y="3297516"/>
                  <a:pt x="10257104" y="3300407"/>
                  <a:pt x="10247307" y="3300714"/>
                </a:cubicBezTo>
                <a:cubicBezTo>
                  <a:pt x="10234401" y="3297643"/>
                  <a:pt x="10192308" y="3303190"/>
                  <a:pt x="10181334" y="3307168"/>
                </a:cubicBezTo>
                <a:cubicBezTo>
                  <a:pt x="10155109" y="3320992"/>
                  <a:pt x="10095518" y="3310726"/>
                  <a:pt x="10073729" y="3321318"/>
                </a:cubicBezTo>
                <a:cubicBezTo>
                  <a:pt x="10065823" y="3322872"/>
                  <a:pt x="10058087" y="3323501"/>
                  <a:pt x="10050495" y="3323554"/>
                </a:cubicBezTo>
                <a:lnTo>
                  <a:pt x="10029247" y="3322387"/>
                </a:lnTo>
                <a:lnTo>
                  <a:pt x="10023206" y="3319426"/>
                </a:lnTo>
                <a:lnTo>
                  <a:pt x="10010221" y="3320159"/>
                </a:lnTo>
                <a:lnTo>
                  <a:pt x="10006500" y="3319709"/>
                </a:lnTo>
                <a:cubicBezTo>
                  <a:pt x="9999392" y="3318836"/>
                  <a:pt x="9992376" y="3318075"/>
                  <a:pt x="9985433" y="3317775"/>
                </a:cubicBezTo>
                <a:cubicBezTo>
                  <a:pt x="9994564" y="3332623"/>
                  <a:pt x="9927872" y="3317665"/>
                  <a:pt x="9947096" y="3329673"/>
                </a:cubicBezTo>
                <a:cubicBezTo>
                  <a:pt x="9910530" y="3330603"/>
                  <a:pt x="9938422" y="3341787"/>
                  <a:pt x="9894468" y="3331125"/>
                </a:cubicBezTo>
                <a:cubicBezTo>
                  <a:pt x="9837697" y="3343266"/>
                  <a:pt x="9748207" y="3338748"/>
                  <a:pt x="9703741" y="3357170"/>
                </a:cubicBezTo>
                <a:cubicBezTo>
                  <a:pt x="9709264" y="3350136"/>
                  <a:pt x="9685337" y="3344679"/>
                  <a:pt x="9668763" y="3348169"/>
                </a:cubicBezTo>
                <a:cubicBezTo>
                  <a:pt x="9688139" y="3320571"/>
                  <a:pt x="9603232" y="3373038"/>
                  <a:pt x="9588644" y="3354205"/>
                </a:cubicBezTo>
                <a:cubicBezTo>
                  <a:pt x="9587925" y="3371689"/>
                  <a:pt x="9513642" y="3401336"/>
                  <a:pt x="9478680" y="3386990"/>
                </a:cubicBezTo>
                <a:cubicBezTo>
                  <a:pt x="9425416" y="3390492"/>
                  <a:pt x="9387699" y="3404944"/>
                  <a:pt x="9331856" y="3399166"/>
                </a:cubicBezTo>
                <a:cubicBezTo>
                  <a:pt x="9330123" y="3401505"/>
                  <a:pt x="9327283" y="3403463"/>
                  <a:pt x="9323679" y="3405145"/>
                </a:cubicBezTo>
                <a:lnTo>
                  <a:pt x="9311620" y="3409223"/>
                </a:lnTo>
                <a:lnTo>
                  <a:pt x="9309289" y="3408926"/>
                </a:lnTo>
                <a:cubicBezTo>
                  <a:pt x="9300131" y="3408873"/>
                  <a:pt x="9295442" y="3409859"/>
                  <a:pt x="9292731" y="3411301"/>
                </a:cubicBezTo>
                <a:lnTo>
                  <a:pt x="9290814" y="3413412"/>
                </a:lnTo>
                <a:lnTo>
                  <a:pt x="9279990" y="3415541"/>
                </a:lnTo>
                <a:lnTo>
                  <a:pt x="9260104" y="3421077"/>
                </a:lnTo>
                <a:lnTo>
                  <a:pt x="9255034" y="3420853"/>
                </a:lnTo>
                <a:lnTo>
                  <a:pt x="9222941" y="3427242"/>
                </a:lnTo>
                <a:lnTo>
                  <a:pt x="9221858" y="3426731"/>
                </a:lnTo>
                <a:cubicBezTo>
                  <a:pt x="9218700" y="3425733"/>
                  <a:pt x="9214983" y="3425271"/>
                  <a:pt x="9210014" y="3425917"/>
                </a:cubicBezTo>
                <a:cubicBezTo>
                  <a:pt x="9208256" y="3416158"/>
                  <a:pt x="9203342" y="3422957"/>
                  <a:pt x="9188839" y="3425728"/>
                </a:cubicBezTo>
                <a:cubicBezTo>
                  <a:pt x="9182870" y="3411188"/>
                  <a:pt x="9147335" y="3424352"/>
                  <a:pt x="9132080" y="3417886"/>
                </a:cubicBezTo>
                <a:cubicBezTo>
                  <a:pt x="9121557" y="3420249"/>
                  <a:pt x="9110321" y="3422482"/>
                  <a:pt x="9098549" y="3424480"/>
                </a:cubicBezTo>
                <a:lnTo>
                  <a:pt x="9003970" y="3425484"/>
                </a:lnTo>
                <a:lnTo>
                  <a:pt x="8904921" y="3413774"/>
                </a:lnTo>
                <a:cubicBezTo>
                  <a:pt x="8868284" y="3413519"/>
                  <a:pt x="8836559" y="3409171"/>
                  <a:pt x="8805551" y="3412237"/>
                </a:cubicBezTo>
                <a:cubicBezTo>
                  <a:pt x="8792955" y="3408854"/>
                  <a:pt x="8781083" y="3407488"/>
                  <a:pt x="8769572" y="3412551"/>
                </a:cubicBezTo>
                <a:cubicBezTo>
                  <a:pt x="8735382" y="3410862"/>
                  <a:pt x="8727105" y="3403632"/>
                  <a:pt x="8705440" y="3409271"/>
                </a:cubicBezTo>
                <a:cubicBezTo>
                  <a:pt x="8686231" y="3397576"/>
                  <a:pt x="8685094" y="3402040"/>
                  <a:pt x="8676067" y="3405389"/>
                </a:cubicBezTo>
                <a:lnTo>
                  <a:pt x="8674779" y="3405628"/>
                </a:lnTo>
                <a:lnTo>
                  <a:pt x="8672154" y="3403956"/>
                </a:lnTo>
                <a:lnTo>
                  <a:pt x="8666720" y="3403182"/>
                </a:lnTo>
                <a:lnTo>
                  <a:pt x="8651886" y="3403680"/>
                </a:lnTo>
                <a:lnTo>
                  <a:pt x="8646307" y="3404298"/>
                </a:lnTo>
                <a:cubicBezTo>
                  <a:pt x="8642465" y="3404565"/>
                  <a:pt x="8639912" y="3404534"/>
                  <a:pt x="8638145" y="3404287"/>
                </a:cubicBezTo>
                <a:lnTo>
                  <a:pt x="8637941" y="3404149"/>
                </a:lnTo>
                <a:lnTo>
                  <a:pt x="8630296" y="3404406"/>
                </a:lnTo>
                <a:cubicBezTo>
                  <a:pt x="8617394" y="3405155"/>
                  <a:pt x="8604838" y="3406180"/>
                  <a:pt x="8592887" y="3407398"/>
                </a:cubicBezTo>
                <a:cubicBezTo>
                  <a:pt x="8582781" y="3399722"/>
                  <a:pt x="8538622" y="3408789"/>
                  <a:pt x="8543455" y="3394319"/>
                </a:cubicBezTo>
                <a:cubicBezTo>
                  <a:pt x="8527334" y="3395534"/>
                  <a:pt x="8517583" y="3401542"/>
                  <a:pt x="8523012" y="3392051"/>
                </a:cubicBezTo>
                <a:cubicBezTo>
                  <a:pt x="8517705" y="3392178"/>
                  <a:pt x="8514435" y="3391372"/>
                  <a:pt x="8512093" y="3390108"/>
                </a:cubicBezTo>
                <a:lnTo>
                  <a:pt x="8511416" y="3389513"/>
                </a:lnTo>
                <a:lnTo>
                  <a:pt x="8475551" y="3392450"/>
                </a:lnTo>
                <a:lnTo>
                  <a:pt x="8470789" y="3391736"/>
                </a:lnTo>
                <a:lnTo>
                  <a:pt x="8447414" y="3395064"/>
                </a:lnTo>
                <a:lnTo>
                  <a:pt x="8435335" y="3396028"/>
                </a:lnTo>
                <a:lnTo>
                  <a:pt x="8431923" y="3397855"/>
                </a:lnTo>
                <a:cubicBezTo>
                  <a:pt x="8428239" y="3398965"/>
                  <a:pt x="8422959" y="3399444"/>
                  <a:pt x="8414099" y="3398491"/>
                </a:cubicBezTo>
                <a:lnTo>
                  <a:pt x="8412049" y="3397978"/>
                </a:lnTo>
                <a:lnTo>
                  <a:pt x="8397349" y="3400683"/>
                </a:lnTo>
                <a:cubicBezTo>
                  <a:pt x="8392615" y="3401933"/>
                  <a:pt x="8388424" y="3403524"/>
                  <a:pt x="8385030" y="3405585"/>
                </a:cubicBezTo>
                <a:cubicBezTo>
                  <a:pt x="8334977" y="3394568"/>
                  <a:pt x="8287750" y="3404648"/>
                  <a:pt x="8233422" y="3402742"/>
                </a:cubicBezTo>
                <a:cubicBezTo>
                  <a:pt x="8209936" y="3385601"/>
                  <a:pt x="8116056" y="3406588"/>
                  <a:pt x="8102569" y="3423208"/>
                </a:cubicBezTo>
                <a:cubicBezTo>
                  <a:pt x="8102264" y="3408645"/>
                  <a:pt x="8034186" y="3428475"/>
                  <a:pt x="8016625" y="3428989"/>
                </a:cubicBezTo>
                <a:cubicBezTo>
                  <a:pt x="8010771" y="3429161"/>
                  <a:pt x="8010530" y="3427186"/>
                  <a:pt x="8020284" y="3421076"/>
                </a:cubicBezTo>
                <a:cubicBezTo>
                  <a:pt x="8001623" y="3422777"/>
                  <a:pt x="7982361" y="3415208"/>
                  <a:pt x="7992871" y="3409037"/>
                </a:cubicBezTo>
                <a:cubicBezTo>
                  <a:pt x="7936181" y="3422244"/>
                  <a:pt x="7852511" y="3409112"/>
                  <a:pt x="7788452" y="3415110"/>
                </a:cubicBezTo>
                <a:cubicBezTo>
                  <a:pt x="7753529" y="3400598"/>
                  <a:pt x="7772461" y="3414025"/>
                  <a:pt x="7736237" y="3411311"/>
                </a:cubicBezTo>
                <a:cubicBezTo>
                  <a:pt x="7746145" y="3424670"/>
                  <a:pt x="7692261" y="3403816"/>
                  <a:pt x="7690279" y="3418893"/>
                </a:cubicBezTo>
                <a:cubicBezTo>
                  <a:pt x="7683750" y="3417921"/>
                  <a:pt x="7677487" y="3416505"/>
                  <a:pt x="7671219" y="3414970"/>
                </a:cubicBezTo>
                <a:lnTo>
                  <a:pt x="7667928" y="3414173"/>
                </a:lnTo>
                <a:lnTo>
                  <a:pt x="7654774" y="3413595"/>
                </a:lnTo>
                <a:lnTo>
                  <a:pt x="7651067" y="3410171"/>
                </a:lnTo>
                <a:lnTo>
                  <a:pt x="7631267" y="3406963"/>
                </a:lnTo>
                <a:cubicBezTo>
                  <a:pt x="7623851" y="3406267"/>
                  <a:pt x="7615871" y="3406106"/>
                  <a:pt x="7607053" y="3406809"/>
                </a:cubicBezTo>
                <a:cubicBezTo>
                  <a:pt x="7585359" y="3412784"/>
                  <a:pt x="7551579" y="3405461"/>
                  <a:pt x="7521027" y="3405904"/>
                </a:cubicBezTo>
                <a:lnTo>
                  <a:pt x="7506997" y="3407754"/>
                </a:lnTo>
                <a:lnTo>
                  <a:pt x="7461204" y="3404669"/>
                </a:lnTo>
                <a:cubicBezTo>
                  <a:pt x="7448169" y="3404071"/>
                  <a:pt x="7434640" y="3403756"/>
                  <a:pt x="7420396" y="3403975"/>
                </a:cubicBezTo>
                <a:lnTo>
                  <a:pt x="7393955" y="3405447"/>
                </a:lnTo>
                <a:lnTo>
                  <a:pt x="7387024" y="3404227"/>
                </a:lnTo>
                <a:cubicBezTo>
                  <a:pt x="7374952" y="3404363"/>
                  <a:pt x="7358975" y="3408656"/>
                  <a:pt x="7360398" y="3403441"/>
                </a:cubicBezTo>
                <a:lnTo>
                  <a:pt x="7346837" y="3405249"/>
                </a:lnTo>
                <a:lnTo>
                  <a:pt x="7333451" y="3401087"/>
                </a:lnTo>
                <a:cubicBezTo>
                  <a:pt x="7331985" y="3400120"/>
                  <a:pt x="7330882" y="3399091"/>
                  <a:pt x="7330179" y="3398037"/>
                </a:cubicBezTo>
                <a:lnTo>
                  <a:pt x="7311232" y="3399406"/>
                </a:lnTo>
                <a:lnTo>
                  <a:pt x="7295699" y="3396426"/>
                </a:lnTo>
                <a:lnTo>
                  <a:pt x="7282158" y="3398374"/>
                </a:lnTo>
                <a:lnTo>
                  <a:pt x="7276538" y="3397935"/>
                </a:lnTo>
                <a:lnTo>
                  <a:pt x="7262569" y="3396460"/>
                </a:lnTo>
                <a:cubicBezTo>
                  <a:pt x="7255407" y="3395426"/>
                  <a:pt x="7247392" y="3394180"/>
                  <a:pt x="7238468" y="3393183"/>
                </a:cubicBezTo>
                <a:lnTo>
                  <a:pt x="7230949" y="3392727"/>
                </a:lnTo>
                <a:lnTo>
                  <a:pt x="7214580" y="3387715"/>
                </a:lnTo>
                <a:cubicBezTo>
                  <a:pt x="7202670" y="3383926"/>
                  <a:pt x="7193296" y="3381373"/>
                  <a:pt x="7182893" y="3383429"/>
                </a:cubicBezTo>
                <a:cubicBezTo>
                  <a:pt x="7165160" y="3378534"/>
                  <a:pt x="7152772" y="3364815"/>
                  <a:pt x="7127104" y="3368475"/>
                </a:cubicBezTo>
                <a:cubicBezTo>
                  <a:pt x="7134894" y="3362260"/>
                  <a:pt x="7098599" y="3367723"/>
                  <a:pt x="7094311" y="3361339"/>
                </a:cubicBezTo>
                <a:cubicBezTo>
                  <a:pt x="7092331" y="3356198"/>
                  <a:pt x="7080860" y="3356657"/>
                  <a:pt x="7072124" y="3354762"/>
                </a:cubicBezTo>
                <a:cubicBezTo>
                  <a:pt x="7065898" y="3349511"/>
                  <a:pt x="7021942" y="3344717"/>
                  <a:pt x="7006638" y="3345473"/>
                </a:cubicBezTo>
                <a:cubicBezTo>
                  <a:pt x="6963504" y="3350697"/>
                  <a:pt x="6928807" y="3329559"/>
                  <a:pt x="6894320" y="3333192"/>
                </a:cubicBezTo>
                <a:cubicBezTo>
                  <a:pt x="6885290" y="3332697"/>
                  <a:pt x="6877803" y="3331507"/>
                  <a:pt x="6871318" y="3329892"/>
                </a:cubicBezTo>
                <a:lnTo>
                  <a:pt x="6855157" y="3324330"/>
                </a:lnTo>
                <a:cubicBezTo>
                  <a:pt x="6854956" y="3323109"/>
                  <a:pt x="6854755" y="3321887"/>
                  <a:pt x="6854555" y="3320665"/>
                </a:cubicBezTo>
                <a:lnTo>
                  <a:pt x="6842483" y="3318413"/>
                </a:lnTo>
                <a:lnTo>
                  <a:pt x="6840027" y="3317245"/>
                </a:lnTo>
                <a:cubicBezTo>
                  <a:pt x="6835354" y="3315001"/>
                  <a:pt x="6830588" y="3312868"/>
                  <a:pt x="6825185" y="3311114"/>
                </a:cubicBezTo>
                <a:cubicBezTo>
                  <a:pt x="6810331" y="3324866"/>
                  <a:pt x="6776772" y="3298463"/>
                  <a:pt x="6774755" y="3312168"/>
                </a:cubicBezTo>
                <a:cubicBezTo>
                  <a:pt x="6742477" y="3304924"/>
                  <a:pt x="6749024" y="3319870"/>
                  <a:pt x="6728129" y="3301832"/>
                </a:cubicBezTo>
                <a:cubicBezTo>
                  <a:pt x="6661764" y="3299056"/>
                  <a:pt x="6593104" y="3275946"/>
                  <a:pt x="6527587" y="3280829"/>
                </a:cubicBezTo>
                <a:cubicBezTo>
                  <a:pt x="6542935" y="3276465"/>
                  <a:pt x="6531033" y="3266920"/>
                  <a:pt x="6511742" y="3266067"/>
                </a:cubicBezTo>
                <a:cubicBezTo>
                  <a:pt x="6570025" y="3248440"/>
                  <a:pt x="6418649" y="3271458"/>
                  <a:pt x="6434953" y="3253360"/>
                </a:cubicBezTo>
                <a:cubicBezTo>
                  <a:pt x="6407781" y="3267048"/>
                  <a:pt x="6300040" y="3274313"/>
                  <a:pt x="6292331" y="3255322"/>
                </a:cubicBezTo>
                <a:cubicBezTo>
                  <a:pt x="6242057" y="3246469"/>
                  <a:pt x="6188266" y="3249680"/>
                  <a:pt x="6149913" y="3232917"/>
                </a:cubicBezTo>
                <a:cubicBezTo>
                  <a:pt x="6144898" y="3234391"/>
                  <a:pt x="6139526" y="3235322"/>
                  <a:pt x="6133930" y="3235867"/>
                </a:cubicBezTo>
                <a:lnTo>
                  <a:pt x="6117554" y="3236464"/>
                </a:lnTo>
                <a:lnTo>
                  <a:pt x="6116039" y="3235720"/>
                </a:lnTo>
                <a:cubicBezTo>
                  <a:pt x="6108393" y="3233681"/>
                  <a:pt x="6102936" y="3233437"/>
                  <a:pt x="6098459" y="3233988"/>
                </a:cubicBezTo>
                <a:lnTo>
                  <a:pt x="6093630" y="3235240"/>
                </a:lnTo>
                <a:lnTo>
                  <a:pt x="6081261" y="3234563"/>
                </a:lnTo>
                <a:lnTo>
                  <a:pt x="6056067" y="3234608"/>
                </a:lnTo>
                <a:lnTo>
                  <a:pt x="6052129" y="3233324"/>
                </a:lnTo>
                <a:lnTo>
                  <a:pt x="6015338" y="3231378"/>
                </a:lnTo>
                <a:cubicBezTo>
                  <a:pt x="6015291" y="3231165"/>
                  <a:pt x="6015245" y="3230951"/>
                  <a:pt x="6015198" y="3230737"/>
                </a:cubicBezTo>
                <a:cubicBezTo>
                  <a:pt x="6014048" y="3229257"/>
                  <a:pt x="6011617" y="3228081"/>
                  <a:pt x="6006436" y="3227508"/>
                </a:cubicBezTo>
                <a:cubicBezTo>
                  <a:pt x="6019781" y="3219395"/>
                  <a:pt x="6005305" y="3223709"/>
                  <a:pt x="5988851" y="3222735"/>
                </a:cubicBezTo>
                <a:cubicBezTo>
                  <a:pt x="6005907" y="3209918"/>
                  <a:pt x="5955918" y="3212588"/>
                  <a:pt x="5952863" y="3204137"/>
                </a:cubicBezTo>
                <a:cubicBezTo>
                  <a:pt x="5940395" y="3203711"/>
                  <a:pt x="5927517" y="3203028"/>
                  <a:pt x="5914548" y="3202041"/>
                </a:cubicBezTo>
                <a:lnTo>
                  <a:pt x="5907020" y="3201283"/>
                </a:lnTo>
                <a:cubicBezTo>
                  <a:pt x="5906995" y="3201231"/>
                  <a:pt x="5906969" y="3201180"/>
                  <a:pt x="5906944" y="3201129"/>
                </a:cubicBezTo>
                <a:cubicBezTo>
                  <a:pt x="5905471" y="3200668"/>
                  <a:pt x="5903056" y="3200308"/>
                  <a:pt x="5899155" y="3200053"/>
                </a:cubicBezTo>
                <a:lnTo>
                  <a:pt x="5893294" y="3199901"/>
                </a:lnTo>
                <a:lnTo>
                  <a:pt x="5878691" y="3198431"/>
                </a:lnTo>
                <a:lnTo>
                  <a:pt x="5874165" y="3197003"/>
                </a:lnTo>
                <a:lnTo>
                  <a:pt x="5873092" y="3195108"/>
                </a:lnTo>
                <a:lnTo>
                  <a:pt x="5871658" y="3195162"/>
                </a:lnTo>
                <a:cubicBezTo>
                  <a:pt x="5860152" y="3197097"/>
                  <a:pt x="5855231" y="3201097"/>
                  <a:pt x="5846928" y="3187725"/>
                </a:cubicBezTo>
                <a:cubicBezTo>
                  <a:pt x="5821379" y="3190142"/>
                  <a:pt x="5819686" y="3182343"/>
                  <a:pt x="5788468" y="3176316"/>
                </a:cubicBezTo>
                <a:cubicBezTo>
                  <a:pt x="5773119" y="3179521"/>
                  <a:pt x="5762947" y="3176704"/>
                  <a:pt x="5753823" y="3171919"/>
                </a:cubicBezTo>
                <a:cubicBezTo>
                  <a:pt x="5721557" y="3170726"/>
                  <a:pt x="5694983" y="3162549"/>
                  <a:pt x="5660194" y="3157536"/>
                </a:cubicBezTo>
                <a:cubicBezTo>
                  <a:pt x="5619608" y="3159495"/>
                  <a:pt x="5604384" y="3146636"/>
                  <a:pt x="5567188" y="3141325"/>
                </a:cubicBezTo>
                <a:cubicBezTo>
                  <a:pt x="5530345" y="3148235"/>
                  <a:pt x="5543868" y="3129416"/>
                  <a:pt x="5526178" y="3123274"/>
                </a:cubicBezTo>
                <a:lnTo>
                  <a:pt x="5520866" y="3122322"/>
                </a:lnTo>
                <a:lnTo>
                  <a:pt x="5506009" y="3122332"/>
                </a:lnTo>
                <a:lnTo>
                  <a:pt x="5500363" y="3122766"/>
                </a:lnTo>
                <a:cubicBezTo>
                  <a:pt x="5496497" y="3122905"/>
                  <a:pt x="5493953" y="3122792"/>
                  <a:pt x="5492228" y="3122486"/>
                </a:cubicBezTo>
                <a:lnTo>
                  <a:pt x="5492044" y="3122342"/>
                </a:lnTo>
                <a:lnTo>
                  <a:pt x="5484386" y="3122347"/>
                </a:lnTo>
                <a:cubicBezTo>
                  <a:pt x="5471420" y="3122670"/>
                  <a:pt x="5458764" y="3123280"/>
                  <a:pt x="5446679" y="3124105"/>
                </a:cubicBezTo>
                <a:cubicBezTo>
                  <a:pt x="5437659" y="3116107"/>
                  <a:pt x="5392392" y="3123709"/>
                  <a:pt x="5399188" y="3109418"/>
                </a:cubicBezTo>
                <a:cubicBezTo>
                  <a:pt x="5382948" y="3110102"/>
                  <a:pt x="5372407" y="3115781"/>
                  <a:pt x="5379117" y="3106482"/>
                </a:cubicBezTo>
                <a:cubicBezTo>
                  <a:pt x="5373809" y="3106435"/>
                  <a:pt x="5370660" y="3105521"/>
                  <a:pt x="5368499" y="3104181"/>
                </a:cubicBezTo>
                <a:lnTo>
                  <a:pt x="5367902" y="3103566"/>
                </a:lnTo>
                <a:lnTo>
                  <a:pt x="5331747" y="3105319"/>
                </a:lnTo>
                <a:lnTo>
                  <a:pt x="5327095" y="3104450"/>
                </a:lnTo>
                <a:lnTo>
                  <a:pt x="5303337" y="3107003"/>
                </a:lnTo>
                <a:lnTo>
                  <a:pt x="5291164" y="3107570"/>
                </a:lnTo>
                <a:lnTo>
                  <a:pt x="5287515" y="3109282"/>
                </a:lnTo>
                <a:cubicBezTo>
                  <a:pt x="5283689" y="3110269"/>
                  <a:pt x="5278356" y="3110573"/>
                  <a:pt x="5269654" y="3109330"/>
                </a:cubicBezTo>
                <a:lnTo>
                  <a:pt x="5267681" y="3108752"/>
                </a:lnTo>
                <a:lnTo>
                  <a:pt x="5252655" y="3110969"/>
                </a:lnTo>
                <a:cubicBezTo>
                  <a:pt x="5247766" y="3112062"/>
                  <a:pt x="5243369" y="3113511"/>
                  <a:pt x="5239703" y="3115460"/>
                </a:cubicBezTo>
                <a:cubicBezTo>
                  <a:pt x="5191311" y="3102811"/>
                  <a:pt x="5142849" y="3111324"/>
                  <a:pt x="5088947" y="3107634"/>
                </a:cubicBezTo>
                <a:cubicBezTo>
                  <a:pt x="5027989" y="3108214"/>
                  <a:pt x="4985627" y="3110432"/>
                  <a:pt x="4945514" y="3110162"/>
                </a:cubicBezTo>
                <a:cubicBezTo>
                  <a:pt x="4926678" y="3111245"/>
                  <a:pt x="4789238" y="3111826"/>
                  <a:pt x="4800559" y="3106010"/>
                </a:cubicBezTo>
                <a:cubicBezTo>
                  <a:pt x="4742239" y="3117333"/>
                  <a:pt x="4708324" y="3101468"/>
                  <a:pt x="4643642" y="3105351"/>
                </a:cubicBezTo>
                <a:cubicBezTo>
                  <a:pt x="4610808" y="3089712"/>
                  <a:pt x="4627845" y="3103743"/>
                  <a:pt x="4592107" y="3099840"/>
                </a:cubicBezTo>
                <a:cubicBezTo>
                  <a:pt x="4600157" y="3113506"/>
                  <a:pt x="4549287" y="3090911"/>
                  <a:pt x="4545249" y="3105899"/>
                </a:cubicBezTo>
                <a:cubicBezTo>
                  <a:pt x="4538872" y="3104716"/>
                  <a:pt x="4532825" y="3103094"/>
                  <a:pt x="4526782" y="3101355"/>
                </a:cubicBezTo>
                <a:lnTo>
                  <a:pt x="4523614" y="3100453"/>
                </a:lnTo>
                <a:lnTo>
                  <a:pt x="4510579" y="3099442"/>
                </a:lnTo>
                <a:lnTo>
                  <a:pt x="4507348" y="3095901"/>
                </a:lnTo>
                <a:lnTo>
                  <a:pt x="4348949" y="3090220"/>
                </a:lnTo>
                <a:cubicBezTo>
                  <a:pt x="4335046" y="3092487"/>
                  <a:pt x="4290056" y="3092155"/>
                  <a:pt x="4280362" y="3087618"/>
                </a:cubicBezTo>
                <a:cubicBezTo>
                  <a:pt x="4270739" y="3086627"/>
                  <a:pt x="4260237" y="3088220"/>
                  <a:pt x="4254634" y="3083366"/>
                </a:cubicBezTo>
                <a:cubicBezTo>
                  <a:pt x="4233731" y="3080512"/>
                  <a:pt x="4185859" y="3073948"/>
                  <a:pt x="4154942" y="3070490"/>
                </a:cubicBezTo>
                <a:cubicBezTo>
                  <a:pt x="4138280" y="3076599"/>
                  <a:pt x="4112117" y="3064194"/>
                  <a:pt x="4069131" y="3062612"/>
                </a:cubicBezTo>
                <a:cubicBezTo>
                  <a:pt x="4050897" y="3069679"/>
                  <a:pt x="4040160" y="3061449"/>
                  <a:pt x="4005249" y="3070810"/>
                </a:cubicBezTo>
                <a:cubicBezTo>
                  <a:pt x="4003818" y="3069842"/>
                  <a:pt x="4002032" y="3068943"/>
                  <a:pt x="3999945" y="3068139"/>
                </a:cubicBezTo>
                <a:cubicBezTo>
                  <a:pt x="3987818" y="3063468"/>
                  <a:pt x="3968381" y="3062958"/>
                  <a:pt x="3956529" y="3067000"/>
                </a:cubicBezTo>
                <a:cubicBezTo>
                  <a:pt x="3900898" y="3079382"/>
                  <a:pt x="3850463" y="3077929"/>
                  <a:pt x="3803031" y="3079823"/>
                </a:cubicBezTo>
                <a:cubicBezTo>
                  <a:pt x="3749421" y="3080464"/>
                  <a:pt x="3785521" y="3065630"/>
                  <a:pt x="3718229" y="3077134"/>
                </a:cubicBezTo>
                <a:cubicBezTo>
                  <a:pt x="3711244" y="3071611"/>
                  <a:pt x="3702770" y="3071184"/>
                  <a:pt x="3688357" y="3073468"/>
                </a:cubicBezTo>
                <a:cubicBezTo>
                  <a:pt x="3662326" y="3073378"/>
                  <a:pt x="3664937" y="3059899"/>
                  <a:pt x="3638298" y="3067494"/>
                </a:cubicBezTo>
                <a:cubicBezTo>
                  <a:pt x="3643333" y="3060328"/>
                  <a:pt x="3589079" y="3063658"/>
                  <a:pt x="3601443" y="3056355"/>
                </a:cubicBezTo>
                <a:cubicBezTo>
                  <a:pt x="3584797" y="3049384"/>
                  <a:pt x="3575923" y="3060108"/>
                  <a:pt x="3559361" y="3054005"/>
                </a:cubicBezTo>
                <a:cubicBezTo>
                  <a:pt x="3540444" y="3052269"/>
                  <a:pt x="3569896" y="3061996"/>
                  <a:pt x="3548859" y="3062094"/>
                </a:cubicBezTo>
                <a:cubicBezTo>
                  <a:pt x="3523419" y="3060901"/>
                  <a:pt x="3522848" y="3074222"/>
                  <a:pt x="3504082" y="3056779"/>
                </a:cubicBezTo>
                <a:lnTo>
                  <a:pt x="3436234" y="3047769"/>
                </a:lnTo>
                <a:cubicBezTo>
                  <a:pt x="3420764" y="3051629"/>
                  <a:pt x="3408644" y="3049227"/>
                  <a:pt x="3396914" y="3044803"/>
                </a:cubicBezTo>
                <a:cubicBezTo>
                  <a:pt x="3361398" y="3044955"/>
                  <a:pt x="3329425" y="3037856"/>
                  <a:pt x="3289720" y="3034278"/>
                </a:cubicBezTo>
                <a:cubicBezTo>
                  <a:pt x="3246348" y="3037943"/>
                  <a:pt x="3224942" y="3025667"/>
                  <a:pt x="3182509" y="3021890"/>
                </a:cubicBezTo>
                <a:cubicBezTo>
                  <a:pt x="3139731" y="3031583"/>
                  <a:pt x="3155749" y="3004773"/>
                  <a:pt x="3119879" y="3004134"/>
                </a:cubicBezTo>
                <a:cubicBezTo>
                  <a:pt x="3060941" y="3012153"/>
                  <a:pt x="3121880" y="2995117"/>
                  <a:pt x="3031656" y="2995077"/>
                </a:cubicBezTo>
                <a:cubicBezTo>
                  <a:pt x="3026453" y="2996603"/>
                  <a:pt x="3015685" y="2994367"/>
                  <a:pt x="3017018" y="2992034"/>
                </a:cubicBezTo>
                <a:cubicBezTo>
                  <a:pt x="2997245" y="2992118"/>
                  <a:pt x="2941342" y="2976346"/>
                  <a:pt x="2913012" y="2978042"/>
                </a:cubicBezTo>
                <a:cubicBezTo>
                  <a:pt x="2858481" y="2969139"/>
                  <a:pt x="2831094" y="2979433"/>
                  <a:pt x="2791382" y="2975899"/>
                </a:cubicBezTo>
                <a:cubicBezTo>
                  <a:pt x="2745836" y="2966063"/>
                  <a:pt x="2719288" y="2957529"/>
                  <a:pt x="2639738" y="2936567"/>
                </a:cubicBezTo>
                <a:lnTo>
                  <a:pt x="2369741" y="2876435"/>
                </a:lnTo>
                <a:cubicBezTo>
                  <a:pt x="2269614" y="2832081"/>
                  <a:pt x="2140023" y="2856176"/>
                  <a:pt x="2078755" y="2852909"/>
                </a:cubicBezTo>
                <a:cubicBezTo>
                  <a:pt x="2053362" y="2866100"/>
                  <a:pt x="2032778" y="2851474"/>
                  <a:pt x="2002128" y="2856835"/>
                </a:cubicBezTo>
                <a:cubicBezTo>
                  <a:pt x="1933939" y="2859736"/>
                  <a:pt x="1866254" y="2874726"/>
                  <a:pt x="1777746" y="2864566"/>
                </a:cubicBezTo>
                <a:cubicBezTo>
                  <a:pt x="1737851" y="2905864"/>
                  <a:pt x="1634115" y="2880970"/>
                  <a:pt x="1549425" y="2904556"/>
                </a:cubicBezTo>
                <a:cubicBezTo>
                  <a:pt x="1500265" y="2909373"/>
                  <a:pt x="1423030" y="2888862"/>
                  <a:pt x="1405992" y="2911144"/>
                </a:cubicBezTo>
                <a:cubicBezTo>
                  <a:pt x="1383494" y="2897507"/>
                  <a:pt x="1362438" y="2919536"/>
                  <a:pt x="1337848" y="2921491"/>
                </a:cubicBezTo>
                <a:cubicBezTo>
                  <a:pt x="1318218" y="2912820"/>
                  <a:pt x="1308478" y="2920319"/>
                  <a:pt x="1290645" y="2921985"/>
                </a:cubicBezTo>
                <a:cubicBezTo>
                  <a:pt x="1282569" y="2916637"/>
                  <a:pt x="1267476" y="2916916"/>
                  <a:pt x="1262341" y="2923190"/>
                </a:cubicBezTo>
                <a:cubicBezTo>
                  <a:pt x="1269627" y="2937654"/>
                  <a:pt x="1217209" y="2930439"/>
                  <a:pt x="1213314" y="2940415"/>
                </a:cubicBezTo>
                <a:cubicBezTo>
                  <a:pt x="1182890" y="2942495"/>
                  <a:pt x="1050782" y="2929830"/>
                  <a:pt x="1028405" y="2945799"/>
                </a:cubicBezTo>
                <a:cubicBezTo>
                  <a:pt x="966896" y="2953381"/>
                  <a:pt x="877997" y="2927977"/>
                  <a:pt x="851857" y="2928423"/>
                </a:cubicBezTo>
                <a:cubicBezTo>
                  <a:pt x="825919" y="2899251"/>
                  <a:pt x="699677" y="2976135"/>
                  <a:pt x="588681" y="2977769"/>
                </a:cubicBezTo>
                <a:cubicBezTo>
                  <a:pt x="573724" y="2974953"/>
                  <a:pt x="565729" y="2974991"/>
                  <a:pt x="561717" y="2981641"/>
                </a:cubicBezTo>
                <a:cubicBezTo>
                  <a:pt x="532860" y="2985482"/>
                  <a:pt x="475932" y="2991762"/>
                  <a:pt x="415541" y="3000819"/>
                </a:cubicBezTo>
                <a:cubicBezTo>
                  <a:pt x="370154" y="3008289"/>
                  <a:pt x="146634" y="3001788"/>
                  <a:pt x="86183" y="3009699"/>
                </a:cubicBezTo>
                <a:lnTo>
                  <a:pt x="0" y="3044978"/>
                </a:lnTo>
                <a:close/>
              </a:path>
            </a:pathLst>
          </a:cu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0643514B-A49B-4F38-8058-012E36BECA27}"/>
              </a:ext>
            </a:extLst>
          </p:cNvPr>
          <p:cNvSpPr>
            <a:spLocks noChangeArrowheads="1"/>
          </p:cNvSpPr>
          <p:nvPr/>
        </p:nvSpPr>
        <p:spPr bwMode="auto">
          <a:xfrm>
            <a:off x="6096000" y="3703975"/>
            <a:ext cx="5257800" cy="239871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2000" b="0" i="0" u="none" strike="noStrike" cap="none" normalizeH="0" baseline="0" dirty="0">
                <a:ln>
                  <a:noFill/>
                </a:ln>
                <a:effectLst/>
              </a:rPr>
              <a:t>The Romans invaded Britain a number of times starting with </a:t>
            </a:r>
            <a:r>
              <a:rPr kumimoji="0" lang="en-US" altLang="en-US" sz="2000" b="1" i="0" u="none" strike="noStrike" cap="none" normalizeH="0" baseline="0" dirty="0">
                <a:ln>
                  <a:noFill/>
                </a:ln>
                <a:effectLst/>
              </a:rPr>
              <a:t>Julius Caesar</a:t>
            </a:r>
            <a:r>
              <a:rPr kumimoji="0" lang="en-US" altLang="en-US" sz="2000" b="0" i="0" u="none" strike="noStrike" cap="none" normalizeH="0" baseline="0" dirty="0">
                <a:ln>
                  <a:noFill/>
                </a:ln>
                <a:effectLst/>
              </a:rPr>
              <a:t>’s first landing in Kent in </a:t>
            </a:r>
            <a:r>
              <a:rPr kumimoji="0" lang="en-US" altLang="en-US" sz="2000" b="1" i="0" u="none" strike="noStrike" cap="none" normalizeH="0" baseline="0" dirty="0">
                <a:ln>
                  <a:noFill/>
                </a:ln>
                <a:effectLst/>
              </a:rPr>
              <a:t>55BC</a:t>
            </a:r>
            <a:r>
              <a:rPr kumimoji="0" lang="en-US" altLang="en-US" sz="2000" b="0" i="0" u="none" strike="noStrike" cap="none" normalizeH="0" baseline="0" dirty="0">
                <a:ln>
                  <a:noFill/>
                </a:ln>
                <a:effectLst/>
              </a:rPr>
              <a:t>. In </a:t>
            </a:r>
            <a:r>
              <a:rPr kumimoji="0" lang="en-US" altLang="en-US" sz="2000" b="1" i="0" u="none" strike="noStrike" cap="none" normalizeH="0" baseline="0" dirty="0">
                <a:ln>
                  <a:noFill/>
                </a:ln>
                <a:effectLst/>
              </a:rPr>
              <a:t>AD 43</a:t>
            </a:r>
            <a:r>
              <a:rPr kumimoji="0" lang="en-US" altLang="en-US" sz="2000" b="0" i="0" u="none" strike="noStrike" cap="none" normalizeH="0" baseline="0" dirty="0">
                <a:ln>
                  <a:noFill/>
                </a:ln>
                <a:effectLst/>
              </a:rPr>
              <a:t> the Romans once again arrived under the emperor </a:t>
            </a:r>
            <a:r>
              <a:rPr kumimoji="0" lang="en-US" altLang="en-US" sz="2000" b="1" i="0" u="none" strike="noStrike" cap="none" normalizeH="0" baseline="0" dirty="0">
                <a:ln>
                  <a:noFill/>
                </a:ln>
                <a:effectLst/>
              </a:rPr>
              <a:t>Claudius</a:t>
            </a:r>
            <a:r>
              <a:rPr kumimoji="0" lang="en-US" altLang="en-US" sz="2000" b="0" i="0" u="none" strike="noStrike" cap="none" normalizeH="0" baseline="0" dirty="0">
                <a:ln>
                  <a:noFill/>
                </a:ln>
                <a:effectLst/>
              </a:rPr>
              <a:t> and set about making their mark. Below you will find a quick summary of the major events with links to more information.</a:t>
            </a:r>
          </a:p>
        </p:txBody>
      </p:sp>
    </p:spTree>
    <p:extLst>
      <p:ext uri="{BB962C8B-B14F-4D97-AF65-F5344CB8AC3E}">
        <p14:creationId xmlns:p14="http://schemas.microsoft.com/office/powerpoint/2010/main" val="1185990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17">
            <a:extLst>
              <a:ext uri="{FF2B5EF4-FFF2-40B4-BE49-F238E27FC236}">
                <a16:creationId xmlns:a16="http://schemas.microsoft.com/office/drawing/2014/main" id="{E033B00C-42BB-43FF-A97E-E97B05D65B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188" r="-1" b="16494"/>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A281A729-5AFE-46D3-A8C1-7729AEF6FB14}"/>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a:ln>
                  <a:noFill/>
                </a:ln>
                <a:solidFill>
                  <a:schemeClr val="bg1"/>
                </a:solidFill>
                <a:effectLst/>
                <a:latin typeface="+mj-lt"/>
                <a:ea typeface="+mj-ea"/>
                <a:cs typeface="+mj-cs"/>
              </a:rPr>
              <a:t>Caligula AD39</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E8CCEB6-AEE4-4A2D-B30F-633894CEC066}"/>
              </a:ext>
            </a:extLst>
          </p:cNvPr>
          <p:cNvSpPr txBox="1"/>
          <p:nvPr/>
        </p:nvSpPr>
        <p:spPr>
          <a:xfrm>
            <a:off x="4052316" y="5059971"/>
            <a:ext cx="7776014" cy="1200329"/>
          </a:xfrm>
          <a:prstGeom prst="rect">
            <a:avLst/>
          </a:prstGeom>
          <a:noFill/>
        </p:spPr>
        <p:txBody>
          <a:bodyPr wrap="square">
            <a:spAutoFit/>
          </a:bodyPr>
          <a:lstStyle/>
          <a:p>
            <a:r>
              <a:rPr lang="en-GB" dirty="0">
                <a:solidFill>
                  <a:schemeClr val="bg1"/>
                </a:solidFill>
              </a:rPr>
              <a:t>In AD39 a Briton named Adminius son of </a:t>
            </a:r>
            <a:r>
              <a:rPr lang="en-GB" dirty="0" err="1">
                <a:solidFill>
                  <a:schemeClr val="bg1"/>
                </a:solidFill>
              </a:rPr>
              <a:t>Cunobelin</a:t>
            </a:r>
            <a:r>
              <a:rPr lang="en-GB" dirty="0">
                <a:solidFill>
                  <a:schemeClr val="bg1"/>
                </a:solidFill>
              </a:rPr>
              <a:t> fell out with his father and fled to seek the emperors help. Caligula responded by preparing an invasion of Britain. He abandoned it, however, in farcical circumstances by ordering his soldiers to attack the waves and gather seashells as the spoils of victor.</a:t>
            </a:r>
          </a:p>
        </p:txBody>
      </p:sp>
    </p:spTree>
    <p:extLst>
      <p:ext uri="{BB962C8B-B14F-4D97-AF65-F5344CB8AC3E}">
        <p14:creationId xmlns:p14="http://schemas.microsoft.com/office/powerpoint/2010/main" val="138624835"/>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17">
            <a:extLst>
              <a:ext uri="{FF2B5EF4-FFF2-40B4-BE49-F238E27FC236}">
                <a16:creationId xmlns:a16="http://schemas.microsoft.com/office/drawing/2014/main" id="{E033B00C-42BB-43FF-A97E-E97B05D65B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188" r="-1" b="16494"/>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A281A729-5AFE-46D3-A8C1-7729AEF6FB14}"/>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solidFill>
                  <a:schemeClr val="bg1"/>
                </a:solidFill>
                <a:effectLst/>
                <a:latin typeface="+mj-lt"/>
                <a:ea typeface="+mj-ea"/>
                <a:cs typeface="+mj-cs"/>
              </a:rPr>
              <a:t>Suetonius Twelve Caesars - Caligula 46.1</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40A472B-D2EC-4533-AB90-04EAA4579A18}"/>
              </a:ext>
            </a:extLst>
          </p:cNvPr>
          <p:cNvSpPr txBox="1"/>
          <p:nvPr/>
        </p:nvSpPr>
        <p:spPr>
          <a:xfrm>
            <a:off x="4241291" y="4818016"/>
            <a:ext cx="7531605" cy="1477328"/>
          </a:xfrm>
          <a:prstGeom prst="rect">
            <a:avLst/>
          </a:prstGeom>
          <a:noFill/>
        </p:spPr>
        <p:txBody>
          <a:bodyPr wrap="square">
            <a:spAutoFit/>
          </a:bodyPr>
          <a:lstStyle/>
          <a:p>
            <a:r>
              <a:rPr lang="en-GB" dirty="0">
                <a:solidFill>
                  <a:schemeClr val="bg1"/>
                </a:solidFill>
              </a:rPr>
              <a:t>Finally, as if he intended to bring the war to an end, he drew up a line of battle on the shore of the Ocean, arranging his </a:t>
            </a:r>
            <a:r>
              <a:rPr lang="en-GB" dirty="0" err="1">
                <a:solidFill>
                  <a:schemeClr val="bg1"/>
                </a:solidFill>
              </a:rPr>
              <a:t>ballistas</a:t>
            </a:r>
            <a:r>
              <a:rPr lang="en-GB" dirty="0">
                <a:solidFill>
                  <a:schemeClr val="bg1"/>
                </a:solidFill>
              </a:rPr>
              <a:t> and other artillery; and when no one knew or could imagine what he was going to do, he suddenly bade them gather shells and fill their helmets and the folds of their gowns, calling them "spoils from the Ocean, due to the Capitol and Palatine."</a:t>
            </a:r>
          </a:p>
        </p:txBody>
      </p:sp>
    </p:spTree>
    <p:extLst>
      <p:ext uri="{BB962C8B-B14F-4D97-AF65-F5344CB8AC3E}">
        <p14:creationId xmlns:p14="http://schemas.microsoft.com/office/powerpoint/2010/main" val="2008264756"/>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17">
            <a:extLst>
              <a:ext uri="{FF2B5EF4-FFF2-40B4-BE49-F238E27FC236}">
                <a16:creationId xmlns:a16="http://schemas.microsoft.com/office/drawing/2014/main" id="{E033B00C-42BB-43FF-A97E-E97B05D65B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188" r="-1" b="16494"/>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A281A729-5AFE-46D3-A8C1-7729AEF6FB14}"/>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solidFill>
                  <a:schemeClr val="bg1"/>
                </a:solidFill>
                <a:effectLst/>
                <a:latin typeface="+mj-lt"/>
                <a:ea typeface="+mj-ea"/>
                <a:cs typeface="+mj-cs"/>
              </a:rPr>
              <a:t>Suetonius Twelve Caesars - Caligula 46.1</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40A472B-D2EC-4533-AB90-04EAA4579A18}"/>
              </a:ext>
            </a:extLst>
          </p:cNvPr>
          <p:cNvSpPr txBox="1"/>
          <p:nvPr/>
        </p:nvSpPr>
        <p:spPr>
          <a:xfrm>
            <a:off x="4237674" y="5095014"/>
            <a:ext cx="7535226" cy="1200329"/>
          </a:xfrm>
          <a:prstGeom prst="rect">
            <a:avLst/>
          </a:prstGeom>
          <a:noFill/>
        </p:spPr>
        <p:txBody>
          <a:bodyPr wrap="square">
            <a:spAutoFit/>
          </a:bodyPr>
          <a:lstStyle/>
          <a:p>
            <a:r>
              <a:rPr lang="en-GB" dirty="0">
                <a:solidFill>
                  <a:schemeClr val="bg1"/>
                </a:solidFill>
              </a:rPr>
              <a:t>As a monument of his victory he erected a lofty tower, from which lights were to shine at night to guide the course of ships, as from the Pharos. Then promising the soldiers a gratuity of a hundred denarii each, as if he had shown unprecedented liberality, he said, "Go your way happy; go your way rich."</a:t>
            </a:r>
          </a:p>
        </p:txBody>
      </p:sp>
    </p:spTree>
    <p:extLst>
      <p:ext uri="{BB962C8B-B14F-4D97-AF65-F5344CB8AC3E}">
        <p14:creationId xmlns:p14="http://schemas.microsoft.com/office/powerpoint/2010/main" val="174402413"/>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7" name="Picture 18">
            <a:extLst>
              <a:ext uri="{FF2B5EF4-FFF2-40B4-BE49-F238E27FC236}">
                <a16:creationId xmlns:a16="http://schemas.microsoft.com/office/drawing/2014/main" id="{3EFBDB86-7CB4-4052-A439-8AD12E64269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574" r="7379" b="25435"/>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9807125-9009-44CE-9BFC-971FED0D1E42}"/>
              </a:ext>
            </a:extLst>
          </p:cNvPr>
          <p:cNvSpPr txBox="1"/>
          <p:nvPr/>
        </p:nvSpPr>
        <p:spPr>
          <a:xfrm>
            <a:off x="424815" y="1358131"/>
            <a:ext cx="2311717" cy="954107"/>
          </a:xfrm>
          <a:prstGeom prst="rect">
            <a:avLst/>
          </a:prstGeom>
          <a:noFill/>
        </p:spPr>
        <p:txBody>
          <a:bodyPr wrap="square">
            <a:spAutoFit/>
          </a:bodyPr>
          <a:lstStyle/>
          <a:p>
            <a:r>
              <a:rPr lang="en-GB" sz="2800" dirty="0"/>
              <a:t>Third Invasion AD43</a:t>
            </a:r>
          </a:p>
        </p:txBody>
      </p:sp>
      <p:sp>
        <p:nvSpPr>
          <p:cNvPr id="12" name="TextBox 11">
            <a:extLst>
              <a:ext uri="{FF2B5EF4-FFF2-40B4-BE49-F238E27FC236}">
                <a16:creationId xmlns:a16="http://schemas.microsoft.com/office/drawing/2014/main" id="{B4367753-3E82-4169-8751-2A8347908043}"/>
              </a:ext>
            </a:extLst>
          </p:cNvPr>
          <p:cNvSpPr txBox="1"/>
          <p:nvPr/>
        </p:nvSpPr>
        <p:spPr>
          <a:xfrm>
            <a:off x="80548" y="2738459"/>
            <a:ext cx="6097904" cy="3693319"/>
          </a:xfrm>
          <a:prstGeom prst="rect">
            <a:avLst/>
          </a:prstGeom>
          <a:noFill/>
        </p:spPr>
        <p:txBody>
          <a:bodyPr wrap="square">
            <a:spAutoFit/>
          </a:bodyPr>
          <a:lstStyle/>
          <a:p>
            <a:pPr marL="285750" indent="-285750">
              <a:buFont typeface="Arial" panose="020B0604020202020204" pitchFamily="34" charset="0"/>
              <a:buChar char="•"/>
            </a:pPr>
            <a:r>
              <a:rPr lang="en-GB" dirty="0"/>
              <a:t>Three years after Caligula's exhibition from the shores of Gaul, the new emperor Claudius undertook the third invasion.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decision may have been linked to the actions of Caratacus of the Catuvellauni, whose expansion into other tribal areas and anti-Roman stance led to this reaction on the Romans' part, perhaps induced by Britons such as Verica, who exiled by Caratacus sought help from Rome.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From his coinage, Verica appears to have been king of the, probably Belgic, Atrebates tribe and a descendent of the Commius who had settled at Silchester in 50BC.</a:t>
            </a:r>
          </a:p>
        </p:txBody>
      </p:sp>
    </p:spTree>
    <p:extLst>
      <p:ext uri="{BB962C8B-B14F-4D97-AF65-F5344CB8AC3E}">
        <p14:creationId xmlns:p14="http://schemas.microsoft.com/office/powerpoint/2010/main" val="1744729541"/>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4" name="Picture 3">
            <a:extLst>
              <a:ext uri="{FF2B5EF4-FFF2-40B4-BE49-F238E27FC236}">
                <a16:creationId xmlns:a16="http://schemas.microsoft.com/office/drawing/2014/main" id="{4B790C7B-C04C-4827-96A4-4172251D8D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615" r="1371" b="7114"/>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3B650B1D-9A9C-4218-9D85-FA24CB20A9D2}"/>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mj-lt"/>
                <a:ea typeface="+mj-ea"/>
                <a:cs typeface="+mj-cs"/>
              </a:rPr>
              <a:t>AD43 </a:t>
            </a:r>
          </a:p>
          <a:p>
            <a:pPr marL="0" marR="0" lvl="0" indent="0" fontAlgn="base">
              <a:lnSpc>
                <a:spcPct val="90000"/>
              </a:lnSpc>
              <a:spcBef>
                <a:spcPct val="0"/>
              </a:spcBef>
              <a:spcAft>
                <a:spcPts val="600"/>
              </a:spcAft>
              <a:buClrTx/>
              <a:buSzTx/>
              <a:tabLst/>
            </a:pPr>
            <a:endParaRPr kumimoji="0" lang="en-US" altLang="en-US" sz="2800" b="0" i="0" u="none" strike="noStrike" cap="none" normalizeH="0" baseline="0" dirty="0">
              <a:ln>
                <a:noFill/>
              </a:ln>
              <a:effectLst/>
              <a:latin typeface="+mj-lt"/>
              <a:ea typeface="+mj-ea"/>
              <a:cs typeface="+mj-cs"/>
            </a:endParaRP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6">
            <a:extLst>
              <a:ext uri="{FF2B5EF4-FFF2-40B4-BE49-F238E27FC236}">
                <a16:creationId xmlns:a16="http://schemas.microsoft.com/office/drawing/2014/main" id="{56564C30-891F-4034-8346-BD28F6E6F2EA}"/>
              </a:ext>
            </a:extLst>
          </p:cNvPr>
          <p:cNvSpPr>
            <a:spLocks noChangeArrowheads="1"/>
          </p:cNvSpPr>
          <p:nvPr/>
        </p:nvSpPr>
        <p:spPr bwMode="auto">
          <a:xfrm>
            <a:off x="371094" y="2718054"/>
            <a:ext cx="3438906" cy="320725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40,000 men were assembled at Gesoriacum (Boulogne), and after delays due to fear of storms by the end of AD43 the native capital of Camulodonum (Colchester) had been taken along with the core of the southeast.</a:t>
            </a:r>
          </a:p>
          <a:p>
            <a:pPr marL="0" marR="0" lvl="0" indent="-228600" fontAlgn="base">
              <a:lnSpc>
                <a:spcPct val="90000"/>
              </a:lnSpc>
              <a:spcBef>
                <a:spcPct val="0"/>
              </a:spcBef>
              <a:spcAft>
                <a:spcPts val="600"/>
              </a:spcAft>
              <a:buClrTx/>
              <a:buSzTx/>
              <a:buFont typeface="Arial" panose="020B0604020202020204" pitchFamily="34" charset="0"/>
              <a:buChar char="•"/>
              <a:tabLst/>
            </a:pPr>
            <a:endParaRPr lang="en-US" altLang="en-US" sz="1700" dirty="0"/>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GB" altLang="en-US" sz="1700" b="0" i="0" u="none" strike="noStrike" cap="none" normalizeH="0" baseline="0" dirty="0">
                <a:ln>
                  <a:noFill/>
                </a:ln>
                <a:effectLst/>
              </a:rPr>
              <a:t>The map shows the Roman campaigns, from AD43-47 under Aulus Plautius</a:t>
            </a:r>
            <a:endParaRPr kumimoji="0" lang="en-US" altLang="en-US" sz="1700" b="0" i="0" u="none" strike="noStrike" cap="none" normalizeH="0" baseline="0" dirty="0">
              <a:ln>
                <a:noFill/>
              </a:ln>
              <a:effectLst/>
            </a:endParaRPr>
          </a:p>
        </p:txBody>
      </p:sp>
    </p:spTree>
    <p:extLst>
      <p:ext uri="{BB962C8B-B14F-4D97-AF65-F5344CB8AC3E}">
        <p14:creationId xmlns:p14="http://schemas.microsoft.com/office/powerpoint/2010/main" val="2377482686"/>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5" descr="Map&#10;&#10;Description automatically generated">
            <a:extLst>
              <a:ext uri="{FF2B5EF4-FFF2-40B4-BE49-F238E27FC236}">
                <a16:creationId xmlns:a16="http://schemas.microsoft.com/office/drawing/2014/main" id="{487DFBDD-80CE-452C-AD7E-7EEAE7A345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224" r="9090" b="10670"/>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0279431F-8A91-4768-9779-85BB2F018D3B}"/>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a:ln>
                  <a:noFill/>
                </a:ln>
                <a:effectLst/>
                <a:latin typeface="+mj-lt"/>
                <a:ea typeface="+mj-ea"/>
                <a:cs typeface="+mj-cs"/>
              </a:rPr>
              <a:t>Campaigns AD43-60</a:t>
            </a: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6">
            <a:extLst>
              <a:ext uri="{FF2B5EF4-FFF2-40B4-BE49-F238E27FC236}">
                <a16:creationId xmlns:a16="http://schemas.microsoft.com/office/drawing/2014/main" id="{DD37D7B0-0FCA-4549-91ED-AF40D14B53C8}"/>
              </a:ext>
            </a:extLst>
          </p:cNvPr>
          <p:cNvSpPr>
            <a:spLocks noChangeArrowheads="1"/>
          </p:cNvSpPr>
          <p:nvPr/>
        </p:nvSpPr>
        <p:spPr bwMode="auto">
          <a:xfrm>
            <a:off x="371094" y="2718054"/>
            <a:ext cx="3438906" cy="320725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This map shows the Roman campaigns, from AD43-60 under sequentially: </a:t>
            </a: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Aulus Plautius </a:t>
            </a: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err="1">
                <a:ln>
                  <a:noFill/>
                </a:ln>
                <a:effectLst/>
              </a:rPr>
              <a:t>Ostorius</a:t>
            </a:r>
            <a:r>
              <a:rPr kumimoji="0" lang="en-US" altLang="en-US" sz="1700" b="0" i="0" u="none" strike="noStrike" cap="none" normalizeH="0" baseline="0" dirty="0">
                <a:ln>
                  <a:noFill/>
                </a:ln>
                <a:effectLst/>
              </a:rPr>
              <a:t> Scapula</a:t>
            </a: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err="1">
                <a:ln>
                  <a:noFill/>
                </a:ln>
                <a:effectLst/>
              </a:rPr>
              <a:t>Didius</a:t>
            </a:r>
            <a:r>
              <a:rPr kumimoji="0" lang="en-US" altLang="en-US" sz="1700" b="0" i="0" u="none" strike="noStrike" cap="none" normalizeH="0" baseline="0" dirty="0">
                <a:ln>
                  <a:noFill/>
                </a:ln>
                <a:effectLst/>
              </a:rPr>
              <a:t> Gallus </a:t>
            </a: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Quintus </a:t>
            </a:r>
            <a:r>
              <a:rPr kumimoji="0" lang="en-US" altLang="en-US" sz="1700" b="0" i="0" u="none" strike="noStrike" cap="none" normalizeH="0" baseline="0" dirty="0" err="1">
                <a:ln>
                  <a:noFill/>
                </a:ln>
                <a:effectLst/>
              </a:rPr>
              <a:t>Veranus</a:t>
            </a:r>
            <a:endParaRPr kumimoji="0" lang="en-US" altLang="en-US" sz="1700" b="0" i="0" u="none" strike="noStrike" cap="none" normalizeH="0" baseline="0" dirty="0">
              <a:ln>
                <a:noFill/>
              </a:ln>
              <a:effectLst/>
            </a:endParaRPr>
          </a:p>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en-US" sz="1700" b="0" i="0" u="none" strike="noStrike" cap="none" normalizeH="0" baseline="0" dirty="0">
                <a:ln>
                  <a:noFill/>
                </a:ln>
                <a:effectLst/>
              </a:rPr>
              <a:t> Suetonius Paulinus.</a:t>
            </a:r>
          </a:p>
        </p:txBody>
      </p:sp>
    </p:spTree>
    <p:extLst>
      <p:ext uri="{BB962C8B-B14F-4D97-AF65-F5344CB8AC3E}">
        <p14:creationId xmlns:p14="http://schemas.microsoft.com/office/powerpoint/2010/main" val="280965219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14" descr="Julius Caesar">
            <a:extLst>
              <a:ext uri="{FF2B5EF4-FFF2-40B4-BE49-F238E27FC236}">
                <a16:creationId xmlns:a16="http://schemas.microsoft.com/office/drawing/2014/main" id="{4A408A91-3735-435B-9F49-8ACADED6AE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394" r="11484" b="5242"/>
          <a:stretch/>
        </p:blipFill>
        <p:spPr bwMode="auto">
          <a:xfrm>
            <a:off x="4518146" y="10"/>
            <a:ext cx="767385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2">
            <a:extLst>
              <a:ext uri="{FF2B5EF4-FFF2-40B4-BE49-F238E27FC236}">
                <a16:creationId xmlns:a16="http://schemas.microsoft.com/office/drawing/2014/main" id="{1B87715A-3300-4069-B5EB-638C20D94622}"/>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a:ln>
                  <a:noFill/>
                </a:ln>
                <a:effectLst/>
                <a:latin typeface="+mj-lt"/>
                <a:ea typeface="+mj-ea"/>
                <a:cs typeface="+mj-cs"/>
              </a:rPr>
              <a:t>First Invasion 55BC</a:t>
            </a: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4CEB7F7-FE22-4148-9AA3-4B5589B34561}"/>
              </a:ext>
            </a:extLst>
          </p:cNvPr>
          <p:cNvSpPr txBox="1"/>
          <p:nvPr/>
        </p:nvSpPr>
        <p:spPr>
          <a:xfrm>
            <a:off x="371094" y="3035290"/>
            <a:ext cx="6097904" cy="3416320"/>
          </a:xfrm>
          <a:prstGeom prst="rect">
            <a:avLst/>
          </a:prstGeom>
          <a:noFill/>
        </p:spPr>
        <p:txBody>
          <a:bodyPr wrap="square">
            <a:spAutoFit/>
          </a:bodyPr>
          <a:lstStyle/>
          <a:p>
            <a:r>
              <a:rPr lang="en-GB" dirty="0"/>
              <a:t>On 26th August 55BC Julius Caesar set off from Gaul (France) with two legions (Legion VII and Legion X) and 500 cavalry. It is possible he meant this brief appearance as a warning or punishment for the Britons who had been aiding the </a:t>
            </a:r>
            <a:r>
              <a:rPr lang="en-GB" dirty="0" err="1"/>
              <a:t>Gauls</a:t>
            </a:r>
            <a:r>
              <a:rPr lang="en-GB" dirty="0"/>
              <a:t> in their fight against Roman rule.</a:t>
            </a:r>
          </a:p>
          <a:p>
            <a:r>
              <a:rPr lang="en-GB" dirty="0"/>
              <a:t>With continual interactions between the </a:t>
            </a:r>
            <a:r>
              <a:rPr lang="en-GB" dirty="0" err="1"/>
              <a:t>Gauls</a:t>
            </a:r>
            <a:r>
              <a:rPr lang="en-GB" dirty="0"/>
              <a:t> and Britons, when Caesar sent out for information before his invasion it was inevitable that the Britons were forewarned. As a result some Britons sent ambassadors offering hostages and allegiance to Rome.</a:t>
            </a:r>
          </a:p>
          <a:p>
            <a:r>
              <a:rPr lang="en-GB" dirty="0"/>
              <a:t>Left is a bust of Julius Caesar, posthumous portrait in marble, 44–30 BC, Museo Pio-Clementino, Vatican Museums</a:t>
            </a:r>
          </a:p>
        </p:txBody>
      </p:sp>
    </p:spTree>
    <p:extLst>
      <p:ext uri="{BB962C8B-B14F-4D97-AF65-F5344CB8AC3E}">
        <p14:creationId xmlns:p14="http://schemas.microsoft.com/office/powerpoint/2010/main" val="2015499641"/>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14" descr="Julius Caesar">
            <a:extLst>
              <a:ext uri="{FF2B5EF4-FFF2-40B4-BE49-F238E27FC236}">
                <a16:creationId xmlns:a16="http://schemas.microsoft.com/office/drawing/2014/main" id="{4A408A91-3735-435B-9F49-8ACADED6AE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394" r="11250" b="5242"/>
          <a:stretch/>
        </p:blipFill>
        <p:spPr bwMode="auto">
          <a:xfrm>
            <a:off x="4535678" y="10"/>
            <a:ext cx="769417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2">
            <a:extLst>
              <a:ext uri="{FF2B5EF4-FFF2-40B4-BE49-F238E27FC236}">
                <a16:creationId xmlns:a16="http://schemas.microsoft.com/office/drawing/2014/main" id="{1B87715A-3300-4069-B5EB-638C20D94622}"/>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a:ln>
                  <a:noFill/>
                </a:ln>
                <a:effectLst/>
                <a:latin typeface="+mj-lt"/>
                <a:ea typeface="+mj-ea"/>
                <a:cs typeface="+mj-cs"/>
              </a:rPr>
              <a:t>First Invasion 55BC</a:t>
            </a: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34F09C2-594E-4B72-BCC6-8CB9036854EA}"/>
              </a:ext>
            </a:extLst>
          </p:cNvPr>
          <p:cNvSpPr txBox="1"/>
          <p:nvPr/>
        </p:nvSpPr>
        <p:spPr>
          <a:xfrm>
            <a:off x="474468" y="3542981"/>
            <a:ext cx="6096000" cy="2153731"/>
          </a:xfrm>
          <a:prstGeom prst="rect">
            <a:avLst/>
          </a:prstGeom>
          <a:noFill/>
        </p:spPr>
        <p:txBody>
          <a:bodyPr wrap="square">
            <a:spAutoFit/>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Commius, a chief of the Atrebates tribe from Gaul who had capitulated to Rome accompanied the ambassadors back to Britain as a negotiator, but he later had some trouble and was imprisoned by the Britons. This same Commius later joined the Gaulish resistance in 52BC and had to flee Roman occupied Gaul to Britain in 50BC where he founded a dynasty at Calleva (Silchester).</a:t>
            </a:r>
          </a:p>
        </p:txBody>
      </p:sp>
    </p:spTree>
    <p:extLst>
      <p:ext uri="{BB962C8B-B14F-4D97-AF65-F5344CB8AC3E}">
        <p14:creationId xmlns:p14="http://schemas.microsoft.com/office/powerpoint/2010/main" val="3810346441"/>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05265DC-CF6B-4AE8-B3F3-2A7A16374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3">
            <a:extLst>
              <a:ext uri="{FF2B5EF4-FFF2-40B4-BE49-F238E27FC236}">
                <a16:creationId xmlns:a16="http://schemas.microsoft.com/office/drawing/2014/main" id="{2E9C1849-1B3F-4C2E-9250-633C7CEBCA12}"/>
              </a:ext>
            </a:extLst>
          </p:cNvPr>
          <p:cNvSpPr>
            <a:spLocks noChangeArrowheads="1"/>
          </p:cNvSpPr>
          <p:nvPr/>
        </p:nvSpPr>
        <p:spPr bwMode="auto">
          <a:xfrm>
            <a:off x="838200" y="4100804"/>
            <a:ext cx="4391024" cy="190788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dirty="0">
                <a:ln>
                  <a:noFill/>
                </a:ln>
                <a:solidFill>
                  <a:schemeClr val="bg1"/>
                </a:solidFill>
                <a:effectLst/>
                <a:latin typeface="+mj-lt"/>
                <a:ea typeface="+mj-ea"/>
                <a:cs typeface="+mj-cs"/>
              </a:rPr>
              <a:t>Dover</a:t>
            </a:r>
            <a:endParaRPr kumimoji="0" lang="en-US" altLang="en-US" sz="4000" b="0" i="0" u="none" strike="noStrike" cap="none" normalizeH="0" baseline="0" dirty="0">
              <a:ln>
                <a:noFill/>
              </a:ln>
              <a:solidFill>
                <a:schemeClr val="bg1"/>
              </a:solidFill>
              <a:effectLst/>
              <a:latin typeface="+mj-lt"/>
              <a:ea typeface="+mj-ea"/>
              <a:cs typeface="+mj-cs"/>
            </a:endParaRPr>
          </a:p>
        </p:txBody>
      </p:sp>
      <p:pic>
        <p:nvPicPr>
          <p:cNvPr id="2049" name="Picture 1">
            <a:extLst>
              <a:ext uri="{FF2B5EF4-FFF2-40B4-BE49-F238E27FC236}">
                <a16:creationId xmlns:a16="http://schemas.microsoft.com/office/drawing/2014/main" id="{89C84B96-81FC-41CF-85FD-38009EAFDA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00"/>
          <a:stretch/>
        </p:blipFill>
        <p:spPr bwMode="auto">
          <a:xfrm>
            <a:off x="20" y="2"/>
            <a:ext cx="12191980" cy="3418853"/>
          </a:xfrm>
          <a:custGeom>
            <a:avLst/>
            <a:gdLst/>
            <a:ahLst/>
            <a:cxnLst/>
            <a:rect l="l" t="t" r="r" b="b"/>
            <a:pathLst>
              <a:path w="12192000" h="3418853">
                <a:moveTo>
                  <a:pt x="0" y="0"/>
                </a:moveTo>
                <a:lnTo>
                  <a:pt x="12192000" y="0"/>
                </a:lnTo>
                <a:lnTo>
                  <a:pt x="12192000" y="227978"/>
                </a:lnTo>
                <a:lnTo>
                  <a:pt x="12192000" y="2065168"/>
                </a:lnTo>
                <a:lnTo>
                  <a:pt x="12192000" y="3342653"/>
                </a:lnTo>
                <a:lnTo>
                  <a:pt x="9439275" y="3418853"/>
                </a:lnTo>
                <a:lnTo>
                  <a:pt x="5572127" y="3171203"/>
                </a:lnTo>
                <a:lnTo>
                  <a:pt x="0" y="3342653"/>
                </a:lnTo>
                <a:lnTo>
                  <a:pt x="0" y="2065168"/>
                </a:lnTo>
                <a:lnTo>
                  <a:pt x="0" y="227978"/>
                </a:lnTo>
                <a:close/>
              </a:path>
            </a:pathLst>
          </a:custGeom>
          <a:noFill/>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37EA779C-87BF-454F-919D-A3DA98FD8A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59818"/>
            <a:ext cx="12192000" cy="757168"/>
            <a:chOff x="0" y="2959818"/>
            <a:chExt cx="12192000" cy="757168"/>
          </a:xfrm>
        </p:grpSpPr>
        <p:sp>
          <p:nvSpPr>
            <p:cNvPr id="73" name="Freeform: Shape 72">
              <a:extLst>
                <a:ext uri="{FF2B5EF4-FFF2-40B4-BE49-F238E27FC236}">
                  <a16:creationId xmlns:a16="http://schemas.microsoft.com/office/drawing/2014/main" id="{D8C2E702-9A3E-420B-81FC-693685CAF6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6AA40418-2F7D-4A2A-84C0-1A72B0307C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3">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0" name="TextBox 9">
            <a:extLst>
              <a:ext uri="{FF2B5EF4-FFF2-40B4-BE49-F238E27FC236}">
                <a16:creationId xmlns:a16="http://schemas.microsoft.com/office/drawing/2014/main" id="{E35DF11A-0962-4AF9-9768-1D5B8D2F5FE6}"/>
              </a:ext>
            </a:extLst>
          </p:cNvPr>
          <p:cNvSpPr txBox="1"/>
          <p:nvPr/>
        </p:nvSpPr>
        <p:spPr>
          <a:xfrm>
            <a:off x="5229224" y="4271830"/>
            <a:ext cx="6486524" cy="2031325"/>
          </a:xfrm>
          <a:prstGeom prst="rect">
            <a:avLst/>
          </a:prstGeom>
          <a:noFill/>
        </p:spPr>
        <p:txBody>
          <a:bodyPr wrap="square">
            <a:spAutoFit/>
          </a:bodyPr>
          <a:lstStyle/>
          <a:p>
            <a:r>
              <a:rPr lang="en-GB" dirty="0">
                <a:solidFill>
                  <a:schemeClr val="bg1"/>
                </a:solidFill>
              </a:rPr>
              <a:t>Caesar initially tried to land at Dubris (Dover), whose natural harbour had presumably been identified as a suitable landing place. However, when he came in sight of shore, the massed forces of the Britons gathered on the overlooking hills and cliffs dissuaded him from landing there, since the cliffs were so close to the shore that javelins could be thrown down from them onto anyone landing there. You can read Caesar's description in the box below.</a:t>
            </a:r>
          </a:p>
        </p:txBody>
      </p:sp>
    </p:spTree>
    <p:extLst>
      <p:ext uri="{BB962C8B-B14F-4D97-AF65-F5344CB8AC3E}">
        <p14:creationId xmlns:p14="http://schemas.microsoft.com/office/powerpoint/2010/main" val="2626439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05265DC-CF6B-4AE8-B3F3-2A7A16374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3">
            <a:extLst>
              <a:ext uri="{FF2B5EF4-FFF2-40B4-BE49-F238E27FC236}">
                <a16:creationId xmlns:a16="http://schemas.microsoft.com/office/drawing/2014/main" id="{2E9C1849-1B3F-4C2E-9250-633C7CEBCA12}"/>
              </a:ext>
            </a:extLst>
          </p:cNvPr>
          <p:cNvSpPr>
            <a:spLocks noChangeArrowheads="1"/>
          </p:cNvSpPr>
          <p:nvPr/>
        </p:nvSpPr>
        <p:spPr bwMode="auto">
          <a:xfrm>
            <a:off x="838200" y="4100804"/>
            <a:ext cx="4391024" cy="190788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a:ln>
                  <a:noFill/>
                </a:ln>
                <a:solidFill>
                  <a:schemeClr val="bg1"/>
                </a:solidFill>
                <a:effectLst/>
                <a:latin typeface="+mj-lt"/>
                <a:ea typeface="+mj-ea"/>
                <a:cs typeface="+mj-cs"/>
              </a:rPr>
              <a:t>Caesar, </a:t>
            </a:r>
            <a:r>
              <a:rPr kumimoji="0" lang="en-US" altLang="en-US" sz="4000" b="1" i="1" u="none" strike="noStrike" cap="none" normalizeH="0" baseline="0">
                <a:ln>
                  <a:noFill/>
                </a:ln>
                <a:solidFill>
                  <a:schemeClr val="bg1"/>
                </a:solidFill>
                <a:effectLst/>
                <a:latin typeface="+mj-lt"/>
                <a:ea typeface="+mj-ea"/>
                <a:cs typeface="+mj-cs"/>
              </a:rPr>
              <a:t>The Gallic Wars</a:t>
            </a:r>
            <a:r>
              <a:rPr kumimoji="0" lang="en-US" altLang="en-US" sz="4000" b="1" i="0" u="none" strike="noStrike" cap="none" normalizeH="0" baseline="0">
                <a:ln>
                  <a:noFill/>
                </a:ln>
                <a:solidFill>
                  <a:schemeClr val="bg1"/>
                </a:solidFill>
                <a:effectLst/>
                <a:latin typeface="+mj-lt"/>
                <a:ea typeface="+mj-ea"/>
                <a:cs typeface="+mj-cs"/>
              </a:rPr>
              <a:t> 4.23</a:t>
            </a:r>
            <a:endParaRPr kumimoji="0" lang="en-US" altLang="en-US" sz="4000" b="0" i="0" u="none" strike="noStrike" cap="none" normalizeH="0" baseline="0">
              <a:ln>
                <a:noFill/>
              </a:ln>
              <a:solidFill>
                <a:schemeClr val="bg1"/>
              </a:solidFill>
              <a:effectLst/>
              <a:latin typeface="+mj-lt"/>
              <a:ea typeface="+mj-ea"/>
              <a:cs typeface="+mj-cs"/>
            </a:endParaRPr>
          </a:p>
        </p:txBody>
      </p:sp>
      <p:pic>
        <p:nvPicPr>
          <p:cNvPr id="2049" name="Picture 1">
            <a:extLst>
              <a:ext uri="{FF2B5EF4-FFF2-40B4-BE49-F238E27FC236}">
                <a16:creationId xmlns:a16="http://schemas.microsoft.com/office/drawing/2014/main" id="{89C84B96-81FC-41CF-85FD-38009EAFDA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00"/>
          <a:stretch/>
        </p:blipFill>
        <p:spPr bwMode="auto">
          <a:xfrm>
            <a:off x="20" y="2"/>
            <a:ext cx="12191980" cy="3418853"/>
          </a:xfrm>
          <a:custGeom>
            <a:avLst/>
            <a:gdLst/>
            <a:ahLst/>
            <a:cxnLst/>
            <a:rect l="l" t="t" r="r" b="b"/>
            <a:pathLst>
              <a:path w="12192000" h="3418853">
                <a:moveTo>
                  <a:pt x="0" y="0"/>
                </a:moveTo>
                <a:lnTo>
                  <a:pt x="12192000" y="0"/>
                </a:lnTo>
                <a:lnTo>
                  <a:pt x="12192000" y="227978"/>
                </a:lnTo>
                <a:lnTo>
                  <a:pt x="12192000" y="2065168"/>
                </a:lnTo>
                <a:lnTo>
                  <a:pt x="12192000" y="3342653"/>
                </a:lnTo>
                <a:lnTo>
                  <a:pt x="9439275" y="3418853"/>
                </a:lnTo>
                <a:lnTo>
                  <a:pt x="5572127" y="3171203"/>
                </a:lnTo>
                <a:lnTo>
                  <a:pt x="0" y="3342653"/>
                </a:lnTo>
                <a:lnTo>
                  <a:pt x="0" y="2065168"/>
                </a:lnTo>
                <a:lnTo>
                  <a:pt x="0" y="227978"/>
                </a:lnTo>
                <a:close/>
              </a:path>
            </a:pathLst>
          </a:custGeom>
          <a:noFill/>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37EA779C-87BF-454F-919D-A3DA98FD8A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59818"/>
            <a:ext cx="12192000" cy="757168"/>
            <a:chOff x="0" y="2959818"/>
            <a:chExt cx="12192000" cy="757168"/>
          </a:xfrm>
        </p:grpSpPr>
        <p:sp>
          <p:nvSpPr>
            <p:cNvPr id="73" name="Freeform: Shape 72">
              <a:extLst>
                <a:ext uri="{FF2B5EF4-FFF2-40B4-BE49-F238E27FC236}">
                  <a16:creationId xmlns:a16="http://schemas.microsoft.com/office/drawing/2014/main" id="{D8C2E702-9A3E-420B-81FC-693685CAF6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6AA40418-2F7D-4A2A-84C0-1A72B0307C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3">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0" name="TextBox 9">
            <a:extLst>
              <a:ext uri="{FF2B5EF4-FFF2-40B4-BE49-F238E27FC236}">
                <a16:creationId xmlns:a16="http://schemas.microsoft.com/office/drawing/2014/main" id="{CC9766D3-1EE1-44EF-A597-D73F72385541}"/>
              </a:ext>
            </a:extLst>
          </p:cNvPr>
          <p:cNvSpPr txBox="1"/>
          <p:nvPr/>
        </p:nvSpPr>
        <p:spPr>
          <a:xfrm>
            <a:off x="4451032" y="3994831"/>
            <a:ext cx="7740968" cy="2585323"/>
          </a:xfrm>
          <a:prstGeom prst="rect">
            <a:avLst/>
          </a:prstGeom>
          <a:noFill/>
        </p:spPr>
        <p:txBody>
          <a:bodyPr wrap="square">
            <a:spAutoFit/>
          </a:bodyPr>
          <a:lstStyle/>
          <a:p>
            <a:r>
              <a:rPr lang="en-GB" dirty="0">
                <a:solidFill>
                  <a:schemeClr val="bg1"/>
                </a:solidFill>
              </a:rPr>
              <a:t>These matters being arranged, finding the weather favourable for his voyage, he set sail about the third watch, and ordered the horse to march forward to the further port, and there embark and follow him. As this was performed rather tardily by them, he himself reached Britain with the first squadron of ships, about the fourth hour of the day, and there saw the forces of the enemy drawn up in arms on all the hills. The nature of the place was this: the sea was confined by mountains so close to it that a dart could be thrown from their summit upon the shore. Considering this by no means a fit place for disembarking, he remained at anchor till the ninth hour, for the other ships to arrive there. </a:t>
            </a:r>
          </a:p>
        </p:txBody>
      </p:sp>
    </p:spTree>
    <p:extLst>
      <p:ext uri="{BB962C8B-B14F-4D97-AF65-F5344CB8AC3E}">
        <p14:creationId xmlns:p14="http://schemas.microsoft.com/office/powerpoint/2010/main" val="2859783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05265DC-CF6B-4AE8-B3F3-2A7A16374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3">
            <a:extLst>
              <a:ext uri="{FF2B5EF4-FFF2-40B4-BE49-F238E27FC236}">
                <a16:creationId xmlns:a16="http://schemas.microsoft.com/office/drawing/2014/main" id="{2E9C1849-1B3F-4C2E-9250-633C7CEBCA12}"/>
              </a:ext>
            </a:extLst>
          </p:cNvPr>
          <p:cNvSpPr>
            <a:spLocks noChangeArrowheads="1"/>
          </p:cNvSpPr>
          <p:nvPr/>
        </p:nvSpPr>
        <p:spPr bwMode="auto">
          <a:xfrm>
            <a:off x="838200" y="4100804"/>
            <a:ext cx="4391024" cy="190788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a:ln>
                  <a:noFill/>
                </a:ln>
                <a:solidFill>
                  <a:schemeClr val="bg1"/>
                </a:solidFill>
                <a:effectLst/>
                <a:latin typeface="+mj-lt"/>
                <a:ea typeface="+mj-ea"/>
                <a:cs typeface="+mj-cs"/>
              </a:rPr>
              <a:t>Caesar, </a:t>
            </a:r>
            <a:r>
              <a:rPr kumimoji="0" lang="en-US" altLang="en-US" sz="4000" b="1" i="1" u="none" strike="noStrike" cap="none" normalizeH="0" baseline="0">
                <a:ln>
                  <a:noFill/>
                </a:ln>
                <a:solidFill>
                  <a:schemeClr val="bg1"/>
                </a:solidFill>
                <a:effectLst/>
                <a:latin typeface="+mj-lt"/>
                <a:ea typeface="+mj-ea"/>
                <a:cs typeface="+mj-cs"/>
              </a:rPr>
              <a:t>The Gallic Wars</a:t>
            </a:r>
            <a:r>
              <a:rPr kumimoji="0" lang="en-US" altLang="en-US" sz="4000" b="1" i="0" u="none" strike="noStrike" cap="none" normalizeH="0" baseline="0">
                <a:ln>
                  <a:noFill/>
                </a:ln>
                <a:solidFill>
                  <a:schemeClr val="bg1"/>
                </a:solidFill>
                <a:effectLst/>
                <a:latin typeface="+mj-lt"/>
                <a:ea typeface="+mj-ea"/>
                <a:cs typeface="+mj-cs"/>
              </a:rPr>
              <a:t> 4.23</a:t>
            </a:r>
            <a:endParaRPr kumimoji="0" lang="en-US" altLang="en-US" sz="4000" b="0" i="0" u="none" strike="noStrike" cap="none" normalizeH="0" baseline="0">
              <a:ln>
                <a:noFill/>
              </a:ln>
              <a:solidFill>
                <a:schemeClr val="bg1"/>
              </a:solidFill>
              <a:effectLst/>
              <a:latin typeface="+mj-lt"/>
              <a:ea typeface="+mj-ea"/>
              <a:cs typeface="+mj-cs"/>
            </a:endParaRPr>
          </a:p>
        </p:txBody>
      </p:sp>
      <p:pic>
        <p:nvPicPr>
          <p:cNvPr id="2049" name="Picture 1">
            <a:extLst>
              <a:ext uri="{FF2B5EF4-FFF2-40B4-BE49-F238E27FC236}">
                <a16:creationId xmlns:a16="http://schemas.microsoft.com/office/drawing/2014/main" id="{89C84B96-81FC-41CF-85FD-38009EAFDA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00"/>
          <a:stretch/>
        </p:blipFill>
        <p:spPr bwMode="auto">
          <a:xfrm>
            <a:off x="20" y="2"/>
            <a:ext cx="12191980" cy="3418853"/>
          </a:xfrm>
          <a:custGeom>
            <a:avLst/>
            <a:gdLst/>
            <a:ahLst/>
            <a:cxnLst/>
            <a:rect l="l" t="t" r="r" b="b"/>
            <a:pathLst>
              <a:path w="12192000" h="3418853">
                <a:moveTo>
                  <a:pt x="0" y="0"/>
                </a:moveTo>
                <a:lnTo>
                  <a:pt x="12192000" y="0"/>
                </a:lnTo>
                <a:lnTo>
                  <a:pt x="12192000" y="227978"/>
                </a:lnTo>
                <a:lnTo>
                  <a:pt x="12192000" y="2065168"/>
                </a:lnTo>
                <a:lnTo>
                  <a:pt x="12192000" y="3342653"/>
                </a:lnTo>
                <a:lnTo>
                  <a:pt x="9439275" y="3418853"/>
                </a:lnTo>
                <a:lnTo>
                  <a:pt x="5572127" y="3171203"/>
                </a:lnTo>
                <a:lnTo>
                  <a:pt x="0" y="3342653"/>
                </a:lnTo>
                <a:lnTo>
                  <a:pt x="0" y="2065168"/>
                </a:lnTo>
                <a:lnTo>
                  <a:pt x="0" y="227978"/>
                </a:lnTo>
                <a:close/>
              </a:path>
            </a:pathLst>
          </a:custGeom>
          <a:noFill/>
          <a:extLst>
            <a:ext uri="{909E8E84-426E-40DD-AFC4-6F175D3DCCD1}">
              <a14:hiddenFill xmlns:a14="http://schemas.microsoft.com/office/drawing/2010/main">
                <a:solidFill>
                  <a:srgbClr val="FFFFFF"/>
                </a:solidFill>
              </a14:hiddenFill>
            </a:ext>
          </a:extLst>
        </p:spPr>
      </p:pic>
      <p:grpSp>
        <p:nvGrpSpPr>
          <p:cNvPr id="72" name="Group 71">
            <a:extLst>
              <a:ext uri="{FF2B5EF4-FFF2-40B4-BE49-F238E27FC236}">
                <a16:creationId xmlns:a16="http://schemas.microsoft.com/office/drawing/2014/main" id="{37EA779C-87BF-454F-919D-A3DA98FD8A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59818"/>
            <a:ext cx="12192000" cy="757168"/>
            <a:chOff x="0" y="2959818"/>
            <a:chExt cx="12192000" cy="757168"/>
          </a:xfrm>
        </p:grpSpPr>
        <p:sp>
          <p:nvSpPr>
            <p:cNvPr id="73" name="Freeform: Shape 72">
              <a:extLst>
                <a:ext uri="{FF2B5EF4-FFF2-40B4-BE49-F238E27FC236}">
                  <a16:creationId xmlns:a16="http://schemas.microsoft.com/office/drawing/2014/main" id="{D8C2E702-9A3E-420B-81FC-693685CAF6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4" name="Freeform: Shape 73">
              <a:extLst>
                <a:ext uri="{FF2B5EF4-FFF2-40B4-BE49-F238E27FC236}">
                  <a16:creationId xmlns:a16="http://schemas.microsoft.com/office/drawing/2014/main" id="{6AA40418-2F7D-4A2A-84C0-1A72B0307C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3">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0" name="TextBox 9">
            <a:extLst>
              <a:ext uri="{FF2B5EF4-FFF2-40B4-BE49-F238E27FC236}">
                <a16:creationId xmlns:a16="http://schemas.microsoft.com/office/drawing/2014/main" id="{CC9766D3-1EE1-44EF-A597-D73F72385541}"/>
              </a:ext>
            </a:extLst>
          </p:cNvPr>
          <p:cNvSpPr txBox="1"/>
          <p:nvPr/>
        </p:nvSpPr>
        <p:spPr>
          <a:xfrm>
            <a:off x="4656296" y="3793348"/>
            <a:ext cx="7436644" cy="2585323"/>
          </a:xfrm>
          <a:prstGeom prst="rect">
            <a:avLst/>
          </a:prstGeom>
          <a:noFill/>
        </p:spPr>
        <p:txBody>
          <a:bodyPr wrap="square">
            <a:spAutoFit/>
          </a:bodyPr>
          <a:lstStyle/>
          <a:p>
            <a:r>
              <a:rPr lang="en-GB" dirty="0">
                <a:solidFill>
                  <a:schemeClr val="bg1"/>
                </a:solidFill>
              </a:rPr>
              <a:t>Having in the mean time assembled the legates and military tribunes, he told them both what he had learned from </a:t>
            </a:r>
            <a:r>
              <a:rPr lang="en-GB" dirty="0" err="1">
                <a:solidFill>
                  <a:schemeClr val="bg1"/>
                </a:solidFill>
              </a:rPr>
              <a:t>Volusenus</a:t>
            </a:r>
            <a:r>
              <a:rPr lang="en-GB" dirty="0">
                <a:solidFill>
                  <a:schemeClr val="bg1"/>
                </a:solidFill>
              </a:rPr>
              <a:t>, and what he wished to be done; and enjoined them (as the principle of military matters, and especially as maritime affairs, which have a precipitate and uncertain action, required) that all things should be performed by them at a nod and at the instant. Having dismissed them, meeting both with wind and tide favourable at the same time, the signal being given and the anchor weighed, he advanced about seven miles from that place, and stationed his fleet over against an open and level shore.</a:t>
            </a:r>
          </a:p>
        </p:txBody>
      </p:sp>
    </p:spTree>
    <p:extLst>
      <p:ext uri="{BB962C8B-B14F-4D97-AF65-F5344CB8AC3E}">
        <p14:creationId xmlns:p14="http://schemas.microsoft.com/office/powerpoint/2010/main" val="1559037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7FEAE179-C525-48F3-AD47-0E9E2B6F2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8">
            <a:extLst>
              <a:ext uri="{FF2B5EF4-FFF2-40B4-BE49-F238E27FC236}">
                <a16:creationId xmlns:a16="http://schemas.microsoft.com/office/drawing/2014/main" id="{F9631D30-0C19-435A-B8C8-C54779C8F447}"/>
              </a:ext>
            </a:extLst>
          </p:cNvPr>
          <p:cNvSpPr>
            <a:spLocks noChangeArrowheads="1"/>
          </p:cNvSpPr>
          <p:nvPr/>
        </p:nvSpPr>
        <p:spPr bwMode="auto">
          <a:xfrm>
            <a:off x="517889" y="4883544"/>
            <a:ext cx="3876086" cy="155690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200" b="0" i="0" u="none" strike="noStrike" cap="none" normalizeH="0" baseline="0" dirty="0">
                <a:ln>
                  <a:noFill/>
                </a:ln>
                <a:effectLst/>
                <a:latin typeface="+mj-lt"/>
                <a:ea typeface="+mj-ea"/>
                <a:cs typeface="+mj-cs"/>
              </a:rPr>
              <a:t>First Invasion 55BC</a:t>
            </a:r>
          </a:p>
        </p:txBody>
      </p:sp>
      <p:sp>
        <p:nvSpPr>
          <p:cNvPr id="77" name="Rectangle 76">
            <a:extLst>
              <a:ext uri="{FF2B5EF4-FFF2-40B4-BE49-F238E27FC236}">
                <a16:creationId xmlns:a16="http://schemas.microsoft.com/office/drawing/2014/main" id="{95C8260E-968F-44E8-A823-ABB4313119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86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89" y="0"/>
            <a:ext cx="11231745" cy="458818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8" name="Picture 10" descr="Roman Invasion map">
            <a:extLst>
              <a:ext uri="{FF2B5EF4-FFF2-40B4-BE49-F238E27FC236}">
                <a16:creationId xmlns:a16="http://schemas.microsoft.com/office/drawing/2014/main" id="{4F892A65-01D9-4737-BB29-3E442ECBE3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7" r="1" b="1"/>
          <a:stretch/>
        </p:blipFill>
        <p:spPr bwMode="auto">
          <a:xfrm>
            <a:off x="959205" y="364142"/>
            <a:ext cx="10369645" cy="3867993"/>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id="{FE43805F-24A6-46A4-B19B-54F2834735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01107" y="5661132"/>
            <a:ext cx="146304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06A0459-12D3-4417-BAC7-2B10C8ED1D9A}"/>
              </a:ext>
            </a:extLst>
          </p:cNvPr>
          <p:cNvSpPr txBox="1"/>
          <p:nvPr/>
        </p:nvSpPr>
        <p:spPr>
          <a:xfrm>
            <a:off x="4978345" y="4596277"/>
            <a:ext cx="7371550" cy="2308324"/>
          </a:xfrm>
          <a:prstGeom prst="rect">
            <a:avLst/>
          </a:prstGeom>
          <a:noFill/>
        </p:spPr>
        <p:txBody>
          <a:bodyPr wrap="square">
            <a:spAutoFit/>
          </a:bodyPr>
          <a:lstStyle/>
          <a:p>
            <a:pPr marL="285750" indent="-285750">
              <a:buFont typeface="Arial" panose="020B0604020202020204" pitchFamily="34" charset="0"/>
              <a:buChar char="•"/>
            </a:pPr>
            <a:r>
              <a:rPr lang="en-GB" dirty="0"/>
              <a:t>The Romans probably sailed from modern day Boulogne and unable to land at Dover carried on up the coast, perhaps to the site of modern </a:t>
            </a:r>
            <a:r>
              <a:rPr lang="en-GB" dirty="0" err="1"/>
              <a:t>Pegwell</a:t>
            </a:r>
            <a:r>
              <a:rPr lang="en-GB" dirty="0"/>
              <a:t> Bay. In Roman times the bay was part of the </a:t>
            </a:r>
            <a:r>
              <a:rPr lang="en-GB" dirty="0" err="1"/>
              <a:t>Wantsum</a:t>
            </a:r>
            <a:r>
              <a:rPr lang="en-GB" dirty="0"/>
              <a:t> Channel which split the Isle of Thanet off from the mainland.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2017 archaeologists from the University of Leicester found a Roman spearhead at Ebbsfleet in Thanet which may be evidence of the Roman landing. </a:t>
            </a:r>
          </a:p>
        </p:txBody>
      </p:sp>
    </p:spTree>
    <p:extLst>
      <p:ext uri="{BB962C8B-B14F-4D97-AF65-F5344CB8AC3E}">
        <p14:creationId xmlns:p14="http://schemas.microsoft.com/office/powerpoint/2010/main" val="1263819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7" name="Picture 13" descr="Trajan's column detail">
            <a:extLst>
              <a:ext uri="{FF2B5EF4-FFF2-40B4-BE49-F238E27FC236}">
                <a16:creationId xmlns:a16="http://schemas.microsoft.com/office/drawing/2014/main" id="{CF6C260A-15F7-4DC1-A530-4ABF151821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8" r="1" b="1"/>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24BF5259-68D8-4D61-8DB7-D69E86BB3990}"/>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a:ln>
                  <a:noFill/>
                </a:ln>
                <a:effectLst/>
                <a:latin typeface="+mj-lt"/>
                <a:ea typeface="+mj-ea"/>
                <a:cs typeface="+mj-cs"/>
              </a:rPr>
              <a:t>Second Invasion 54BC</a:t>
            </a:r>
          </a:p>
          <a:p>
            <a:pPr marL="0" marR="0" lvl="0" indent="0" fontAlgn="base">
              <a:lnSpc>
                <a:spcPct val="90000"/>
              </a:lnSpc>
              <a:spcBef>
                <a:spcPct val="0"/>
              </a:spcBef>
              <a:spcAft>
                <a:spcPts val="600"/>
              </a:spcAft>
              <a:buClrTx/>
              <a:buSzTx/>
              <a:tabLst/>
            </a:pPr>
            <a:endParaRPr kumimoji="0" lang="en-US" altLang="en-US" sz="28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F38A945-E58D-4EB4-A8EA-583317A506E3}"/>
              </a:ext>
            </a:extLst>
          </p:cNvPr>
          <p:cNvSpPr txBox="1"/>
          <p:nvPr/>
        </p:nvSpPr>
        <p:spPr>
          <a:xfrm>
            <a:off x="190623" y="2914455"/>
            <a:ext cx="6137910" cy="3139321"/>
          </a:xfrm>
          <a:prstGeom prst="rect">
            <a:avLst/>
          </a:prstGeom>
          <a:noFill/>
        </p:spPr>
        <p:txBody>
          <a:bodyPr wrap="square">
            <a:spAutoFit/>
          </a:bodyPr>
          <a:lstStyle/>
          <a:p>
            <a:pPr marL="285750" indent="-285750">
              <a:buFont typeface="Arial" panose="020B0604020202020204" pitchFamily="34" charset="0"/>
              <a:buChar char="•"/>
            </a:pPr>
            <a:r>
              <a:rPr lang="en-GB" dirty="0"/>
              <a:t>Caesar's second invasion in July 54BC was on a completely different scale, consisting of five legions and 2,000 cavalry – some 27,000 men in 800 vessels.</a:t>
            </a:r>
          </a:p>
          <a:p>
            <a:pPr marL="285750" indent="-285750">
              <a:buFont typeface="Arial" panose="020B0604020202020204" pitchFamily="34" charset="0"/>
              <a:buChar char="•"/>
            </a:pPr>
            <a:r>
              <a:rPr lang="en-GB" dirty="0"/>
              <a:t> </a:t>
            </a:r>
          </a:p>
          <a:p>
            <a:pPr marL="285750" indent="-285750">
              <a:buFont typeface="Arial" panose="020B0604020202020204" pitchFamily="34" charset="0"/>
              <a:buChar char="•"/>
            </a:pPr>
            <a:r>
              <a:rPr lang="en-GB" dirty="0"/>
              <a:t>This time the landing was unopposed, no doubt following some in depth political negotiations between the British tribes and the Romans.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One of these British negotiators was Mandubracius of the Trinovantes, and enemy of Cassivellaunus of the Catuvellauni.</a:t>
            </a:r>
          </a:p>
        </p:txBody>
      </p:sp>
    </p:spTree>
    <p:extLst>
      <p:ext uri="{BB962C8B-B14F-4D97-AF65-F5344CB8AC3E}">
        <p14:creationId xmlns:p14="http://schemas.microsoft.com/office/powerpoint/2010/main" val="378904292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2511</Words>
  <Application>Microsoft Office PowerPoint</Application>
  <PresentationFormat>Widescreen</PresentationFormat>
  <Paragraphs>106</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6</cp:revision>
  <dcterms:created xsi:type="dcterms:W3CDTF">2021-09-01T17:21:47Z</dcterms:created>
  <dcterms:modified xsi:type="dcterms:W3CDTF">2021-09-10T16:15:17Z</dcterms:modified>
</cp:coreProperties>
</file>