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5" r:id="rId2"/>
    <p:sldId id="256" r:id="rId3"/>
    <p:sldId id="285" r:id="rId4"/>
    <p:sldId id="284" r:id="rId5"/>
    <p:sldId id="257" r:id="rId6"/>
    <p:sldId id="286" r:id="rId7"/>
    <p:sldId id="258" r:id="rId8"/>
    <p:sldId id="287" r:id="rId9"/>
    <p:sldId id="292" r:id="rId10"/>
    <p:sldId id="259" r:id="rId11"/>
    <p:sldId id="288" r:id="rId12"/>
    <p:sldId id="293" r:id="rId13"/>
    <p:sldId id="260" r:id="rId14"/>
    <p:sldId id="289" r:id="rId15"/>
    <p:sldId id="290" r:id="rId16"/>
    <p:sldId id="261" r:id="rId17"/>
    <p:sldId id="294" r:id="rId18"/>
    <p:sldId id="262"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6" d="100"/>
          <a:sy n="66" d="100"/>
        </p:scale>
        <p:origin x="84" y="9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168B47-3D78-4929-B313-71D83EAD10E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A6E4A2E-4CF1-419C-9334-66E23066644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49A9BA1-9E9E-40E7-857B-BCF7158F2A3F}"/>
              </a:ext>
            </a:extLst>
          </p:cNvPr>
          <p:cNvSpPr>
            <a:spLocks noGrp="1"/>
          </p:cNvSpPr>
          <p:nvPr>
            <p:ph type="dt" sz="half" idx="10"/>
          </p:nvPr>
        </p:nvSpPr>
        <p:spPr/>
        <p:txBody>
          <a:bodyPr/>
          <a:lstStyle/>
          <a:p>
            <a:fld id="{480D6501-4146-4277-ABAB-70C48F419AE6}" type="datetimeFigureOut">
              <a:rPr lang="en-GB" smtClean="0"/>
              <a:t>10/09/2021</a:t>
            </a:fld>
            <a:endParaRPr lang="en-GB"/>
          </a:p>
        </p:txBody>
      </p:sp>
      <p:sp>
        <p:nvSpPr>
          <p:cNvPr id="5" name="Footer Placeholder 4">
            <a:extLst>
              <a:ext uri="{FF2B5EF4-FFF2-40B4-BE49-F238E27FC236}">
                <a16:creationId xmlns:a16="http://schemas.microsoft.com/office/drawing/2014/main" id="{40A17005-6458-4C2F-A663-7119046B8FC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8BB1A76-88C8-4395-91AB-F84F80DA3B8B}"/>
              </a:ext>
            </a:extLst>
          </p:cNvPr>
          <p:cNvSpPr>
            <a:spLocks noGrp="1"/>
          </p:cNvSpPr>
          <p:nvPr>
            <p:ph type="sldNum" sz="quarter" idx="12"/>
          </p:nvPr>
        </p:nvSpPr>
        <p:spPr/>
        <p:txBody>
          <a:bodyPr/>
          <a:lstStyle/>
          <a:p>
            <a:fld id="{55718850-048B-4881-9F8E-8BD96FE0740A}" type="slidenum">
              <a:rPr lang="en-GB" smtClean="0"/>
              <a:t>‹#›</a:t>
            </a:fld>
            <a:endParaRPr lang="en-GB"/>
          </a:p>
        </p:txBody>
      </p:sp>
    </p:spTree>
    <p:extLst>
      <p:ext uri="{BB962C8B-B14F-4D97-AF65-F5344CB8AC3E}">
        <p14:creationId xmlns:p14="http://schemas.microsoft.com/office/powerpoint/2010/main" val="19360906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F47F4-6460-4236-857F-A0CF64D9B7B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22FA3BC-B7DB-4CB2-89AB-4BD08FB84A4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829FC23-49CD-4586-AFB2-21574F147482}"/>
              </a:ext>
            </a:extLst>
          </p:cNvPr>
          <p:cNvSpPr>
            <a:spLocks noGrp="1"/>
          </p:cNvSpPr>
          <p:nvPr>
            <p:ph type="dt" sz="half" idx="10"/>
          </p:nvPr>
        </p:nvSpPr>
        <p:spPr/>
        <p:txBody>
          <a:bodyPr/>
          <a:lstStyle/>
          <a:p>
            <a:fld id="{480D6501-4146-4277-ABAB-70C48F419AE6}" type="datetimeFigureOut">
              <a:rPr lang="en-GB" smtClean="0"/>
              <a:t>10/09/2021</a:t>
            </a:fld>
            <a:endParaRPr lang="en-GB"/>
          </a:p>
        </p:txBody>
      </p:sp>
      <p:sp>
        <p:nvSpPr>
          <p:cNvPr id="5" name="Footer Placeholder 4">
            <a:extLst>
              <a:ext uri="{FF2B5EF4-FFF2-40B4-BE49-F238E27FC236}">
                <a16:creationId xmlns:a16="http://schemas.microsoft.com/office/drawing/2014/main" id="{3D6E2C5D-8107-476B-9480-EA185C079E0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6B9F96D-A909-4CFE-B2C0-13CFC354C8F7}"/>
              </a:ext>
            </a:extLst>
          </p:cNvPr>
          <p:cNvSpPr>
            <a:spLocks noGrp="1"/>
          </p:cNvSpPr>
          <p:nvPr>
            <p:ph type="sldNum" sz="quarter" idx="12"/>
          </p:nvPr>
        </p:nvSpPr>
        <p:spPr/>
        <p:txBody>
          <a:bodyPr/>
          <a:lstStyle/>
          <a:p>
            <a:fld id="{55718850-048B-4881-9F8E-8BD96FE0740A}" type="slidenum">
              <a:rPr lang="en-GB" smtClean="0"/>
              <a:t>‹#›</a:t>
            </a:fld>
            <a:endParaRPr lang="en-GB"/>
          </a:p>
        </p:txBody>
      </p:sp>
    </p:spTree>
    <p:extLst>
      <p:ext uri="{BB962C8B-B14F-4D97-AF65-F5344CB8AC3E}">
        <p14:creationId xmlns:p14="http://schemas.microsoft.com/office/powerpoint/2010/main" val="29256246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FB1629F-C841-43A4-BE92-83431DA8E46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98F4292-6D69-472E-BD5C-3764C5B6ED5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ABDD889-8435-41A5-B0C7-FBFC2D315158}"/>
              </a:ext>
            </a:extLst>
          </p:cNvPr>
          <p:cNvSpPr>
            <a:spLocks noGrp="1"/>
          </p:cNvSpPr>
          <p:nvPr>
            <p:ph type="dt" sz="half" idx="10"/>
          </p:nvPr>
        </p:nvSpPr>
        <p:spPr/>
        <p:txBody>
          <a:bodyPr/>
          <a:lstStyle/>
          <a:p>
            <a:fld id="{480D6501-4146-4277-ABAB-70C48F419AE6}" type="datetimeFigureOut">
              <a:rPr lang="en-GB" smtClean="0"/>
              <a:t>10/09/2021</a:t>
            </a:fld>
            <a:endParaRPr lang="en-GB"/>
          </a:p>
        </p:txBody>
      </p:sp>
      <p:sp>
        <p:nvSpPr>
          <p:cNvPr id="5" name="Footer Placeholder 4">
            <a:extLst>
              <a:ext uri="{FF2B5EF4-FFF2-40B4-BE49-F238E27FC236}">
                <a16:creationId xmlns:a16="http://schemas.microsoft.com/office/drawing/2014/main" id="{DC63562F-55BA-44D3-94F7-1ED1DEBD17B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0689692-3244-4503-A346-E2490EB987B5}"/>
              </a:ext>
            </a:extLst>
          </p:cNvPr>
          <p:cNvSpPr>
            <a:spLocks noGrp="1"/>
          </p:cNvSpPr>
          <p:nvPr>
            <p:ph type="sldNum" sz="quarter" idx="12"/>
          </p:nvPr>
        </p:nvSpPr>
        <p:spPr/>
        <p:txBody>
          <a:bodyPr/>
          <a:lstStyle/>
          <a:p>
            <a:fld id="{55718850-048B-4881-9F8E-8BD96FE0740A}" type="slidenum">
              <a:rPr lang="en-GB" smtClean="0"/>
              <a:t>‹#›</a:t>
            </a:fld>
            <a:endParaRPr lang="en-GB"/>
          </a:p>
        </p:txBody>
      </p:sp>
    </p:spTree>
    <p:extLst>
      <p:ext uri="{BB962C8B-B14F-4D97-AF65-F5344CB8AC3E}">
        <p14:creationId xmlns:p14="http://schemas.microsoft.com/office/powerpoint/2010/main" val="747822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E3D8E2-0C69-4FDD-9FCB-AF587DC1C05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92CEC5C-C215-477B-B7CB-129019E88DC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98F5DA0-6927-48CA-847C-F0DF07F09796}"/>
              </a:ext>
            </a:extLst>
          </p:cNvPr>
          <p:cNvSpPr>
            <a:spLocks noGrp="1"/>
          </p:cNvSpPr>
          <p:nvPr>
            <p:ph type="dt" sz="half" idx="10"/>
          </p:nvPr>
        </p:nvSpPr>
        <p:spPr/>
        <p:txBody>
          <a:bodyPr/>
          <a:lstStyle/>
          <a:p>
            <a:fld id="{480D6501-4146-4277-ABAB-70C48F419AE6}" type="datetimeFigureOut">
              <a:rPr lang="en-GB" smtClean="0"/>
              <a:t>10/09/2021</a:t>
            </a:fld>
            <a:endParaRPr lang="en-GB"/>
          </a:p>
        </p:txBody>
      </p:sp>
      <p:sp>
        <p:nvSpPr>
          <p:cNvPr id="5" name="Footer Placeholder 4">
            <a:extLst>
              <a:ext uri="{FF2B5EF4-FFF2-40B4-BE49-F238E27FC236}">
                <a16:creationId xmlns:a16="http://schemas.microsoft.com/office/drawing/2014/main" id="{D70DDF1F-31C0-4290-AF58-5E6D39565B7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9E11B5A-3102-4B61-BE01-069661486A42}"/>
              </a:ext>
            </a:extLst>
          </p:cNvPr>
          <p:cNvSpPr>
            <a:spLocks noGrp="1"/>
          </p:cNvSpPr>
          <p:nvPr>
            <p:ph type="sldNum" sz="quarter" idx="12"/>
          </p:nvPr>
        </p:nvSpPr>
        <p:spPr/>
        <p:txBody>
          <a:bodyPr/>
          <a:lstStyle/>
          <a:p>
            <a:fld id="{55718850-048B-4881-9F8E-8BD96FE0740A}" type="slidenum">
              <a:rPr lang="en-GB" smtClean="0"/>
              <a:t>‹#›</a:t>
            </a:fld>
            <a:endParaRPr lang="en-GB"/>
          </a:p>
        </p:txBody>
      </p:sp>
    </p:spTree>
    <p:extLst>
      <p:ext uri="{BB962C8B-B14F-4D97-AF65-F5344CB8AC3E}">
        <p14:creationId xmlns:p14="http://schemas.microsoft.com/office/powerpoint/2010/main" val="42364368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EF95B6-5DEA-4AF9-910D-F9164268857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FAB0D72-C908-4A75-B77E-6D784A47544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CC37BB6-D3E3-4932-A7CD-9C0256B92870}"/>
              </a:ext>
            </a:extLst>
          </p:cNvPr>
          <p:cNvSpPr>
            <a:spLocks noGrp="1"/>
          </p:cNvSpPr>
          <p:nvPr>
            <p:ph type="dt" sz="half" idx="10"/>
          </p:nvPr>
        </p:nvSpPr>
        <p:spPr/>
        <p:txBody>
          <a:bodyPr/>
          <a:lstStyle/>
          <a:p>
            <a:fld id="{480D6501-4146-4277-ABAB-70C48F419AE6}" type="datetimeFigureOut">
              <a:rPr lang="en-GB" smtClean="0"/>
              <a:t>10/09/2021</a:t>
            </a:fld>
            <a:endParaRPr lang="en-GB"/>
          </a:p>
        </p:txBody>
      </p:sp>
      <p:sp>
        <p:nvSpPr>
          <p:cNvPr id="5" name="Footer Placeholder 4">
            <a:extLst>
              <a:ext uri="{FF2B5EF4-FFF2-40B4-BE49-F238E27FC236}">
                <a16:creationId xmlns:a16="http://schemas.microsoft.com/office/drawing/2014/main" id="{67B80952-8EC5-4619-BC97-D24349AB466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67597A0-0552-4E97-AF4A-80D1472061BF}"/>
              </a:ext>
            </a:extLst>
          </p:cNvPr>
          <p:cNvSpPr>
            <a:spLocks noGrp="1"/>
          </p:cNvSpPr>
          <p:nvPr>
            <p:ph type="sldNum" sz="quarter" idx="12"/>
          </p:nvPr>
        </p:nvSpPr>
        <p:spPr/>
        <p:txBody>
          <a:bodyPr/>
          <a:lstStyle/>
          <a:p>
            <a:fld id="{55718850-048B-4881-9F8E-8BD96FE0740A}" type="slidenum">
              <a:rPr lang="en-GB" smtClean="0"/>
              <a:t>‹#›</a:t>
            </a:fld>
            <a:endParaRPr lang="en-GB"/>
          </a:p>
        </p:txBody>
      </p:sp>
    </p:spTree>
    <p:extLst>
      <p:ext uri="{BB962C8B-B14F-4D97-AF65-F5344CB8AC3E}">
        <p14:creationId xmlns:p14="http://schemas.microsoft.com/office/powerpoint/2010/main" val="32560838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2C2D1-775B-4E75-B3FF-8808BAC9902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67A4324-7D2E-49C0-AB95-46019ACB9EC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C4E6056-7890-4444-BE08-06A9D802214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93FBD84-1B4B-4A38-A57F-F67D699DF324}"/>
              </a:ext>
            </a:extLst>
          </p:cNvPr>
          <p:cNvSpPr>
            <a:spLocks noGrp="1"/>
          </p:cNvSpPr>
          <p:nvPr>
            <p:ph type="dt" sz="half" idx="10"/>
          </p:nvPr>
        </p:nvSpPr>
        <p:spPr/>
        <p:txBody>
          <a:bodyPr/>
          <a:lstStyle/>
          <a:p>
            <a:fld id="{480D6501-4146-4277-ABAB-70C48F419AE6}" type="datetimeFigureOut">
              <a:rPr lang="en-GB" smtClean="0"/>
              <a:t>10/09/2021</a:t>
            </a:fld>
            <a:endParaRPr lang="en-GB"/>
          </a:p>
        </p:txBody>
      </p:sp>
      <p:sp>
        <p:nvSpPr>
          <p:cNvPr id="6" name="Footer Placeholder 5">
            <a:extLst>
              <a:ext uri="{FF2B5EF4-FFF2-40B4-BE49-F238E27FC236}">
                <a16:creationId xmlns:a16="http://schemas.microsoft.com/office/drawing/2014/main" id="{40D7833E-C890-426D-9B2C-F82F7D727F6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75F0F29-37B6-4B95-8D37-C4CFF329291E}"/>
              </a:ext>
            </a:extLst>
          </p:cNvPr>
          <p:cNvSpPr>
            <a:spLocks noGrp="1"/>
          </p:cNvSpPr>
          <p:nvPr>
            <p:ph type="sldNum" sz="quarter" idx="12"/>
          </p:nvPr>
        </p:nvSpPr>
        <p:spPr/>
        <p:txBody>
          <a:bodyPr/>
          <a:lstStyle/>
          <a:p>
            <a:fld id="{55718850-048B-4881-9F8E-8BD96FE0740A}" type="slidenum">
              <a:rPr lang="en-GB" smtClean="0"/>
              <a:t>‹#›</a:t>
            </a:fld>
            <a:endParaRPr lang="en-GB"/>
          </a:p>
        </p:txBody>
      </p:sp>
    </p:spTree>
    <p:extLst>
      <p:ext uri="{BB962C8B-B14F-4D97-AF65-F5344CB8AC3E}">
        <p14:creationId xmlns:p14="http://schemas.microsoft.com/office/powerpoint/2010/main" val="940254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E71D0-D6D4-44B2-99FB-25B00DECD14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0DA2B4B-79B3-4217-A8A3-57BDB1E6C07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F593134-B321-4924-BE2D-47A37BD370B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6613DBE-AFDF-4546-86A7-E6FE71BF90D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CEB5149-EBAC-4A4A-B5D7-8647AA8EA3B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5C52AB0-6518-44C4-BD83-45E445B5BCE3}"/>
              </a:ext>
            </a:extLst>
          </p:cNvPr>
          <p:cNvSpPr>
            <a:spLocks noGrp="1"/>
          </p:cNvSpPr>
          <p:nvPr>
            <p:ph type="dt" sz="half" idx="10"/>
          </p:nvPr>
        </p:nvSpPr>
        <p:spPr/>
        <p:txBody>
          <a:bodyPr/>
          <a:lstStyle/>
          <a:p>
            <a:fld id="{480D6501-4146-4277-ABAB-70C48F419AE6}" type="datetimeFigureOut">
              <a:rPr lang="en-GB" smtClean="0"/>
              <a:t>10/09/2021</a:t>
            </a:fld>
            <a:endParaRPr lang="en-GB"/>
          </a:p>
        </p:txBody>
      </p:sp>
      <p:sp>
        <p:nvSpPr>
          <p:cNvPr id="8" name="Footer Placeholder 7">
            <a:extLst>
              <a:ext uri="{FF2B5EF4-FFF2-40B4-BE49-F238E27FC236}">
                <a16:creationId xmlns:a16="http://schemas.microsoft.com/office/drawing/2014/main" id="{B0114594-27F6-44D6-BC01-98391529741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CCFED12-A7BE-4403-B793-5D9653949A76}"/>
              </a:ext>
            </a:extLst>
          </p:cNvPr>
          <p:cNvSpPr>
            <a:spLocks noGrp="1"/>
          </p:cNvSpPr>
          <p:nvPr>
            <p:ph type="sldNum" sz="quarter" idx="12"/>
          </p:nvPr>
        </p:nvSpPr>
        <p:spPr/>
        <p:txBody>
          <a:bodyPr/>
          <a:lstStyle/>
          <a:p>
            <a:fld id="{55718850-048B-4881-9F8E-8BD96FE0740A}" type="slidenum">
              <a:rPr lang="en-GB" smtClean="0"/>
              <a:t>‹#›</a:t>
            </a:fld>
            <a:endParaRPr lang="en-GB"/>
          </a:p>
        </p:txBody>
      </p:sp>
    </p:spTree>
    <p:extLst>
      <p:ext uri="{BB962C8B-B14F-4D97-AF65-F5344CB8AC3E}">
        <p14:creationId xmlns:p14="http://schemas.microsoft.com/office/powerpoint/2010/main" val="40198371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7F5560-A2A6-4E6F-A8D2-A6B48E89E7A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20AA89F-A302-468C-90FF-BE5ED59B2565}"/>
              </a:ext>
            </a:extLst>
          </p:cNvPr>
          <p:cNvSpPr>
            <a:spLocks noGrp="1"/>
          </p:cNvSpPr>
          <p:nvPr>
            <p:ph type="dt" sz="half" idx="10"/>
          </p:nvPr>
        </p:nvSpPr>
        <p:spPr/>
        <p:txBody>
          <a:bodyPr/>
          <a:lstStyle/>
          <a:p>
            <a:fld id="{480D6501-4146-4277-ABAB-70C48F419AE6}" type="datetimeFigureOut">
              <a:rPr lang="en-GB" smtClean="0"/>
              <a:t>10/09/2021</a:t>
            </a:fld>
            <a:endParaRPr lang="en-GB"/>
          </a:p>
        </p:txBody>
      </p:sp>
      <p:sp>
        <p:nvSpPr>
          <p:cNvPr id="4" name="Footer Placeholder 3">
            <a:extLst>
              <a:ext uri="{FF2B5EF4-FFF2-40B4-BE49-F238E27FC236}">
                <a16:creationId xmlns:a16="http://schemas.microsoft.com/office/drawing/2014/main" id="{CD97B466-F860-4C25-8B00-1617B34C2A0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10B0F79-62F4-421A-9DAB-99E08463A49E}"/>
              </a:ext>
            </a:extLst>
          </p:cNvPr>
          <p:cNvSpPr>
            <a:spLocks noGrp="1"/>
          </p:cNvSpPr>
          <p:nvPr>
            <p:ph type="sldNum" sz="quarter" idx="12"/>
          </p:nvPr>
        </p:nvSpPr>
        <p:spPr/>
        <p:txBody>
          <a:bodyPr/>
          <a:lstStyle/>
          <a:p>
            <a:fld id="{55718850-048B-4881-9F8E-8BD96FE0740A}" type="slidenum">
              <a:rPr lang="en-GB" smtClean="0"/>
              <a:t>‹#›</a:t>
            </a:fld>
            <a:endParaRPr lang="en-GB"/>
          </a:p>
        </p:txBody>
      </p:sp>
    </p:spTree>
    <p:extLst>
      <p:ext uri="{BB962C8B-B14F-4D97-AF65-F5344CB8AC3E}">
        <p14:creationId xmlns:p14="http://schemas.microsoft.com/office/powerpoint/2010/main" val="467619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16D949A-D377-466D-BDFE-E4BC9B4174E2}"/>
              </a:ext>
            </a:extLst>
          </p:cNvPr>
          <p:cNvSpPr>
            <a:spLocks noGrp="1"/>
          </p:cNvSpPr>
          <p:nvPr>
            <p:ph type="dt" sz="half" idx="10"/>
          </p:nvPr>
        </p:nvSpPr>
        <p:spPr/>
        <p:txBody>
          <a:bodyPr/>
          <a:lstStyle/>
          <a:p>
            <a:fld id="{480D6501-4146-4277-ABAB-70C48F419AE6}" type="datetimeFigureOut">
              <a:rPr lang="en-GB" smtClean="0"/>
              <a:t>10/09/2021</a:t>
            </a:fld>
            <a:endParaRPr lang="en-GB"/>
          </a:p>
        </p:txBody>
      </p:sp>
      <p:sp>
        <p:nvSpPr>
          <p:cNvPr id="3" name="Footer Placeholder 2">
            <a:extLst>
              <a:ext uri="{FF2B5EF4-FFF2-40B4-BE49-F238E27FC236}">
                <a16:creationId xmlns:a16="http://schemas.microsoft.com/office/drawing/2014/main" id="{2ABE079A-DC5B-4211-BF3F-7640E8E5929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8BFA5C2-6384-43B0-B566-AEA65133F82A}"/>
              </a:ext>
            </a:extLst>
          </p:cNvPr>
          <p:cNvSpPr>
            <a:spLocks noGrp="1"/>
          </p:cNvSpPr>
          <p:nvPr>
            <p:ph type="sldNum" sz="quarter" idx="12"/>
          </p:nvPr>
        </p:nvSpPr>
        <p:spPr/>
        <p:txBody>
          <a:bodyPr/>
          <a:lstStyle/>
          <a:p>
            <a:fld id="{55718850-048B-4881-9F8E-8BD96FE0740A}" type="slidenum">
              <a:rPr lang="en-GB" smtClean="0"/>
              <a:t>‹#›</a:t>
            </a:fld>
            <a:endParaRPr lang="en-GB"/>
          </a:p>
        </p:txBody>
      </p:sp>
    </p:spTree>
    <p:extLst>
      <p:ext uri="{BB962C8B-B14F-4D97-AF65-F5344CB8AC3E}">
        <p14:creationId xmlns:p14="http://schemas.microsoft.com/office/powerpoint/2010/main" val="31184205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2432C-9B23-4ED3-B9BC-3BBC1A41CE1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B8E1791-B8AA-43D7-99F9-E2D3CB5A167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9DE0F08-3AF0-48FD-BDE5-5EB0A86B77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AD769E0-3026-45F6-A48E-4A435AD6E74B}"/>
              </a:ext>
            </a:extLst>
          </p:cNvPr>
          <p:cNvSpPr>
            <a:spLocks noGrp="1"/>
          </p:cNvSpPr>
          <p:nvPr>
            <p:ph type="dt" sz="half" idx="10"/>
          </p:nvPr>
        </p:nvSpPr>
        <p:spPr/>
        <p:txBody>
          <a:bodyPr/>
          <a:lstStyle/>
          <a:p>
            <a:fld id="{480D6501-4146-4277-ABAB-70C48F419AE6}" type="datetimeFigureOut">
              <a:rPr lang="en-GB" smtClean="0"/>
              <a:t>10/09/2021</a:t>
            </a:fld>
            <a:endParaRPr lang="en-GB"/>
          </a:p>
        </p:txBody>
      </p:sp>
      <p:sp>
        <p:nvSpPr>
          <p:cNvPr id="6" name="Footer Placeholder 5">
            <a:extLst>
              <a:ext uri="{FF2B5EF4-FFF2-40B4-BE49-F238E27FC236}">
                <a16:creationId xmlns:a16="http://schemas.microsoft.com/office/drawing/2014/main" id="{80F96EE4-BFC9-4A78-9CC5-31C44EF9F25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C2D35AB-B138-4685-B1E5-639C3CF5AC7B}"/>
              </a:ext>
            </a:extLst>
          </p:cNvPr>
          <p:cNvSpPr>
            <a:spLocks noGrp="1"/>
          </p:cNvSpPr>
          <p:nvPr>
            <p:ph type="sldNum" sz="quarter" idx="12"/>
          </p:nvPr>
        </p:nvSpPr>
        <p:spPr/>
        <p:txBody>
          <a:bodyPr/>
          <a:lstStyle/>
          <a:p>
            <a:fld id="{55718850-048B-4881-9F8E-8BD96FE0740A}" type="slidenum">
              <a:rPr lang="en-GB" smtClean="0"/>
              <a:t>‹#›</a:t>
            </a:fld>
            <a:endParaRPr lang="en-GB"/>
          </a:p>
        </p:txBody>
      </p:sp>
    </p:spTree>
    <p:extLst>
      <p:ext uri="{BB962C8B-B14F-4D97-AF65-F5344CB8AC3E}">
        <p14:creationId xmlns:p14="http://schemas.microsoft.com/office/powerpoint/2010/main" val="978729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21D571-F6F4-43C4-91DD-1B6677CE80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FDF98A9-BC91-4542-8BC7-36CA4020C4E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FDF6302-A7D7-4739-B92D-9AA07C861A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46BA63C-BBB8-4B08-9052-F3D5E1170356}"/>
              </a:ext>
            </a:extLst>
          </p:cNvPr>
          <p:cNvSpPr>
            <a:spLocks noGrp="1"/>
          </p:cNvSpPr>
          <p:nvPr>
            <p:ph type="dt" sz="half" idx="10"/>
          </p:nvPr>
        </p:nvSpPr>
        <p:spPr/>
        <p:txBody>
          <a:bodyPr/>
          <a:lstStyle/>
          <a:p>
            <a:fld id="{480D6501-4146-4277-ABAB-70C48F419AE6}" type="datetimeFigureOut">
              <a:rPr lang="en-GB" smtClean="0"/>
              <a:t>10/09/2021</a:t>
            </a:fld>
            <a:endParaRPr lang="en-GB"/>
          </a:p>
        </p:txBody>
      </p:sp>
      <p:sp>
        <p:nvSpPr>
          <p:cNvPr id="6" name="Footer Placeholder 5">
            <a:extLst>
              <a:ext uri="{FF2B5EF4-FFF2-40B4-BE49-F238E27FC236}">
                <a16:creationId xmlns:a16="http://schemas.microsoft.com/office/drawing/2014/main" id="{15AFDA48-A768-4810-B6A2-E5F6BBE3E75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476B08F-5178-4092-83D9-EFE339305640}"/>
              </a:ext>
            </a:extLst>
          </p:cNvPr>
          <p:cNvSpPr>
            <a:spLocks noGrp="1"/>
          </p:cNvSpPr>
          <p:nvPr>
            <p:ph type="sldNum" sz="quarter" idx="12"/>
          </p:nvPr>
        </p:nvSpPr>
        <p:spPr/>
        <p:txBody>
          <a:bodyPr/>
          <a:lstStyle/>
          <a:p>
            <a:fld id="{55718850-048B-4881-9F8E-8BD96FE0740A}" type="slidenum">
              <a:rPr lang="en-GB" smtClean="0"/>
              <a:t>‹#›</a:t>
            </a:fld>
            <a:endParaRPr lang="en-GB"/>
          </a:p>
        </p:txBody>
      </p:sp>
    </p:spTree>
    <p:extLst>
      <p:ext uri="{BB962C8B-B14F-4D97-AF65-F5344CB8AC3E}">
        <p14:creationId xmlns:p14="http://schemas.microsoft.com/office/powerpoint/2010/main" val="2762187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088B8C8-CA14-4711-AAFB-9A4407058EE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656859B-674F-4D4D-A142-11669326D95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9FCD0B8-CCB3-4069-A380-6B2719217C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0D6501-4146-4277-ABAB-70C48F419AE6}" type="datetimeFigureOut">
              <a:rPr lang="en-GB" smtClean="0"/>
              <a:t>10/09/2021</a:t>
            </a:fld>
            <a:endParaRPr lang="en-GB"/>
          </a:p>
        </p:txBody>
      </p:sp>
      <p:sp>
        <p:nvSpPr>
          <p:cNvPr id="5" name="Footer Placeholder 4">
            <a:extLst>
              <a:ext uri="{FF2B5EF4-FFF2-40B4-BE49-F238E27FC236}">
                <a16:creationId xmlns:a16="http://schemas.microsoft.com/office/drawing/2014/main" id="{36B05655-58C9-41A2-804D-0AC4038F6F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AA7A42FF-2C1C-4138-A427-AC4A02EC750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718850-048B-4881-9F8E-8BD96FE0740A}" type="slidenum">
              <a:rPr lang="en-GB" smtClean="0"/>
              <a:t>‹#›</a:t>
            </a:fld>
            <a:endParaRPr lang="en-GB"/>
          </a:p>
        </p:txBody>
      </p:sp>
    </p:spTree>
    <p:extLst>
      <p:ext uri="{BB962C8B-B14F-4D97-AF65-F5344CB8AC3E}">
        <p14:creationId xmlns:p14="http://schemas.microsoft.com/office/powerpoint/2010/main" val="18662869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6" name="Picture 3" descr="A landscape with trees and hills in the background&#10;&#10;Description automatically generated with low confidence">
            <a:extLst>
              <a:ext uri="{FF2B5EF4-FFF2-40B4-BE49-F238E27FC236}">
                <a16:creationId xmlns:a16="http://schemas.microsoft.com/office/drawing/2014/main" id="{789459C5-11B4-4A80-B2BC-137DE897700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8444" b="-1"/>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3081" name="Rectangle 139">
            <a:extLst>
              <a:ext uri="{FF2B5EF4-FFF2-40B4-BE49-F238E27FC236}">
                <a16:creationId xmlns:a16="http://schemas.microsoft.com/office/drawing/2014/main" id="{3B432D73-5C38-474F-AF96-A3228731BF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0">
                <a:schemeClr val="tx1">
                  <a:lumMod val="95000"/>
                  <a:lumOff val="5000"/>
                </a:schemeClr>
              </a:gs>
              <a:gs pos="45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Logo, icon&#10;&#10;Description automatically generated">
            <a:extLst>
              <a:ext uri="{FF2B5EF4-FFF2-40B4-BE49-F238E27FC236}">
                <a16:creationId xmlns:a16="http://schemas.microsoft.com/office/drawing/2014/main" id="{37F4415B-675F-46E9-9BBB-42928EC765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48011" y="684520"/>
            <a:ext cx="3295974" cy="2069064"/>
          </a:xfrm>
          <a:prstGeom prst="rect">
            <a:avLst/>
          </a:prstGeom>
        </p:spPr>
      </p:pic>
      <p:sp>
        <p:nvSpPr>
          <p:cNvPr id="12" name="TextBox 11">
            <a:extLst>
              <a:ext uri="{FF2B5EF4-FFF2-40B4-BE49-F238E27FC236}">
                <a16:creationId xmlns:a16="http://schemas.microsoft.com/office/drawing/2014/main" id="{9083E412-2196-4836-BA7D-132F88318411}"/>
              </a:ext>
            </a:extLst>
          </p:cNvPr>
          <p:cNvSpPr txBox="1"/>
          <p:nvPr/>
        </p:nvSpPr>
        <p:spPr>
          <a:xfrm>
            <a:off x="2581057" y="161300"/>
            <a:ext cx="7083414"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white"/>
                </a:solidFill>
                <a:effectLst/>
                <a:uLnTx/>
                <a:uFillTx/>
                <a:latin typeface="Avenir Next LT Pro" panose="020B0504020202020204" pitchFamily="34" charset="0"/>
                <a:ea typeface="+mn-ea"/>
                <a:cs typeface="+mn-cs"/>
              </a:rPr>
              <a:t>Roman Coventry and Warwickshire Project</a:t>
            </a:r>
          </a:p>
        </p:txBody>
      </p:sp>
      <p:sp>
        <p:nvSpPr>
          <p:cNvPr id="13" name="TextBox 12">
            <a:extLst>
              <a:ext uri="{FF2B5EF4-FFF2-40B4-BE49-F238E27FC236}">
                <a16:creationId xmlns:a16="http://schemas.microsoft.com/office/drawing/2014/main" id="{A6113613-2831-4C9C-9BFF-1760957B19A0}"/>
              </a:ext>
            </a:extLst>
          </p:cNvPr>
          <p:cNvSpPr txBox="1"/>
          <p:nvPr/>
        </p:nvSpPr>
        <p:spPr>
          <a:xfrm>
            <a:off x="2567404" y="2801763"/>
            <a:ext cx="7057188"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3600" dirty="0">
                <a:solidFill>
                  <a:prstClr val="white"/>
                </a:solidFill>
                <a:latin typeface="Avenir Next LT Pro" panose="020B0504020202020204" pitchFamily="34" charset="0"/>
              </a:rPr>
              <a:t>The Romans Reach Warwickshire</a:t>
            </a:r>
            <a:endParaRPr kumimoji="0" lang="en-GB" sz="3600" b="0" i="0" u="none" strike="noStrike" kern="1200" cap="none" spc="0" normalizeH="0" baseline="0" noProof="0" dirty="0">
              <a:ln>
                <a:noFill/>
              </a:ln>
              <a:solidFill>
                <a:prstClr val="white"/>
              </a:solidFill>
              <a:effectLst/>
              <a:uLnTx/>
              <a:uFillTx/>
              <a:latin typeface="Avenir Next LT Pro" panose="020B0504020202020204" pitchFamily="34" charset="0"/>
              <a:ea typeface="+mn-ea"/>
              <a:cs typeface="+mn-cs"/>
            </a:endParaRPr>
          </a:p>
        </p:txBody>
      </p:sp>
    </p:spTree>
    <p:extLst>
      <p:ext uri="{BB962C8B-B14F-4D97-AF65-F5344CB8AC3E}">
        <p14:creationId xmlns:p14="http://schemas.microsoft.com/office/powerpoint/2010/main" val="29381092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8">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82298440-DA15-43CF-9305-851F5659A194}"/>
              </a:ext>
            </a:extLst>
          </p:cNvPr>
          <p:cNvSpPr>
            <a:spLocks noChangeArrowheads="1"/>
          </p:cNvSpPr>
          <p:nvPr/>
        </p:nvSpPr>
        <p:spPr bwMode="auto">
          <a:xfrm>
            <a:off x="640080" y="325369"/>
            <a:ext cx="4368602" cy="1956841"/>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4600" b="0" i="0" u="none" strike="noStrike" cap="none" normalizeH="0" baseline="0">
                <a:ln>
                  <a:noFill/>
                </a:ln>
                <a:effectLst/>
                <a:latin typeface="+mj-lt"/>
                <a:ea typeface="+mj-ea"/>
                <a:cs typeface="+mj-cs"/>
              </a:rPr>
              <a:t>The Roman Army in Warwickshire</a:t>
            </a:r>
          </a:p>
          <a:p>
            <a:pPr marL="0" marR="0" lvl="0" indent="0" fontAlgn="base">
              <a:lnSpc>
                <a:spcPct val="90000"/>
              </a:lnSpc>
              <a:spcBef>
                <a:spcPct val="0"/>
              </a:spcBef>
              <a:spcAft>
                <a:spcPts val="600"/>
              </a:spcAft>
              <a:buClrTx/>
              <a:buSzTx/>
              <a:tabLst/>
            </a:pPr>
            <a:endParaRPr kumimoji="0" lang="en-US" altLang="en-US" sz="4600" b="0" i="0" u="none" strike="noStrike" cap="none" normalizeH="0" baseline="0">
              <a:ln>
                <a:noFill/>
              </a:ln>
              <a:effectLst/>
              <a:latin typeface="+mj-lt"/>
              <a:ea typeface="+mj-ea"/>
              <a:cs typeface="+mj-cs"/>
            </a:endParaRPr>
          </a:p>
        </p:txBody>
      </p:sp>
      <p:sp>
        <p:nvSpPr>
          <p:cNvPr id="18"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E62955AE-9CB1-4B60-949B-70A96A4798F3}"/>
              </a:ext>
            </a:extLst>
          </p:cNvPr>
          <p:cNvPicPr/>
          <p:nvPr/>
        </p:nvPicPr>
        <p:blipFill rotWithShape="1">
          <a:blip r:embed="rId2">
            <a:extLst>
              <a:ext uri="{28A0092B-C50C-407E-A947-70E740481C1C}">
                <a14:useLocalDpi xmlns:a14="http://schemas.microsoft.com/office/drawing/2010/main" val="0"/>
              </a:ext>
            </a:extLst>
          </a:blip>
          <a:srcRect t="12712" r="-1" b="9772"/>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p:spPr>
      </p:pic>
      <p:sp>
        <p:nvSpPr>
          <p:cNvPr id="19" name="TextBox 18">
            <a:extLst>
              <a:ext uri="{FF2B5EF4-FFF2-40B4-BE49-F238E27FC236}">
                <a16:creationId xmlns:a16="http://schemas.microsoft.com/office/drawing/2014/main" id="{A8940CC8-C9CB-4C42-A10A-792A415F7B56}"/>
              </a:ext>
            </a:extLst>
          </p:cNvPr>
          <p:cNvSpPr txBox="1"/>
          <p:nvPr/>
        </p:nvSpPr>
        <p:spPr>
          <a:xfrm>
            <a:off x="351473" y="2887682"/>
            <a:ext cx="4657209" cy="3970318"/>
          </a:xfrm>
          <a:prstGeom prst="rect">
            <a:avLst/>
          </a:prstGeom>
          <a:noFill/>
        </p:spPr>
        <p:txBody>
          <a:bodyPr wrap="square">
            <a:spAutoFit/>
          </a:bodyPr>
          <a:lstStyle/>
          <a:p>
            <a:pPr marL="285750" indent="-285750">
              <a:buFont typeface="Arial" panose="020B0604020202020204" pitchFamily="34" charset="0"/>
              <a:buChar char="•"/>
            </a:pPr>
            <a:r>
              <a:rPr lang="en-GB" dirty="0"/>
              <a:t>A number of sites in Warwickshire show signs of military activity, with three especially - Mancetter, Baginton (the Lunt) and Alcester - demonstrating , a high degree of military activity during the conquest period and later.</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In Mancetter, occupation may date to the early AD 50s, and a similar sequence may have been followed at Baginton, where early military activity might have been focused at Home Farm, some 250 m to the south of the well-known sequence of forts at The Lunt. </a:t>
            </a:r>
          </a:p>
        </p:txBody>
      </p:sp>
    </p:spTree>
    <p:extLst>
      <p:ext uri="{BB962C8B-B14F-4D97-AF65-F5344CB8AC3E}">
        <p14:creationId xmlns:p14="http://schemas.microsoft.com/office/powerpoint/2010/main" val="28317069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8">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82298440-DA15-43CF-9305-851F5659A194}"/>
              </a:ext>
            </a:extLst>
          </p:cNvPr>
          <p:cNvSpPr>
            <a:spLocks noChangeArrowheads="1"/>
          </p:cNvSpPr>
          <p:nvPr/>
        </p:nvSpPr>
        <p:spPr bwMode="auto">
          <a:xfrm>
            <a:off x="640080" y="325369"/>
            <a:ext cx="4368602" cy="1956841"/>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4600" b="0" i="0" u="none" strike="noStrike" cap="none" normalizeH="0" baseline="0">
                <a:ln>
                  <a:noFill/>
                </a:ln>
                <a:effectLst/>
                <a:latin typeface="+mj-lt"/>
                <a:ea typeface="+mj-ea"/>
                <a:cs typeface="+mj-cs"/>
              </a:rPr>
              <a:t>The Roman Army in Warwickshire</a:t>
            </a:r>
          </a:p>
          <a:p>
            <a:pPr marL="0" marR="0" lvl="0" indent="0" fontAlgn="base">
              <a:lnSpc>
                <a:spcPct val="90000"/>
              </a:lnSpc>
              <a:spcBef>
                <a:spcPct val="0"/>
              </a:spcBef>
              <a:spcAft>
                <a:spcPts val="600"/>
              </a:spcAft>
              <a:buClrTx/>
              <a:buSzTx/>
              <a:tabLst/>
            </a:pPr>
            <a:endParaRPr kumimoji="0" lang="en-US" altLang="en-US" sz="4600" b="0" i="0" u="none" strike="noStrike" cap="none" normalizeH="0" baseline="0">
              <a:ln>
                <a:noFill/>
              </a:ln>
              <a:effectLst/>
              <a:latin typeface="+mj-lt"/>
              <a:ea typeface="+mj-ea"/>
              <a:cs typeface="+mj-cs"/>
            </a:endParaRPr>
          </a:p>
        </p:txBody>
      </p:sp>
      <p:sp>
        <p:nvSpPr>
          <p:cNvPr id="18"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E62955AE-9CB1-4B60-949B-70A96A4798F3}"/>
              </a:ext>
            </a:extLst>
          </p:cNvPr>
          <p:cNvPicPr/>
          <p:nvPr/>
        </p:nvPicPr>
        <p:blipFill rotWithShape="1">
          <a:blip r:embed="rId2">
            <a:extLst>
              <a:ext uri="{28A0092B-C50C-407E-A947-70E740481C1C}">
                <a14:useLocalDpi xmlns:a14="http://schemas.microsoft.com/office/drawing/2010/main" val="0"/>
              </a:ext>
            </a:extLst>
          </a:blip>
          <a:srcRect t="12712" r="-1" b="9772"/>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p:spPr>
      </p:pic>
      <p:sp>
        <p:nvSpPr>
          <p:cNvPr id="8" name="TextBox 7">
            <a:extLst>
              <a:ext uri="{FF2B5EF4-FFF2-40B4-BE49-F238E27FC236}">
                <a16:creationId xmlns:a16="http://schemas.microsoft.com/office/drawing/2014/main" id="{10787346-D9A0-407F-8382-498883060FBB}"/>
              </a:ext>
            </a:extLst>
          </p:cNvPr>
          <p:cNvSpPr txBox="1"/>
          <p:nvPr/>
        </p:nvSpPr>
        <p:spPr>
          <a:xfrm>
            <a:off x="150995" y="2977408"/>
            <a:ext cx="5009197" cy="2862322"/>
          </a:xfrm>
          <a:prstGeom prst="rect">
            <a:avLst/>
          </a:prstGeom>
          <a:noFill/>
        </p:spPr>
        <p:txBody>
          <a:bodyPr wrap="square">
            <a:spAutoFit/>
          </a:bodyPr>
          <a:lstStyle/>
          <a:p>
            <a:pPr marL="285750" indent="-285750">
              <a:buFont typeface="Arial" panose="020B0604020202020204" pitchFamily="34" charset="0"/>
              <a:buChar char="•"/>
            </a:pPr>
            <a:r>
              <a:rPr lang="en-GB" dirty="0"/>
              <a:t>This whole area appears to have been a highly militarised zone with forts at the Lunt, Wall (</a:t>
            </a:r>
            <a:r>
              <a:rPr lang="en-GB" dirty="0" err="1"/>
              <a:t>Letocetum</a:t>
            </a:r>
            <a:r>
              <a:rPr lang="en-GB" dirty="0"/>
              <a:t>), Mancetter (Manduessedum), Alcester (</a:t>
            </a:r>
            <a:r>
              <a:rPr lang="en-GB" dirty="0" err="1"/>
              <a:t>Alauna</a:t>
            </a:r>
            <a:r>
              <a:rPr lang="en-GB" dirty="0"/>
              <a:t>) and </a:t>
            </a:r>
            <a:r>
              <a:rPr lang="en-GB" dirty="0" err="1"/>
              <a:t>Metchley</a:t>
            </a:r>
            <a:r>
              <a:rPr lang="en-GB" dirty="0"/>
              <a:t>.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Tacitus recorded that the whole army was kept mobilised during the winter to quell any remnants of the Boudican uprising, and coins from the Lunt suggest its establishment after the defeat of Boudica in AD 60. </a:t>
            </a:r>
          </a:p>
        </p:txBody>
      </p:sp>
    </p:spTree>
    <p:extLst>
      <p:ext uri="{BB962C8B-B14F-4D97-AF65-F5344CB8AC3E}">
        <p14:creationId xmlns:p14="http://schemas.microsoft.com/office/powerpoint/2010/main" val="2614839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8">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82298440-DA15-43CF-9305-851F5659A194}"/>
              </a:ext>
            </a:extLst>
          </p:cNvPr>
          <p:cNvSpPr>
            <a:spLocks noChangeArrowheads="1"/>
          </p:cNvSpPr>
          <p:nvPr/>
        </p:nvSpPr>
        <p:spPr bwMode="auto">
          <a:xfrm>
            <a:off x="640080" y="325369"/>
            <a:ext cx="4368602" cy="1956841"/>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4600" b="0" i="0" u="none" strike="noStrike" cap="none" normalizeH="0" baseline="0">
                <a:ln>
                  <a:noFill/>
                </a:ln>
                <a:effectLst/>
                <a:latin typeface="+mj-lt"/>
                <a:ea typeface="+mj-ea"/>
                <a:cs typeface="+mj-cs"/>
              </a:rPr>
              <a:t>The Roman Army in Warwickshire</a:t>
            </a:r>
          </a:p>
          <a:p>
            <a:pPr marL="0" marR="0" lvl="0" indent="0" fontAlgn="base">
              <a:lnSpc>
                <a:spcPct val="90000"/>
              </a:lnSpc>
              <a:spcBef>
                <a:spcPct val="0"/>
              </a:spcBef>
              <a:spcAft>
                <a:spcPts val="600"/>
              </a:spcAft>
              <a:buClrTx/>
              <a:buSzTx/>
              <a:tabLst/>
            </a:pPr>
            <a:endParaRPr kumimoji="0" lang="en-US" altLang="en-US" sz="4600" b="0" i="0" u="none" strike="noStrike" cap="none" normalizeH="0" baseline="0">
              <a:ln>
                <a:noFill/>
              </a:ln>
              <a:effectLst/>
              <a:latin typeface="+mj-lt"/>
              <a:ea typeface="+mj-ea"/>
              <a:cs typeface="+mj-cs"/>
            </a:endParaRPr>
          </a:p>
        </p:txBody>
      </p:sp>
      <p:sp>
        <p:nvSpPr>
          <p:cNvPr id="18"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E62955AE-9CB1-4B60-949B-70A96A4798F3}"/>
              </a:ext>
            </a:extLst>
          </p:cNvPr>
          <p:cNvPicPr/>
          <p:nvPr/>
        </p:nvPicPr>
        <p:blipFill rotWithShape="1">
          <a:blip r:embed="rId2">
            <a:extLst>
              <a:ext uri="{28A0092B-C50C-407E-A947-70E740481C1C}">
                <a14:useLocalDpi xmlns:a14="http://schemas.microsoft.com/office/drawing/2010/main" val="0"/>
              </a:ext>
            </a:extLst>
          </a:blip>
          <a:srcRect t="12712" r="-1" b="9772"/>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p:spPr>
      </p:pic>
      <p:sp>
        <p:nvSpPr>
          <p:cNvPr id="8" name="TextBox 7">
            <a:extLst>
              <a:ext uri="{FF2B5EF4-FFF2-40B4-BE49-F238E27FC236}">
                <a16:creationId xmlns:a16="http://schemas.microsoft.com/office/drawing/2014/main" id="{10787346-D9A0-407F-8382-498883060FBB}"/>
              </a:ext>
            </a:extLst>
          </p:cNvPr>
          <p:cNvSpPr txBox="1"/>
          <p:nvPr/>
        </p:nvSpPr>
        <p:spPr>
          <a:xfrm>
            <a:off x="150995" y="3098557"/>
            <a:ext cx="5009197" cy="2585323"/>
          </a:xfrm>
          <a:prstGeom prst="rect">
            <a:avLst/>
          </a:prstGeom>
          <a:noFill/>
        </p:spPr>
        <p:txBody>
          <a:bodyPr wrap="square">
            <a:spAutoFit/>
          </a:bodyPr>
          <a:lstStyle/>
          <a:p>
            <a:pPr marL="285750" indent="-285750">
              <a:buFont typeface="Arial" panose="020B0604020202020204" pitchFamily="34" charset="0"/>
              <a:buChar char="•"/>
            </a:pPr>
            <a:r>
              <a:rPr lang="en-GB" dirty="0"/>
              <a:t>A later settlement is found at Baginton though how this was related to the fort is unclear.</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Military command of the entire West Midland region may have been housed at Chester (Deva) and the forts throughout Warwickshire seem to have been occupied and not at various times, with the assumption that the military threat from this region was perceived to be very low.</a:t>
            </a:r>
          </a:p>
        </p:txBody>
      </p:sp>
    </p:spTree>
    <p:extLst>
      <p:ext uri="{BB962C8B-B14F-4D97-AF65-F5344CB8AC3E}">
        <p14:creationId xmlns:p14="http://schemas.microsoft.com/office/powerpoint/2010/main" val="41286475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B46C1F6E-2886-433B-9427-DDD9147C0189}"/>
              </a:ext>
            </a:extLst>
          </p:cNvPr>
          <p:cNvSpPr>
            <a:spLocks noChangeArrowheads="1"/>
          </p:cNvSpPr>
          <p:nvPr/>
        </p:nvSpPr>
        <p:spPr bwMode="auto">
          <a:xfrm>
            <a:off x="640080" y="488043"/>
            <a:ext cx="4368602" cy="1956841"/>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4200" b="0" i="0" u="none" strike="noStrike" cap="none" normalizeH="0" baseline="0" dirty="0">
                <a:ln>
                  <a:noFill/>
                </a:ln>
                <a:effectLst/>
                <a:latin typeface="+mj-lt"/>
                <a:ea typeface="+mj-ea"/>
                <a:cs typeface="+mj-cs"/>
              </a:rPr>
              <a:t>Roman Settlements in Warwickshire</a:t>
            </a:r>
          </a:p>
          <a:p>
            <a:pPr marL="0" marR="0" lvl="0" indent="0" fontAlgn="base">
              <a:lnSpc>
                <a:spcPct val="90000"/>
              </a:lnSpc>
              <a:spcBef>
                <a:spcPct val="0"/>
              </a:spcBef>
              <a:spcAft>
                <a:spcPts val="600"/>
              </a:spcAft>
              <a:buClrTx/>
              <a:buSzTx/>
              <a:tabLst/>
            </a:pPr>
            <a:endParaRPr kumimoji="0" lang="en-US" altLang="en-US" sz="4200" b="0" i="0" u="none" strike="noStrike" cap="none" normalizeH="0" baseline="0" dirty="0">
              <a:ln>
                <a:noFill/>
              </a:ln>
              <a:effectLst/>
              <a:latin typeface="+mj-lt"/>
              <a:ea typeface="+mj-ea"/>
              <a:cs typeface="+mj-cs"/>
            </a:endParaRPr>
          </a:p>
        </p:txBody>
      </p:sp>
      <p:sp>
        <p:nvSpPr>
          <p:cNvPr id="7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5" name="Picture 5">
            <a:extLst>
              <a:ext uri="{FF2B5EF4-FFF2-40B4-BE49-F238E27FC236}">
                <a16:creationId xmlns:a16="http://schemas.microsoft.com/office/drawing/2014/main" id="{1260D2B0-BDEA-4498-AC81-CAAED0FA761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695" r="578" b="2"/>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06132950-A990-4082-8A1A-7B05E07728C5}"/>
              </a:ext>
            </a:extLst>
          </p:cNvPr>
          <p:cNvSpPr txBox="1"/>
          <p:nvPr/>
        </p:nvSpPr>
        <p:spPr>
          <a:xfrm>
            <a:off x="640080" y="2932926"/>
            <a:ext cx="4457700" cy="3693319"/>
          </a:xfrm>
          <a:prstGeom prst="rect">
            <a:avLst/>
          </a:prstGeom>
          <a:noFill/>
        </p:spPr>
        <p:txBody>
          <a:bodyPr wrap="square">
            <a:spAutoFit/>
          </a:bodyPr>
          <a:lstStyle/>
          <a:p>
            <a:r>
              <a:rPr lang="en-GB" dirty="0"/>
              <a:t>By the end of the Iron Age it appears that there were no certain nucleated settlements (larger settlements clustered around a central point) in the region, with none of the known hillforts demonstrably revealing continued occupation at this time. Whether this is evidence of absence or absence of evidence is unclear, but there seem to have been no major Iron Age settlements of note at the time that the Romans arrived. Smaller sites however no doubt existed and continued occupation of these settlements doubtless occurred.</a:t>
            </a:r>
          </a:p>
        </p:txBody>
      </p:sp>
    </p:spTree>
    <p:extLst>
      <p:ext uri="{BB962C8B-B14F-4D97-AF65-F5344CB8AC3E}">
        <p14:creationId xmlns:p14="http://schemas.microsoft.com/office/powerpoint/2010/main" val="7681238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B46C1F6E-2886-433B-9427-DDD9147C0189}"/>
              </a:ext>
            </a:extLst>
          </p:cNvPr>
          <p:cNvSpPr>
            <a:spLocks noChangeArrowheads="1"/>
          </p:cNvSpPr>
          <p:nvPr/>
        </p:nvSpPr>
        <p:spPr bwMode="auto">
          <a:xfrm>
            <a:off x="640080" y="458029"/>
            <a:ext cx="4368602" cy="1956841"/>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4200" b="0" i="0" u="none" strike="noStrike" cap="none" normalizeH="0" baseline="0" dirty="0">
                <a:ln>
                  <a:noFill/>
                </a:ln>
                <a:effectLst/>
                <a:latin typeface="+mj-lt"/>
                <a:ea typeface="+mj-ea"/>
                <a:cs typeface="+mj-cs"/>
              </a:rPr>
              <a:t>Roman Settlements in Warwickshire</a:t>
            </a:r>
          </a:p>
          <a:p>
            <a:pPr marL="0" marR="0" lvl="0" indent="0" fontAlgn="base">
              <a:lnSpc>
                <a:spcPct val="90000"/>
              </a:lnSpc>
              <a:spcBef>
                <a:spcPct val="0"/>
              </a:spcBef>
              <a:spcAft>
                <a:spcPts val="600"/>
              </a:spcAft>
              <a:buClrTx/>
              <a:buSzTx/>
              <a:tabLst/>
            </a:pPr>
            <a:endParaRPr kumimoji="0" lang="en-US" altLang="en-US" sz="4200" b="0" i="0" u="none" strike="noStrike" cap="none" normalizeH="0" baseline="0" dirty="0">
              <a:ln>
                <a:noFill/>
              </a:ln>
              <a:effectLst/>
              <a:latin typeface="+mj-lt"/>
              <a:ea typeface="+mj-ea"/>
              <a:cs typeface="+mj-cs"/>
            </a:endParaRPr>
          </a:p>
        </p:txBody>
      </p:sp>
      <p:sp>
        <p:nvSpPr>
          <p:cNvPr id="7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5" name="Picture 5">
            <a:extLst>
              <a:ext uri="{FF2B5EF4-FFF2-40B4-BE49-F238E27FC236}">
                <a16:creationId xmlns:a16="http://schemas.microsoft.com/office/drawing/2014/main" id="{1260D2B0-BDEA-4498-AC81-CAAED0FA761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695" r="578" b="2"/>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17B47E58-0CE9-4A62-9DCA-5AF0185B2E1E}"/>
              </a:ext>
            </a:extLst>
          </p:cNvPr>
          <p:cNvSpPr txBox="1"/>
          <p:nvPr/>
        </p:nvSpPr>
        <p:spPr>
          <a:xfrm>
            <a:off x="100013" y="2989110"/>
            <a:ext cx="6097904" cy="3693319"/>
          </a:xfrm>
          <a:prstGeom prst="rect">
            <a:avLst/>
          </a:prstGeom>
          <a:noFill/>
        </p:spPr>
        <p:txBody>
          <a:bodyPr wrap="square">
            <a:spAutoFit/>
          </a:bodyPr>
          <a:lstStyle/>
          <a:p>
            <a:pPr marL="285750" indent="-285750">
              <a:buFont typeface="Arial" panose="020B0604020202020204" pitchFamily="34" charset="0"/>
              <a:buChar char="•"/>
            </a:pPr>
            <a:r>
              <a:rPr lang="en-GB" dirty="0"/>
              <a:t>As can be seen from the map (left), when the Romans came to occupy the county, their settlement revealed a clear pattern of greater occupation in the southern part of the region, with villas clustering around Alcester and Chesterton.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Alcester developed into the principle nucleated settlement of the Roman period in the county. Other nucleated sites at Tripontium, Mancetter, High Cross, </a:t>
            </a:r>
            <a:r>
              <a:rPr lang="en-GB" dirty="0" err="1"/>
              <a:t>Princethorpe</a:t>
            </a:r>
            <a:r>
              <a:rPr lang="en-GB" dirty="0"/>
              <a:t>, Chesterton and Tiddington have not been studied in as much detail.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peak time of prosperity in the region was from late Second to the Third Century AD, peaking at 200AD.</a:t>
            </a:r>
          </a:p>
        </p:txBody>
      </p:sp>
    </p:spTree>
    <p:extLst>
      <p:ext uri="{BB962C8B-B14F-4D97-AF65-F5344CB8AC3E}">
        <p14:creationId xmlns:p14="http://schemas.microsoft.com/office/powerpoint/2010/main" val="8559346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14C6CAB4-F0E0-41D2-AE31-793EEAAB9CD3}"/>
              </a:ext>
            </a:extLst>
          </p:cNvPr>
          <p:cNvSpPr>
            <a:spLocks noChangeArrowheads="1"/>
          </p:cNvSpPr>
          <p:nvPr/>
        </p:nvSpPr>
        <p:spPr bwMode="auto">
          <a:xfrm>
            <a:off x="630936" y="639520"/>
            <a:ext cx="3429000" cy="171907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3400" b="0" i="0" u="none" strike="noStrike" kern="1200" cap="none" normalizeH="0" baseline="0">
                <a:ln>
                  <a:noFill/>
                </a:ln>
                <a:solidFill>
                  <a:schemeClr val="tx1"/>
                </a:solidFill>
                <a:effectLst/>
                <a:latin typeface="+mj-lt"/>
                <a:ea typeface="+mj-ea"/>
                <a:cs typeface="+mj-cs"/>
              </a:rPr>
              <a:t>Roman Settlements in Coventry</a:t>
            </a:r>
          </a:p>
          <a:p>
            <a:pPr marL="0" marR="0" lvl="0" indent="0" fontAlgn="base">
              <a:lnSpc>
                <a:spcPct val="90000"/>
              </a:lnSpc>
              <a:spcBef>
                <a:spcPct val="0"/>
              </a:spcBef>
              <a:spcAft>
                <a:spcPts val="600"/>
              </a:spcAft>
              <a:buClrTx/>
              <a:buSzTx/>
              <a:tabLst/>
            </a:pPr>
            <a:endParaRPr kumimoji="0" lang="en-US" altLang="en-US" sz="3400" b="0" i="0" u="none" strike="noStrike" kern="1200" cap="none" normalizeH="0" baseline="0">
              <a:ln>
                <a:noFill/>
              </a:ln>
              <a:solidFill>
                <a:schemeClr val="tx1"/>
              </a:solidFill>
              <a:effectLst/>
              <a:latin typeface="+mj-lt"/>
              <a:ea typeface="+mj-ea"/>
              <a:cs typeface="+mj-cs"/>
            </a:endParaRPr>
          </a:p>
        </p:txBody>
      </p:sp>
      <p:sp>
        <p:nvSpPr>
          <p:cNvPr id="72" name="sketch line">
            <a:extLst>
              <a:ext uri="{FF2B5EF4-FFF2-40B4-BE49-F238E27FC236}">
                <a16:creationId xmlns:a16="http://schemas.microsoft.com/office/drawing/2014/main" id="{6357EC4F-235E-4222-A36F-C7878ACE37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69" name="Picture 2" descr="Roman sites in Coventry">
            <a:extLst>
              <a:ext uri="{FF2B5EF4-FFF2-40B4-BE49-F238E27FC236}">
                <a16:creationId xmlns:a16="http://schemas.microsoft.com/office/drawing/2014/main" id="{C622C121-F93E-4C7A-B383-478B51D702B6}"/>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654296" y="909143"/>
            <a:ext cx="6903720" cy="503971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43E69DBD-965D-484A-BDC7-56535444BD28}"/>
              </a:ext>
            </a:extLst>
          </p:cNvPr>
          <p:cNvSpPr txBox="1"/>
          <p:nvPr/>
        </p:nvSpPr>
        <p:spPr>
          <a:xfrm>
            <a:off x="205890" y="2856844"/>
            <a:ext cx="3814422" cy="3970318"/>
          </a:xfrm>
          <a:prstGeom prst="rect">
            <a:avLst/>
          </a:prstGeom>
          <a:noFill/>
        </p:spPr>
        <p:txBody>
          <a:bodyPr wrap="square">
            <a:spAutoFit/>
          </a:bodyPr>
          <a:lstStyle/>
          <a:p>
            <a:pPr marL="285750" indent="-285750">
              <a:buFont typeface="Arial" panose="020B0604020202020204" pitchFamily="34" charset="0"/>
              <a:buChar char="•"/>
            </a:pPr>
            <a:r>
              <a:rPr lang="en-GB" dirty="0"/>
              <a:t>Although Coventry was not itself the site of an important settlement during Roman times, this does not mean that it was unoccupied (see for example the Roman Coventry A-Z).</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As can be seen from the map on the left, the area surrounding the present day city centre housed a number of villas and high status sites, while the city centre housed some smaller minor settlements or farmsteads.</a:t>
            </a:r>
          </a:p>
        </p:txBody>
      </p:sp>
    </p:spTree>
    <p:extLst>
      <p:ext uri="{BB962C8B-B14F-4D97-AF65-F5344CB8AC3E}">
        <p14:creationId xmlns:p14="http://schemas.microsoft.com/office/powerpoint/2010/main" val="41993955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14C6CAB4-F0E0-41D2-AE31-793EEAAB9CD3}"/>
              </a:ext>
            </a:extLst>
          </p:cNvPr>
          <p:cNvSpPr>
            <a:spLocks noChangeArrowheads="1"/>
          </p:cNvSpPr>
          <p:nvPr/>
        </p:nvSpPr>
        <p:spPr bwMode="auto">
          <a:xfrm>
            <a:off x="630936" y="639520"/>
            <a:ext cx="3429000" cy="171907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3400" b="0" i="0" u="none" strike="noStrike" kern="1200" cap="none" normalizeH="0" baseline="0">
                <a:ln>
                  <a:noFill/>
                </a:ln>
                <a:solidFill>
                  <a:schemeClr val="tx1"/>
                </a:solidFill>
                <a:effectLst/>
                <a:latin typeface="+mj-lt"/>
                <a:ea typeface="+mj-ea"/>
                <a:cs typeface="+mj-cs"/>
              </a:rPr>
              <a:t>Roman Settlements in Coventry</a:t>
            </a:r>
          </a:p>
          <a:p>
            <a:pPr marL="0" marR="0" lvl="0" indent="0" fontAlgn="base">
              <a:lnSpc>
                <a:spcPct val="90000"/>
              </a:lnSpc>
              <a:spcBef>
                <a:spcPct val="0"/>
              </a:spcBef>
              <a:spcAft>
                <a:spcPts val="600"/>
              </a:spcAft>
              <a:buClrTx/>
              <a:buSzTx/>
              <a:tabLst/>
            </a:pPr>
            <a:endParaRPr kumimoji="0" lang="en-US" altLang="en-US" sz="3400" b="0" i="0" u="none" strike="noStrike" kern="1200" cap="none" normalizeH="0" baseline="0">
              <a:ln>
                <a:noFill/>
              </a:ln>
              <a:solidFill>
                <a:schemeClr val="tx1"/>
              </a:solidFill>
              <a:effectLst/>
              <a:latin typeface="+mj-lt"/>
              <a:ea typeface="+mj-ea"/>
              <a:cs typeface="+mj-cs"/>
            </a:endParaRPr>
          </a:p>
        </p:txBody>
      </p:sp>
      <p:sp>
        <p:nvSpPr>
          <p:cNvPr id="72" name="sketch line">
            <a:extLst>
              <a:ext uri="{FF2B5EF4-FFF2-40B4-BE49-F238E27FC236}">
                <a16:creationId xmlns:a16="http://schemas.microsoft.com/office/drawing/2014/main" id="{6357EC4F-235E-4222-A36F-C7878ACE37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69" name="Picture 2" descr="Roman sites in Coventry">
            <a:extLst>
              <a:ext uri="{FF2B5EF4-FFF2-40B4-BE49-F238E27FC236}">
                <a16:creationId xmlns:a16="http://schemas.microsoft.com/office/drawing/2014/main" id="{C622C121-F93E-4C7A-B383-478B51D702B6}"/>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654296" y="909143"/>
            <a:ext cx="6903720" cy="503971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752FB4B8-0BD5-4275-8D1B-D8BA83D3E8F0}"/>
              </a:ext>
            </a:extLst>
          </p:cNvPr>
          <p:cNvSpPr txBox="1"/>
          <p:nvPr/>
        </p:nvSpPr>
        <p:spPr>
          <a:xfrm>
            <a:off x="397193" y="3021671"/>
            <a:ext cx="4060507" cy="2308324"/>
          </a:xfrm>
          <a:prstGeom prst="rect">
            <a:avLst/>
          </a:prstGeom>
          <a:noFill/>
        </p:spPr>
        <p:txBody>
          <a:bodyPr wrap="square">
            <a:spAutoFit/>
          </a:bodyPr>
          <a:lstStyle/>
          <a:p>
            <a:r>
              <a:rPr lang="en-GB" dirty="0"/>
              <a:t>Roman objects found in the bed of the River Sherbourne at Cox Street may indicate a crossing point. Roman pottery, tile and tesserae (the small cubes used to construct mosaics) were found at Walsgrave, with Roman building material also found at three sites in </a:t>
            </a:r>
            <a:r>
              <a:rPr lang="en-GB" dirty="0" err="1"/>
              <a:t>Allesley</a:t>
            </a:r>
            <a:r>
              <a:rPr lang="en-GB" dirty="0"/>
              <a:t>.</a:t>
            </a:r>
          </a:p>
          <a:p>
            <a:endParaRPr lang="en-GB" dirty="0"/>
          </a:p>
        </p:txBody>
      </p:sp>
    </p:spTree>
    <p:extLst>
      <p:ext uri="{BB962C8B-B14F-4D97-AF65-F5344CB8AC3E}">
        <p14:creationId xmlns:p14="http://schemas.microsoft.com/office/powerpoint/2010/main" val="27202827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14C6CAB4-F0E0-41D2-AE31-793EEAAB9CD3}"/>
              </a:ext>
            </a:extLst>
          </p:cNvPr>
          <p:cNvSpPr>
            <a:spLocks noChangeArrowheads="1"/>
          </p:cNvSpPr>
          <p:nvPr/>
        </p:nvSpPr>
        <p:spPr bwMode="auto">
          <a:xfrm>
            <a:off x="630936" y="639520"/>
            <a:ext cx="3429000" cy="171907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3400" b="0" i="0" u="none" strike="noStrike" kern="1200" cap="none" normalizeH="0" baseline="0">
                <a:ln>
                  <a:noFill/>
                </a:ln>
                <a:solidFill>
                  <a:schemeClr val="tx1"/>
                </a:solidFill>
                <a:effectLst/>
                <a:latin typeface="+mj-lt"/>
                <a:ea typeface="+mj-ea"/>
                <a:cs typeface="+mj-cs"/>
              </a:rPr>
              <a:t>Roman Settlements in Coventry</a:t>
            </a:r>
          </a:p>
          <a:p>
            <a:pPr marL="0" marR="0" lvl="0" indent="0" fontAlgn="base">
              <a:lnSpc>
                <a:spcPct val="90000"/>
              </a:lnSpc>
              <a:spcBef>
                <a:spcPct val="0"/>
              </a:spcBef>
              <a:spcAft>
                <a:spcPts val="600"/>
              </a:spcAft>
              <a:buClrTx/>
              <a:buSzTx/>
              <a:tabLst/>
            </a:pPr>
            <a:endParaRPr kumimoji="0" lang="en-US" altLang="en-US" sz="3400" b="0" i="0" u="none" strike="noStrike" kern="1200" cap="none" normalizeH="0" baseline="0">
              <a:ln>
                <a:noFill/>
              </a:ln>
              <a:solidFill>
                <a:schemeClr val="tx1"/>
              </a:solidFill>
              <a:effectLst/>
              <a:latin typeface="+mj-lt"/>
              <a:ea typeface="+mj-ea"/>
              <a:cs typeface="+mj-cs"/>
            </a:endParaRPr>
          </a:p>
        </p:txBody>
      </p:sp>
      <p:sp>
        <p:nvSpPr>
          <p:cNvPr id="72" name="sketch line">
            <a:extLst>
              <a:ext uri="{FF2B5EF4-FFF2-40B4-BE49-F238E27FC236}">
                <a16:creationId xmlns:a16="http://schemas.microsoft.com/office/drawing/2014/main" id="{6357EC4F-235E-4222-A36F-C7878ACE37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69" name="Picture 2" descr="Roman sites in Coventry">
            <a:extLst>
              <a:ext uri="{FF2B5EF4-FFF2-40B4-BE49-F238E27FC236}">
                <a16:creationId xmlns:a16="http://schemas.microsoft.com/office/drawing/2014/main" id="{C622C121-F93E-4C7A-B383-478B51D702B6}"/>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654296" y="909143"/>
            <a:ext cx="6903720" cy="503971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752FB4B8-0BD5-4275-8D1B-D8BA83D3E8F0}"/>
              </a:ext>
            </a:extLst>
          </p:cNvPr>
          <p:cNvSpPr txBox="1"/>
          <p:nvPr/>
        </p:nvSpPr>
        <p:spPr>
          <a:xfrm>
            <a:off x="420053" y="2995264"/>
            <a:ext cx="4060507" cy="3970318"/>
          </a:xfrm>
          <a:prstGeom prst="rect">
            <a:avLst/>
          </a:prstGeom>
          <a:noFill/>
        </p:spPr>
        <p:txBody>
          <a:bodyPr wrap="square">
            <a:spAutoFit/>
          </a:bodyPr>
          <a:lstStyle/>
          <a:p>
            <a:r>
              <a:rPr lang="en-GB" dirty="0"/>
              <a:t>Possible bricks and tesserae and ceramic building material were discovered at Hollyfast Farm, and at Pickford Grange Farm a small quantity of pottery, together with tegulae and tesserae, were uncovered. </a:t>
            </a:r>
          </a:p>
          <a:p>
            <a:endParaRPr lang="en-GB" dirty="0"/>
          </a:p>
          <a:p>
            <a:r>
              <a:rPr lang="en-GB" dirty="0"/>
              <a:t>At Pickford Brook there were tesserae and other Roman building materials, as well as pottery including </a:t>
            </a:r>
            <a:r>
              <a:rPr lang="en-GB" dirty="0" err="1"/>
              <a:t>mortaria</a:t>
            </a:r>
            <a:r>
              <a:rPr lang="en-GB" dirty="0"/>
              <a:t> and greyware. At all four of these sites, the presence of tesserae suggests a high status settlement, potentially villas.</a:t>
            </a:r>
          </a:p>
          <a:p>
            <a:endParaRPr lang="en-GB" dirty="0"/>
          </a:p>
        </p:txBody>
      </p:sp>
    </p:spTree>
    <p:extLst>
      <p:ext uri="{BB962C8B-B14F-4D97-AF65-F5344CB8AC3E}">
        <p14:creationId xmlns:p14="http://schemas.microsoft.com/office/powerpoint/2010/main" val="2992977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8195" name="Rectangle 69">
            <a:extLst>
              <a:ext uri="{FF2B5EF4-FFF2-40B4-BE49-F238E27FC236}">
                <a16:creationId xmlns:a16="http://schemas.microsoft.com/office/drawing/2014/main" id="{9B76D444-2756-434F-AE61-96D69830C1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3" name="Picture 6" descr="A small town next to a river&#10;&#10;Description automatically generated with low confidence">
            <a:extLst>
              <a:ext uri="{FF2B5EF4-FFF2-40B4-BE49-F238E27FC236}">
                <a16:creationId xmlns:a16="http://schemas.microsoft.com/office/drawing/2014/main" id="{2A7D9EF0-D4F8-42BD-B7D4-EFC61A2AB90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77" r="-1" b="-1"/>
          <a:stretch/>
        </p:blipFill>
        <p:spPr bwMode="auto">
          <a:xfrm>
            <a:off x="320040" y="320040"/>
            <a:ext cx="11548872" cy="4303462"/>
          </a:xfrm>
          <a:prstGeom prst="rect">
            <a:avLst/>
          </a:prstGeom>
          <a:noFill/>
          <a:extLst>
            <a:ext uri="{909E8E84-426E-40DD-AFC4-6F175D3DCCD1}">
              <a14:hiddenFill xmlns:a14="http://schemas.microsoft.com/office/drawing/2010/main">
                <a:solidFill>
                  <a:srgbClr val="FFFFFF"/>
                </a:solidFill>
              </a14:hiddenFill>
            </a:ext>
          </a:extLst>
        </p:spPr>
      </p:pic>
      <p:sp>
        <p:nvSpPr>
          <p:cNvPr id="8196" name="Rectangle 71">
            <a:extLst>
              <a:ext uri="{FF2B5EF4-FFF2-40B4-BE49-F238E27FC236}">
                <a16:creationId xmlns:a16="http://schemas.microsoft.com/office/drawing/2014/main" id="{A27B6159-7734-4564-9E0F-C4BC43C36E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4782312"/>
            <a:ext cx="11548872" cy="1755648"/>
          </a:xfrm>
          <a:prstGeom prst="rect">
            <a:avLst/>
          </a:prstGeom>
          <a:solidFill>
            <a:schemeClr val="tx1">
              <a:alpha val="93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Rectangle 2">
            <a:extLst>
              <a:ext uri="{FF2B5EF4-FFF2-40B4-BE49-F238E27FC236}">
                <a16:creationId xmlns:a16="http://schemas.microsoft.com/office/drawing/2014/main" id="{C254F70D-0722-4C97-82F8-239D05889F36}"/>
              </a:ext>
            </a:extLst>
          </p:cNvPr>
          <p:cNvSpPr>
            <a:spLocks noChangeArrowheads="1"/>
          </p:cNvSpPr>
          <p:nvPr/>
        </p:nvSpPr>
        <p:spPr bwMode="auto">
          <a:xfrm>
            <a:off x="841248" y="5009083"/>
            <a:ext cx="2889504" cy="1345997"/>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600" b="0" i="0" u="none" strike="noStrike" cap="none" normalizeH="0" baseline="0">
                <a:ln>
                  <a:noFill/>
                </a:ln>
                <a:solidFill>
                  <a:schemeClr val="bg1"/>
                </a:solidFill>
                <a:effectLst/>
                <a:latin typeface="+mj-lt"/>
                <a:ea typeface="+mj-ea"/>
                <a:cs typeface="+mj-cs"/>
              </a:rPr>
              <a:t>What were these new settlements like? </a:t>
            </a:r>
          </a:p>
          <a:p>
            <a:pPr marL="0" marR="0" lvl="0" indent="0" fontAlgn="base">
              <a:lnSpc>
                <a:spcPct val="90000"/>
              </a:lnSpc>
              <a:spcBef>
                <a:spcPct val="0"/>
              </a:spcBef>
              <a:spcAft>
                <a:spcPts val="600"/>
              </a:spcAft>
              <a:buClrTx/>
              <a:buSzTx/>
              <a:tabLst/>
            </a:pPr>
            <a:endParaRPr kumimoji="0" lang="en-US" altLang="en-US" sz="2600" b="0" i="0" u="none" strike="noStrike" cap="none" normalizeH="0" baseline="0">
              <a:ln>
                <a:noFill/>
              </a:ln>
              <a:solidFill>
                <a:schemeClr val="bg1"/>
              </a:solidFill>
              <a:effectLst/>
              <a:latin typeface="+mj-lt"/>
              <a:ea typeface="+mj-ea"/>
              <a:cs typeface="+mj-cs"/>
            </a:endParaRPr>
          </a:p>
        </p:txBody>
      </p:sp>
      <p:cxnSp>
        <p:nvCxnSpPr>
          <p:cNvPr id="74" name="Straight Connector 73">
            <a:extLst>
              <a:ext uri="{FF2B5EF4-FFF2-40B4-BE49-F238E27FC236}">
                <a16:creationId xmlns:a16="http://schemas.microsoft.com/office/drawing/2014/main" id="{E2FFB46B-05BC-4950-B18A-9593FDAE6ED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059936" y="5237979"/>
            <a:ext cx="0" cy="914400"/>
          </a:xfrm>
          <a:prstGeom prst="line">
            <a:avLst/>
          </a:prstGeom>
          <a:ln w="190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E156E25-07B2-41AD-AD2A-768EC453CBDA}"/>
              </a:ext>
            </a:extLst>
          </p:cNvPr>
          <p:cNvSpPr txBox="1"/>
          <p:nvPr/>
        </p:nvSpPr>
        <p:spPr>
          <a:xfrm>
            <a:off x="4130137" y="4782312"/>
            <a:ext cx="7825639" cy="1754326"/>
          </a:xfrm>
          <a:prstGeom prst="rect">
            <a:avLst/>
          </a:prstGeom>
          <a:noFill/>
        </p:spPr>
        <p:txBody>
          <a:bodyPr wrap="square">
            <a:spAutoFit/>
          </a:bodyPr>
          <a:lstStyle/>
          <a:p>
            <a:r>
              <a:rPr lang="en-GB" dirty="0">
                <a:solidFill>
                  <a:schemeClr val="bg1"/>
                </a:solidFill>
              </a:rPr>
              <a:t>Excavated evidence suggests a focus on stock-rearing, replacing the mixed farming practise of the Iron Age. Farmsteads spaced about a kilometre apart lay in an extensively managed landscape of enclosed fields and paddocks, heathland, grassland, wood pasture and probably woodland managed as coppice. The animals raised met the demands of consumers through markets at places like Alcester and possibly also to supply military garrisons to the north and west.</a:t>
            </a:r>
          </a:p>
        </p:txBody>
      </p:sp>
    </p:spTree>
    <p:extLst>
      <p:ext uri="{BB962C8B-B14F-4D97-AF65-F5344CB8AC3E}">
        <p14:creationId xmlns:p14="http://schemas.microsoft.com/office/powerpoint/2010/main" val="2759267545"/>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5">
            <a:extLst>
              <a:ext uri="{FF2B5EF4-FFF2-40B4-BE49-F238E27FC236}">
                <a16:creationId xmlns:a16="http://schemas.microsoft.com/office/drawing/2014/main" id="{319AD3F4-BC69-499D-8BAB-90A30D919EA4}"/>
              </a:ext>
            </a:extLst>
          </p:cNvPr>
          <p:cNvSpPr>
            <a:spLocks noChangeArrowheads="1"/>
          </p:cNvSpPr>
          <p:nvPr/>
        </p:nvSpPr>
        <p:spPr bwMode="auto">
          <a:xfrm>
            <a:off x="5297762" y="329184"/>
            <a:ext cx="6251110" cy="178308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600" b="0" i="0" u="none" strike="noStrike" cap="none" normalizeH="0" baseline="0" dirty="0">
                <a:ln>
                  <a:noFill/>
                </a:ln>
                <a:effectLst/>
                <a:latin typeface="+mj-lt"/>
                <a:ea typeface="+mj-ea"/>
                <a:cs typeface="+mj-cs"/>
              </a:rPr>
              <a:t>The Romans Arrive</a:t>
            </a:r>
          </a:p>
        </p:txBody>
      </p:sp>
      <p:pic>
        <p:nvPicPr>
          <p:cNvPr id="2052" name="Picture 4">
            <a:extLst>
              <a:ext uri="{FF2B5EF4-FFF2-40B4-BE49-F238E27FC236}">
                <a16:creationId xmlns:a16="http://schemas.microsoft.com/office/drawing/2014/main" id="{456D3D25-A52B-430E-96E5-8DF634B25C5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381" b="28439"/>
          <a:stretch/>
        </p:blipFill>
        <p:spPr bwMode="auto">
          <a:xfrm>
            <a:off x="0" y="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2056"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B5ADEE08-B685-4F29-A246-78728C84843C}"/>
              </a:ext>
            </a:extLst>
          </p:cNvPr>
          <p:cNvSpPr txBox="1"/>
          <p:nvPr/>
        </p:nvSpPr>
        <p:spPr>
          <a:xfrm>
            <a:off x="4485682" y="2408668"/>
            <a:ext cx="7875270" cy="4247317"/>
          </a:xfrm>
          <a:prstGeom prst="rect">
            <a:avLst/>
          </a:prstGeom>
          <a:noFill/>
        </p:spPr>
        <p:txBody>
          <a:bodyPr wrap="square">
            <a:spAutoFit/>
          </a:bodyPr>
          <a:lstStyle/>
          <a:p>
            <a:pPr marL="285750" indent="-285750">
              <a:buFont typeface="Arial" panose="020B0604020202020204" pitchFamily="34" charset="0"/>
              <a:buChar char="•"/>
            </a:pPr>
            <a:r>
              <a:rPr lang="en-GB" dirty="0"/>
              <a:t>The area of modern day Warwickshire was already inhabited by Iron Age tribes when the Romans arrived, most probably the Dobunni in the south and west, and the Corieltauvi to the north and east. The tribes capitulated to the Romans under Aulus Plautius, the first Governor of Roman Britain soon after AD43.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We hear of the further occupation of the area from the historian </a:t>
            </a:r>
            <a:r>
              <a:rPr lang="en-GB" b="1" dirty="0"/>
              <a:t>Tacitus</a:t>
            </a:r>
            <a:r>
              <a:rPr lang="en-GB" dirty="0"/>
              <a:t>, who tells us:</a:t>
            </a:r>
          </a:p>
          <a:p>
            <a:endParaRPr lang="en-GB" dirty="0"/>
          </a:p>
          <a:p>
            <a:pPr lvl="1"/>
            <a:r>
              <a:rPr lang="en-GB" dirty="0"/>
              <a:t>"Ostorius, well aware that first events are those which produce alarm or confidence, by a rapid movement of his light cohorts, cut down all who opposed him, pursued those who fled, and lest they should rally, and so an unquiet and treacherous peace might allow no rest to the general and his troops, he prepared to disarm all whom he suspected, and to occupy with encampments the whole country to the Avon and Severn …" (Tacitus, Annals 12.31)</a:t>
            </a:r>
          </a:p>
        </p:txBody>
      </p:sp>
      <p:sp>
        <p:nvSpPr>
          <p:cNvPr id="17" name="TextBox 16">
            <a:extLst>
              <a:ext uri="{FF2B5EF4-FFF2-40B4-BE49-F238E27FC236}">
                <a16:creationId xmlns:a16="http://schemas.microsoft.com/office/drawing/2014/main" id="{6CEF09CF-DFD1-4089-AB47-C845D3DDAD27}"/>
              </a:ext>
            </a:extLst>
          </p:cNvPr>
          <p:cNvSpPr txBox="1"/>
          <p:nvPr/>
        </p:nvSpPr>
        <p:spPr>
          <a:xfrm>
            <a:off x="347854" y="5975015"/>
            <a:ext cx="3446145" cy="646331"/>
          </a:xfrm>
          <a:prstGeom prst="rect">
            <a:avLst/>
          </a:prstGeom>
          <a:noFill/>
        </p:spPr>
        <p:txBody>
          <a:bodyPr wrap="square">
            <a:spAutoFit/>
          </a:bodyPr>
          <a:lstStyle/>
          <a:p>
            <a:r>
              <a:rPr lang="en-GB" dirty="0">
                <a:solidFill>
                  <a:schemeClr val="bg1"/>
                </a:solidFill>
              </a:rPr>
              <a:t>Publius Ostorius Scapula - second governor of Roman Britain.</a:t>
            </a:r>
          </a:p>
        </p:txBody>
      </p:sp>
    </p:spTree>
    <p:extLst>
      <p:ext uri="{BB962C8B-B14F-4D97-AF65-F5344CB8AC3E}">
        <p14:creationId xmlns:p14="http://schemas.microsoft.com/office/powerpoint/2010/main" val="19589489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a:extLst>
              <a:ext uri="{FF2B5EF4-FFF2-40B4-BE49-F238E27FC236}">
                <a16:creationId xmlns:a16="http://schemas.microsoft.com/office/drawing/2014/main" id="{5EDB56B7-07BC-4A70-B18C-595CFAA1A86B}"/>
              </a:ext>
            </a:extLst>
          </p:cNvPr>
          <p:cNvPicPr>
            <a:picLocks noChangeAspect="1"/>
          </p:cNvPicPr>
          <p:nvPr/>
        </p:nvPicPr>
        <p:blipFill rotWithShape="1">
          <a:blip r:embed="rId2"/>
          <a:srcRect l="20021" r="667"/>
          <a:stretch/>
        </p:blipFill>
        <p:spPr>
          <a:xfrm>
            <a:off x="1" y="10"/>
            <a:ext cx="9669642" cy="6857990"/>
          </a:xfrm>
          <a:prstGeom prst="rect">
            <a:avLst/>
          </a:prstGeom>
        </p:spPr>
      </p:pic>
      <p:sp>
        <p:nvSpPr>
          <p:cNvPr id="13" name="Rectangle 1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55448E53-003C-41A1-8F3C-204DB5268D72}"/>
              </a:ext>
            </a:extLst>
          </p:cNvPr>
          <p:cNvSpPr txBox="1"/>
          <p:nvPr/>
        </p:nvSpPr>
        <p:spPr>
          <a:xfrm>
            <a:off x="8183880" y="926098"/>
            <a:ext cx="3854767" cy="5232202"/>
          </a:xfrm>
          <a:prstGeom prst="rect">
            <a:avLst/>
          </a:prstGeom>
          <a:noFill/>
        </p:spPr>
        <p:txBody>
          <a:bodyPr wrap="square">
            <a:spAutoFit/>
          </a:bodyPr>
          <a:lstStyle/>
          <a:p>
            <a:pPr algn="ctr"/>
            <a:r>
              <a:rPr lang="en-GB" sz="2800" dirty="0"/>
              <a:t>First Actions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In the West Midlands as elsewhere, the first action of the Roman army was that of conquest.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Romans wished to pass swiftly through the region to crush the resistance led by </a:t>
            </a:r>
            <a:r>
              <a:rPr lang="en-GB" b="1" dirty="0"/>
              <a:t>Caratacus</a:t>
            </a:r>
            <a:r>
              <a:rPr lang="en-GB" dirty="0"/>
              <a:t> in Wales and to occupy Britain up to the frontier made by the rivers Mersey and Humber where the Brigantes - a client kingdom - lived.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So while the Roman military presence in the West Midlands region was initially large, its duration was short. </a:t>
            </a:r>
          </a:p>
        </p:txBody>
      </p:sp>
    </p:spTree>
    <p:extLst>
      <p:ext uri="{BB962C8B-B14F-4D97-AF65-F5344CB8AC3E}">
        <p14:creationId xmlns:p14="http://schemas.microsoft.com/office/powerpoint/2010/main" val="34890983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a:extLst>
              <a:ext uri="{FF2B5EF4-FFF2-40B4-BE49-F238E27FC236}">
                <a16:creationId xmlns:a16="http://schemas.microsoft.com/office/drawing/2014/main" id="{5EDB56B7-07BC-4A70-B18C-595CFAA1A86B}"/>
              </a:ext>
            </a:extLst>
          </p:cNvPr>
          <p:cNvPicPr>
            <a:picLocks noChangeAspect="1"/>
          </p:cNvPicPr>
          <p:nvPr/>
        </p:nvPicPr>
        <p:blipFill rotWithShape="1">
          <a:blip r:embed="rId2"/>
          <a:srcRect l="20021" r="667"/>
          <a:stretch/>
        </p:blipFill>
        <p:spPr>
          <a:xfrm>
            <a:off x="1" y="10"/>
            <a:ext cx="9669642" cy="6857990"/>
          </a:xfrm>
          <a:prstGeom prst="rect">
            <a:avLst/>
          </a:prstGeom>
        </p:spPr>
      </p:pic>
      <p:sp>
        <p:nvSpPr>
          <p:cNvPr id="13" name="Rectangle 1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21733E86-68AE-4D2C-B5EF-CA967FD6531B}"/>
              </a:ext>
            </a:extLst>
          </p:cNvPr>
          <p:cNvSpPr txBox="1"/>
          <p:nvPr/>
        </p:nvSpPr>
        <p:spPr>
          <a:xfrm>
            <a:off x="7422641" y="934849"/>
            <a:ext cx="4766310" cy="5509200"/>
          </a:xfrm>
          <a:prstGeom prst="rect">
            <a:avLst/>
          </a:prstGeom>
          <a:noFill/>
        </p:spPr>
        <p:txBody>
          <a:bodyPr wrap="square">
            <a:spAutoFit/>
          </a:bodyPr>
          <a:lstStyle/>
          <a:p>
            <a:pPr algn="ctr"/>
            <a:r>
              <a:rPr lang="en-GB" sz="2800" dirty="0"/>
              <a:t>Lunt Roman Fort</a:t>
            </a:r>
          </a:p>
          <a:p>
            <a:endParaRPr lang="en-GB" dirty="0"/>
          </a:p>
          <a:p>
            <a:pPr marL="285750" indent="-285750">
              <a:buFont typeface="Arial" panose="020B0604020202020204" pitchFamily="34" charset="0"/>
              <a:buChar char="•"/>
            </a:pPr>
            <a:r>
              <a:rPr lang="en-GB" dirty="0"/>
              <a:t>The history of occupation at Lunt Fort shows an initial period of activity followed by a period when the fort may not have been in use.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In this initial period the presence of the army played a huge part in cementing relations with the local Iron Age inhabitants of the region, especially in the transition from rule by these independent peoples in the mid-first century AD to being an integrated part of the Roman province that emerged two or three generations later.</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With little known resistance, the tribes of Warwickshire settled into becoming civitates or client Kingdoms of the Romans.</a:t>
            </a:r>
          </a:p>
        </p:txBody>
      </p:sp>
    </p:spTree>
    <p:extLst>
      <p:ext uri="{BB962C8B-B14F-4D97-AF65-F5344CB8AC3E}">
        <p14:creationId xmlns:p14="http://schemas.microsoft.com/office/powerpoint/2010/main" val="32333030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8" name="Rectangle 72">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6" name="Picture 3" descr="A landscape with trees and hills in the background&#10;&#10;Description automatically generated with low confidence">
            <a:extLst>
              <a:ext uri="{FF2B5EF4-FFF2-40B4-BE49-F238E27FC236}">
                <a16:creationId xmlns:a16="http://schemas.microsoft.com/office/drawing/2014/main" id="{789459C5-11B4-4A80-B2BC-137DE897700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134" t="1099" r="30477"/>
          <a:stretch/>
        </p:blipFill>
        <p:spPr bwMode="auto">
          <a:xfrm>
            <a:off x="3522468" y="10"/>
            <a:ext cx="8669532" cy="6857990"/>
          </a:xfrm>
          <a:prstGeom prst="rect">
            <a:avLst/>
          </a:prstGeom>
          <a:noFill/>
          <a:extLst>
            <a:ext uri="{909E8E84-426E-40DD-AFC4-6F175D3DCCD1}">
              <a14:hiddenFill xmlns:a14="http://schemas.microsoft.com/office/drawing/2010/main">
                <a:solidFill>
                  <a:srgbClr val="FFFFFF"/>
                </a:solidFill>
              </a14:hiddenFill>
            </a:ext>
          </a:extLst>
        </p:spPr>
      </p:pic>
      <p:sp>
        <p:nvSpPr>
          <p:cNvPr id="3079" name="Rectangle 74">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5">
            <a:extLst>
              <a:ext uri="{FF2B5EF4-FFF2-40B4-BE49-F238E27FC236}">
                <a16:creationId xmlns:a16="http://schemas.microsoft.com/office/drawing/2014/main" id="{36EECC22-C76A-4350-87F6-023ADDD8587B}"/>
              </a:ext>
            </a:extLst>
          </p:cNvPr>
          <p:cNvSpPr>
            <a:spLocks noChangeArrowheads="1"/>
          </p:cNvSpPr>
          <p:nvPr/>
        </p:nvSpPr>
        <p:spPr bwMode="auto">
          <a:xfrm>
            <a:off x="371094" y="1161288"/>
            <a:ext cx="3438144" cy="11247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800" b="0" i="0" u="none" strike="noStrike" cap="none" normalizeH="0" baseline="0" dirty="0">
                <a:ln>
                  <a:noFill/>
                </a:ln>
                <a:effectLst/>
                <a:latin typeface="+mj-lt"/>
                <a:ea typeface="+mj-ea"/>
                <a:cs typeface="+mj-cs"/>
              </a:rPr>
              <a:t>Cassius Dio</a:t>
            </a:r>
          </a:p>
        </p:txBody>
      </p:sp>
      <p:sp>
        <p:nvSpPr>
          <p:cNvPr id="77" name="Rectangle 76">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9" name="Rectangle 78">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FA1B2EA3-86DB-42CA-812F-04A375420819}"/>
              </a:ext>
            </a:extLst>
          </p:cNvPr>
          <p:cNvSpPr txBox="1"/>
          <p:nvPr/>
        </p:nvSpPr>
        <p:spPr>
          <a:xfrm>
            <a:off x="371094" y="2530601"/>
            <a:ext cx="6097904" cy="4247317"/>
          </a:xfrm>
          <a:prstGeom prst="rect">
            <a:avLst/>
          </a:prstGeom>
          <a:noFill/>
        </p:spPr>
        <p:txBody>
          <a:bodyPr wrap="square">
            <a:spAutoFit/>
          </a:bodyPr>
          <a:lstStyle/>
          <a:p>
            <a:r>
              <a:rPr lang="en-GB" dirty="0"/>
              <a:t> The Roman historian Cassius Dio (ca.AD155-235) gives a tantalising glimpse into the events of the Roman invasion and their effect on the tribes of this region in his </a:t>
            </a:r>
            <a:r>
              <a:rPr lang="en-GB" i="1" dirty="0"/>
              <a:t>Roman History </a:t>
            </a:r>
            <a:r>
              <a:rPr lang="en-GB" dirty="0"/>
              <a:t>(60.20): </a:t>
            </a:r>
          </a:p>
          <a:p>
            <a:endParaRPr lang="en-GB" dirty="0"/>
          </a:p>
          <a:p>
            <a:pPr lvl="1"/>
            <a:r>
              <a:rPr lang="en-GB" dirty="0"/>
              <a:t>[Aulus] </a:t>
            </a:r>
            <a:r>
              <a:rPr lang="en-GB" dirty="0" err="1"/>
              <a:t>Plautius</a:t>
            </a:r>
            <a:r>
              <a:rPr lang="en-GB" dirty="0"/>
              <a:t>, accordingly, had a deal of trouble in searching them [the Britons] out; but when at last he did find them, he first defeated Caratacus and then </a:t>
            </a:r>
            <a:r>
              <a:rPr lang="en-GB" dirty="0" err="1"/>
              <a:t>Togodumnus</a:t>
            </a:r>
            <a:r>
              <a:rPr lang="en-GB" dirty="0"/>
              <a:t>, the sons of </a:t>
            </a:r>
            <a:r>
              <a:rPr lang="en-GB" dirty="0" err="1"/>
              <a:t>Cynobellinus</a:t>
            </a:r>
            <a:r>
              <a:rPr lang="en-GB" dirty="0"/>
              <a:t>, who was dead. (The Britons were not free and independent, but were divided into groups under various kings.) After the flight of these kings he gained by capitulation a part of the Bodunni, who were ruled by a tribe of the </a:t>
            </a:r>
            <a:r>
              <a:rPr lang="en-GB" dirty="0" err="1"/>
              <a:t>Catuellani</a:t>
            </a:r>
            <a:r>
              <a:rPr lang="en-GB" dirty="0"/>
              <a:t>; and leaving a garrison there, he advanced farther and came to a river.</a:t>
            </a:r>
          </a:p>
        </p:txBody>
      </p:sp>
    </p:spTree>
    <p:extLst>
      <p:ext uri="{BB962C8B-B14F-4D97-AF65-F5344CB8AC3E}">
        <p14:creationId xmlns:p14="http://schemas.microsoft.com/office/powerpoint/2010/main" val="3291258588"/>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8" name="Rectangle 72">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6" name="Picture 3" descr="A landscape with trees and hills in the background&#10;&#10;Description automatically generated with low confidence">
            <a:extLst>
              <a:ext uri="{FF2B5EF4-FFF2-40B4-BE49-F238E27FC236}">
                <a16:creationId xmlns:a16="http://schemas.microsoft.com/office/drawing/2014/main" id="{789459C5-11B4-4A80-B2BC-137DE897700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134" t="1099" r="30477"/>
          <a:stretch/>
        </p:blipFill>
        <p:spPr bwMode="auto">
          <a:xfrm>
            <a:off x="3522468" y="10"/>
            <a:ext cx="8669532" cy="6857990"/>
          </a:xfrm>
          <a:prstGeom prst="rect">
            <a:avLst/>
          </a:prstGeom>
          <a:noFill/>
          <a:extLst>
            <a:ext uri="{909E8E84-426E-40DD-AFC4-6F175D3DCCD1}">
              <a14:hiddenFill xmlns:a14="http://schemas.microsoft.com/office/drawing/2010/main">
                <a:solidFill>
                  <a:srgbClr val="FFFFFF"/>
                </a:solidFill>
              </a14:hiddenFill>
            </a:ext>
          </a:extLst>
        </p:spPr>
      </p:pic>
      <p:sp>
        <p:nvSpPr>
          <p:cNvPr id="3079" name="Rectangle 74">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5">
            <a:extLst>
              <a:ext uri="{FF2B5EF4-FFF2-40B4-BE49-F238E27FC236}">
                <a16:creationId xmlns:a16="http://schemas.microsoft.com/office/drawing/2014/main" id="{36EECC22-C76A-4350-87F6-023ADDD8587B}"/>
              </a:ext>
            </a:extLst>
          </p:cNvPr>
          <p:cNvSpPr>
            <a:spLocks noChangeArrowheads="1"/>
          </p:cNvSpPr>
          <p:nvPr/>
        </p:nvSpPr>
        <p:spPr bwMode="auto">
          <a:xfrm>
            <a:off x="371094" y="1161288"/>
            <a:ext cx="3438144" cy="112471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2800" b="0" i="0" u="none" strike="noStrike" cap="none" normalizeH="0" baseline="0" dirty="0">
                <a:ln>
                  <a:noFill/>
                </a:ln>
                <a:effectLst/>
                <a:latin typeface="+mj-lt"/>
                <a:ea typeface="+mj-ea"/>
                <a:cs typeface="+mj-cs"/>
              </a:rPr>
              <a:t>Dobunni? Bodunni?</a:t>
            </a:r>
          </a:p>
        </p:txBody>
      </p:sp>
      <p:sp>
        <p:nvSpPr>
          <p:cNvPr id="77" name="Rectangle 76">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9" name="Rectangle 78">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416F33E9-2215-43F1-A1D6-307B535EF74D}"/>
              </a:ext>
            </a:extLst>
          </p:cNvPr>
          <p:cNvSpPr txBox="1"/>
          <p:nvPr/>
        </p:nvSpPr>
        <p:spPr>
          <a:xfrm>
            <a:off x="424815" y="2530601"/>
            <a:ext cx="6097904" cy="3970318"/>
          </a:xfrm>
          <a:prstGeom prst="rect">
            <a:avLst/>
          </a:prstGeom>
          <a:noFill/>
        </p:spPr>
        <p:txBody>
          <a:bodyPr wrap="square">
            <a:spAutoFit/>
          </a:bodyPr>
          <a:lstStyle/>
          <a:p>
            <a:pPr marL="285750" indent="-285750">
              <a:buFont typeface="Arial" panose="020B0604020202020204" pitchFamily="34" charset="0"/>
              <a:buChar char="•"/>
            </a:pPr>
            <a:r>
              <a:rPr lang="en-GB" dirty="0"/>
              <a:t>Cassius </a:t>
            </a:r>
            <a:r>
              <a:rPr lang="en-GB" dirty="0" err="1"/>
              <a:t>Dio’s</a:t>
            </a:r>
            <a:r>
              <a:rPr lang="en-GB" dirty="0"/>
              <a:t> Bodunni may be the tribe we know as the Dobunni, who occupied the southern part of modern Warwickshire.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What may be recorded here is the moment when the Dobunni accepted the status of client Kingdom of the Romans, thus avoiding the horrific consequences of continued rebellion.</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Despite the light touch of Roman rule, there would have been demands on the population and the local economy especially to supply the army garrisoned in local forts, with cattle and their by-products of meat and leather likely to have been the most important.</a:t>
            </a:r>
          </a:p>
        </p:txBody>
      </p:sp>
    </p:spTree>
    <p:extLst>
      <p:ext uri="{BB962C8B-B14F-4D97-AF65-F5344CB8AC3E}">
        <p14:creationId xmlns:p14="http://schemas.microsoft.com/office/powerpoint/2010/main" val="2302973483"/>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3AFE8227-C443-417B-BA91-520EB1EF4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0068F0B1-249F-4ABC-983B-50DB0A3CCC56}"/>
              </a:ext>
            </a:extLst>
          </p:cNvPr>
          <p:cNvSpPr>
            <a:spLocks noChangeArrowheads="1"/>
          </p:cNvSpPr>
          <p:nvPr/>
        </p:nvSpPr>
        <p:spPr bwMode="auto">
          <a:xfrm>
            <a:off x="8643193" y="489507"/>
            <a:ext cx="3091607" cy="1655483"/>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3400" b="0" i="0" u="none" strike="noStrike" cap="none" normalizeH="0" baseline="0">
                <a:ln>
                  <a:noFill/>
                </a:ln>
                <a:effectLst/>
                <a:latin typeface="+mj-lt"/>
                <a:ea typeface="+mj-ea"/>
                <a:cs typeface="+mj-cs"/>
              </a:rPr>
              <a:t>Warwickshire at the Crossroads</a:t>
            </a:r>
          </a:p>
          <a:p>
            <a:pPr marL="0" marR="0" lvl="0" indent="0" fontAlgn="base">
              <a:lnSpc>
                <a:spcPct val="90000"/>
              </a:lnSpc>
              <a:spcBef>
                <a:spcPct val="0"/>
              </a:spcBef>
              <a:spcAft>
                <a:spcPts val="600"/>
              </a:spcAft>
              <a:buClrTx/>
              <a:buSzTx/>
              <a:tabLst/>
            </a:pPr>
            <a:endParaRPr kumimoji="0" lang="en-US" altLang="en-US" sz="3400" b="0" i="0" u="none" strike="noStrike" cap="none" normalizeH="0" baseline="0">
              <a:ln>
                <a:noFill/>
              </a:ln>
              <a:effectLst/>
              <a:latin typeface="+mj-lt"/>
              <a:ea typeface="+mj-ea"/>
              <a:cs typeface="+mj-cs"/>
            </a:endParaRPr>
          </a:p>
        </p:txBody>
      </p:sp>
      <p:pic>
        <p:nvPicPr>
          <p:cNvPr id="4097" name="Picture 1" descr="Fosse Way and Watling Street">
            <a:extLst>
              <a:ext uri="{FF2B5EF4-FFF2-40B4-BE49-F238E27FC236}">
                <a16:creationId xmlns:a16="http://schemas.microsoft.com/office/drawing/2014/main" id="{D724980E-E7ED-462C-8321-95E76D47B01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570" r="1" b="1"/>
          <a:stretch/>
        </p:blipFill>
        <p:spPr bwMode="auto">
          <a:xfrm>
            <a:off x="20" y="431"/>
            <a:ext cx="8115280" cy="6408311"/>
          </a:xfrm>
          <a:prstGeom prst="rect">
            <a:avLst/>
          </a:prstGeom>
          <a:noFill/>
          <a:extLst>
            <a:ext uri="{909E8E84-426E-40DD-AFC4-6F175D3DCCD1}">
              <a14:hiddenFill xmlns:a14="http://schemas.microsoft.com/office/drawing/2010/main">
                <a:solidFill>
                  <a:srgbClr val="FFFFFF"/>
                </a:solidFill>
              </a14:hiddenFill>
            </a:ext>
          </a:extLst>
        </p:spPr>
      </p:pic>
      <p:sp>
        <p:nvSpPr>
          <p:cNvPr id="72" name="Rectangle 71">
            <a:extLst>
              <a:ext uri="{FF2B5EF4-FFF2-40B4-BE49-F238E27FC236}">
                <a16:creationId xmlns:a16="http://schemas.microsoft.com/office/drawing/2014/main" id="{907741FC-B544-4A6E-B831-6789D04233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6408741"/>
            <a:ext cx="12191998" cy="457202"/>
          </a:xfrm>
          <a:prstGeom prst="rect">
            <a:avLst/>
          </a:prstGeom>
          <a:gradFill>
            <a:gsLst>
              <a:gs pos="34000">
                <a:srgbClr val="000000">
                  <a:alpha val="96000"/>
                </a:srgbClr>
              </a:gs>
              <a:gs pos="100000">
                <a:schemeClr val="accent1"/>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3F0BE7ED-7814-4273-B18A-F26CC03803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 y="6408742"/>
            <a:ext cx="8115300" cy="449258"/>
          </a:xfrm>
          <a:prstGeom prst="rect">
            <a:avLst/>
          </a:prstGeom>
          <a:gradFill>
            <a:gsLst>
              <a:gs pos="28000">
                <a:schemeClr val="accent1">
                  <a:lumMod val="75000"/>
                  <a:alpha val="59000"/>
                </a:schemeClr>
              </a:gs>
              <a:gs pos="100000">
                <a:srgbClr val="000000">
                  <a:alpha val="70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780F2EA7-12DC-4524-B2A6-F195D73C0EBE}"/>
              </a:ext>
            </a:extLst>
          </p:cNvPr>
          <p:cNvSpPr txBox="1"/>
          <p:nvPr/>
        </p:nvSpPr>
        <p:spPr>
          <a:xfrm>
            <a:off x="8208168" y="2144990"/>
            <a:ext cx="4014787" cy="3139321"/>
          </a:xfrm>
          <a:prstGeom prst="rect">
            <a:avLst/>
          </a:prstGeom>
          <a:noFill/>
        </p:spPr>
        <p:txBody>
          <a:bodyPr wrap="square">
            <a:spAutoFit/>
          </a:bodyPr>
          <a:lstStyle/>
          <a:p>
            <a:pPr marL="285750" indent="-285750">
              <a:buFont typeface="Arial" panose="020B0604020202020204" pitchFamily="34" charset="0"/>
              <a:buChar char="•"/>
            </a:pPr>
            <a:r>
              <a:rPr lang="en-GB" dirty="0"/>
              <a:t>The creation of the road system and the foundation of the network of forts and fortress we see throughout Roman Britain were doubtless interlinked.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roads allowed the rapid movement of troops in times of crises, as demonstrated in their use by Roman forces in the Boudican revolt of AD 60–1.</a:t>
            </a:r>
          </a:p>
        </p:txBody>
      </p:sp>
    </p:spTree>
    <p:extLst>
      <p:ext uri="{BB962C8B-B14F-4D97-AF65-F5344CB8AC3E}">
        <p14:creationId xmlns:p14="http://schemas.microsoft.com/office/powerpoint/2010/main" val="19487402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3AFE8227-C443-417B-BA91-520EB1EF4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0068F0B1-249F-4ABC-983B-50DB0A3CCC56}"/>
              </a:ext>
            </a:extLst>
          </p:cNvPr>
          <p:cNvSpPr>
            <a:spLocks noChangeArrowheads="1"/>
          </p:cNvSpPr>
          <p:nvPr/>
        </p:nvSpPr>
        <p:spPr bwMode="auto">
          <a:xfrm>
            <a:off x="8643193" y="489507"/>
            <a:ext cx="3091607" cy="1655483"/>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3400" b="0" i="0" u="none" strike="noStrike" cap="none" normalizeH="0" baseline="0" dirty="0">
                <a:ln>
                  <a:noFill/>
                </a:ln>
                <a:effectLst/>
                <a:latin typeface="+mj-lt"/>
                <a:ea typeface="+mj-ea"/>
                <a:cs typeface="+mj-cs"/>
              </a:rPr>
              <a:t>Warwickshire at the Crossroads</a:t>
            </a:r>
          </a:p>
          <a:p>
            <a:pPr marL="0" marR="0" lvl="0" indent="0" fontAlgn="base">
              <a:lnSpc>
                <a:spcPct val="90000"/>
              </a:lnSpc>
              <a:spcBef>
                <a:spcPct val="0"/>
              </a:spcBef>
              <a:spcAft>
                <a:spcPts val="600"/>
              </a:spcAft>
              <a:buClrTx/>
              <a:buSzTx/>
              <a:tabLst/>
            </a:pPr>
            <a:endParaRPr kumimoji="0" lang="en-US" altLang="en-US" sz="3400" b="0" i="0" u="none" strike="noStrike" cap="none" normalizeH="0" baseline="0" dirty="0">
              <a:ln>
                <a:noFill/>
              </a:ln>
              <a:effectLst/>
              <a:latin typeface="+mj-lt"/>
              <a:ea typeface="+mj-ea"/>
              <a:cs typeface="+mj-cs"/>
            </a:endParaRPr>
          </a:p>
        </p:txBody>
      </p:sp>
      <p:pic>
        <p:nvPicPr>
          <p:cNvPr id="4097" name="Picture 1" descr="Fosse Way and Watling Street">
            <a:extLst>
              <a:ext uri="{FF2B5EF4-FFF2-40B4-BE49-F238E27FC236}">
                <a16:creationId xmlns:a16="http://schemas.microsoft.com/office/drawing/2014/main" id="{D724980E-E7ED-462C-8321-95E76D47B01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570" r="1" b="1"/>
          <a:stretch/>
        </p:blipFill>
        <p:spPr bwMode="auto">
          <a:xfrm>
            <a:off x="20" y="431"/>
            <a:ext cx="8115280" cy="6408311"/>
          </a:xfrm>
          <a:prstGeom prst="rect">
            <a:avLst/>
          </a:prstGeom>
          <a:noFill/>
          <a:extLst>
            <a:ext uri="{909E8E84-426E-40DD-AFC4-6F175D3DCCD1}">
              <a14:hiddenFill xmlns:a14="http://schemas.microsoft.com/office/drawing/2010/main">
                <a:solidFill>
                  <a:srgbClr val="FFFFFF"/>
                </a:solidFill>
              </a14:hiddenFill>
            </a:ext>
          </a:extLst>
        </p:spPr>
      </p:pic>
      <p:sp>
        <p:nvSpPr>
          <p:cNvPr id="72" name="Rectangle 71">
            <a:extLst>
              <a:ext uri="{FF2B5EF4-FFF2-40B4-BE49-F238E27FC236}">
                <a16:creationId xmlns:a16="http://schemas.microsoft.com/office/drawing/2014/main" id="{907741FC-B544-4A6E-B831-6789D04233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6408741"/>
            <a:ext cx="12191998" cy="457202"/>
          </a:xfrm>
          <a:prstGeom prst="rect">
            <a:avLst/>
          </a:prstGeom>
          <a:gradFill>
            <a:gsLst>
              <a:gs pos="34000">
                <a:srgbClr val="000000">
                  <a:alpha val="96000"/>
                </a:srgbClr>
              </a:gs>
              <a:gs pos="100000">
                <a:schemeClr val="accent1"/>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3F0BE7ED-7814-4273-B18A-F26CC03803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 y="6408742"/>
            <a:ext cx="8115300" cy="449258"/>
          </a:xfrm>
          <a:prstGeom prst="rect">
            <a:avLst/>
          </a:prstGeom>
          <a:gradFill>
            <a:gsLst>
              <a:gs pos="28000">
                <a:schemeClr val="accent1">
                  <a:lumMod val="75000"/>
                  <a:alpha val="59000"/>
                </a:schemeClr>
              </a:gs>
              <a:gs pos="100000">
                <a:srgbClr val="000000">
                  <a:alpha val="70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3448A9D-A63D-42B9-8655-1DA5DA263F79}"/>
              </a:ext>
            </a:extLst>
          </p:cNvPr>
          <p:cNvSpPr txBox="1"/>
          <p:nvPr/>
        </p:nvSpPr>
        <p:spPr>
          <a:xfrm>
            <a:off x="8186260" y="1844178"/>
            <a:ext cx="3934777" cy="4524315"/>
          </a:xfrm>
          <a:prstGeom prst="rect">
            <a:avLst/>
          </a:prstGeom>
          <a:noFill/>
        </p:spPr>
        <p:txBody>
          <a:bodyPr wrap="square">
            <a:spAutoFit/>
          </a:bodyPr>
          <a:lstStyle/>
          <a:p>
            <a:pPr marL="285750" indent="-285750">
              <a:buFont typeface="Arial" panose="020B0604020202020204" pitchFamily="34" charset="0"/>
              <a:buChar char="•"/>
            </a:pPr>
            <a:r>
              <a:rPr lang="en-GB" dirty="0"/>
              <a:t>As shown in the map, Warwickshire stands at the crossroads of two of the most important Roman roads in Britain, the Fosse Way and Watling Street.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b="1" dirty="0"/>
              <a:t>Watling Street </a:t>
            </a:r>
            <a:r>
              <a:rPr lang="en-GB" dirty="0"/>
              <a:t>ran from four separate points on the southeast coast - </a:t>
            </a:r>
            <a:r>
              <a:rPr lang="en-GB" dirty="0" err="1"/>
              <a:t>Reculver</a:t>
            </a:r>
            <a:r>
              <a:rPr lang="en-GB" dirty="0"/>
              <a:t> (</a:t>
            </a:r>
            <a:r>
              <a:rPr lang="en-GB" dirty="0" err="1"/>
              <a:t>Regulbium</a:t>
            </a:r>
            <a:r>
              <a:rPr lang="en-GB" dirty="0"/>
              <a:t>), </a:t>
            </a:r>
            <a:r>
              <a:rPr lang="en-GB" dirty="0" err="1"/>
              <a:t>Richborough</a:t>
            </a:r>
            <a:r>
              <a:rPr lang="en-GB" dirty="0"/>
              <a:t> (</a:t>
            </a:r>
            <a:r>
              <a:rPr lang="en-GB" dirty="0" err="1"/>
              <a:t>Rutupiae</a:t>
            </a:r>
            <a:r>
              <a:rPr lang="en-GB" dirty="0"/>
              <a:t>), Dover (</a:t>
            </a:r>
            <a:r>
              <a:rPr lang="en-GB" dirty="0" err="1"/>
              <a:t>Dubris</a:t>
            </a:r>
            <a:r>
              <a:rPr lang="en-GB" dirty="0"/>
              <a:t>) and Lympne (Portus </a:t>
            </a:r>
            <a:r>
              <a:rPr lang="en-GB" dirty="0" err="1"/>
              <a:t>Lemanus</a:t>
            </a:r>
            <a:r>
              <a:rPr lang="en-GB" dirty="0"/>
              <a:t>) - which converged at Canterbury (</a:t>
            </a:r>
            <a:r>
              <a:rPr lang="en-GB" dirty="0" err="1"/>
              <a:t>Durovernum</a:t>
            </a:r>
            <a:r>
              <a:rPr lang="en-GB" dirty="0"/>
              <a:t>) before crossing the Thames and running all the way to </a:t>
            </a:r>
            <a:r>
              <a:rPr lang="en-GB" dirty="0" err="1"/>
              <a:t>Wroxeter</a:t>
            </a:r>
            <a:r>
              <a:rPr lang="en-GB" dirty="0"/>
              <a:t> (</a:t>
            </a:r>
            <a:r>
              <a:rPr lang="en-GB" dirty="0" err="1"/>
              <a:t>Viriconium</a:t>
            </a:r>
            <a:r>
              <a:rPr lang="en-GB" dirty="0"/>
              <a:t>) in modern day Shropshire. </a:t>
            </a:r>
          </a:p>
        </p:txBody>
      </p:sp>
    </p:spTree>
    <p:extLst>
      <p:ext uri="{BB962C8B-B14F-4D97-AF65-F5344CB8AC3E}">
        <p14:creationId xmlns:p14="http://schemas.microsoft.com/office/powerpoint/2010/main" val="9848907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3AFE8227-C443-417B-BA91-520EB1EF4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a:extLst>
              <a:ext uri="{FF2B5EF4-FFF2-40B4-BE49-F238E27FC236}">
                <a16:creationId xmlns:a16="http://schemas.microsoft.com/office/drawing/2014/main" id="{0068F0B1-249F-4ABC-983B-50DB0A3CCC56}"/>
              </a:ext>
            </a:extLst>
          </p:cNvPr>
          <p:cNvSpPr>
            <a:spLocks noChangeArrowheads="1"/>
          </p:cNvSpPr>
          <p:nvPr/>
        </p:nvSpPr>
        <p:spPr bwMode="auto">
          <a:xfrm>
            <a:off x="8643193" y="489507"/>
            <a:ext cx="3091607" cy="1655483"/>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b" anchorCtr="0" compatLnSpc="1">
            <a:prstTxWarp prst="textNoShape">
              <a:avLst/>
            </a:prstTxWarp>
            <a:normAutofit/>
          </a:bodyPr>
          <a:lstStyle/>
          <a:p>
            <a:pPr marL="0" marR="0" lvl="0" indent="0" fontAlgn="base">
              <a:lnSpc>
                <a:spcPct val="90000"/>
              </a:lnSpc>
              <a:spcBef>
                <a:spcPct val="0"/>
              </a:spcBef>
              <a:spcAft>
                <a:spcPts val="600"/>
              </a:spcAft>
              <a:buClrTx/>
              <a:buSzTx/>
              <a:tabLst/>
            </a:pPr>
            <a:r>
              <a:rPr kumimoji="0" lang="en-US" altLang="en-US" sz="3400" b="0" i="0" u="none" strike="noStrike" cap="none" normalizeH="0" baseline="0" dirty="0">
                <a:ln>
                  <a:noFill/>
                </a:ln>
                <a:effectLst/>
                <a:latin typeface="+mj-lt"/>
                <a:ea typeface="+mj-ea"/>
                <a:cs typeface="+mj-cs"/>
              </a:rPr>
              <a:t>Warwickshire at the Crossroads</a:t>
            </a:r>
          </a:p>
          <a:p>
            <a:pPr marL="0" marR="0" lvl="0" indent="0" fontAlgn="base">
              <a:lnSpc>
                <a:spcPct val="90000"/>
              </a:lnSpc>
              <a:spcBef>
                <a:spcPct val="0"/>
              </a:spcBef>
              <a:spcAft>
                <a:spcPts val="600"/>
              </a:spcAft>
              <a:buClrTx/>
              <a:buSzTx/>
              <a:tabLst/>
            </a:pPr>
            <a:endParaRPr kumimoji="0" lang="en-US" altLang="en-US" sz="3400" b="0" i="0" u="none" strike="noStrike" cap="none" normalizeH="0" baseline="0" dirty="0">
              <a:ln>
                <a:noFill/>
              </a:ln>
              <a:effectLst/>
              <a:latin typeface="+mj-lt"/>
              <a:ea typeface="+mj-ea"/>
              <a:cs typeface="+mj-cs"/>
            </a:endParaRPr>
          </a:p>
        </p:txBody>
      </p:sp>
      <p:pic>
        <p:nvPicPr>
          <p:cNvPr id="4097" name="Picture 1" descr="Fosse Way and Watling Street">
            <a:extLst>
              <a:ext uri="{FF2B5EF4-FFF2-40B4-BE49-F238E27FC236}">
                <a16:creationId xmlns:a16="http://schemas.microsoft.com/office/drawing/2014/main" id="{D724980E-E7ED-462C-8321-95E76D47B01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570" r="1" b="1"/>
          <a:stretch/>
        </p:blipFill>
        <p:spPr bwMode="auto">
          <a:xfrm>
            <a:off x="20" y="431"/>
            <a:ext cx="8115280" cy="6408311"/>
          </a:xfrm>
          <a:prstGeom prst="rect">
            <a:avLst/>
          </a:prstGeom>
          <a:noFill/>
          <a:extLst>
            <a:ext uri="{909E8E84-426E-40DD-AFC4-6F175D3DCCD1}">
              <a14:hiddenFill xmlns:a14="http://schemas.microsoft.com/office/drawing/2010/main">
                <a:solidFill>
                  <a:srgbClr val="FFFFFF"/>
                </a:solidFill>
              </a14:hiddenFill>
            </a:ext>
          </a:extLst>
        </p:spPr>
      </p:pic>
      <p:sp>
        <p:nvSpPr>
          <p:cNvPr id="72" name="Rectangle 71">
            <a:extLst>
              <a:ext uri="{FF2B5EF4-FFF2-40B4-BE49-F238E27FC236}">
                <a16:creationId xmlns:a16="http://schemas.microsoft.com/office/drawing/2014/main" id="{907741FC-B544-4A6E-B831-6789D04233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6408741"/>
            <a:ext cx="12191998" cy="457202"/>
          </a:xfrm>
          <a:prstGeom prst="rect">
            <a:avLst/>
          </a:prstGeom>
          <a:gradFill>
            <a:gsLst>
              <a:gs pos="34000">
                <a:srgbClr val="000000">
                  <a:alpha val="96000"/>
                </a:srgbClr>
              </a:gs>
              <a:gs pos="100000">
                <a:schemeClr val="accent1"/>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3F0BE7ED-7814-4273-B18A-F26CC03803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 y="6408742"/>
            <a:ext cx="8115300" cy="449258"/>
          </a:xfrm>
          <a:prstGeom prst="rect">
            <a:avLst/>
          </a:prstGeom>
          <a:gradFill>
            <a:gsLst>
              <a:gs pos="28000">
                <a:schemeClr val="accent1">
                  <a:lumMod val="75000"/>
                  <a:alpha val="59000"/>
                </a:schemeClr>
              </a:gs>
              <a:gs pos="100000">
                <a:srgbClr val="000000">
                  <a:alpha val="70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3448A9D-A63D-42B9-8655-1DA5DA263F79}"/>
              </a:ext>
            </a:extLst>
          </p:cNvPr>
          <p:cNvSpPr txBox="1"/>
          <p:nvPr/>
        </p:nvSpPr>
        <p:spPr>
          <a:xfrm>
            <a:off x="8168452" y="2144990"/>
            <a:ext cx="4041088" cy="3416320"/>
          </a:xfrm>
          <a:prstGeom prst="rect">
            <a:avLst/>
          </a:prstGeom>
          <a:noFill/>
        </p:spPr>
        <p:txBody>
          <a:bodyPr wrap="square">
            <a:spAutoFit/>
          </a:bodyPr>
          <a:lstStyle/>
          <a:p>
            <a:pPr marL="285750" indent="-285750">
              <a:buFont typeface="Arial" panose="020B0604020202020204" pitchFamily="34" charset="0"/>
              <a:buChar char="•"/>
            </a:pPr>
            <a:r>
              <a:rPr lang="en-GB" dirty="0"/>
              <a:t>The </a:t>
            </a:r>
            <a:r>
              <a:rPr lang="en-GB" b="1" dirty="0"/>
              <a:t>Fosse Way </a:t>
            </a:r>
            <a:r>
              <a:rPr lang="en-GB" dirty="0"/>
              <a:t>joined Exeter (</a:t>
            </a:r>
            <a:r>
              <a:rPr lang="en-GB" dirty="0" err="1"/>
              <a:t>Isca</a:t>
            </a:r>
            <a:r>
              <a:rPr lang="en-GB" dirty="0"/>
              <a:t> </a:t>
            </a:r>
            <a:r>
              <a:rPr lang="en-GB" dirty="0" err="1"/>
              <a:t>Dumnoniorum</a:t>
            </a:r>
            <a:r>
              <a:rPr lang="en-GB" dirty="0"/>
              <a:t>) in the southwest with Lincoln (Lindum Colonia) in the northeast, crossing as it did the entire future county of Warwickshire.</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It is possible that the convergence of the two roads may have been important in the Roman victory over Boudica, and if we are looking for a possible location of her defeat, it might be that x marks the spot. </a:t>
            </a:r>
          </a:p>
        </p:txBody>
      </p:sp>
    </p:spTree>
    <p:extLst>
      <p:ext uri="{BB962C8B-B14F-4D97-AF65-F5344CB8AC3E}">
        <p14:creationId xmlns:p14="http://schemas.microsoft.com/office/powerpoint/2010/main" val="11559251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TotalTime>
  <Words>1601</Words>
  <Application>Microsoft Office PowerPoint</Application>
  <PresentationFormat>Widescreen</PresentationFormat>
  <Paragraphs>77</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Avenir Next LT Pro</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Grigsby, Paul</dc:creator>
  <cp:lastModifiedBy>Grigsby, Paul</cp:lastModifiedBy>
  <cp:revision>6</cp:revision>
  <dcterms:created xsi:type="dcterms:W3CDTF">2021-09-01T17:57:17Z</dcterms:created>
  <dcterms:modified xsi:type="dcterms:W3CDTF">2021-09-10T16:43:28Z</dcterms:modified>
</cp:coreProperties>
</file>