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82" r:id="rId2"/>
    <p:sldId id="299" r:id="rId3"/>
    <p:sldId id="300" r:id="rId4"/>
    <p:sldId id="295" r:id="rId5"/>
    <p:sldId id="306" r:id="rId6"/>
    <p:sldId id="307" r:id="rId7"/>
    <p:sldId id="308" r:id="rId8"/>
    <p:sldId id="309" r:id="rId9"/>
    <p:sldId id="303" r:id="rId10"/>
    <p:sldId id="304" r:id="rId11"/>
    <p:sldId id="305" r:id="rId12"/>
    <p:sldId id="302" r:id="rId13"/>
    <p:sldId id="29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84" y="9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E0A159-8F5F-4413-8AD7-7A24F686798C}" type="datetimeFigureOut">
              <a:rPr lang="en-GB" smtClean="0"/>
              <a:t>10/09/2021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8A9B0D-7AC3-43C7-A2FE-E3197E12D2A2}" type="slidenum">
              <a:rPr lang="en-GB" smtClean="0"/>
              <a:t>‹#›</a:t>
            </a:fld>
            <a:endParaRPr lang="en-GB"/>
          </a:p>
        </p:txBody>
      </p:sp>
    </p:spTree>
    <p:extLst>
      <p:ext uri="{BB962C8B-B14F-4D97-AF65-F5344CB8AC3E}">
        <p14:creationId xmlns:p14="http://schemas.microsoft.com/office/powerpoint/2010/main" val="3563300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CF495-2B64-4B0C-8F51-499D220BCD8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525555E-A707-4B2D-80DD-80429F3523C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F574AA1-1E15-4082-BE87-0E0812F5B8C7}"/>
              </a:ext>
            </a:extLst>
          </p:cNvPr>
          <p:cNvSpPr>
            <a:spLocks noGrp="1"/>
          </p:cNvSpPr>
          <p:nvPr>
            <p:ph type="dt" sz="half" idx="10"/>
          </p:nvPr>
        </p:nvSpPr>
        <p:spPr/>
        <p:txBody>
          <a:bodyPr/>
          <a:lstStyle/>
          <a:p>
            <a:fld id="{72CA25FC-DEA5-489E-98D8-61270A38E48D}" type="datetimeFigureOut">
              <a:rPr lang="en-GB" smtClean="0"/>
              <a:t>10/09/2021</a:t>
            </a:fld>
            <a:endParaRPr lang="en-GB"/>
          </a:p>
        </p:txBody>
      </p:sp>
      <p:sp>
        <p:nvSpPr>
          <p:cNvPr id="5" name="Footer Placeholder 4">
            <a:extLst>
              <a:ext uri="{FF2B5EF4-FFF2-40B4-BE49-F238E27FC236}">
                <a16:creationId xmlns:a16="http://schemas.microsoft.com/office/drawing/2014/main" id="{E55D8175-AADF-403A-B3E6-08D8E20575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0D40FFE-0881-42F1-9AC0-256A3234D312}"/>
              </a:ext>
            </a:extLst>
          </p:cNvPr>
          <p:cNvSpPr>
            <a:spLocks noGrp="1"/>
          </p:cNvSpPr>
          <p:nvPr>
            <p:ph type="sldNum" sz="quarter" idx="12"/>
          </p:nvPr>
        </p:nvSpPr>
        <p:spPr/>
        <p:txBody>
          <a:bodyPr/>
          <a:lstStyle/>
          <a:p>
            <a:fld id="{EEE5BB4D-A3BE-4BD0-845D-5E3054082C86}" type="slidenum">
              <a:rPr lang="en-GB" smtClean="0"/>
              <a:t>‹#›</a:t>
            </a:fld>
            <a:endParaRPr lang="en-GB"/>
          </a:p>
        </p:txBody>
      </p:sp>
    </p:spTree>
    <p:extLst>
      <p:ext uri="{BB962C8B-B14F-4D97-AF65-F5344CB8AC3E}">
        <p14:creationId xmlns:p14="http://schemas.microsoft.com/office/powerpoint/2010/main" val="1491248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DAF22-BF62-40E1-BFEF-56CA3E9186D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CF55D51-1F51-4353-924F-F6D0B1DDEC2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5ED7E64-5D28-4FB5-A7A2-D9D421BC204D}"/>
              </a:ext>
            </a:extLst>
          </p:cNvPr>
          <p:cNvSpPr>
            <a:spLocks noGrp="1"/>
          </p:cNvSpPr>
          <p:nvPr>
            <p:ph type="dt" sz="half" idx="10"/>
          </p:nvPr>
        </p:nvSpPr>
        <p:spPr/>
        <p:txBody>
          <a:bodyPr/>
          <a:lstStyle/>
          <a:p>
            <a:fld id="{72CA25FC-DEA5-489E-98D8-61270A38E48D}" type="datetimeFigureOut">
              <a:rPr lang="en-GB" smtClean="0"/>
              <a:t>10/09/2021</a:t>
            </a:fld>
            <a:endParaRPr lang="en-GB"/>
          </a:p>
        </p:txBody>
      </p:sp>
      <p:sp>
        <p:nvSpPr>
          <p:cNvPr id="5" name="Footer Placeholder 4">
            <a:extLst>
              <a:ext uri="{FF2B5EF4-FFF2-40B4-BE49-F238E27FC236}">
                <a16:creationId xmlns:a16="http://schemas.microsoft.com/office/drawing/2014/main" id="{D6C8D259-4EAD-4A46-BD54-6C95807CAA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35CB887-D9B1-42BC-B583-37F9F39D99E2}"/>
              </a:ext>
            </a:extLst>
          </p:cNvPr>
          <p:cNvSpPr>
            <a:spLocks noGrp="1"/>
          </p:cNvSpPr>
          <p:nvPr>
            <p:ph type="sldNum" sz="quarter" idx="12"/>
          </p:nvPr>
        </p:nvSpPr>
        <p:spPr/>
        <p:txBody>
          <a:bodyPr/>
          <a:lstStyle/>
          <a:p>
            <a:fld id="{EEE5BB4D-A3BE-4BD0-845D-5E3054082C86}" type="slidenum">
              <a:rPr lang="en-GB" smtClean="0"/>
              <a:t>‹#›</a:t>
            </a:fld>
            <a:endParaRPr lang="en-GB"/>
          </a:p>
        </p:txBody>
      </p:sp>
    </p:spTree>
    <p:extLst>
      <p:ext uri="{BB962C8B-B14F-4D97-AF65-F5344CB8AC3E}">
        <p14:creationId xmlns:p14="http://schemas.microsoft.com/office/powerpoint/2010/main" val="3932368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9800B0-DCDC-4D85-993A-1E5BE700C9E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E3EE0C9-4679-4E31-9D1E-196A69957A2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B25F700-F163-481F-ADE5-B2811ED570BC}"/>
              </a:ext>
            </a:extLst>
          </p:cNvPr>
          <p:cNvSpPr>
            <a:spLocks noGrp="1"/>
          </p:cNvSpPr>
          <p:nvPr>
            <p:ph type="dt" sz="half" idx="10"/>
          </p:nvPr>
        </p:nvSpPr>
        <p:spPr/>
        <p:txBody>
          <a:bodyPr/>
          <a:lstStyle/>
          <a:p>
            <a:fld id="{72CA25FC-DEA5-489E-98D8-61270A38E48D}" type="datetimeFigureOut">
              <a:rPr lang="en-GB" smtClean="0"/>
              <a:t>10/09/2021</a:t>
            </a:fld>
            <a:endParaRPr lang="en-GB"/>
          </a:p>
        </p:txBody>
      </p:sp>
      <p:sp>
        <p:nvSpPr>
          <p:cNvPr id="5" name="Footer Placeholder 4">
            <a:extLst>
              <a:ext uri="{FF2B5EF4-FFF2-40B4-BE49-F238E27FC236}">
                <a16:creationId xmlns:a16="http://schemas.microsoft.com/office/drawing/2014/main" id="{819C0FFC-B09E-4E7B-8370-9AF3BF8D35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E0C54E2-FC14-434B-882E-2BDADE4A44D6}"/>
              </a:ext>
            </a:extLst>
          </p:cNvPr>
          <p:cNvSpPr>
            <a:spLocks noGrp="1"/>
          </p:cNvSpPr>
          <p:nvPr>
            <p:ph type="sldNum" sz="quarter" idx="12"/>
          </p:nvPr>
        </p:nvSpPr>
        <p:spPr/>
        <p:txBody>
          <a:bodyPr/>
          <a:lstStyle/>
          <a:p>
            <a:fld id="{EEE5BB4D-A3BE-4BD0-845D-5E3054082C86}" type="slidenum">
              <a:rPr lang="en-GB" smtClean="0"/>
              <a:t>‹#›</a:t>
            </a:fld>
            <a:endParaRPr lang="en-GB"/>
          </a:p>
        </p:txBody>
      </p:sp>
    </p:spTree>
    <p:extLst>
      <p:ext uri="{BB962C8B-B14F-4D97-AF65-F5344CB8AC3E}">
        <p14:creationId xmlns:p14="http://schemas.microsoft.com/office/powerpoint/2010/main" val="139888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5F821-833F-4492-AA65-63B3E892B75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1CC000D-DF19-47EF-903C-39887175373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1361B2E-1EA2-4F02-92FA-FE2DCBFC3A57}"/>
              </a:ext>
            </a:extLst>
          </p:cNvPr>
          <p:cNvSpPr>
            <a:spLocks noGrp="1"/>
          </p:cNvSpPr>
          <p:nvPr>
            <p:ph type="dt" sz="half" idx="10"/>
          </p:nvPr>
        </p:nvSpPr>
        <p:spPr/>
        <p:txBody>
          <a:bodyPr/>
          <a:lstStyle/>
          <a:p>
            <a:fld id="{72CA25FC-DEA5-489E-98D8-61270A38E48D}" type="datetimeFigureOut">
              <a:rPr lang="en-GB" smtClean="0"/>
              <a:t>10/09/2021</a:t>
            </a:fld>
            <a:endParaRPr lang="en-GB"/>
          </a:p>
        </p:txBody>
      </p:sp>
      <p:sp>
        <p:nvSpPr>
          <p:cNvPr id="5" name="Footer Placeholder 4">
            <a:extLst>
              <a:ext uri="{FF2B5EF4-FFF2-40B4-BE49-F238E27FC236}">
                <a16:creationId xmlns:a16="http://schemas.microsoft.com/office/drawing/2014/main" id="{59525FA7-0225-4FE1-9CF6-FC031B1765F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83B78F5-80AE-4C45-8D34-DEC0F63F7B84}"/>
              </a:ext>
            </a:extLst>
          </p:cNvPr>
          <p:cNvSpPr>
            <a:spLocks noGrp="1"/>
          </p:cNvSpPr>
          <p:nvPr>
            <p:ph type="sldNum" sz="quarter" idx="12"/>
          </p:nvPr>
        </p:nvSpPr>
        <p:spPr/>
        <p:txBody>
          <a:bodyPr/>
          <a:lstStyle/>
          <a:p>
            <a:fld id="{EEE5BB4D-A3BE-4BD0-845D-5E3054082C86}" type="slidenum">
              <a:rPr lang="en-GB" smtClean="0"/>
              <a:t>‹#›</a:t>
            </a:fld>
            <a:endParaRPr lang="en-GB"/>
          </a:p>
        </p:txBody>
      </p:sp>
    </p:spTree>
    <p:extLst>
      <p:ext uri="{BB962C8B-B14F-4D97-AF65-F5344CB8AC3E}">
        <p14:creationId xmlns:p14="http://schemas.microsoft.com/office/powerpoint/2010/main" val="2787706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A575B-25C0-441B-B6B8-2687231E0FF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C142DBC-C9AB-40B1-8D05-3AC9CA9A46B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90DF74-0715-4895-945B-4C07B50B4BB3}"/>
              </a:ext>
            </a:extLst>
          </p:cNvPr>
          <p:cNvSpPr>
            <a:spLocks noGrp="1"/>
          </p:cNvSpPr>
          <p:nvPr>
            <p:ph type="dt" sz="half" idx="10"/>
          </p:nvPr>
        </p:nvSpPr>
        <p:spPr/>
        <p:txBody>
          <a:bodyPr/>
          <a:lstStyle/>
          <a:p>
            <a:fld id="{72CA25FC-DEA5-489E-98D8-61270A38E48D}" type="datetimeFigureOut">
              <a:rPr lang="en-GB" smtClean="0"/>
              <a:t>10/09/2021</a:t>
            </a:fld>
            <a:endParaRPr lang="en-GB"/>
          </a:p>
        </p:txBody>
      </p:sp>
      <p:sp>
        <p:nvSpPr>
          <p:cNvPr id="5" name="Footer Placeholder 4">
            <a:extLst>
              <a:ext uri="{FF2B5EF4-FFF2-40B4-BE49-F238E27FC236}">
                <a16:creationId xmlns:a16="http://schemas.microsoft.com/office/drawing/2014/main" id="{47486787-DD78-4AFF-86DE-CC8915E14A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19A1A4D-E0FC-4284-911C-7CADC9CB2557}"/>
              </a:ext>
            </a:extLst>
          </p:cNvPr>
          <p:cNvSpPr>
            <a:spLocks noGrp="1"/>
          </p:cNvSpPr>
          <p:nvPr>
            <p:ph type="sldNum" sz="quarter" idx="12"/>
          </p:nvPr>
        </p:nvSpPr>
        <p:spPr/>
        <p:txBody>
          <a:bodyPr/>
          <a:lstStyle/>
          <a:p>
            <a:fld id="{EEE5BB4D-A3BE-4BD0-845D-5E3054082C86}" type="slidenum">
              <a:rPr lang="en-GB" smtClean="0"/>
              <a:t>‹#›</a:t>
            </a:fld>
            <a:endParaRPr lang="en-GB"/>
          </a:p>
        </p:txBody>
      </p:sp>
    </p:spTree>
    <p:extLst>
      <p:ext uri="{BB962C8B-B14F-4D97-AF65-F5344CB8AC3E}">
        <p14:creationId xmlns:p14="http://schemas.microsoft.com/office/powerpoint/2010/main" val="972248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8F6BE-53D3-4D63-AC92-30BAD07008C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BC195ED-3FE0-431F-9723-5FEA2AC16AC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F1311D4-6B81-4B3F-BC9A-F8B2824A0B6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FC95C54-FFF5-4232-A7A8-CA11BF99EF60}"/>
              </a:ext>
            </a:extLst>
          </p:cNvPr>
          <p:cNvSpPr>
            <a:spLocks noGrp="1"/>
          </p:cNvSpPr>
          <p:nvPr>
            <p:ph type="dt" sz="half" idx="10"/>
          </p:nvPr>
        </p:nvSpPr>
        <p:spPr/>
        <p:txBody>
          <a:bodyPr/>
          <a:lstStyle/>
          <a:p>
            <a:fld id="{72CA25FC-DEA5-489E-98D8-61270A38E48D}" type="datetimeFigureOut">
              <a:rPr lang="en-GB" smtClean="0"/>
              <a:t>10/09/2021</a:t>
            </a:fld>
            <a:endParaRPr lang="en-GB"/>
          </a:p>
        </p:txBody>
      </p:sp>
      <p:sp>
        <p:nvSpPr>
          <p:cNvPr id="6" name="Footer Placeholder 5">
            <a:extLst>
              <a:ext uri="{FF2B5EF4-FFF2-40B4-BE49-F238E27FC236}">
                <a16:creationId xmlns:a16="http://schemas.microsoft.com/office/drawing/2014/main" id="{E7DF152C-9C25-43AD-B649-D445CA09C10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5BF006-49A7-4217-ACC0-8C6145E06653}"/>
              </a:ext>
            </a:extLst>
          </p:cNvPr>
          <p:cNvSpPr>
            <a:spLocks noGrp="1"/>
          </p:cNvSpPr>
          <p:nvPr>
            <p:ph type="sldNum" sz="quarter" idx="12"/>
          </p:nvPr>
        </p:nvSpPr>
        <p:spPr/>
        <p:txBody>
          <a:bodyPr/>
          <a:lstStyle/>
          <a:p>
            <a:fld id="{EEE5BB4D-A3BE-4BD0-845D-5E3054082C86}" type="slidenum">
              <a:rPr lang="en-GB" smtClean="0"/>
              <a:t>‹#›</a:t>
            </a:fld>
            <a:endParaRPr lang="en-GB"/>
          </a:p>
        </p:txBody>
      </p:sp>
    </p:spTree>
    <p:extLst>
      <p:ext uri="{BB962C8B-B14F-4D97-AF65-F5344CB8AC3E}">
        <p14:creationId xmlns:p14="http://schemas.microsoft.com/office/powerpoint/2010/main" val="2042473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722EA-0EC4-4FAF-929F-319D3E12FB8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41F6791-4B12-4145-96D7-8176E4CC13F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0F31D3F-9028-4026-936D-2E6FE9B4EEF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520910D-368A-4B66-918B-477305433BB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E0B270F-3744-465D-BBE8-05FC3451A5E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CBA4B21-1DDD-4EC1-8D79-97E4CA195B3A}"/>
              </a:ext>
            </a:extLst>
          </p:cNvPr>
          <p:cNvSpPr>
            <a:spLocks noGrp="1"/>
          </p:cNvSpPr>
          <p:nvPr>
            <p:ph type="dt" sz="half" idx="10"/>
          </p:nvPr>
        </p:nvSpPr>
        <p:spPr/>
        <p:txBody>
          <a:bodyPr/>
          <a:lstStyle/>
          <a:p>
            <a:fld id="{72CA25FC-DEA5-489E-98D8-61270A38E48D}" type="datetimeFigureOut">
              <a:rPr lang="en-GB" smtClean="0"/>
              <a:t>10/09/2021</a:t>
            </a:fld>
            <a:endParaRPr lang="en-GB"/>
          </a:p>
        </p:txBody>
      </p:sp>
      <p:sp>
        <p:nvSpPr>
          <p:cNvPr id="8" name="Footer Placeholder 7">
            <a:extLst>
              <a:ext uri="{FF2B5EF4-FFF2-40B4-BE49-F238E27FC236}">
                <a16:creationId xmlns:a16="http://schemas.microsoft.com/office/drawing/2014/main" id="{152B9C0E-FACA-4C82-A2D1-D27003B1087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0902E62-386D-4E87-9003-DEB55D6B5291}"/>
              </a:ext>
            </a:extLst>
          </p:cNvPr>
          <p:cNvSpPr>
            <a:spLocks noGrp="1"/>
          </p:cNvSpPr>
          <p:nvPr>
            <p:ph type="sldNum" sz="quarter" idx="12"/>
          </p:nvPr>
        </p:nvSpPr>
        <p:spPr/>
        <p:txBody>
          <a:bodyPr/>
          <a:lstStyle/>
          <a:p>
            <a:fld id="{EEE5BB4D-A3BE-4BD0-845D-5E3054082C86}" type="slidenum">
              <a:rPr lang="en-GB" smtClean="0"/>
              <a:t>‹#›</a:t>
            </a:fld>
            <a:endParaRPr lang="en-GB"/>
          </a:p>
        </p:txBody>
      </p:sp>
    </p:spTree>
    <p:extLst>
      <p:ext uri="{BB962C8B-B14F-4D97-AF65-F5344CB8AC3E}">
        <p14:creationId xmlns:p14="http://schemas.microsoft.com/office/powerpoint/2010/main" val="273112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F081A-ED46-4ACA-AF6B-49DCAD7C9F5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4E7359B-00BD-4DBD-9C82-4E5386060955}"/>
              </a:ext>
            </a:extLst>
          </p:cNvPr>
          <p:cNvSpPr>
            <a:spLocks noGrp="1"/>
          </p:cNvSpPr>
          <p:nvPr>
            <p:ph type="dt" sz="half" idx="10"/>
          </p:nvPr>
        </p:nvSpPr>
        <p:spPr/>
        <p:txBody>
          <a:bodyPr/>
          <a:lstStyle/>
          <a:p>
            <a:fld id="{72CA25FC-DEA5-489E-98D8-61270A38E48D}" type="datetimeFigureOut">
              <a:rPr lang="en-GB" smtClean="0"/>
              <a:t>10/09/2021</a:t>
            </a:fld>
            <a:endParaRPr lang="en-GB"/>
          </a:p>
        </p:txBody>
      </p:sp>
      <p:sp>
        <p:nvSpPr>
          <p:cNvPr id="4" name="Footer Placeholder 3">
            <a:extLst>
              <a:ext uri="{FF2B5EF4-FFF2-40B4-BE49-F238E27FC236}">
                <a16:creationId xmlns:a16="http://schemas.microsoft.com/office/drawing/2014/main" id="{BB89D69E-B46B-4F0B-8798-75EE8168F02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ECCCC7E-F1D5-40A3-A1C8-5F635150BF0D}"/>
              </a:ext>
            </a:extLst>
          </p:cNvPr>
          <p:cNvSpPr>
            <a:spLocks noGrp="1"/>
          </p:cNvSpPr>
          <p:nvPr>
            <p:ph type="sldNum" sz="quarter" idx="12"/>
          </p:nvPr>
        </p:nvSpPr>
        <p:spPr/>
        <p:txBody>
          <a:bodyPr/>
          <a:lstStyle/>
          <a:p>
            <a:fld id="{EEE5BB4D-A3BE-4BD0-845D-5E3054082C86}" type="slidenum">
              <a:rPr lang="en-GB" smtClean="0"/>
              <a:t>‹#›</a:t>
            </a:fld>
            <a:endParaRPr lang="en-GB"/>
          </a:p>
        </p:txBody>
      </p:sp>
    </p:spTree>
    <p:extLst>
      <p:ext uri="{BB962C8B-B14F-4D97-AF65-F5344CB8AC3E}">
        <p14:creationId xmlns:p14="http://schemas.microsoft.com/office/powerpoint/2010/main" val="36123568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FB292C-4234-4AA2-88A5-518C367AF4E1}"/>
              </a:ext>
            </a:extLst>
          </p:cNvPr>
          <p:cNvSpPr>
            <a:spLocks noGrp="1"/>
          </p:cNvSpPr>
          <p:nvPr>
            <p:ph type="dt" sz="half" idx="10"/>
          </p:nvPr>
        </p:nvSpPr>
        <p:spPr/>
        <p:txBody>
          <a:bodyPr/>
          <a:lstStyle/>
          <a:p>
            <a:fld id="{72CA25FC-DEA5-489E-98D8-61270A38E48D}" type="datetimeFigureOut">
              <a:rPr lang="en-GB" smtClean="0"/>
              <a:t>10/09/2021</a:t>
            </a:fld>
            <a:endParaRPr lang="en-GB"/>
          </a:p>
        </p:txBody>
      </p:sp>
      <p:sp>
        <p:nvSpPr>
          <p:cNvPr id="3" name="Footer Placeholder 2">
            <a:extLst>
              <a:ext uri="{FF2B5EF4-FFF2-40B4-BE49-F238E27FC236}">
                <a16:creationId xmlns:a16="http://schemas.microsoft.com/office/drawing/2014/main" id="{EBEDEDDE-D08B-4705-9B21-9C96BCF2B1F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3F374A9-84D9-4D89-9E0B-3B62532B1136}"/>
              </a:ext>
            </a:extLst>
          </p:cNvPr>
          <p:cNvSpPr>
            <a:spLocks noGrp="1"/>
          </p:cNvSpPr>
          <p:nvPr>
            <p:ph type="sldNum" sz="quarter" idx="12"/>
          </p:nvPr>
        </p:nvSpPr>
        <p:spPr/>
        <p:txBody>
          <a:bodyPr/>
          <a:lstStyle/>
          <a:p>
            <a:fld id="{EEE5BB4D-A3BE-4BD0-845D-5E3054082C86}" type="slidenum">
              <a:rPr lang="en-GB" smtClean="0"/>
              <a:t>‹#›</a:t>
            </a:fld>
            <a:endParaRPr lang="en-GB"/>
          </a:p>
        </p:txBody>
      </p:sp>
    </p:spTree>
    <p:extLst>
      <p:ext uri="{BB962C8B-B14F-4D97-AF65-F5344CB8AC3E}">
        <p14:creationId xmlns:p14="http://schemas.microsoft.com/office/powerpoint/2010/main" val="2360785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5788B-9269-4948-AA98-04473F0F7B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02A2316-9FAC-44E4-A824-09ED636D63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5EE9BCD-E42A-45A7-AF39-422619FD00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CE12A7-F922-476F-BC30-8756F3DF9273}"/>
              </a:ext>
            </a:extLst>
          </p:cNvPr>
          <p:cNvSpPr>
            <a:spLocks noGrp="1"/>
          </p:cNvSpPr>
          <p:nvPr>
            <p:ph type="dt" sz="half" idx="10"/>
          </p:nvPr>
        </p:nvSpPr>
        <p:spPr/>
        <p:txBody>
          <a:bodyPr/>
          <a:lstStyle/>
          <a:p>
            <a:fld id="{72CA25FC-DEA5-489E-98D8-61270A38E48D}" type="datetimeFigureOut">
              <a:rPr lang="en-GB" smtClean="0"/>
              <a:t>10/09/2021</a:t>
            </a:fld>
            <a:endParaRPr lang="en-GB"/>
          </a:p>
        </p:txBody>
      </p:sp>
      <p:sp>
        <p:nvSpPr>
          <p:cNvPr id="6" name="Footer Placeholder 5">
            <a:extLst>
              <a:ext uri="{FF2B5EF4-FFF2-40B4-BE49-F238E27FC236}">
                <a16:creationId xmlns:a16="http://schemas.microsoft.com/office/drawing/2014/main" id="{E911EE7B-3A6F-4408-B627-6CCA1EC3E22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9937159-F2B8-4612-A1BC-EE96BD65A2CA}"/>
              </a:ext>
            </a:extLst>
          </p:cNvPr>
          <p:cNvSpPr>
            <a:spLocks noGrp="1"/>
          </p:cNvSpPr>
          <p:nvPr>
            <p:ph type="sldNum" sz="quarter" idx="12"/>
          </p:nvPr>
        </p:nvSpPr>
        <p:spPr/>
        <p:txBody>
          <a:bodyPr/>
          <a:lstStyle/>
          <a:p>
            <a:fld id="{EEE5BB4D-A3BE-4BD0-845D-5E3054082C86}" type="slidenum">
              <a:rPr lang="en-GB" smtClean="0"/>
              <a:t>‹#›</a:t>
            </a:fld>
            <a:endParaRPr lang="en-GB"/>
          </a:p>
        </p:txBody>
      </p:sp>
    </p:spTree>
    <p:extLst>
      <p:ext uri="{BB962C8B-B14F-4D97-AF65-F5344CB8AC3E}">
        <p14:creationId xmlns:p14="http://schemas.microsoft.com/office/powerpoint/2010/main" val="3066861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7E451-ED5A-4CF2-872E-4C86B9E26E2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4BF08A4-3974-426F-BC76-04F2AF33D33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0D1EF3C-9F44-45CD-A9E7-E89FCFA609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A9941AA-DBB9-483C-980B-6664737ACD4F}"/>
              </a:ext>
            </a:extLst>
          </p:cNvPr>
          <p:cNvSpPr>
            <a:spLocks noGrp="1"/>
          </p:cNvSpPr>
          <p:nvPr>
            <p:ph type="dt" sz="half" idx="10"/>
          </p:nvPr>
        </p:nvSpPr>
        <p:spPr/>
        <p:txBody>
          <a:bodyPr/>
          <a:lstStyle/>
          <a:p>
            <a:fld id="{72CA25FC-DEA5-489E-98D8-61270A38E48D}" type="datetimeFigureOut">
              <a:rPr lang="en-GB" smtClean="0"/>
              <a:t>10/09/2021</a:t>
            </a:fld>
            <a:endParaRPr lang="en-GB"/>
          </a:p>
        </p:txBody>
      </p:sp>
      <p:sp>
        <p:nvSpPr>
          <p:cNvPr id="6" name="Footer Placeholder 5">
            <a:extLst>
              <a:ext uri="{FF2B5EF4-FFF2-40B4-BE49-F238E27FC236}">
                <a16:creationId xmlns:a16="http://schemas.microsoft.com/office/drawing/2014/main" id="{1262E297-5230-418C-85F8-9F88C06ABE8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A81664E-C81A-4D16-B709-F07F70813E22}"/>
              </a:ext>
            </a:extLst>
          </p:cNvPr>
          <p:cNvSpPr>
            <a:spLocks noGrp="1"/>
          </p:cNvSpPr>
          <p:nvPr>
            <p:ph type="sldNum" sz="quarter" idx="12"/>
          </p:nvPr>
        </p:nvSpPr>
        <p:spPr/>
        <p:txBody>
          <a:bodyPr/>
          <a:lstStyle/>
          <a:p>
            <a:fld id="{EEE5BB4D-A3BE-4BD0-845D-5E3054082C86}" type="slidenum">
              <a:rPr lang="en-GB" smtClean="0"/>
              <a:t>‹#›</a:t>
            </a:fld>
            <a:endParaRPr lang="en-GB"/>
          </a:p>
        </p:txBody>
      </p:sp>
    </p:spTree>
    <p:extLst>
      <p:ext uri="{BB962C8B-B14F-4D97-AF65-F5344CB8AC3E}">
        <p14:creationId xmlns:p14="http://schemas.microsoft.com/office/powerpoint/2010/main" val="3227102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DC7DE11-91F0-4DB4-98E0-CEF16CECBB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3C04015-AD03-4D95-B587-D6BEA9CEA9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1C18B52-C72A-4F2C-A697-8C2B57389E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CA25FC-DEA5-489E-98D8-61270A38E48D}" type="datetimeFigureOut">
              <a:rPr lang="en-GB" smtClean="0"/>
              <a:t>10/09/2021</a:t>
            </a:fld>
            <a:endParaRPr lang="en-GB"/>
          </a:p>
        </p:txBody>
      </p:sp>
      <p:sp>
        <p:nvSpPr>
          <p:cNvPr id="5" name="Footer Placeholder 4">
            <a:extLst>
              <a:ext uri="{FF2B5EF4-FFF2-40B4-BE49-F238E27FC236}">
                <a16:creationId xmlns:a16="http://schemas.microsoft.com/office/drawing/2014/main" id="{5D24E9F3-FF2D-4183-A548-57E137B0A5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43C3355-D81C-478F-86D1-F048E04C38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E5BB4D-A3BE-4BD0-845D-5E3054082C86}" type="slidenum">
              <a:rPr lang="en-GB" smtClean="0"/>
              <a:t>‹#›</a:t>
            </a:fld>
            <a:endParaRPr lang="en-GB"/>
          </a:p>
        </p:txBody>
      </p:sp>
    </p:spTree>
    <p:extLst>
      <p:ext uri="{BB962C8B-B14F-4D97-AF65-F5344CB8AC3E}">
        <p14:creationId xmlns:p14="http://schemas.microsoft.com/office/powerpoint/2010/main" val="23250196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in a garment&#10;&#10;Description automatically generated with medium confidence">
            <a:extLst>
              <a:ext uri="{FF2B5EF4-FFF2-40B4-BE49-F238E27FC236}">
                <a16:creationId xmlns:a16="http://schemas.microsoft.com/office/drawing/2014/main" id="{4720DD8E-A4B5-472F-BB1E-D4E9B7DE09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811"/>
            <a:ext cx="12204135" cy="6851189"/>
          </a:xfrm>
          <a:prstGeom prst="rect">
            <a:avLst/>
          </a:prstGeom>
        </p:spPr>
      </p:pic>
      <p:pic>
        <p:nvPicPr>
          <p:cNvPr id="5" name="Picture 4" descr="Logo, icon&#10;&#10;Description automatically generated">
            <a:extLst>
              <a:ext uri="{FF2B5EF4-FFF2-40B4-BE49-F238E27FC236}">
                <a16:creationId xmlns:a16="http://schemas.microsoft.com/office/drawing/2014/main" id="{73847132-E8F5-48F3-AB1E-BB7173ED96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9897" y="1874691"/>
            <a:ext cx="3295974" cy="2069064"/>
          </a:xfrm>
          <a:prstGeom prst="rect">
            <a:avLst/>
          </a:prstGeom>
        </p:spPr>
      </p:pic>
      <p:sp>
        <p:nvSpPr>
          <p:cNvPr id="6" name="TextBox 5">
            <a:extLst>
              <a:ext uri="{FF2B5EF4-FFF2-40B4-BE49-F238E27FC236}">
                <a16:creationId xmlns:a16="http://schemas.microsoft.com/office/drawing/2014/main" id="{D340D033-099C-41D6-8D6A-AA622EE06A6C}"/>
              </a:ext>
            </a:extLst>
          </p:cNvPr>
          <p:cNvSpPr txBox="1"/>
          <p:nvPr/>
        </p:nvSpPr>
        <p:spPr>
          <a:xfrm>
            <a:off x="406177" y="1190809"/>
            <a:ext cx="7083414"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white"/>
                </a:solidFill>
                <a:effectLst/>
                <a:uLnTx/>
                <a:uFillTx/>
                <a:latin typeface="Avenir Next LT Pro" panose="020B0504020202020204" pitchFamily="34" charset="0"/>
                <a:ea typeface="+mn-ea"/>
                <a:cs typeface="+mn-cs"/>
              </a:rPr>
              <a:t>Roman Coventry and Warwickshire Project</a:t>
            </a:r>
          </a:p>
        </p:txBody>
      </p:sp>
      <p:sp>
        <p:nvSpPr>
          <p:cNvPr id="9" name="TextBox 8">
            <a:extLst>
              <a:ext uri="{FF2B5EF4-FFF2-40B4-BE49-F238E27FC236}">
                <a16:creationId xmlns:a16="http://schemas.microsoft.com/office/drawing/2014/main" id="{C49692E6-8EFB-4571-878A-9D836FAD08EB}"/>
              </a:ext>
            </a:extLst>
          </p:cNvPr>
          <p:cNvSpPr txBox="1"/>
          <p:nvPr/>
        </p:nvSpPr>
        <p:spPr>
          <a:xfrm>
            <a:off x="2051307" y="4104417"/>
            <a:ext cx="3793154"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3600" dirty="0">
                <a:solidFill>
                  <a:prstClr val="white"/>
                </a:solidFill>
                <a:latin typeface="Avenir Next LT Pro" panose="020B0504020202020204" pitchFamily="34" charset="0"/>
              </a:rPr>
              <a:t>The Roman Army</a:t>
            </a:r>
            <a:endParaRPr kumimoji="0" lang="en-GB" sz="3600" b="0" i="0" u="none" strike="noStrike" kern="1200" cap="none" spc="0" normalizeH="0" baseline="0" noProof="0" dirty="0">
              <a:ln>
                <a:noFill/>
              </a:ln>
              <a:solidFill>
                <a:prstClr val="white"/>
              </a:solidFill>
              <a:effectLst/>
              <a:uLnTx/>
              <a:uFillTx/>
              <a:latin typeface="Avenir Next LT Pro" panose="020B0504020202020204" pitchFamily="34" charset="0"/>
              <a:ea typeface="+mn-ea"/>
              <a:cs typeface="+mn-cs"/>
            </a:endParaRPr>
          </a:p>
        </p:txBody>
      </p:sp>
    </p:spTree>
    <p:extLst>
      <p:ext uri="{BB962C8B-B14F-4D97-AF65-F5344CB8AC3E}">
        <p14:creationId xmlns:p14="http://schemas.microsoft.com/office/powerpoint/2010/main" val="14868643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7" name="Picture 5">
            <a:extLst>
              <a:ext uri="{FF2B5EF4-FFF2-40B4-BE49-F238E27FC236}">
                <a16:creationId xmlns:a16="http://schemas.microsoft.com/office/drawing/2014/main" id="{258CE109-4341-46DE-9A70-9C789DE1EB9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562"/>
          <a:stretch/>
        </p:blipFill>
        <p:spPr bwMode="auto">
          <a:xfrm>
            <a:off x="5347031" y="1632069"/>
            <a:ext cx="6844970" cy="451352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CF2BCFFD-A437-4BB7-9A7E-10F0FD1C01D9}"/>
              </a:ext>
            </a:extLst>
          </p:cNvPr>
          <p:cNvSpPr txBox="1"/>
          <p:nvPr/>
        </p:nvSpPr>
        <p:spPr>
          <a:xfrm>
            <a:off x="643278" y="712404"/>
            <a:ext cx="6096000" cy="1446550"/>
          </a:xfrm>
          <a:prstGeom prst="rect">
            <a:avLst/>
          </a:prstGeom>
          <a:noFill/>
        </p:spPr>
        <p:txBody>
          <a:bodyPr wrap="square">
            <a:spAutoFit/>
          </a:bodyPr>
          <a:lstStyle/>
          <a:p>
            <a:r>
              <a:rPr lang="en-GB" sz="4400" dirty="0"/>
              <a:t>The Roman Legion: Structure</a:t>
            </a:r>
          </a:p>
        </p:txBody>
      </p:sp>
      <p:sp>
        <p:nvSpPr>
          <p:cNvPr id="10" name="TextBox 9">
            <a:extLst>
              <a:ext uri="{FF2B5EF4-FFF2-40B4-BE49-F238E27FC236}">
                <a16:creationId xmlns:a16="http://schemas.microsoft.com/office/drawing/2014/main" id="{6FF8473D-3817-4029-92F6-802F53E1FD7B}"/>
              </a:ext>
            </a:extLst>
          </p:cNvPr>
          <p:cNvSpPr txBox="1"/>
          <p:nvPr/>
        </p:nvSpPr>
        <p:spPr>
          <a:xfrm>
            <a:off x="284480" y="2754650"/>
            <a:ext cx="4897120" cy="3970318"/>
          </a:xfrm>
          <a:prstGeom prst="rect">
            <a:avLst/>
          </a:prstGeom>
          <a:noFill/>
        </p:spPr>
        <p:txBody>
          <a:bodyPr wrap="square">
            <a:spAutoFit/>
          </a:bodyPr>
          <a:lstStyle/>
          <a:p>
            <a:r>
              <a:rPr lang="en-GB" dirty="0"/>
              <a:t>The basic structure of the army is as follows:</a:t>
            </a:r>
          </a:p>
          <a:p>
            <a:endParaRPr lang="en-GB" dirty="0"/>
          </a:p>
          <a:p>
            <a:endParaRPr lang="en-GB" dirty="0"/>
          </a:p>
          <a:p>
            <a:r>
              <a:rPr lang="en-GB" b="1" dirty="0"/>
              <a:t>Cohorts</a:t>
            </a:r>
            <a:r>
              <a:rPr lang="en-GB" dirty="0"/>
              <a:t> (cohort): included 6 centuriae or a total of 480 fighting men, not including officers. In addition, the </a:t>
            </a:r>
            <a:r>
              <a:rPr lang="en-GB" b="1" dirty="0"/>
              <a:t>first cohort </a:t>
            </a:r>
            <a:r>
              <a:rPr lang="en-GB" dirty="0"/>
              <a:t>was double strength but with only 5 centuriae instead of the normal 6.</a:t>
            </a:r>
          </a:p>
          <a:p>
            <a:endParaRPr lang="en-GB" dirty="0"/>
          </a:p>
          <a:p>
            <a:r>
              <a:rPr lang="en-GB" b="1" dirty="0"/>
              <a:t>Legio</a:t>
            </a:r>
            <a:r>
              <a:rPr lang="en-GB" dirty="0"/>
              <a:t> (legion): consisted of 10 cohorts.</a:t>
            </a:r>
          </a:p>
          <a:p>
            <a:r>
              <a:rPr lang="en-GB" dirty="0"/>
              <a:t>Additionally each Legion had a 120 man Alae (cavalry unit) called the </a:t>
            </a:r>
            <a:r>
              <a:rPr lang="en-GB" i="1" dirty="0"/>
              <a:t>Eques Legionis </a:t>
            </a:r>
            <a:r>
              <a:rPr lang="en-GB" dirty="0"/>
              <a:t>permanently attached to it possibly to be used as scouts and messengers.</a:t>
            </a:r>
          </a:p>
          <a:p>
            <a:endParaRPr lang="en-GB" dirty="0"/>
          </a:p>
        </p:txBody>
      </p:sp>
    </p:spTree>
    <p:extLst>
      <p:ext uri="{BB962C8B-B14F-4D97-AF65-F5344CB8AC3E}">
        <p14:creationId xmlns:p14="http://schemas.microsoft.com/office/powerpoint/2010/main" val="36543504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F0B8207-81F4-491A-80F1-837821A744BE}"/>
              </a:ext>
            </a:extLst>
          </p:cNvPr>
          <p:cNvSpPr txBox="1"/>
          <p:nvPr/>
        </p:nvSpPr>
        <p:spPr>
          <a:xfrm>
            <a:off x="1815454" y="246651"/>
            <a:ext cx="8509025" cy="769441"/>
          </a:xfrm>
          <a:prstGeom prst="rect">
            <a:avLst/>
          </a:prstGeom>
          <a:noFill/>
        </p:spPr>
        <p:txBody>
          <a:bodyPr wrap="square">
            <a:spAutoFit/>
          </a:bodyPr>
          <a:lstStyle/>
          <a:p>
            <a:r>
              <a:rPr lang="en-GB" sz="4400" dirty="0"/>
              <a:t>The Roman Legion: Rank Structure</a:t>
            </a:r>
          </a:p>
        </p:txBody>
      </p:sp>
      <p:sp>
        <p:nvSpPr>
          <p:cNvPr id="3" name="TextBox 2">
            <a:extLst>
              <a:ext uri="{FF2B5EF4-FFF2-40B4-BE49-F238E27FC236}">
                <a16:creationId xmlns:a16="http://schemas.microsoft.com/office/drawing/2014/main" id="{2B7F6E2A-A3F0-4FF6-BF52-27C7E0989979}"/>
              </a:ext>
            </a:extLst>
          </p:cNvPr>
          <p:cNvSpPr txBox="1"/>
          <p:nvPr/>
        </p:nvSpPr>
        <p:spPr>
          <a:xfrm>
            <a:off x="283052" y="1419100"/>
            <a:ext cx="3309111" cy="369332"/>
          </a:xfrm>
          <a:prstGeom prst="rect">
            <a:avLst/>
          </a:prstGeom>
          <a:noFill/>
        </p:spPr>
        <p:txBody>
          <a:bodyPr wrap="none" rtlCol="0">
            <a:spAutoFit/>
          </a:bodyPr>
          <a:lstStyle/>
          <a:p>
            <a:r>
              <a:rPr lang="en-GB" u="sng" dirty="0"/>
              <a:t>High and Middle Ranking Officers</a:t>
            </a:r>
          </a:p>
        </p:txBody>
      </p:sp>
      <p:sp>
        <p:nvSpPr>
          <p:cNvPr id="4" name="TextBox 3">
            <a:extLst>
              <a:ext uri="{FF2B5EF4-FFF2-40B4-BE49-F238E27FC236}">
                <a16:creationId xmlns:a16="http://schemas.microsoft.com/office/drawing/2014/main" id="{9C6829F8-B5F3-42DE-8E6A-5B9385F915F5}"/>
              </a:ext>
            </a:extLst>
          </p:cNvPr>
          <p:cNvSpPr txBox="1"/>
          <p:nvPr/>
        </p:nvSpPr>
        <p:spPr>
          <a:xfrm>
            <a:off x="4205620" y="1419100"/>
            <a:ext cx="3538597" cy="369332"/>
          </a:xfrm>
          <a:prstGeom prst="rect">
            <a:avLst/>
          </a:prstGeom>
          <a:noFill/>
        </p:spPr>
        <p:txBody>
          <a:bodyPr wrap="none" rtlCol="0">
            <a:spAutoFit/>
          </a:bodyPr>
          <a:lstStyle/>
          <a:p>
            <a:r>
              <a:rPr lang="en-GB" u="sng" dirty="0"/>
              <a:t>Lower Ranking Officers (</a:t>
            </a:r>
            <a:r>
              <a:rPr lang="en-GB" i="1" u="sng" dirty="0"/>
              <a:t>Principales</a:t>
            </a:r>
            <a:r>
              <a:rPr lang="en-GB" u="sng" dirty="0"/>
              <a:t>)</a:t>
            </a:r>
          </a:p>
        </p:txBody>
      </p:sp>
      <p:sp>
        <p:nvSpPr>
          <p:cNvPr id="5" name="TextBox 4">
            <a:extLst>
              <a:ext uri="{FF2B5EF4-FFF2-40B4-BE49-F238E27FC236}">
                <a16:creationId xmlns:a16="http://schemas.microsoft.com/office/drawing/2014/main" id="{D57B987F-0790-4EA9-A931-B944BA566B88}"/>
              </a:ext>
            </a:extLst>
          </p:cNvPr>
          <p:cNvSpPr txBox="1"/>
          <p:nvPr/>
        </p:nvSpPr>
        <p:spPr>
          <a:xfrm>
            <a:off x="8473787" y="1419100"/>
            <a:ext cx="3307893" cy="369332"/>
          </a:xfrm>
          <a:prstGeom prst="rect">
            <a:avLst/>
          </a:prstGeom>
          <a:noFill/>
        </p:spPr>
        <p:txBody>
          <a:bodyPr wrap="none" rtlCol="0">
            <a:spAutoFit/>
          </a:bodyPr>
          <a:lstStyle/>
          <a:p>
            <a:r>
              <a:rPr lang="en-GB" u="sng" dirty="0"/>
              <a:t>Rank and File of the Roman Army</a:t>
            </a:r>
          </a:p>
        </p:txBody>
      </p:sp>
      <p:pic>
        <p:nvPicPr>
          <p:cNvPr id="7" name="Picture 6" descr="Table&#10;&#10;Description automatically generated">
            <a:extLst>
              <a:ext uri="{FF2B5EF4-FFF2-40B4-BE49-F238E27FC236}">
                <a16:creationId xmlns:a16="http://schemas.microsoft.com/office/drawing/2014/main" id="{DE05A3BC-8B04-4FDE-B6C3-08F1D60EF3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372" y="1957181"/>
            <a:ext cx="11385190" cy="4269447"/>
          </a:xfrm>
          <a:prstGeom prst="rect">
            <a:avLst/>
          </a:prstGeom>
        </p:spPr>
      </p:pic>
    </p:spTree>
    <p:extLst>
      <p:ext uri="{BB962C8B-B14F-4D97-AF65-F5344CB8AC3E}">
        <p14:creationId xmlns:p14="http://schemas.microsoft.com/office/powerpoint/2010/main" val="41170878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4" name="Rectangle 133">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3" name="Picture 6" descr="A person riding a horse&#10;&#10;Description automatically generated with medium confidence">
            <a:extLst>
              <a:ext uri="{FF2B5EF4-FFF2-40B4-BE49-F238E27FC236}">
                <a16:creationId xmlns:a16="http://schemas.microsoft.com/office/drawing/2014/main" id="{06B94131-7E9B-4CAA-AB9D-015F518D040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871691" y="640080"/>
            <a:ext cx="6197599" cy="557784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D06D68CE-6B97-4D7D-8621-8248CE77602B}"/>
              </a:ext>
            </a:extLst>
          </p:cNvPr>
          <p:cNvSpPr txBox="1"/>
          <p:nvPr/>
        </p:nvSpPr>
        <p:spPr>
          <a:xfrm>
            <a:off x="265907" y="992739"/>
            <a:ext cx="6096000" cy="769441"/>
          </a:xfrm>
          <a:prstGeom prst="rect">
            <a:avLst/>
          </a:prstGeom>
          <a:noFill/>
        </p:spPr>
        <p:txBody>
          <a:bodyPr wrap="square">
            <a:spAutoFit/>
          </a:bodyPr>
          <a:lstStyle/>
          <a:p>
            <a:r>
              <a:rPr lang="en-GB" sz="4400" dirty="0"/>
              <a:t>The Roman Cavalry</a:t>
            </a:r>
          </a:p>
        </p:txBody>
      </p:sp>
      <p:sp>
        <p:nvSpPr>
          <p:cNvPr id="18" name="TextBox 17">
            <a:extLst>
              <a:ext uri="{FF2B5EF4-FFF2-40B4-BE49-F238E27FC236}">
                <a16:creationId xmlns:a16="http://schemas.microsoft.com/office/drawing/2014/main" id="{AB1F401F-848D-4DAE-B9A4-2B3E9474C6B2}"/>
              </a:ext>
            </a:extLst>
          </p:cNvPr>
          <p:cNvSpPr txBox="1"/>
          <p:nvPr/>
        </p:nvSpPr>
        <p:spPr>
          <a:xfrm>
            <a:off x="122709" y="2714894"/>
            <a:ext cx="5494319" cy="3970318"/>
          </a:xfrm>
          <a:prstGeom prst="rect">
            <a:avLst/>
          </a:prstGeom>
          <a:noFill/>
        </p:spPr>
        <p:txBody>
          <a:bodyPr wrap="square">
            <a:spAutoFit/>
          </a:bodyPr>
          <a:lstStyle/>
          <a:p>
            <a:r>
              <a:rPr lang="en-GB" dirty="0"/>
              <a:t>Roman cavalry from the 1st century BC most often came from provinces outside Italy and allied states. </a:t>
            </a:r>
          </a:p>
          <a:p>
            <a:endParaRPr lang="en-GB" dirty="0"/>
          </a:p>
          <a:p>
            <a:r>
              <a:rPr lang="en-GB" dirty="0"/>
              <a:t>The </a:t>
            </a:r>
            <a:r>
              <a:rPr lang="en-GB" i="1" dirty="0"/>
              <a:t>equites</a:t>
            </a:r>
            <a:r>
              <a:rPr lang="en-GB" dirty="0"/>
              <a:t> (a high social rank below that of the senatorial class) were required to serve up to 10 years of service in the cavalry between the ages of 17 and 46.</a:t>
            </a:r>
          </a:p>
          <a:p>
            <a:endParaRPr lang="en-GB" dirty="0"/>
          </a:p>
          <a:p>
            <a:r>
              <a:rPr lang="en-GB" dirty="0"/>
              <a:t>The Greek historian Polybius explains that </a:t>
            </a:r>
            <a:r>
              <a:rPr lang="en-GB" i="1" dirty="0"/>
              <a:t>Equites</a:t>
            </a:r>
            <a:r>
              <a:rPr lang="en-GB" dirty="0"/>
              <a:t> originally provided a legion's entire cavalry contingent. However, from an early stage, when equites numbers had become insufficient, large numbers of young men from the First Class of commoners were regularly volunteering for the service, which was considered more glamorous than the infantry.</a:t>
            </a:r>
          </a:p>
        </p:txBody>
      </p:sp>
    </p:spTree>
    <p:extLst>
      <p:ext uri="{BB962C8B-B14F-4D97-AF65-F5344CB8AC3E}">
        <p14:creationId xmlns:p14="http://schemas.microsoft.com/office/powerpoint/2010/main" val="2193196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Picture 3" descr="A picture containing indoor&#10;&#10;Description automatically generated">
            <a:extLst>
              <a:ext uri="{FF2B5EF4-FFF2-40B4-BE49-F238E27FC236}">
                <a16:creationId xmlns:a16="http://schemas.microsoft.com/office/drawing/2014/main" id="{87E17417-A1A0-4287-AE5E-98F48125D499}"/>
              </a:ext>
            </a:extLst>
          </p:cNvPr>
          <p:cNvPicPr>
            <a:picLocks noChangeAspect="1"/>
          </p:cNvPicPr>
          <p:nvPr/>
        </p:nvPicPr>
        <p:blipFill rotWithShape="1">
          <a:blip r:embed="rId2">
            <a:extLst>
              <a:ext uri="{28A0092B-C50C-407E-A947-70E740481C1C}">
                <a14:useLocalDpi xmlns:a14="http://schemas.microsoft.com/office/drawing/2010/main" val="0"/>
              </a:ext>
            </a:extLst>
          </a:blip>
          <a:srcRect t="12995" b="2751"/>
          <a:stretch/>
        </p:blipFill>
        <p:spPr>
          <a:xfrm>
            <a:off x="20" y="1282"/>
            <a:ext cx="12191980" cy="6856718"/>
          </a:xfrm>
          <a:prstGeom prst="rect">
            <a:avLst/>
          </a:prstGeom>
        </p:spPr>
      </p:pic>
      <p:sp>
        <p:nvSpPr>
          <p:cNvPr id="5" name="TextBox 4">
            <a:extLst>
              <a:ext uri="{FF2B5EF4-FFF2-40B4-BE49-F238E27FC236}">
                <a16:creationId xmlns:a16="http://schemas.microsoft.com/office/drawing/2014/main" id="{4679CBB3-C718-4C4E-B2E4-F46719FD0C74}"/>
              </a:ext>
            </a:extLst>
          </p:cNvPr>
          <p:cNvSpPr txBox="1"/>
          <p:nvPr/>
        </p:nvSpPr>
        <p:spPr>
          <a:xfrm>
            <a:off x="2042885" y="6096000"/>
            <a:ext cx="8106229" cy="523220"/>
          </a:xfrm>
          <a:prstGeom prst="rect">
            <a:avLst/>
          </a:prstGeom>
          <a:noFill/>
        </p:spPr>
        <p:txBody>
          <a:bodyPr wrap="square" rtlCol="0">
            <a:spAutoFit/>
          </a:bodyPr>
          <a:lstStyle/>
          <a:p>
            <a:r>
              <a:rPr lang="en-GB" sz="2800" dirty="0">
                <a:solidFill>
                  <a:schemeClr val="bg1"/>
                </a:solidFill>
              </a:rPr>
              <a:t>Reproductions of Roman armour at Lunt Roman Fort</a:t>
            </a:r>
          </a:p>
        </p:txBody>
      </p:sp>
    </p:spTree>
    <p:extLst>
      <p:ext uri="{BB962C8B-B14F-4D97-AF65-F5344CB8AC3E}">
        <p14:creationId xmlns:p14="http://schemas.microsoft.com/office/powerpoint/2010/main" val="1639724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a:extLst>
              <a:ext uri="{FF2B5EF4-FFF2-40B4-BE49-F238E27FC236}">
                <a16:creationId xmlns:a16="http://schemas.microsoft.com/office/drawing/2014/main" id="{6C480E9B-FA49-463C-AE51-52CB164247A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5708" r="26826" b="19631"/>
          <a:stretch/>
        </p:blipFill>
        <p:spPr bwMode="auto">
          <a:xfrm>
            <a:off x="5306445" y="0"/>
            <a:ext cx="6885555" cy="6857990"/>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9" name="Rectangle 78">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8493B116-211E-4CA0-A574-1C99AFA21260}"/>
              </a:ext>
            </a:extLst>
          </p:cNvPr>
          <p:cNvSpPr txBox="1"/>
          <p:nvPr/>
        </p:nvSpPr>
        <p:spPr>
          <a:xfrm>
            <a:off x="424815" y="3242071"/>
            <a:ext cx="6094520" cy="2308324"/>
          </a:xfrm>
          <a:prstGeom prst="rect">
            <a:avLst/>
          </a:prstGeom>
          <a:noFill/>
        </p:spPr>
        <p:txBody>
          <a:bodyPr wrap="square">
            <a:spAutoFit/>
          </a:bodyPr>
          <a:lstStyle/>
          <a:p>
            <a:r>
              <a:rPr lang="en-GB" dirty="0"/>
              <a:t>When considering the Roman invasion of Britain and the battles fought by the Romans and Britons, it is important to bear in mind the military capability of the Roman Army. </a:t>
            </a:r>
          </a:p>
          <a:p>
            <a:endParaRPr lang="en-GB" dirty="0"/>
          </a:p>
          <a:p>
            <a:r>
              <a:rPr lang="en-GB" dirty="0"/>
              <a:t>The Roman Army legions under Suetonius Paulinus which marched against Boudica and the rebels were very well-equipped and well-trained. They were formed of legionaries and auxiliaries.</a:t>
            </a:r>
          </a:p>
        </p:txBody>
      </p:sp>
      <p:sp>
        <p:nvSpPr>
          <p:cNvPr id="16" name="TextBox 15">
            <a:extLst>
              <a:ext uri="{FF2B5EF4-FFF2-40B4-BE49-F238E27FC236}">
                <a16:creationId xmlns:a16="http://schemas.microsoft.com/office/drawing/2014/main" id="{AA25BAEC-29C1-417B-88C3-2646B0876AEE}"/>
              </a:ext>
            </a:extLst>
          </p:cNvPr>
          <p:cNvSpPr txBox="1"/>
          <p:nvPr/>
        </p:nvSpPr>
        <p:spPr>
          <a:xfrm>
            <a:off x="319314" y="1327658"/>
            <a:ext cx="3744686" cy="646331"/>
          </a:xfrm>
          <a:prstGeom prst="rect">
            <a:avLst/>
          </a:prstGeom>
          <a:noFill/>
        </p:spPr>
        <p:txBody>
          <a:bodyPr wrap="square">
            <a:spAutoFit/>
          </a:bodyPr>
          <a:lstStyle/>
          <a:p>
            <a:r>
              <a:rPr lang="en-GB" sz="3600" dirty="0"/>
              <a:t>The Roman Army</a:t>
            </a:r>
          </a:p>
        </p:txBody>
      </p:sp>
    </p:spTree>
    <p:extLst>
      <p:ext uri="{BB962C8B-B14F-4D97-AF65-F5344CB8AC3E}">
        <p14:creationId xmlns:p14="http://schemas.microsoft.com/office/powerpoint/2010/main" val="2979456186"/>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a:extLst>
              <a:ext uri="{FF2B5EF4-FFF2-40B4-BE49-F238E27FC236}">
                <a16:creationId xmlns:a16="http://schemas.microsoft.com/office/drawing/2014/main" id="{6C480E9B-FA49-463C-AE51-52CB164247A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5708" r="26826" b="19631"/>
          <a:stretch/>
        </p:blipFill>
        <p:spPr bwMode="auto">
          <a:xfrm>
            <a:off x="5306445" y="0"/>
            <a:ext cx="6885555" cy="6857990"/>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9" name="Rectangle 78">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CA77EA7F-831C-4A86-808B-B094974CF202}"/>
              </a:ext>
            </a:extLst>
          </p:cNvPr>
          <p:cNvSpPr txBox="1"/>
          <p:nvPr/>
        </p:nvSpPr>
        <p:spPr>
          <a:xfrm>
            <a:off x="508247" y="2768902"/>
            <a:ext cx="6094520" cy="3970318"/>
          </a:xfrm>
          <a:prstGeom prst="rect">
            <a:avLst/>
          </a:prstGeom>
          <a:noFill/>
        </p:spPr>
        <p:txBody>
          <a:bodyPr wrap="square">
            <a:spAutoFit/>
          </a:bodyPr>
          <a:lstStyle/>
          <a:p>
            <a:r>
              <a:rPr lang="en-GB" dirty="0"/>
              <a:t>The </a:t>
            </a:r>
            <a:r>
              <a:rPr lang="en-GB" b="1" dirty="0"/>
              <a:t>legionaries</a:t>
            </a:r>
            <a:r>
              <a:rPr lang="en-GB" dirty="0"/>
              <a:t> were the elite soldiers. A legionary had to be over 17 years old and a Roman citizen. Every new recruit had to be fighting fit - anyone who was weak or too short was rejected.</a:t>
            </a:r>
          </a:p>
          <a:p>
            <a:endParaRPr lang="en-GB" dirty="0"/>
          </a:p>
          <a:p>
            <a:r>
              <a:rPr lang="en-GB" dirty="0"/>
              <a:t>Legionaries signed up for at least 25 years' service. But if they survived their time, they were rewarded with a gift of land they could farm. Old soldiers often retired together in military towns, called ‘</a:t>
            </a:r>
            <a:r>
              <a:rPr lang="en-GB" dirty="0" err="1"/>
              <a:t>colonia</a:t>
            </a:r>
            <a:r>
              <a:rPr lang="en-GB" dirty="0"/>
              <a:t>’.</a:t>
            </a:r>
          </a:p>
          <a:p>
            <a:endParaRPr lang="en-GB" dirty="0"/>
          </a:p>
          <a:p>
            <a:r>
              <a:rPr lang="en-GB" dirty="0"/>
              <a:t>An </a:t>
            </a:r>
            <a:r>
              <a:rPr lang="en-GB" b="1" dirty="0"/>
              <a:t>auxiliary</a:t>
            </a:r>
            <a:r>
              <a:rPr lang="en-GB" dirty="0"/>
              <a:t> was a soldier who was not a Roman citizen. He was only paid a third of a legionary’s wage. Auxiliaries guarded forts and frontiers but also fought in battles, often in the front lines where it was the most dangerous.</a:t>
            </a:r>
          </a:p>
        </p:txBody>
      </p:sp>
      <p:sp>
        <p:nvSpPr>
          <p:cNvPr id="11" name="TextBox 10">
            <a:extLst>
              <a:ext uri="{FF2B5EF4-FFF2-40B4-BE49-F238E27FC236}">
                <a16:creationId xmlns:a16="http://schemas.microsoft.com/office/drawing/2014/main" id="{1FA45B8B-666D-4A21-94E3-7715A13EBD43}"/>
              </a:ext>
            </a:extLst>
          </p:cNvPr>
          <p:cNvSpPr txBox="1"/>
          <p:nvPr/>
        </p:nvSpPr>
        <p:spPr>
          <a:xfrm>
            <a:off x="319314" y="1327658"/>
            <a:ext cx="3744686" cy="646331"/>
          </a:xfrm>
          <a:prstGeom prst="rect">
            <a:avLst/>
          </a:prstGeom>
          <a:noFill/>
        </p:spPr>
        <p:txBody>
          <a:bodyPr wrap="square">
            <a:spAutoFit/>
          </a:bodyPr>
          <a:lstStyle/>
          <a:p>
            <a:r>
              <a:rPr lang="en-GB" sz="3600" dirty="0"/>
              <a:t>The Roman Army</a:t>
            </a:r>
          </a:p>
        </p:txBody>
      </p:sp>
    </p:spTree>
    <p:extLst>
      <p:ext uri="{BB962C8B-B14F-4D97-AF65-F5344CB8AC3E}">
        <p14:creationId xmlns:p14="http://schemas.microsoft.com/office/powerpoint/2010/main" val="228372345"/>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C9DAFB-7578-4CE6-878F-1119AA866011}"/>
              </a:ext>
            </a:extLst>
          </p:cNvPr>
          <p:cNvSpPr>
            <a:spLocks noGrp="1"/>
          </p:cNvSpPr>
          <p:nvPr>
            <p:ph type="title"/>
          </p:nvPr>
        </p:nvSpPr>
        <p:spPr>
          <a:xfrm>
            <a:off x="838200" y="1"/>
            <a:ext cx="10515600" cy="875154"/>
          </a:xfrm>
        </p:spPr>
        <p:txBody>
          <a:bodyPr/>
          <a:lstStyle/>
          <a:p>
            <a:pPr algn="ctr"/>
            <a:r>
              <a:rPr lang="en-GB" dirty="0">
                <a:latin typeface="+mn-lt"/>
              </a:rPr>
              <a:t>Roman Armour and Weapons</a:t>
            </a:r>
          </a:p>
        </p:txBody>
      </p:sp>
      <p:pic>
        <p:nvPicPr>
          <p:cNvPr id="4" name="Picture 3">
            <a:extLst>
              <a:ext uri="{FF2B5EF4-FFF2-40B4-BE49-F238E27FC236}">
                <a16:creationId xmlns:a16="http://schemas.microsoft.com/office/drawing/2014/main" id="{C72FC468-157C-4B0A-8FBC-E21581949DEF}"/>
              </a:ext>
            </a:extLst>
          </p:cNvPr>
          <p:cNvPicPr>
            <a:picLocks noChangeAspect="1"/>
          </p:cNvPicPr>
          <p:nvPr/>
        </p:nvPicPr>
        <p:blipFill>
          <a:blip r:embed="rId2"/>
          <a:stretch>
            <a:fillRect/>
          </a:stretch>
        </p:blipFill>
        <p:spPr>
          <a:xfrm>
            <a:off x="6235333" y="1023329"/>
            <a:ext cx="4911366" cy="5169268"/>
          </a:xfrm>
          <a:prstGeom prst="rect">
            <a:avLst/>
          </a:prstGeom>
        </p:spPr>
      </p:pic>
      <p:cxnSp>
        <p:nvCxnSpPr>
          <p:cNvPr id="5" name="Straight Connector 4">
            <a:extLst>
              <a:ext uri="{FF2B5EF4-FFF2-40B4-BE49-F238E27FC236}">
                <a16:creationId xmlns:a16="http://schemas.microsoft.com/office/drawing/2014/main" id="{0B291406-1AA3-4891-BC10-440E43FBA5F9}"/>
              </a:ext>
            </a:extLst>
          </p:cNvPr>
          <p:cNvCxnSpPr/>
          <p:nvPr/>
        </p:nvCxnSpPr>
        <p:spPr>
          <a:xfrm flipH="1" flipV="1">
            <a:off x="7052339" y="2077416"/>
            <a:ext cx="1047750" cy="638175"/>
          </a:xfrm>
          <a:prstGeom prst="line">
            <a:avLst/>
          </a:prstGeom>
        </p:spPr>
        <p:style>
          <a:lnRef idx="2">
            <a:schemeClr val="dk1"/>
          </a:lnRef>
          <a:fillRef idx="0">
            <a:schemeClr val="dk1"/>
          </a:fillRef>
          <a:effectRef idx="1">
            <a:schemeClr val="dk1"/>
          </a:effectRef>
          <a:fontRef idx="minor">
            <a:schemeClr val="tx1"/>
          </a:fontRef>
        </p:style>
      </p:cxnSp>
      <p:sp>
        <p:nvSpPr>
          <p:cNvPr id="6" name="TextBox 5">
            <a:extLst>
              <a:ext uri="{FF2B5EF4-FFF2-40B4-BE49-F238E27FC236}">
                <a16:creationId xmlns:a16="http://schemas.microsoft.com/office/drawing/2014/main" id="{374F1E5E-ED38-4D2F-9524-BDE925BF3DF2}"/>
              </a:ext>
            </a:extLst>
          </p:cNvPr>
          <p:cNvSpPr txBox="1"/>
          <p:nvPr/>
        </p:nvSpPr>
        <p:spPr>
          <a:xfrm>
            <a:off x="6355994" y="1543705"/>
            <a:ext cx="1712790" cy="523220"/>
          </a:xfrm>
          <a:prstGeom prst="rect">
            <a:avLst/>
          </a:prstGeom>
          <a:noFill/>
        </p:spPr>
        <p:txBody>
          <a:bodyPr wrap="square" rtlCol="0">
            <a:spAutoFit/>
          </a:bodyPr>
          <a:lstStyle/>
          <a:p>
            <a:r>
              <a:rPr lang="en-GB" sz="1400" b="1" i="1" dirty="0"/>
              <a:t>Lorica hamata </a:t>
            </a:r>
            <a:r>
              <a:rPr lang="en-GB" sz="1400" b="1" dirty="0"/>
              <a:t>(Chainmail armour )</a:t>
            </a:r>
          </a:p>
        </p:txBody>
      </p:sp>
      <p:cxnSp>
        <p:nvCxnSpPr>
          <p:cNvPr id="7" name="Straight Connector 6">
            <a:extLst>
              <a:ext uri="{FF2B5EF4-FFF2-40B4-BE49-F238E27FC236}">
                <a16:creationId xmlns:a16="http://schemas.microsoft.com/office/drawing/2014/main" id="{D3D24AEE-FEC1-4E47-B4BE-DA755BE90641}"/>
              </a:ext>
            </a:extLst>
          </p:cNvPr>
          <p:cNvCxnSpPr>
            <a:cxnSpLocks/>
          </p:cNvCxnSpPr>
          <p:nvPr/>
        </p:nvCxnSpPr>
        <p:spPr>
          <a:xfrm flipV="1">
            <a:off x="8711694" y="1305018"/>
            <a:ext cx="672003" cy="117564"/>
          </a:xfrm>
          <a:prstGeom prst="line">
            <a:avLst/>
          </a:prstGeom>
        </p:spPr>
        <p:style>
          <a:lnRef idx="1">
            <a:schemeClr val="dk1"/>
          </a:lnRef>
          <a:fillRef idx="0">
            <a:schemeClr val="dk1"/>
          </a:fillRef>
          <a:effectRef idx="0">
            <a:schemeClr val="dk1"/>
          </a:effectRef>
          <a:fontRef idx="minor">
            <a:schemeClr val="tx1"/>
          </a:fontRef>
        </p:style>
      </p:cxnSp>
      <p:sp>
        <p:nvSpPr>
          <p:cNvPr id="8" name="TextBox 7">
            <a:extLst>
              <a:ext uri="{FF2B5EF4-FFF2-40B4-BE49-F238E27FC236}">
                <a16:creationId xmlns:a16="http://schemas.microsoft.com/office/drawing/2014/main" id="{CBE424AA-26D8-4FBA-930F-62BAAC33CA13}"/>
              </a:ext>
            </a:extLst>
          </p:cNvPr>
          <p:cNvSpPr txBox="1"/>
          <p:nvPr/>
        </p:nvSpPr>
        <p:spPr>
          <a:xfrm>
            <a:off x="9410990" y="1114805"/>
            <a:ext cx="1712790" cy="307777"/>
          </a:xfrm>
          <a:prstGeom prst="rect">
            <a:avLst/>
          </a:prstGeom>
          <a:noFill/>
        </p:spPr>
        <p:txBody>
          <a:bodyPr wrap="square" rtlCol="0">
            <a:spAutoFit/>
          </a:bodyPr>
          <a:lstStyle/>
          <a:p>
            <a:r>
              <a:rPr lang="en-GB" sz="1400" b="1" i="1" dirty="0"/>
              <a:t>Galea </a:t>
            </a:r>
            <a:r>
              <a:rPr lang="en-GB" sz="1400" b="1" dirty="0"/>
              <a:t>(Helmet)</a:t>
            </a:r>
          </a:p>
        </p:txBody>
      </p:sp>
      <p:cxnSp>
        <p:nvCxnSpPr>
          <p:cNvPr id="9" name="Straight Connector 8">
            <a:extLst>
              <a:ext uri="{FF2B5EF4-FFF2-40B4-BE49-F238E27FC236}">
                <a16:creationId xmlns:a16="http://schemas.microsoft.com/office/drawing/2014/main" id="{A4B8AF2F-D397-4F19-A769-9CD210C11C7F}"/>
              </a:ext>
            </a:extLst>
          </p:cNvPr>
          <p:cNvCxnSpPr/>
          <p:nvPr/>
        </p:nvCxnSpPr>
        <p:spPr>
          <a:xfrm flipV="1">
            <a:off x="10564427" y="3160450"/>
            <a:ext cx="878890" cy="268550"/>
          </a:xfrm>
          <a:prstGeom prst="line">
            <a:avLst/>
          </a:prstGeom>
        </p:spPr>
        <p:style>
          <a:lnRef idx="1">
            <a:schemeClr val="dk1"/>
          </a:lnRef>
          <a:fillRef idx="0">
            <a:schemeClr val="dk1"/>
          </a:fillRef>
          <a:effectRef idx="0">
            <a:schemeClr val="dk1"/>
          </a:effectRef>
          <a:fontRef idx="minor">
            <a:schemeClr val="tx1"/>
          </a:fontRef>
        </p:style>
      </p:cxnSp>
      <p:sp>
        <p:nvSpPr>
          <p:cNvPr id="10" name="TextBox 9">
            <a:extLst>
              <a:ext uri="{FF2B5EF4-FFF2-40B4-BE49-F238E27FC236}">
                <a16:creationId xmlns:a16="http://schemas.microsoft.com/office/drawing/2014/main" id="{643F2746-1021-412B-A16A-558CC5F039B1}"/>
              </a:ext>
            </a:extLst>
          </p:cNvPr>
          <p:cNvSpPr txBox="1"/>
          <p:nvPr/>
        </p:nvSpPr>
        <p:spPr>
          <a:xfrm>
            <a:off x="11368457" y="2971559"/>
            <a:ext cx="740685" cy="523220"/>
          </a:xfrm>
          <a:prstGeom prst="rect">
            <a:avLst/>
          </a:prstGeom>
          <a:noFill/>
        </p:spPr>
        <p:txBody>
          <a:bodyPr wrap="square" rtlCol="0">
            <a:spAutoFit/>
          </a:bodyPr>
          <a:lstStyle/>
          <a:p>
            <a:r>
              <a:rPr lang="en-GB" sz="1400" b="1" i="1" dirty="0"/>
              <a:t>Equus </a:t>
            </a:r>
            <a:r>
              <a:rPr lang="en-GB" sz="1400" b="1" dirty="0"/>
              <a:t>(Horse)</a:t>
            </a:r>
          </a:p>
        </p:txBody>
      </p:sp>
      <p:cxnSp>
        <p:nvCxnSpPr>
          <p:cNvPr id="11" name="Straight Connector 10">
            <a:extLst>
              <a:ext uri="{FF2B5EF4-FFF2-40B4-BE49-F238E27FC236}">
                <a16:creationId xmlns:a16="http://schemas.microsoft.com/office/drawing/2014/main" id="{12FC8DB0-CCFC-4717-9644-4CDFE8095B36}"/>
              </a:ext>
            </a:extLst>
          </p:cNvPr>
          <p:cNvCxnSpPr>
            <a:cxnSpLocks/>
          </p:cNvCxnSpPr>
          <p:nvPr/>
        </p:nvCxnSpPr>
        <p:spPr>
          <a:xfrm flipH="1" flipV="1">
            <a:off x="7013678" y="3254704"/>
            <a:ext cx="830067" cy="1005237"/>
          </a:xfrm>
          <a:prstGeom prst="line">
            <a:avLst/>
          </a:prstGeom>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FDB8AE11-6B6D-42E2-9A54-E2B7F8201657}"/>
              </a:ext>
            </a:extLst>
          </p:cNvPr>
          <p:cNvSpPr txBox="1"/>
          <p:nvPr/>
        </p:nvSpPr>
        <p:spPr>
          <a:xfrm>
            <a:off x="6321962" y="2905780"/>
            <a:ext cx="1445931" cy="523220"/>
          </a:xfrm>
          <a:prstGeom prst="rect">
            <a:avLst/>
          </a:prstGeom>
          <a:noFill/>
        </p:spPr>
        <p:txBody>
          <a:bodyPr wrap="square" rtlCol="0">
            <a:spAutoFit/>
          </a:bodyPr>
          <a:lstStyle/>
          <a:p>
            <a:r>
              <a:rPr lang="en-GB" sz="1400" b="1" i="1" dirty="0"/>
              <a:t>Spatha </a:t>
            </a:r>
            <a:r>
              <a:rPr lang="en-GB" sz="1400" b="1" dirty="0"/>
              <a:t>(Cavalry sword)</a:t>
            </a:r>
          </a:p>
        </p:txBody>
      </p:sp>
      <p:cxnSp>
        <p:nvCxnSpPr>
          <p:cNvPr id="13" name="Straight Connector 12">
            <a:extLst>
              <a:ext uri="{FF2B5EF4-FFF2-40B4-BE49-F238E27FC236}">
                <a16:creationId xmlns:a16="http://schemas.microsoft.com/office/drawing/2014/main" id="{17935F00-2DE1-4E32-8DB8-AEA01552CAAF}"/>
              </a:ext>
            </a:extLst>
          </p:cNvPr>
          <p:cNvCxnSpPr/>
          <p:nvPr/>
        </p:nvCxnSpPr>
        <p:spPr>
          <a:xfrm flipV="1">
            <a:off x="9241654" y="2386012"/>
            <a:ext cx="763480" cy="405106"/>
          </a:xfrm>
          <a:prstGeom prst="line">
            <a:avLst/>
          </a:prstGeom>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6B48B5EB-3EA5-491B-9A70-CDAB283C5275}"/>
              </a:ext>
            </a:extLst>
          </p:cNvPr>
          <p:cNvSpPr txBox="1"/>
          <p:nvPr/>
        </p:nvSpPr>
        <p:spPr>
          <a:xfrm>
            <a:off x="9987195" y="2032841"/>
            <a:ext cx="2043192" cy="307777"/>
          </a:xfrm>
          <a:prstGeom prst="rect">
            <a:avLst/>
          </a:prstGeom>
          <a:noFill/>
        </p:spPr>
        <p:txBody>
          <a:bodyPr wrap="square" rtlCol="0">
            <a:spAutoFit/>
          </a:bodyPr>
          <a:lstStyle/>
          <a:p>
            <a:r>
              <a:rPr lang="en-GB" sz="1400" b="1" i="1" dirty="0"/>
              <a:t>Clipeus </a:t>
            </a:r>
            <a:r>
              <a:rPr lang="en-GB" sz="1400" b="1" dirty="0"/>
              <a:t>(Cavalry shield)</a:t>
            </a:r>
          </a:p>
        </p:txBody>
      </p:sp>
      <p:sp>
        <p:nvSpPr>
          <p:cNvPr id="16" name="TextBox 15">
            <a:extLst>
              <a:ext uri="{FF2B5EF4-FFF2-40B4-BE49-F238E27FC236}">
                <a16:creationId xmlns:a16="http://schemas.microsoft.com/office/drawing/2014/main" id="{941B4CED-1F82-4C86-AADA-B5DF06BA4D07}"/>
              </a:ext>
            </a:extLst>
          </p:cNvPr>
          <p:cNvSpPr txBox="1"/>
          <p:nvPr/>
        </p:nvSpPr>
        <p:spPr>
          <a:xfrm>
            <a:off x="6808155" y="6263960"/>
            <a:ext cx="4448547" cy="369332"/>
          </a:xfrm>
          <a:prstGeom prst="rect">
            <a:avLst/>
          </a:prstGeom>
          <a:noFill/>
        </p:spPr>
        <p:txBody>
          <a:bodyPr wrap="square" rtlCol="0">
            <a:spAutoFit/>
          </a:bodyPr>
          <a:lstStyle/>
          <a:p>
            <a:r>
              <a:rPr lang="en-GB" dirty="0"/>
              <a:t>The kit of an </a:t>
            </a:r>
            <a:r>
              <a:rPr lang="en-GB" i="1" dirty="0"/>
              <a:t>Eques</a:t>
            </a:r>
            <a:r>
              <a:rPr lang="en-GB" dirty="0"/>
              <a:t> (Roman horseman)</a:t>
            </a:r>
          </a:p>
        </p:txBody>
      </p:sp>
      <p:cxnSp>
        <p:nvCxnSpPr>
          <p:cNvPr id="17" name="Straight Connector 16">
            <a:extLst>
              <a:ext uri="{FF2B5EF4-FFF2-40B4-BE49-F238E27FC236}">
                <a16:creationId xmlns:a16="http://schemas.microsoft.com/office/drawing/2014/main" id="{3520B30E-99D7-4108-A5AE-029A2F4D681F}"/>
              </a:ext>
            </a:extLst>
          </p:cNvPr>
          <p:cNvCxnSpPr>
            <a:cxnSpLocks/>
            <a:endCxn id="18" idx="1"/>
          </p:cNvCxnSpPr>
          <p:nvPr/>
        </p:nvCxnSpPr>
        <p:spPr>
          <a:xfrm>
            <a:off x="9987195" y="5525296"/>
            <a:ext cx="1103260" cy="369332"/>
          </a:xfrm>
          <a:prstGeom prst="line">
            <a:avLst/>
          </a:prstGeom>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F170B188-188F-4F91-B0AB-27903928B846}"/>
              </a:ext>
            </a:extLst>
          </p:cNvPr>
          <p:cNvSpPr txBox="1"/>
          <p:nvPr/>
        </p:nvSpPr>
        <p:spPr>
          <a:xfrm>
            <a:off x="11090455" y="5525296"/>
            <a:ext cx="947665" cy="738664"/>
          </a:xfrm>
          <a:prstGeom prst="rect">
            <a:avLst/>
          </a:prstGeom>
          <a:noFill/>
        </p:spPr>
        <p:txBody>
          <a:bodyPr wrap="square" rtlCol="0">
            <a:spAutoFit/>
          </a:bodyPr>
          <a:lstStyle/>
          <a:p>
            <a:r>
              <a:rPr lang="en-GB" sz="1400" b="1" dirty="0"/>
              <a:t>Horse trappings </a:t>
            </a:r>
          </a:p>
          <a:p>
            <a:r>
              <a:rPr lang="en-GB" sz="1400" b="1" dirty="0"/>
              <a:t>(</a:t>
            </a:r>
            <a:r>
              <a:rPr lang="en-GB" sz="1400" b="1" i="1" dirty="0"/>
              <a:t>Phalera</a:t>
            </a:r>
            <a:r>
              <a:rPr lang="en-GB" sz="1400" b="1" dirty="0"/>
              <a:t>) </a:t>
            </a:r>
          </a:p>
        </p:txBody>
      </p:sp>
      <p:pic>
        <p:nvPicPr>
          <p:cNvPr id="20" name="Picture 19">
            <a:extLst>
              <a:ext uri="{FF2B5EF4-FFF2-40B4-BE49-F238E27FC236}">
                <a16:creationId xmlns:a16="http://schemas.microsoft.com/office/drawing/2014/main" id="{F5454E4E-226F-48B5-838E-679DCD8CC848}"/>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5015" b="99410" l="10000" r="90000">
                        <a14:foregroundMark x1="54500" y1="9440" x2="54500" y2="9440"/>
                        <a14:foregroundMark x1="54000" y1="5162" x2="54000" y2="5162"/>
                        <a14:foregroundMark x1="50000" y1="91150" x2="50000" y2="91150"/>
                        <a14:foregroundMark x1="70833" y1="95280" x2="70833" y2="95280"/>
                        <a14:foregroundMark x1="66833" y1="99410" x2="66833" y2="99410"/>
                        <a14:foregroundMark x1="76667" y1="39971" x2="76667" y2="39971"/>
                      </a14:backgroundRemoval>
                    </a14:imgEffect>
                  </a14:imgLayer>
                </a14:imgProps>
              </a:ext>
            </a:extLst>
          </a:blip>
          <a:stretch>
            <a:fillRect/>
          </a:stretch>
        </p:blipFill>
        <p:spPr>
          <a:xfrm>
            <a:off x="377988" y="1023329"/>
            <a:ext cx="4973657" cy="5620233"/>
          </a:xfrm>
          <a:prstGeom prst="rect">
            <a:avLst/>
          </a:prstGeom>
        </p:spPr>
      </p:pic>
      <p:sp>
        <p:nvSpPr>
          <p:cNvPr id="21" name="TextBox 20">
            <a:extLst>
              <a:ext uri="{FF2B5EF4-FFF2-40B4-BE49-F238E27FC236}">
                <a16:creationId xmlns:a16="http://schemas.microsoft.com/office/drawing/2014/main" id="{B16C45E8-61BD-4436-B094-D9203380596D}"/>
              </a:ext>
            </a:extLst>
          </p:cNvPr>
          <p:cNvSpPr txBox="1"/>
          <p:nvPr/>
        </p:nvSpPr>
        <p:spPr>
          <a:xfrm>
            <a:off x="633373" y="1158742"/>
            <a:ext cx="1845804" cy="523220"/>
          </a:xfrm>
          <a:prstGeom prst="rect">
            <a:avLst/>
          </a:prstGeom>
          <a:noFill/>
        </p:spPr>
        <p:txBody>
          <a:bodyPr wrap="square" rtlCol="0">
            <a:spAutoFit/>
          </a:bodyPr>
          <a:lstStyle/>
          <a:p>
            <a:r>
              <a:rPr lang="en-GB" sz="1400" b="1" i="1" dirty="0"/>
              <a:t>Lorica segmentata </a:t>
            </a:r>
            <a:r>
              <a:rPr lang="en-GB" sz="1400" b="1" dirty="0"/>
              <a:t>(Cuirass armour)</a:t>
            </a:r>
          </a:p>
        </p:txBody>
      </p:sp>
      <p:cxnSp>
        <p:nvCxnSpPr>
          <p:cNvPr id="22" name="Straight Connector 21">
            <a:extLst>
              <a:ext uri="{FF2B5EF4-FFF2-40B4-BE49-F238E27FC236}">
                <a16:creationId xmlns:a16="http://schemas.microsoft.com/office/drawing/2014/main" id="{710D2C50-013F-4932-9C57-33CE772F7B1D}"/>
              </a:ext>
            </a:extLst>
          </p:cNvPr>
          <p:cNvCxnSpPr/>
          <p:nvPr/>
        </p:nvCxnSpPr>
        <p:spPr>
          <a:xfrm flipH="1" flipV="1">
            <a:off x="1397062" y="1723423"/>
            <a:ext cx="1047750" cy="638175"/>
          </a:xfrm>
          <a:prstGeom prst="line">
            <a:avLst/>
          </a:prstGeom>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98B196B1-68EF-4E53-92EE-1F6A2EFE31C3}"/>
              </a:ext>
            </a:extLst>
          </p:cNvPr>
          <p:cNvSpPr txBox="1"/>
          <p:nvPr/>
        </p:nvSpPr>
        <p:spPr>
          <a:xfrm>
            <a:off x="208147" y="3113373"/>
            <a:ext cx="1712790" cy="523220"/>
          </a:xfrm>
          <a:prstGeom prst="rect">
            <a:avLst/>
          </a:prstGeom>
          <a:noFill/>
        </p:spPr>
        <p:txBody>
          <a:bodyPr wrap="square" rtlCol="0">
            <a:spAutoFit/>
          </a:bodyPr>
          <a:lstStyle/>
          <a:p>
            <a:r>
              <a:rPr lang="en-GB" sz="1400" b="1" i="1" dirty="0"/>
              <a:t>Galea</a:t>
            </a:r>
            <a:r>
              <a:rPr lang="en-GB" sz="1400" b="1" dirty="0"/>
              <a:t> or </a:t>
            </a:r>
            <a:r>
              <a:rPr lang="en-GB" sz="1400" b="1" i="1" dirty="0"/>
              <a:t>cassis</a:t>
            </a:r>
          </a:p>
          <a:p>
            <a:r>
              <a:rPr lang="en-GB" sz="1400" b="1" dirty="0"/>
              <a:t> (Helmet)</a:t>
            </a:r>
          </a:p>
        </p:txBody>
      </p:sp>
      <p:cxnSp>
        <p:nvCxnSpPr>
          <p:cNvPr id="24" name="Straight Connector 23">
            <a:extLst>
              <a:ext uri="{FF2B5EF4-FFF2-40B4-BE49-F238E27FC236}">
                <a16:creationId xmlns:a16="http://schemas.microsoft.com/office/drawing/2014/main" id="{CE0E7573-D748-477E-B2D5-AE09657DE00E}"/>
              </a:ext>
            </a:extLst>
          </p:cNvPr>
          <p:cNvCxnSpPr>
            <a:cxnSpLocks/>
          </p:cNvCxnSpPr>
          <p:nvPr/>
        </p:nvCxnSpPr>
        <p:spPr>
          <a:xfrm flipH="1" flipV="1">
            <a:off x="1396847" y="3398645"/>
            <a:ext cx="878421" cy="16964"/>
          </a:xfrm>
          <a:prstGeom prst="line">
            <a:avLst/>
          </a:prstGeom>
        </p:spPr>
        <p:style>
          <a:lnRef idx="2">
            <a:schemeClr val="dk1"/>
          </a:lnRef>
          <a:fillRef idx="0">
            <a:schemeClr val="dk1"/>
          </a:fillRef>
          <a:effectRef idx="1">
            <a:schemeClr val="dk1"/>
          </a:effectRef>
          <a:fontRef idx="minor">
            <a:schemeClr val="tx1"/>
          </a:fontRef>
        </p:style>
      </p:cxnSp>
      <p:cxnSp>
        <p:nvCxnSpPr>
          <p:cNvPr id="25" name="Straight Connector 24">
            <a:extLst>
              <a:ext uri="{FF2B5EF4-FFF2-40B4-BE49-F238E27FC236}">
                <a16:creationId xmlns:a16="http://schemas.microsoft.com/office/drawing/2014/main" id="{21415D18-4736-4C78-9862-0FBCE776B55B}"/>
              </a:ext>
            </a:extLst>
          </p:cNvPr>
          <p:cNvCxnSpPr>
            <a:cxnSpLocks/>
          </p:cNvCxnSpPr>
          <p:nvPr/>
        </p:nvCxnSpPr>
        <p:spPr>
          <a:xfrm flipH="1">
            <a:off x="838201" y="3529782"/>
            <a:ext cx="1714068" cy="730159"/>
          </a:xfrm>
          <a:prstGeom prst="line">
            <a:avLst/>
          </a:prstGeom>
        </p:spPr>
        <p:style>
          <a:lnRef idx="2">
            <a:schemeClr val="dk1"/>
          </a:lnRef>
          <a:fillRef idx="0">
            <a:schemeClr val="dk1"/>
          </a:fillRef>
          <a:effectRef idx="1">
            <a:schemeClr val="dk1"/>
          </a:effectRef>
          <a:fontRef idx="minor">
            <a:schemeClr val="tx1"/>
          </a:fontRef>
        </p:style>
      </p:cxnSp>
      <p:sp>
        <p:nvSpPr>
          <p:cNvPr id="29" name="TextBox 28">
            <a:extLst>
              <a:ext uri="{FF2B5EF4-FFF2-40B4-BE49-F238E27FC236}">
                <a16:creationId xmlns:a16="http://schemas.microsoft.com/office/drawing/2014/main" id="{75FEF9A9-A533-4285-A0E8-E1D847799066}"/>
              </a:ext>
            </a:extLst>
          </p:cNvPr>
          <p:cNvSpPr txBox="1"/>
          <p:nvPr/>
        </p:nvSpPr>
        <p:spPr>
          <a:xfrm>
            <a:off x="359667" y="4961193"/>
            <a:ext cx="1712790" cy="523220"/>
          </a:xfrm>
          <a:prstGeom prst="rect">
            <a:avLst/>
          </a:prstGeom>
          <a:noFill/>
        </p:spPr>
        <p:txBody>
          <a:bodyPr wrap="square" rtlCol="0">
            <a:spAutoFit/>
          </a:bodyPr>
          <a:lstStyle/>
          <a:p>
            <a:r>
              <a:rPr lang="en-GB" sz="1400" b="1" i="1" dirty="0"/>
              <a:t>Tunica</a:t>
            </a:r>
          </a:p>
          <a:p>
            <a:r>
              <a:rPr lang="en-GB" sz="1400" b="1" dirty="0"/>
              <a:t>(Tunic)</a:t>
            </a:r>
          </a:p>
        </p:txBody>
      </p:sp>
      <p:sp>
        <p:nvSpPr>
          <p:cNvPr id="30" name="TextBox 29">
            <a:extLst>
              <a:ext uri="{FF2B5EF4-FFF2-40B4-BE49-F238E27FC236}">
                <a16:creationId xmlns:a16="http://schemas.microsoft.com/office/drawing/2014/main" id="{B503CCDF-6C2C-40ED-AB30-025E54B6D847}"/>
              </a:ext>
            </a:extLst>
          </p:cNvPr>
          <p:cNvSpPr txBox="1"/>
          <p:nvPr/>
        </p:nvSpPr>
        <p:spPr>
          <a:xfrm>
            <a:off x="93963" y="4170684"/>
            <a:ext cx="1712790" cy="523220"/>
          </a:xfrm>
          <a:prstGeom prst="rect">
            <a:avLst/>
          </a:prstGeom>
          <a:noFill/>
        </p:spPr>
        <p:txBody>
          <a:bodyPr wrap="square" rtlCol="0">
            <a:spAutoFit/>
          </a:bodyPr>
          <a:lstStyle/>
          <a:p>
            <a:r>
              <a:rPr lang="en-GB" sz="1400" b="1" i="1" dirty="0"/>
              <a:t>Balteus</a:t>
            </a:r>
            <a:endParaRPr lang="en-GB" sz="1400" b="1" dirty="0"/>
          </a:p>
          <a:p>
            <a:r>
              <a:rPr lang="en-GB" sz="1400" b="1" dirty="0"/>
              <a:t>(Belt)</a:t>
            </a:r>
          </a:p>
        </p:txBody>
      </p:sp>
      <p:cxnSp>
        <p:nvCxnSpPr>
          <p:cNvPr id="31" name="Straight Connector 30">
            <a:extLst>
              <a:ext uri="{FF2B5EF4-FFF2-40B4-BE49-F238E27FC236}">
                <a16:creationId xmlns:a16="http://schemas.microsoft.com/office/drawing/2014/main" id="{D633D0C3-D2E8-46FB-8956-956A4963CC19}"/>
              </a:ext>
            </a:extLst>
          </p:cNvPr>
          <p:cNvCxnSpPr>
            <a:cxnSpLocks/>
          </p:cNvCxnSpPr>
          <p:nvPr/>
        </p:nvCxnSpPr>
        <p:spPr>
          <a:xfrm flipH="1">
            <a:off x="1099956" y="4508164"/>
            <a:ext cx="1197474" cy="631974"/>
          </a:xfrm>
          <a:prstGeom prst="line">
            <a:avLst/>
          </a:prstGeom>
        </p:spPr>
        <p:style>
          <a:lnRef idx="2">
            <a:schemeClr val="dk1"/>
          </a:lnRef>
          <a:fillRef idx="0">
            <a:schemeClr val="dk1"/>
          </a:fillRef>
          <a:effectRef idx="1">
            <a:schemeClr val="dk1"/>
          </a:effectRef>
          <a:fontRef idx="minor">
            <a:schemeClr val="tx1"/>
          </a:fontRef>
        </p:style>
      </p:cxnSp>
      <p:sp>
        <p:nvSpPr>
          <p:cNvPr id="33" name="TextBox 32">
            <a:extLst>
              <a:ext uri="{FF2B5EF4-FFF2-40B4-BE49-F238E27FC236}">
                <a16:creationId xmlns:a16="http://schemas.microsoft.com/office/drawing/2014/main" id="{1DAD320C-D462-4A60-88FB-9D5798BEDC09}"/>
              </a:ext>
            </a:extLst>
          </p:cNvPr>
          <p:cNvSpPr txBox="1"/>
          <p:nvPr/>
        </p:nvSpPr>
        <p:spPr>
          <a:xfrm>
            <a:off x="275427" y="5694688"/>
            <a:ext cx="1881270" cy="523220"/>
          </a:xfrm>
          <a:prstGeom prst="rect">
            <a:avLst/>
          </a:prstGeom>
          <a:noFill/>
        </p:spPr>
        <p:txBody>
          <a:bodyPr wrap="square" rtlCol="0">
            <a:spAutoFit/>
          </a:bodyPr>
          <a:lstStyle/>
          <a:p>
            <a:r>
              <a:rPr lang="en-GB" sz="1400" b="1" i="1" dirty="0"/>
              <a:t>Baltea</a:t>
            </a:r>
          </a:p>
          <a:p>
            <a:r>
              <a:rPr lang="en-GB" sz="1400" b="1" dirty="0"/>
              <a:t>(Dangling straps)</a:t>
            </a:r>
          </a:p>
        </p:txBody>
      </p:sp>
      <p:cxnSp>
        <p:nvCxnSpPr>
          <p:cNvPr id="34" name="Straight Connector 33">
            <a:extLst>
              <a:ext uri="{FF2B5EF4-FFF2-40B4-BE49-F238E27FC236}">
                <a16:creationId xmlns:a16="http://schemas.microsoft.com/office/drawing/2014/main" id="{9F1A35C4-3E52-47C7-9D23-178FC4C146B3}"/>
              </a:ext>
            </a:extLst>
          </p:cNvPr>
          <p:cNvCxnSpPr>
            <a:cxnSpLocks/>
          </p:cNvCxnSpPr>
          <p:nvPr/>
        </p:nvCxnSpPr>
        <p:spPr>
          <a:xfrm flipH="1">
            <a:off x="1280160" y="4508164"/>
            <a:ext cx="1440180" cy="1326507"/>
          </a:xfrm>
          <a:prstGeom prst="line">
            <a:avLst/>
          </a:prstGeom>
        </p:spPr>
        <p:style>
          <a:lnRef idx="2">
            <a:schemeClr val="dk1"/>
          </a:lnRef>
          <a:fillRef idx="0">
            <a:schemeClr val="dk1"/>
          </a:fillRef>
          <a:effectRef idx="1">
            <a:schemeClr val="dk1"/>
          </a:effectRef>
          <a:fontRef idx="minor">
            <a:schemeClr val="tx1"/>
          </a:fontRef>
        </p:style>
      </p:cxnSp>
      <p:sp>
        <p:nvSpPr>
          <p:cNvPr id="37" name="TextBox 36">
            <a:extLst>
              <a:ext uri="{FF2B5EF4-FFF2-40B4-BE49-F238E27FC236}">
                <a16:creationId xmlns:a16="http://schemas.microsoft.com/office/drawing/2014/main" id="{2715AD6D-5C73-444D-BF18-7465D2F958A4}"/>
              </a:ext>
            </a:extLst>
          </p:cNvPr>
          <p:cNvSpPr txBox="1"/>
          <p:nvPr/>
        </p:nvSpPr>
        <p:spPr>
          <a:xfrm>
            <a:off x="4495910" y="1315214"/>
            <a:ext cx="1712790" cy="523220"/>
          </a:xfrm>
          <a:prstGeom prst="rect">
            <a:avLst/>
          </a:prstGeom>
          <a:noFill/>
        </p:spPr>
        <p:txBody>
          <a:bodyPr wrap="square" rtlCol="0">
            <a:spAutoFit/>
          </a:bodyPr>
          <a:lstStyle/>
          <a:p>
            <a:r>
              <a:rPr lang="en-GB" sz="1400" b="1" i="1" dirty="0"/>
              <a:t>Focale</a:t>
            </a:r>
          </a:p>
          <a:p>
            <a:r>
              <a:rPr lang="en-GB" sz="1400" b="1" dirty="0"/>
              <a:t>(Scarf)</a:t>
            </a:r>
          </a:p>
        </p:txBody>
      </p:sp>
      <p:cxnSp>
        <p:nvCxnSpPr>
          <p:cNvPr id="38" name="Straight Connector 37">
            <a:extLst>
              <a:ext uri="{FF2B5EF4-FFF2-40B4-BE49-F238E27FC236}">
                <a16:creationId xmlns:a16="http://schemas.microsoft.com/office/drawing/2014/main" id="{E71A19BD-6208-4E21-841C-16C929BF5FDE}"/>
              </a:ext>
            </a:extLst>
          </p:cNvPr>
          <p:cNvCxnSpPr>
            <a:cxnSpLocks/>
          </p:cNvCxnSpPr>
          <p:nvPr/>
        </p:nvCxnSpPr>
        <p:spPr>
          <a:xfrm flipH="1">
            <a:off x="4001794" y="3011534"/>
            <a:ext cx="931026" cy="518248"/>
          </a:xfrm>
          <a:prstGeom prst="line">
            <a:avLst/>
          </a:prstGeom>
        </p:spPr>
        <p:style>
          <a:lnRef idx="2">
            <a:schemeClr val="dk1"/>
          </a:lnRef>
          <a:fillRef idx="0">
            <a:schemeClr val="dk1"/>
          </a:fillRef>
          <a:effectRef idx="1">
            <a:schemeClr val="dk1"/>
          </a:effectRef>
          <a:fontRef idx="minor">
            <a:schemeClr val="tx1"/>
          </a:fontRef>
        </p:style>
      </p:cxnSp>
      <p:sp>
        <p:nvSpPr>
          <p:cNvPr id="40" name="TextBox 39">
            <a:extLst>
              <a:ext uri="{FF2B5EF4-FFF2-40B4-BE49-F238E27FC236}">
                <a16:creationId xmlns:a16="http://schemas.microsoft.com/office/drawing/2014/main" id="{082AF2FB-5E7A-43BC-A4E1-3355A0C7CCCC}"/>
              </a:ext>
            </a:extLst>
          </p:cNvPr>
          <p:cNvSpPr txBox="1"/>
          <p:nvPr/>
        </p:nvSpPr>
        <p:spPr>
          <a:xfrm>
            <a:off x="4932820" y="2749924"/>
            <a:ext cx="1712790" cy="523220"/>
          </a:xfrm>
          <a:prstGeom prst="rect">
            <a:avLst/>
          </a:prstGeom>
          <a:noFill/>
        </p:spPr>
        <p:txBody>
          <a:bodyPr wrap="square" rtlCol="0">
            <a:spAutoFit/>
          </a:bodyPr>
          <a:lstStyle/>
          <a:p>
            <a:r>
              <a:rPr lang="en-GB" sz="1400" b="1" i="1" dirty="0"/>
              <a:t>Scutum</a:t>
            </a:r>
            <a:r>
              <a:rPr lang="en-GB" sz="1400" b="1" dirty="0"/>
              <a:t> </a:t>
            </a:r>
          </a:p>
          <a:p>
            <a:r>
              <a:rPr lang="en-GB" sz="1400" b="1" dirty="0"/>
              <a:t>(shield)</a:t>
            </a:r>
          </a:p>
        </p:txBody>
      </p:sp>
      <p:cxnSp>
        <p:nvCxnSpPr>
          <p:cNvPr id="42" name="Straight Connector 41">
            <a:extLst>
              <a:ext uri="{FF2B5EF4-FFF2-40B4-BE49-F238E27FC236}">
                <a16:creationId xmlns:a16="http://schemas.microsoft.com/office/drawing/2014/main" id="{4C6A028E-2A67-454E-81D8-16D347D03249}"/>
              </a:ext>
            </a:extLst>
          </p:cNvPr>
          <p:cNvCxnSpPr>
            <a:cxnSpLocks/>
          </p:cNvCxnSpPr>
          <p:nvPr/>
        </p:nvCxnSpPr>
        <p:spPr>
          <a:xfrm flipH="1">
            <a:off x="3395867" y="1519601"/>
            <a:ext cx="1039088" cy="358726"/>
          </a:xfrm>
          <a:prstGeom prst="line">
            <a:avLst/>
          </a:prstGeom>
        </p:spPr>
        <p:style>
          <a:lnRef idx="2">
            <a:schemeClr val="dk1"/>
          </a:lnRef>
          <a:fillRef idx="0">
            <a:schemeClr val="dk1"/>
          </a:fillRef>
          <a:effectRef idx="1">
            <a:schemeClr val="dk1"/>
          </a:effectRef>
          <a:fontRef idx="minor">
            <a:schemeClr val="tx1"/>
          </a:fontRef>
        </p:style>
      </p:cxnSp>
      <p:sp>
        <p:nvSpPr>
          <p:cNvPr id="46" name="TextBox 45">
            <a:extLst>
              <a:ext uri="{FF2B5EF4-FFF2-40B4-BE49-F238E27FC236}">
                <a16:creationId xmlns:a16="http://schemas.microsoft.com/office/drawing/2014/main" id="{AB4C3A22-8D04-4832-A091-B1523C430F9F}"/>
              </a:ext>
            </a:extLst>
          </p:cNvPr>
          <p:cNvSpPr txBox="1"/>
          <p:nvPr/>
        </p:nvSpPr>
        <p:spPr>
          <a:xfrm>
            <a:off x="562478" y="6286378"/>
            <a:ext cx="1712790" cy="523220"/>
          </a:xfrm>
          <a:prstGeom prst="rect">
            <a:avLst/>
          </a:prstGeom>
          <a:noFill/>
        </p:spPr>
        <p:txBody>
          <a:bodyPr wrap="square" rtlCol="0">
            <a:spAutoFit/>
          </a:bodyPr>
          <a:lstStyle/>
          <a:p>
            <a:r>
              <a:rPr lang="en-GB" sz="1400" b="1" i="1" dirty="0"/>
              <a:t>Caligae</a:t>
            </a:r>
            <a:endParaRPr lang="en-GB" sz="1400" b="1" dirty="0"/>
          </a:p>
          <a:p>
            <a:r>
              <a:rPr lang="en-GB" sz="1400" b="1" dirty="0"/>
              <a:t>(Army sandals )</a:t>
            </a:r>
          </a:p>
        </p:txBody>
      </p:sp>
      <p:cxnSp>
        <p:nvCxnSpPr>
          <p:cNvPr id="48" name="Straight Connector 47">
            <a:extLst>
              <a:ext uri="{FF2B5EF4-FFF2-40B4-BE49-F238E27FC236}">
                <a16:creationId xmlns:a16="http://schemas.microsoft.com/office/drawing/2014/main" id="{96433525-8EDF-4503-9A79-91969210434B}"/>
              </a:ext>
            </a:extLst>
          </p:cNvPr>
          <p:cNvCxnSpPr>
            <a:cxnSpLocks/>
          </p:cNvCxnSpPr>
          <p:nvPr/>
        </p:nvCxnSpPr>
        <p:spPr>
          <a:xfrm flipH="1">
            <a:off x="1299253" y="6250888"/>
            <a:ext cx="1250878" cy="221337"/>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606218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5" name="Picture 8">
            <a:extLst>
              <a:ext uri="{FF2B5EF4-FFF2-40B4-BE49-F238E27FC236}">
                <a16:creationId xmlns:a16="http://schemas.microsoft.com/office/drawing/2014/main" id="{4FA51A36-E778-4A2B-804F-736A8EE877B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8082" r="1" b="6819"/>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36EA28B2-FC98-48C5-A069-0A4D91CA59B3}"/>
              </a:ext>
            </a:extLst>
          </p:cNvPr>
          <p:cNvSpPr txBox="1"/>
          <p:nvPr/>
        </p:nvSpPr>
        <p:spPr>
          <a:xfrm>
            <a:off x="3046476" y="540619"/>
            <a:ext cx="6096000" cy="769441"/>
          </a:xfrm>
          <a:prstGeom prst="rect">
            <a:avLst/>
          </a:prstGeom>
          <a:noFill/>
        </p:spPr>
        <p:txBody>
          <a:bodyPr wrap="square">
            <a:spAutoFit/>
          </a:bodyPr>
          <a:lstStyle/>
          <a:p>
            <a:r>
              <a:rPr lang="en-GB" sz="4400" dirty="0"/>
              <a:t>Legionaries’ Equipment </a:t>
            </a:r>
          </a:p>
        </p:txBody>
      </p:sp>
      <p:sp>
        <p:nvSpPr>
          <p:cNvPr id="20" name="TextBox 19">
            <a:extLst>
              <a:ext uri="{FF2B5EF4-FFF2-40B4-BE49-F238E27FC236}">
                <a16:creationId xmlns:a16="http://schemas.microsoft.com/office/drawing/2014/main" id="{5DDE9B6A-ED05-4618-810A-4587D94D8295}"/>
              </a:ext>
            </a:extLst>
          </p:cNvPr>
          <p:cNvSpPr txBox="1"/>
          <p:nvPr/>
        </p:nvSpPr>
        <p:spPr>
          <a:xfrm>
            <a:off x="572493" y="1878259"/>
            <a:ext cx="6967296" cy="4801314"/>
          </a:xfrm>
          <a:prstGeom prst="rect">
            <a:avLst/>
          </a:prstGeom>
          <a:noFill/>
        </p:spPr>
        <p:txBody>
          <a:bodyPr wrap="square">
            <a:spAutoFit/>
          </a:bodyPr>
          <a:lstStyle/>
          <a:p>
            <a:r>
              <a:rPr lang="en-GB" b="1" dirty="0"/>
              <a:t>Shield (scutum): </a:t>
            </a:r>
            <a:r>
              <a:rPr lang="en-GB" dirty="0"/>
              <a:t>Roman legionaries carried a large rectangular shield known as a scutum. This was curved to help protect the soldier's body and it had a hard iron bulge in the middle for battering their enemies in battle. Soldiers would lift their shields over their heads for protection when fired at from above. They looked like a tortoise, so they called this formation the testudo (Latin for tortoise).</a:t>
            </a:r>
          </a:p>
          <a:p>
            <a:endParaRPr lang="en-GB" dirty="0"/>
          </a:p>
          <a:p>
            <a:r>
              <a:rPr lang="en-GB" b="1" dirty="0"/>
              <a:t>Sword (gladius): </a:t>
            </a:r>
            <a:r>
              <a:rPr lang="en-GB" dirty="0"/>
              <a:t>A Roman soldier's trusty sword was called a gladius. It was quite small and light, which made it good for stabbing and slashing in battle. Roman soldiers wore their swords on the right at first. But by the AD300s most Romans wore their swords on the left.</a:t>
            </a:r>
          </a:p>
          <a:p>
            <a:endParaRPr lang="en-GB" dirty="0"/>
          </a:p>
          <a:p>
            <a:r>
              <a:rPr lang="en-GB" b="1" dirty="0"/>
              <a:t>Helmet (cassis/galea): </a:t>
            </a:r>
            <a:r>
              <a:rPr lang="en-GB" dirty="0"/>
              <a:t>A Roman soldier's helmet was called a galea. It had special guards to protect their cheeks and neck. Soldiers could also attach a crest made of horse hair to the top of their helmets. However, ordinary legionaries probably didn't wear this in battle. Historians think that it was just used for parades and formal ceremonies.</a:t>
            </a:r>
          </a:p>
        </p:txBody>
      </p:sp>
    </p:spTree>
    <p:extLst>
      <p:ext uri="{BB962C8B-B14F-4D97-AF65-F5344CB8AC3E}">
        <p14:creationId xmlns:p14="http://schemas.microsoft.com/office/powerpoint/2010/main" val="2327123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5" name="Picture 8">
            <a:extLst>
              <a:ext uri="{FF2B5EF4-FFF2-40B4-BE49-F238E27FC236}">
                <a16:creationId xmlns:a16="http://schemas.microsoft.com/office/drawing/2014/main" id="{4FA51A36-E778-4A2B-804F-736A8EE877B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8082" r="1" b="6819"/>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36EA28B2-FC98-48C5-A069-0A4D91CA59B3}"/>
              </a:ext>
            </a:extLst>
          </p:cNvPr>
          <p:cNvSpPr txBox="1"/>
          <p:nvPr/>
        </p:nvSpPr>
        <p:spPr>
          <a:xfrm>
            <a:off x="3046476" y="540619"/>
            <a:ext cx="6096000" cy="769441"/>
          </a:xfrm>
          <a:prstGeom prst="rect">
            <a:avLst/>
          </a:prstGeom>
          <a:noFill/>
        </p:spPr>
        <p:txBody>
          <a:bodyPr wrap="square">
            <a:spAutoFit/>
          </a:bodyPr>
          <a:lstStyle/>
          <a:p>
            <a:r>
              <a:rPr lang="en-GB" sz="4400" dirty="0"/>
              <a:t>Legionaries’ Equipment </a:t>
            </a:r>
          </a:p>
        </p:txBody>
      </p:sp>
      <p:sp>
        <p:nvSpPr>
          <p:cNvPr id="20" name="TextBox 19">
            <a:extLst>
              <a:ext uri="{FF2B5EF4-FFF2-40B4-BE49-F238E27FC236}">
                <a16:creationId xmlns:a16="http://schemas.microsoft.com/office/drawing/2014/main" id="{5DDE9B6A-ED05-4618-810A-4587D94D8295}"/>
              </a:ext>
            </a:extLst>
          </p:cNvPr>
          <p:cNvSpPr txBox="1"/>
          <p:nvPr/>
        </p:nvSpPr>
        <p:spPr>
          <a:xfrm>
            <a:off x="572493" y="1878259"/>
            <a:ext cx="6967296" cy="3693319"/>
          </a:xfrm>
          <a:prstGeom prst="rect">
            <a:avLst/>
          </a:prstGeom>
          <a:noFill/>
        </p:spPr>
        <p:txBody>
          <a:bodyPr wrap="square">
            <a:spAutoFit/>
          </a:bodyPr>
          <a:lstStyle/>
          <a:p>
            <a:r>
              <a:rPr lang="en-GB" b="1" dirty="0"/>
              <a:t>Tunic (tunica): </a:t>
            </a:r>
            <a:r>
              <a:rPr lang="en-GB" dirty="0"/>
              <a:t>Underneath their armour, a Roman soldier wore a woollen tunic. This was probably coloured red or white. The colour may have related to the soldier's rank.</a:t>
            </a:r>
          </a:p>
          <a:p>
            <a:endParaRPr lang="en-GB" b="1" dirty="0"/>
          </a:p>
          <a:p>
            <a:r>
              <a:rPr lang="en-GB" b="1" dirty="0"/>
              <a:t>Armour (lorica segmentata): </a:t>
            </a:r>
            <a:r>
              <a:rPr lang="en-GB" dirty="0"/>
              <a:t>Body armour was made from overlapping iron plates held together by leather straps and brass clasps. The armour was heavy and very tough so a legionary would wear a tunic underneath for padding. A legionary had to march all day carrying his armour and weapons. Together with his cooking pots and tools, a soldier's equipment could weigh around 35kg.</a:t>
            </a:r>
          </a:p>
          <a:p>
            <a:endParaRPr lang="en-GB" b="1" dirty="0"/>
          </a:p>
          <a:p>
            <a:r>
              <a:rPr lang="en-GB" b="1" dirty="0"/>
              <a:t>Scarf (focale): </a:t>
            </a:r>
            <a:r>
              <a:rPr lang="en-GB" dirty="0"/>
              <a:t>Soldiers often wore a scarf called a focale too. This protected their neck from rubbing up against their armour.</a:t>
            </a:r>
          </a:p>
        </p:txBody>
      </p:sp>
    </p:spTree>
    <p:extLst>
      <p:ext uri="{BB962C8B-B14F-4D97-AF65-F5344CB8AC3E}">
        <p14:creationId xmlns:p14="http://schemas.microsoft.com/office/powerpoint/2010/main" val="40801890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5" name="Picture 8">
            <a:extLst>
              <a:ext uri="{FF2B5EF4-FFF2-40B4-BE49-F238E27FC236}">
                <a16:creationId xmlns:a16="http://schemas.microsoft.com/office/drawing/2014/main" id="{4FA51A36-E778-4A2B-804F-736A8EE877B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8082" r="1" b="6819"/>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36EA28B2-FC98-48C5-A069-0A4D91CA59B3}"/>
              </a:ext>
            </a:extLst>
          </p:cNvPr>
          <p:cNvSpPr txBox="1"/>
          <p:nvPr/>
        </p:nvSpPr>
        <p:spPr>
          <a:xfrm>
            <a:off x="3046476" y="540619"/>
            <a:ext cx="6096000" cy="769441"/>
          </a:xfrm>
          <a:prstGeom prst="rect">
            <a:avLst/>
          </a:prstGeom>
          <a:noFill/>
        </p:spPr>
        <p:txBody>
          <a:bodyPr wrap="square">
            <a:spAutoFit/>
          </a:bodyPr>
          <a:lstStyle/>
          <a:p>
            <a:r>
              <a:rPr lang="en-GB" sz="4400" dirty="0"/>
              <a:t>Legionaries’ Equipment </a:t>
            </a:r>
          </a:p>
        </p:txBody>
      </p:sp>
      <p:sp>
        <p:nvSpPr>
          <p:cNvPr id="20" name="TextBox 19">
            <a:extLst>
              <a:ext uri="{FF2B5EF4-FFF2-40B4-BE49-F238E27FC236}">
                <a16:creationId xmlns:a16="http://schemas.microsoft.com/office/drawing/2014/main" id="{5DDE9B6A-ED05-4618-810A-4587D94D8295}"/>
              </a:ext>
            </a:extLst>
          </p:cNvPr>
          <p:cNvSpPr txBox="1"/>
          <p:nvPr/>
        </p:nvSpPr>
        <p:spPr>
          <a:xfrm>
            <a:off x="572493" y="2093976"/>
            <a:ext cx="6967296" cy="3693319"/>
          </a:xfrm>
          <a:prstGeom prst="rect">
            <a:avLst/>
          </a:prstGeom>
          <a:noFill/>
        </p:spPr>
        <p:txBody>
          <a:bodyPr wrap="square">
            <a:spAutoFit/>
          </a:bodyPr>
          <a:lstStyle/>
          <a:p>
            <a:r>
              <a:rPr lang="en-GB" b="1" dirty="0"/>
              <a:t>Belt (balteus): </a:t>
            </a:r>
            <a:r>
              <a:rPr lang="en-GB" dirty="0"/>
              <a:t>This is the traditional belt of a Roman soldier/legionary which he used to carry his sword.  The balteus is a mark of a soldier — not only that, it's really a status symbol of being a soldier. </a:t>
            </a:r>
          </a:p>
          <a:p>
            <a:endParaRPr lang="en-GB" dirty="0"/>
          </a:p>
          <a:p>
            <a:r>
              <a:rPr lang="en-GB" dirty="0"/>
              <a:t>Worn at all times, even off duty, only soldiers were allowed, by law, to wear this unique belt. It may have helped to protect the soldiers in battle. The belt may represent rank or awards but historians just don't know. </a:t>
            </a:r>
          </a:p>
          <a:p>
            <a:endParaRPr lang="en-GB" dirty="0"/>
          </a:p>
          <a:p>
            <a:r>
              <a:rPr lang="en-GB" dirty="0"/>
              <a:t>Roman objects archaeologists have discovered show that many of these belts were very elaborate. Possibly since Roman soldiers did not have a lot to spend their pay on, they spent it on making their gear fancier. (</a:t>
            </a:r>
            <a:r>
              <a:rPr lang="en-GB" dirty="0" err="1"/>
              <a:t>Baltea</a:t>
            </a:r>
            <a:r>
              <a:rPr lang="en-GB" dirty="0"/>
              <a:t>): are decorative parts of the belt. </a:t>
            </a:r>
          </a:p>
        </p:txBody>
      </p:sp>
    </p:spTree>
    <p:extLst>
      <p:ext uri="{BB962C8B-B14F-4D97-AF65-F5344CB8AC3E}">
        <p14:creationId xmlns:p14="http://schemas.microsoft.com/office/powerpoint/2010/main" val="17508688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5" name="Picture 8">
            <a:extLst>
              <a:ext uri="{FF2B5EF4-FFF2-40B4-BE49-F238E27FC236}">
                <a16:creationId xmlns:a16="http://schemas.microsoft.com/office/drawing/2014/main" id="{4FA51A36-E778-4A2B-804F-736A8EE877B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8082" r="1" b="6819"/>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36EA28B2-FC98-48C5-A069-0A4D91CA59B3}"/>
              </a:ext>
            </a:extLst>
          </p:cNvPr>
          <p:cNvSpPr txBox="1"/>
          <p:nvPr/>
        </p:nvSpPr>
        <p:spPr>
          <a:xfrm>
            <a:off x="3046476" y="540619"/>
            <a:ext cx="6096000" cy="769441"/>
          </a:xfrm>
          <a:prstGeom prst="rect">
            <a:avLst/>
          </a:prstGeom>
          <a:noFill/>
        </p:spPr>
        <p:txBody>
          <a:bodyPr wrap="square">
            <a:spAutoFit/>
          </a:bodyPr>
          <a:lstStyle/>
          <a:p>
            <a:r>
              <a:rPr lang="en-GB" sz="4400" dirty="0"/>
              <a:t>Legionaries’ Equipment </a:t>
            </a:r>
          </a:p>
        </p:txBody>
      </p:sp>
      <p:sp>
        <p:nvSpPr>
          <p:cNvPr id="20" name="TextBox 19">
            <a:extLst>
              <a:ext uri="{FF2B5EF4-FFF2-40B4-BE49-F238E27FC236}">
                <a16:creationId xmlns:a16="http://schemas.microsoft.com/office/drawing/2014/main" id="{5DDE9B6A-ED05-4618-810A-4587D94D8295}"/>
              </a:ext>
            </a:extLst>
          </p:cNvPr>
          <p:cNvSpPr txBox="1"/>
          <p:nvPr/>
        </p:nvSpPr>
        <p:spPr>
          <a:xfrm>
            <a:off x="572493" y="2418359"/>
            <a:ext cx="6967296" cy="2862322"/>
          </a:xfrm>
          <a:prstGeom prst="rect">
            <a:avLst/>
          </a:prstGeom>
          <a:noFill/>
        </p:spPr>
        <p:txBody>
          <a:bodyPr wrap="square">
            <a:spAutoFit/>
          </a:bodyPr>
          <a:lstStyle/>
          <a:p>
            <a:r>
              <a:rPr lang="en-GB" b="1" dirty="0"/>
              <a:t>Boots (Caligae): </a:t>
            </a:r>
            <a:r>
              <a:rPr lang="en-GB" dirty="0"/>
              <a:t>Roman army boots were called caligae. They were like sandals but much stronger. They were made from leather and had little iron studs on the soles. The iron studs on a Roman soldier's sandals meant that it was easy to slip when running on wet stones! </a:t>
            </a:r>
          </a:p>
          <a:p>
            <a:endParaRPr lang="en-GB" dirty="0"/>
          </a:p>
          <a:p>
            <a:r>
              <a:rPr lang="en-GB" dirty="0"/>
              <a:t>A legionary’s boots were actually the most important piece of his equipment because he had to march across large areas of the Roman World from one fort or camp to another. The legionary had to do all of this on his feet. And so having the right boots was significant for Roman soldiers, including those marching across Roman Britain.</a:t>
            </a:r>
          </a:p>
        </p:txBody>
      </p:sp>
    </p:spTree>
    <p:extLst>
      <p:ext uri="{BB962C8B-B14F-4D97-AF65-F5344CB8AC3E}">
        <p14:creationId xmlns:p14="http://schemas.microsoft.com/office/powerpoint/2010/main" val="35199475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7" name="Picture 5">
            <a:extLst>
              <a:ext uri="{FF2B5EF4-FFF2-40B4-BE49-F238E27FC236}">
                <a16:creationId xmlns:a16="http://schemas.microsoft.com/office/drawing/2014/main" id="{258CE109-4341-46DE-9A70-9C789DE1EB9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562"/>
          <a:stretch/>
        </p:blipFill>
        <p:spPr bwMode="auto">
          <a:xfrm>
            <a:off x="5347031" y="1632069"/>
            <a:ext cx="6844970" cy="451352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CF2BCFFD-A437-4BB7-9A7E-10F0FD1C01D9}"/>
              </a:ext>
            </a:extLst>
          </p:cNvPr>
          <p:cNvSpPr txBox="1"/>
          <p:nvPr/>
        </p:nvSpPr>
        <p:spPr>
          <a:xfrm>
            <a:off x="643278" y="712404"/>
            <a:ext cx="6096000" cy="1446550"/>
          </a:xfrm>
          <a:prstGeom prst="rect">
            <a:avLst/>
          </a:prstGeom>
          <a:noFill/>
        </p:spPr>
        <p:txBody>
          <a:bodyPr wrap="square">
            <a:spAutoFit/>
          </a:bodyPr>
          <a:lstStyle/>
          <a:p>
            <a:r>
              <a:rPr lang="en-GB" sz="4400" dirty="0"/>
              <a:t>The Roman Legion: Structure</a:t>
            </a:r>
          </a:p>
        </p:txBody>
      </p:sp>
      <p:sp>
        <p:nvSpPr>
          <p:cNvPr id="10" name="TextBox 9">
            <a:extLst>
              <a:ext uri="{FF2B5EF4-FFF2-40B4-BE49-F238E27FC236}">
                <a16:creationId xmlns:a16="http://schemas.microsoft.com/office/drawing/2014/main" id="{6FF8473D-3817-4029-92F6-802F53E1FD7B}"/>
              </a:ext>
            </a:extLst>
          </p:cNvPr>
          <p:cNvSpPr txBox="1"/>
          <p:nvPr/>
        </p:nvSpPr>
        <p:spPr>
          <a:xfrm>
            <a:off x="284480" y="2754650"/>
            <a:ext cx="4897120" cy="2862322"/>
          </a:xfrm>
          <a:prstGeom prst="rect">
            <a:avLst/>
          </a:prstGeom>
          <a:noFill/>
        </p:spPr>
        <p:txBody>
          <a:bodyPr wrap="square">
            <a:spAutoFit/>
          </a:bodyPr>
          <a:lstStyle/>
          <a:p>
            <a:r>
              <a:rPr lang="en-GB" dirty="0"/>
              <a:t>The basic structure of the army is as follows:</a:t>
            </a:r>
          </a:p>
          <a:p>
            <a:endParaRPr lang="en-GB" dirty="0"/>
          </a:p>
          <a:p>
            <a:endParaRPr lang="en-GB" dirty="0"/>
          </a:p>
          <a:p>
            <a:r>
              <a:rPr lang="en-GB" b="1" dirty="0"/>
              <a:t>Contubernium</a:t>
            </a:r>
            <a:r>
              <a:rPr lang="en-GB" dirty="0"/>
              <a:t> (tent group): consisted of 8 men.</a:t>
            </a:r>
          </a:p>
          <a:p>
            <a:endParaRPr lang="en-GB" dirty="0"/>
          </a:p>
          <a:p>
            <a:endParaRPr lang="en-GB" dirty="0"/>
          </a:p>
          <a:p>
            <a:r>
              <a:rPr lang="en-GB" b="1" dirty="0"/>
              <a:t>Centuria</a:t>
            </a:r>
            <a:r>
              <a:rPr lang="en-GB" dirty="0"/>
              <a:t> (century): was made up of 10 contubernium with a total of 80 men commanded by a centurion.</a:t>
            </a:r>
          </a:p>
          <a:p>
            <a:endParaRPr lang="en-GB" dirty="0"/>
          </a:p>
        </p:txBody>
      </p:sp>
    </p:spTree>
    <p:extLst>
      <p:ext uri="{BB962C8B-B14F-4D97-AF65-F5344CB8AC3E}">
        <p14:creationId xmlns:p14="http://schemas.microsoft.com/office/powerpoint/2010/main" val="27642648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TotalTime>
  <Words>1164</Words>
  <Application>Microsoft Office PowerPoint</Application>
  <PresentationFormat>Widescreen</PresentationFormat>
  <Paragraphs>85</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Avenir Next LT Pro</vt:lpstr>
      <vt:lpstr>Calibri</vt:lpstr>
      <vt:lpstr>Calibri Light</vt:lpstr>
      <vt:lpstr>Office Theme</vt:lpstr>
      <vt:lpstr>PowerPoint Presentation</vt:lpstr>
      <vt:lpstr>PowerPoint Presentation</vt:lpstr>
      <vt:lpstr>PowerPoint Presentation</vt:lpstr>
      <vt:lpstr>Roman Armour and Weapons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Roman Army </dc:title>
  <dc:creator>Grigsby, Paul</dc:creator>
  <cp:lastModifiedBy>Grigsby, Paul</cp:lastModifiedBy>
  <cp:revision>8</cp:revision>
  <dcterms:created xsi:type="dcterms:W3CDTF">2021-08-31T10:49:09Z</dcterms:created>
  <dcterms:modified xsi:type="dcterms:W3CDTF">2021-09-10T16:50:22Z</dcterms:modified>
</cp:coreProperties>
</file>