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3" r:id="rId6"/>
    <p:sldId id="264" r:id="rId7"/>
    <p:sldId id="265" r:id="rId8"/>
    <p:sldId id="268" r:id="rId9"/>
    <p:sldId id="269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27282E-3BE8-048F-35EC-8D9544746407}" v="53" dt="2025-05-08T16:32:34.920"/>
    <p1510:client id="{E6FDB445-09F4-6C36-6A7B-0720EF969E2C}" v="4" dt="2025-05-08T17:10:58.7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FCCF79-83EA-4BFF-92A8-DEAD50579038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A94EB11-0425-404F-BCEF-4A6A6721575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The Trojan war: Judgement of Paris,  Achilles, Trojan horse</a:t>
          </a:r>
          <a:endParaRPr lang="en-US"/>
        </a:p>
      </dgm:t>
    </dgm:pt>
    <dgm:pt modelId="{7D142987-EB49-423C-B941-D1C9FDFB19EE}" type="parTrans" cxnId="{FC6CB5D8-6743-4DAA-A198-A92A1D1234CC}">
      <dgm:prSet/>
      <dgm:spPr/>
      <dgm:t>
        <a:bodyPr/>
        <a:lstStyle/>
        <a:p>
          <a:endParaRPr lang="en-US"/>
        </a:p>
      </dgm:t>
    </dgm:pt>
    <dgm:pt modelId="{BD2FE91D-01CA-46A7-B572-371362B715AA}" type="sibTrans" cxnId="{FC6CB5D8-6743-4DAA-A198-A92A1D1234CC}">
      <dgm:prSet/>
      <dgm:spPr/>
      <dgm:t>
        <a:bodyPr/>
        <a:lstStyle/>
        <a:p>
          <a:endParaRPr lang="en-US"/>
        </a:p>
      </dgm:t>
    </dgm:pt>
    <dgm:pt modelId="{03109326-6F60-4635-8394-733D76CFFC5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The Odyssey: The Lotus Eaters,  The Cyclops, The 100 suitors </a:t>
          </a:r>
          <a:endParaRPr lang="en-US"/>
        </a:p>
      </dgm:t>
    </dgm:pt>
    <dgm:pt modelId="{B854526D-9C98-45A7-848B-15758E5C49FB}" type="parTrans" cxnId="{0AAA43C5-EE1E-4DCA-98C8-4A5EFF4DFD40}">
      <dgm:prSet/>
      <dgm:spPr/>
      <dgm:t>
        <a:bodyPr/>
        <a:lstStyle/>
        <a:p>
          <a:endParaRPr lang="en-US"/>
        </a:p>
      </dgm:t>
    </dgm:pt>
    <dgm:pt modelId="{BE85545B-F0B3-484A-87E5-A5AD596DFFAA}" type="sibTrans" cxnId="{0AAA43C5-EE1E-4DCA-98C8-4A5EFF4DFD40}">
      <dgm:prSet/>
      <dgm:spPr/>
      <dgm:t>
        <a:bodyPr/>
        <a:lstStyle/>
        <a:p>
          <a:endParaRPr lang="en-US"/>
        </a:p>
      </dgm:t>
    </dgm:pt>
    <dgm:pt modelId="{3E596AF4-C0F8-405A-B220-F9B6AFA4AD9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Cretan Myths: King Minos, Theseus and the Minotaur,  Ariadne </a:t>
          </a:r>
          <a:endParaRPr lang="en-US"/>
        </a:p>
      </dgm:t>
    </dgm:pt>
    <dgm:pt modelId="{393A01F3-A5E6-4055-A627-2B349500486E}" type="parTrans" cxnId="{E564BB11-92AC-400F-A9EB-50A70CF34D1F}">
      <dgm:prSet/>
      <dgm:spPr/>
      <dgm:t>
        <a:bodyPr/>
        <a:lstStyle/>
        <a:p>
          <a:endParaRPr lang="en-US"/>
        </a:p>
      </dgm:t>
    </dgm:pt>
    <dgm:pt modelId="{04F01BDC-D129-41BA-A9B9-6039A2F50D53}" type="sibTrans" cxnId="{E564BB11-92AC-400F-A9EB-50A70CF34D1F}">
      <dgm:prSet/>
      <dgm:spPr/>
      <dgm:t>
        <a:bodyPr/>
        <a:lstStyle/>
        <a:p>
          <a:endParaRPr lang="en-US"/>
        </a:p>
      </dgm:t>
    </dgm:pt>
    <dgm:pt modelId="{DF1F3C78-30B9-4CD1-B757-D69440051FF9}" type="pres">
      <dgm:prSet presAssocID="{66FCCF79-83EA-4BFF-92A8-DEAD50579038}" presName="root" presStyleCnt="0">
        <dgm:presLayoutVars>
          <dgm:dir/>
          <dgm:resizeHandles val="exact"/>
        </dgm:presLayoutVars>
      </dgm:prSet>
      <dgm:spPr/>
    </dgm:pt>
    <dgm:pt modelId="{83161659-40F8-4C5A-990C-2CE2DFACEDEC}" type="pres">
      <dgm:prSet presAssocID="{9A94EB11-0425-404F-BCEF-4A6A6721575B}" presName="compNode" presStyleCnt="0"/>
      <dgm:spPr/>
    </dgm:pt>
    <dgm:pt modelId="{ED6E84A6-F407-4FB2-93F9-B11A77D7732F}" type="pres">
      <dgm:prSet presAssocID="{9A94EB11-0425-404F-BCEF-4A6A6721575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orse"/>
        </a:ext>
      </dgm:extLst>
    </dgm:pt>
    <dgm:pt modelId="{B1D7804C-7C64-40FA-9E8F-2FE1EF1667CC}" type="pres">
      <dgm:prSet presAssocID="{9A94EB11-0425-404F-BCEF-4A6A6721575B}" presName="spaceRect" presStyleCnt="0"/>
      <dgm:spPr/>
    </dgm:pt>
    <dgm:pt modelId="{79936CB4-979A-48BD-B45C-A3176D73923D}" type="pres">
      <dgm:prSet presAssocID="{9A94EB11-0425-404F-BCEF-4A6A6721575B}" presName="textRect" presStyleLbl="revTx" presStyleIdx="0" presStyleCnt="3">
        <dgm:presLayoutVars>
          <dgm:chMax val="1"/>
          <dgm:chPref val="1"/>
        </dgm:presLayoutVars>
      </dgm:prSet>
      <dgm:spPr/>
    </dgm:pt>
    <dgm:pt modelId="{F41575D1-210D-47F8-8F32-6124E0BF1676}" type="pres">
      <dgm:prSet presAssocID="{BD2FE91D-01CA-46A7-B572-371362B715AA}" presName="sibTrans" presStyleCnt="0"/>
      <dgm:spPr/>
    </dgm:pt>
    <dgm:pt modelId="{C9587866-73C1-4058-A656-C554285253A2}" type="pres">
      <dgm:prSet presAssocID="{03109326-6F60-4635-8394-733D76CFFC59}" presName="compNode" presStyleCnt="0"/>
      <dgm:spPr/>
    </dgm:pt>
    <dgm:pt modelId="{07068F70-7978-42CA-B395-06031A22D495}" type="pres">
      <dgm:prSet presAssocID="{03109326-6F60-4635-8394-733D76CFFC5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stronaut"/>
        </a:ext>
      </dgm:extLst>
    </dgm:pt>
    <dgm:pt modelId="{B2611CC6-D385-4670-BB2B-FFB695810AC6}" type="pres">
      <dgm:prSet presAssocID="{03109326-6F60-4635-8394-733D76CFFC59}" presName="spaceRect" presStyleCnt="0"/>
      <dgm:spPr/>
    </dgm:pt>
    <dgm:pt modelId="{F6BAD5B1-0069-41F4-8435-A086292F40C8}" type="pres">
      <dgm:prSet presAssocID="{03109326-6F60-4635-8394-733D76CFFC59}" presName="textRect" presStyleLbl="revTx" presStyleIdx="1" presStyleCnt="3">
        <dgm:presLayoutVars>
          <dgm:chMax val="1"/>
          <dgm:chPref val="1"/>
        </dgm:presLayoutVars>
      </dgm:prSet>
      <dgm:spPr/>
    </dgm:pt>
    <dgm:pt modelId="{158CDEC5-7FE6-49EA-8E98-8D45CCCE5E78}" type="pres">
      <dgm:prSet presAssocID="{BE85545B-F0B3-484A-87E5-A5AD596DFFAA}" presName="sibTrans" presStyleCnt="0"/>
      <dgm:spPr/>
    </dgm:pt>
    <dgm:pt modelId="{8CFA6E52-099B-43F0-96B1-BB32E86C4BBB}" type="pres">
      <dgm:prSet presAssocID="{3E596AF4-C0F8-405A-B220-F9B6AFA4AD97}" presName="compNode" presStyleCnt="0"/>
      <dgm:spPr/>
    </dgm:pt>
    <dgm:pt modelId="{6E76DBB7-95DD-4449-8E6F-F759167EC5A7}" type="pres">
      <dgm:prSet presAssocID="{3E596AF4-C0F8-405A-B220-F9B6AFA4AD9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kull"/>
        </a:ext>
      </dgm:extLst>
    </dgm:pt>
    <dgm:pt modelId="{405ED636-33A0-44F3-A943-A95A831AB74F}" type="pres">
      <dgm:prSet presAssocID="{3E596AF4-C0F8-405A-B220-F9B6AFA4AD97}" presName="spaceRect" presStyleCnt="0"/>
      <dgm:spPr/>
    </dgm:pt>
    <dgm:pt modelId="{6E10B215-618E-4BDE-8A46-8C8549828745}" type="pres">
      <dgm:prSet presAssocID="{3E596AF4-C0F8-405A-B220-F9B6AFA4AD9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E564BB11-92AC-400F-A9EB-50A70CF34D1F}" srcId="{66FCCF79-83EA-4BFF-92A8-DEAD50579038}" destId="{3E596AF4-C0F8-405A-B220-F9B6AFA4AD97}" srcOrd="2" destOrd="0" parTransId="{393A01F3-A5E6-4055-A627-2B349500486E}" sibTransId="{04F01BDC-D129-41BA-A9B9-6039A2F50D53}"/>
    <dgm:cxn modelId="{1FD2F166-2733-4137-8E30-F70D637FC225}" type="presOf" srcId="{9A94EB11-0425-404F-BCEF-4A6A6721575B}" destId="{79936CB4-979A-48BD-B45C-A3176D73923D}" srcOrd="0" destOrd="0" presId="urn:microsoft.com/office/officeart/2018/2/layout/IconLabelList"/>
    <dgm:cxn modelId="{C1E9984A-CCEA-48D4-96A5-E4D4E5D44AD9}" type="presOf" srcId="{03109326-6F60-4635-8394-733D76CFFC59}" destId="{F6BAD5B1-0069-41F4-8435-A086292F40C8}" srcOrd="0" destOrd="0" presId="urn:microsoft.com/office/officeart/2018/2/layout/IconLabelList"/>
    <dgm:cxn modelId="{96905992-27C4-44F0-A2C4-A9F4FB9BCF68}" type="presOf" srcId="{3E596AF4-C0F8-405A-B220-F9B6AFA4AD97}" destId="{6E10B215-618E-4BDE-8A46-8C8549828745}" srcOrd="0" destOrd="0" presId="urn:microsoft.com/office/officeart/2018/2/layout/IconLabelList"/>
    <dgm:cxn modelId="{0AAA43C5-EE1E-4DCA-98C8-4A5EFF4DFD40}" srcId="{66FCCF79-83EA-4BFF-92A8-DEAD50579038}" destId="{03109326-6F60-4635-8394-733D76CFFC59}" srcOrd="1" destOrd="0" parTransId="{B854526D-9C98-45A7-848B-15758E5C49FB}" sibTransId="{BE85545B-F0B3-484A-87E5-A5AD596DFFAA}"/>
    <dgm:cxn modelId="{FC6CB5D8-6743-4DAA-A198-A92A1D1234CC}" srcId="{66FCCF79-83EA-4BFF-92A8-DEAD50579038}" destId="{9A94EB11-0425-404F-BCEF-4A6A6721575B}" srcOrd="0" destOrd="0" parTransId="{7D142987-EB49-423C-B941-D1C9FDFB19EE}" sibTransId="{BD2FE91D-01CA-46A7-B572-371362B715AA}"/>
    <dgm:cxn modelId="{C9D8E5F0-5071-479C-B436-C09994D05ED0}" type="presOf" srcId="{66FCCF79-83EA-4BFF-92A8-DEAD50579038}" destId="{DF1F3C78-30B9-4CD1-B757-D69440051FF9}" srcOrd="0" destOrd="0" presId="urn:microsoft.com/office/officeart/2018/2/layout/IconLabelList"/>
    <dgm:cxn modelId="{DE77ACDC-F2CA-4AD9-9808-50A3A8E3A2F6}" type="presParOf" srcId="{DF1F3C78-30B9-4CD1-B757-D69440051FF9}" destId="{83161659-40F8-4C5A-990C-2CE2DFACEDEC}" srcOrd="0" destOrd="0" presId="urn:microsoft.com/office/officeart/2018/2/layout/IconLabelList"/>
    <dgm:cxn modelId="{26F42061-3FEC-4475-AD02-B52DF5A10B89}" type="presParOf" srcId="{83161659-40F8-4C5A-990C-2CE2DFACEDEC}" destId="{ED6E84A6-F407-4FB2-93F9-B11A77D7732F}" srcOrd="0" destOrd="0" presId="urn:microsoft.com/office/officeart/2018/2/layout/IconLabelList"/>
    <dgm:cxn modelId="{541492B5-0541-451C-8302-8D5A14CD70F3}" type="presParOf" srcId="{83161659-40F8-4C5A-990C-2CE2DFACEDEC}" destId="{B1D7804C-7C64-40FA-9E8F-2FE1EF1667CC}" srcOrd="1" destOrd="0" presId="urn:microsoft.com/office/officeart/2018/2/layout/IconLabelList"/>
    <dgm:cxn modelId="{02C10C0E-5AAD-4EF5-A307-00834B13E4BD}" type="presParOf" srcId="{83161659-40F8-4C5A-990C-2CE2DFACEDEC}" destId="{79936CB4-979A-48BD-B45C-A3176D73923D}" srcOrd="2" destOrd="0" presId="urn:microsoft.com/office/officeart/2018/2/layout/IconLabelList"/>
    <dgm:cxn modelId="{4B55FCD6-42DF-4BB0-BEDE-1D34D66B99B6}" type="presParOf" srcId="{DF1F3C78-30B9-4CD1-B757-D69440051FF9}" destId="{F41575D1-210D-47F8-8F32-6124E0BF1676}" srcOrd="1" destOrd="0" presId="urn:microsoft.com/office/officeart/2018/2/layout/IconLabelList"/>
    <dgm:cxn modelId="{123450B8-672F-4C56-B4DD-B64503D7113C}" type="presParOf" srcId="{DF1F3C78-30B9-4CD1-B757-D69440051FF9}" destId="{C9587866-73C1-4058-A656-C554285253A2}" srcOrd="2" destOrd="0" presId="urn:microsoft.com/office/officeart/2018/2/layout/IconLabelList"/>
    <dgm:cxn modelId="{A96226A0-9F13-4E66-B410-DE7019653D54}" type="presParOf" srcId="{C9587866-73C1-4058-A656-C554285253A2}" destId="{07068F70-7978-42CA-B395-06031A22D495}" srcOrd="0" destOrd="0" presId="urn:microsoft.com/office/officeart/2018/2/layout/IconLabelList"/>
    <dgm:cxn modelId="{D7C9312F-518D-4860-846B-E9FE170B25EF}" type="presParOf" srcId="{C9587866-73C1-4058-A656-C554285253A2}" destId="{B2611CC6-D385-4670-BB2B-FFB695810AC6}" srcOrd="1" destOrd="0" presId="urn:microsoft.com/office/officeart/2018/2/layout/IconLabelList"/>
    <dgm:cxn modelId="{B87E4D4D-92A7-4944-BDB7-D355AED54F2A}" type="presParOf" srcId="{C9587866-73C1-4058-A656-C554285253A2}" destId="{F6BAD5B1-0069-41F4-8435-A086292F40C8}" srcOrd="2" destOrd="0" presId="urn:microsoft.com/office/officeart/2018/2/layout/IconLabelList"/>
    <dgm:cxn modelId="{27AACCE0-39F4-4668-B99B-D496154CB74C}" type="presParOf" srcId="{DF1F3C78-30B9-4CD1-B757-D69440051FF9}" destId="{158CDEC5-7FE6-49EA-8E98-8D45CCCE5E78}" srcOrd="3" destOrd="0" presId="urn:microsoft.com/office/officeart/2018/2/layout/IconLabelList"/>
    <dgm:cxn modelId="{0E53AAD3-F241-4D0F-8B51-505394D6F4AC}" type="presParOf" srcId="{DF1F3C78-30B9-4CD1-B757-D69440051FF9}" destId="{8CFA6E52-099B-43F0-96B1-BB32E86C4BBB}" srcOrd="4" destOrd="0" presId="urn:microsoft.com/office/officeart/2018/2/layout/IconLabelList"/>
    <dgm:cxn modelId="{3F2B6808-87C2-47A9-BFFE-B4ECFE2ECA19}" type="presParOf" srcId="{8CFA6E52-099B-43F0-96B1-BB32E86C4BBB}" destId="{6E76DBB7-95DD-4449-8E6F-F759167EC5A7}" srcOrd="0" destOrd="0" presId="urn:microsoft.com/office/officeart/2018/2/layout/IconLabelList"/>
    <dgm:cxn modelId="{D9F446AD-B99D-4E62-B66F-7584DFF609FA}" type="presParOf" srcId="{8CFA6E52-099B-43F0-96B1-BB32E86C4BBB}" destId="{405ED636-33A0-44F3-A943-A95A831AB74F}" srcOrd="1" destOrd="0" presId="urn:microsoft.com/office/officeart/2018/2/layout/IconLabelList"/>
    <dgm:cxn modelId="{7521CB73-FC18-43EF-9B43-366FA0EE5023}" type="presParOf" srcId="{8CFA6E52-099B-43F0-96B1-BB32E86C4BBB}" destId="{6E10B215-618E-4BDE-8A46-8C8549828745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6E84A6-F407-4FB2-93F9-B11A77D7732F}">
      <dsp:nvSpPr>
        <dsp:cNvPr id="0" name=""/>
        <dsp:cNvSpPr/>
      </dsp:nvSpPr>
      <dsp:spPr>
        <a:xfrm>
          <a:off x="971692" y="491159"/>
          <a:ext cx="1258562" cy="1258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36CB4-979A-48BD-B45C-A3176D73923D}">
      <dsp:nvSpPr>
        <dsp:cNvPr id="0" name=""/>
        <dsp:cNvSpPr/>
      </dsp:nvSpPr>
      <dsp:spPr>
        <a:xfrm>
          <a:off x="202570" y="2099037"/>
          <a:ext cx="279680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The Trojan war: Judgement of Paris,  Achilles, Trojan horse</a:t>
          </a:r>
          <a:endParaRPr lang="en-US" sz="1600" kern="1200"/>
        </a:p>
      </dsp:txBody>
      <dsp:txXfrm>
        <a:off x="202570" y="2099037"/>
        <a:ext cx="2796804" cy="720000"/>
      </dsp:txXfrm>
    </dsp:sp>
    <dsp:sp modelId="{07068F70-7978-42CA-B395-06031A22D495}">
      <dsp:nvSpPr>
        <dsp:cNvPr id="0" name=""/>
        <dsp:cNvSpPr/>
      </dsp:nvSpPr>
      <dsp:spPr>
        <a:xfrm>
          <a:off x="4257937" y="491159"/>
          <a:ext cx="1258562" cy="1258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BAD5B1-0069-41F4-8435-A086292F40C8}">
      <dsp:nvSpPr>
        <dsp:cNvPr id="0" name=""/>
        <dsp:cNvSpPr/>
      </dsp:nvSpPr>
      <dsp:spPr>
        <a:xfrm>
          <a:off x="3488816" y="2099037"/>
          <a:ext cx="279680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The Odyssey: The Lotus Eaters,  The Cyclops, The 100 suitors </a:t>
          </a:r>
          <a:endParaRPr lang="en-US" sz="1600" kern="1200"/>
        </a:p>
      </dsp:txBody>
      <dsp:txXfrm>
        <a:off x="3488816" y="2099037"/>
        <a:ext cx="2796804" cy="720000"/>
      </dsp:txXfrm>
    </dsp:sp>
    <dsp:sp modelId="{6E76DBB7-95DD-4449-8E6F-F759167EC5A7}">
      <dsp:nvSpPr>
        <dsp:cNvPr id="0" name=""/>
        <dsp:cNvSpPr/>
      </dsp:nvSpPr>
      <dsp:spPr>
        <a:xfrm>
          <a:off x="7544182" y="491159"/>
          <a:ext cx="1258562" cy="12585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10B215-618E-4BDE-8A46-8C8549828745}">
      <dsp:nvSpPr>
        <dsp:cNvPr id="0" name=""/>
        <dsp:cNvSpPr/>
      </dsp:nvSpPr>
      <dsp:spPr>
        <a:xfrm>
          <a:off x="6775061" y="2099037"/>
          <a:ext cx="279680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Cretan Myths: King Minos, Theseus and the Minotaur,  Ariadne </a:t>
          </a:r>
          <a:endParaRPr lang="en-US" sz="1600" kern="1200"/>
        </a:p>
      </dsp:txBody>
      <dsp:txXfrm>
        <a:off x="6775061" y="2099037"/>
        <a:ext cx="2796804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05CE2-7524-E540-9C9C-842C978C86B7}" type="datetimeFigureOut">
              <a:rPr lang="en-US" smtClean="0"/>
              <a:t>5/11/2025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7014C-E1AE-AF4F-A7F6-72001521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5/11/2025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923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5/11/2025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27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5/11/2025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94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5/11/2025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975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5/11/2025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3721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5/11/2025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656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5/11/2025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326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5/11/2025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33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5/11/2025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43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5/11/2025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510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5/11/2025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65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5/11/2025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457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116ADAB-C490-0210-D465-8014E8A3D2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8969" y="2386744"/>
            <a:ext cx="5928358" cy="1645920"/>
          </a:xfrm>
        </p:spPr>
        <p:txBody>
          <a:bodyPr/>
          <a:lstStyle/>
          <a:p>
            <a:r>
              <a:rPr lang="en-GB"/>
              <a:t>Greek myths!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A5870B-342A-EDEB-C934-CFBA1062ED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58969" y="4352544"/>
            <a:ext cx="5928358" cy="1239894"/>
          </a:xfrm>
        </p:spPr>
        <p:txBody>
          <a:bodyPr/>
          <a:lstStyle/>
          <a:p>
            <a:endParaRPr lang="en-US"/>
          </a:p>
        </p:txBody>
      </p:sp>
      <p:pic>
        <p:nvPicPr>
          <p:cNvPr id="16" name="Picture 15" descr="A row of white marble pillars">
            <a:extLst>
              <a:ext uri="{FF2B5EF4-FFF2-40B4-BE49-F238E27FC236}">
                <a16:creationId xmlns:a16="http://schemas.microsoft.com/office/drawing/2014/main" id="{0BCC1FB0-D4FC-B979-4102-E3A666A0D6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5470" r="18550" b="-1"/>
          <a:stretch/>
        </p:blipFill>
        <p:spPr>
          <a:xfrm>
            <a:off x="20" y="10"/>
            <a:ext cx="465427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058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98BD8-A86F-EFB3-4BBF-49F6F4C404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What have </a:t>
            </a:r>
            <a:r>
              <a:rPr lang="en-GB"/>
              <a:t>you learnt?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875C1-45D5-97EC-1935-6F3157BB79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7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A6996-EFF7-0D0D-71BD-9C3377C3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343" y="1444753"/>
            <a:ext cx="4379439" cy="3968496"/>
          </a:xfrm>
          <a:prstGeom prst="rect">
            <a:avLst/>
          </a:prstGeom>
          <a:solidFill>
            <a:schemeClr val="accent2"/>
          </a:solidFill>
          <a:ln w="190500" cap="sq" cmpd="thinThick">
            <a:solidFill>
              <a:schemeClr val="accent2"/>
            </a:solidFill>
            <a:miter lim="800000"/>
          </a:ln>
        </p:spPr>
        <p:txBody>
          <a:bodyPr wrap="square" anchor="ctr">
            <a:normAutofit/>
          </a:bodyPr>
          <a:lstStyle/>
          <a:p>
            <a:r>
              <a:rPr lang="en-GB" sz="3200" dirty="0">
                <a:solidFill>
                  <a:srgbClr val="FFFFFF"/>
                </a:solidFill>
              </a:rPr>
              <a:t>What is a Greek Myth?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CDB7F-B6F0-77BC-634D-219939553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1444752"/>
            <a:ext cx="4816392" cy="3968496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Stories which get retold a lot over time, originally from ancient Greece!</a:t>
            </a:r>
          </a:p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Most are retold orally – passed on by word of mouth.</a:t>
            </a:r>
          </a:p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Different variations of different myths- not one ‘correct’ version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2" name="Picture 21" descr="Free Ivy Cliparts, Download Free Ivy Cliparts png images, Free ClipArts ...">
            <a:extLst>
              <a:ext uri="{FF2B5EF4-FFF2-40B4-BE49-F238E27FC236}">
                <a16:creationId xmlns:a16="http://schemas.microsoft.com/office/drawing/2014/main" id="{EC2D398F-9863-8CB7-AB14-AA0AD4D5F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1759" y="-1006190"/>
            <a:ext cx="6372331" cy="3066499"/>
          </a:xfrm>
          <a:prstGeom prst="rect">
            <a:avLst/>
          </a:prstGeom>
        </p:spPr>
      </p:pic>
      <p:pic>
        <p:nvPicPr>
          <p:cNvPr id="23" name="Picture 22" descr="Free Ivy Cliparts, Download Free Ivy Cliparts png images, Free ClipArts ...">
            <a:extLst>
              <a:ext uri="{FF2B5EF4-FFF2-40B4-BE49-F238E27FC236}">
                <a16:creationId xmlns:a16="http://schemas.microsoft.com/office/drawing/2014/main" id="{4377B1F9-75DE-070C-5822-FC6FB756DB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754395" y="1605551"/>
            <a:ext cx="5962261" cy="237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06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5397A-FB54-31E5-386E-223EEB1F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32206"/>
            <a:ext cx="7729728" cy="1188720"/>
          </a:xfrm>
        </p:spPr>
        <p:txBody>
          <a:bodyPr/>
          <a:lstStyle/>
          <a:p>
            <a:r>
              <a:rPr lang="en-GB" dirty="0"/>
              <a:t>Who knows any Greek Myths?</a:t>
            </a:r>
            <a:endParaRPr lang="en-US" dirty="0"/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8320D9A4-7138-BC42-1C85-DF87DF5220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7308440"/>
              </p:ext>
            </p:extLst>
          </p:nvPr>
        </p:nvGraphicFramePr>
        <p:xfrm>
          <a:off x="1209608" y="2212637"/>
          <a:ext cx="9774437" cy="3310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972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94B33-D200-1FCE-66C4-4311098C4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3952"/>
            <a:ext cx="7729728" cy="1188720"/>
          </a:xfrm>
        </p:spPr>
        <p:txBody>
          <a:bodyPr/>
          <a:lstStyle/>
          <a:p>
            <a:r>
              <a:rPr lang="en-GB" dirty="0"/>
              <a:t>King </a:t>
            </a:r>
            <a:r>
              <a:rPr lang="en-GB" dirty="0" err="1"/>
              <a:t>minos</a:t>
            </a:r>
            <a:r>
              <a:rPr lang="en-GB" dirty="0"/>
              <a:t> and Poseidon's curse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F6AA36-D54B-CB5C-91D7-F5A2DA6D2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1424010"/>
            <a:ext cx="7729728" cy="31019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King Minos ruled Crete, a Greek island, with his wife Pasiphae. </a:t>
            </a:r>
          </a:p>
          <a:p>
            <a:r>
              <a:rPr lang="en-US" dirty="0"/>
              <a:t>One day, a shining white bull appeared out of the sea.</a:t>
            </a:r>
          </a:p>
          <a:p>
            <a:r>
              <a:rPr lang="en-US" dirty="0"/>
              <a:t>Minos knew he should sacrifice the bull to Poseidon, God of the Sea.</a:t>
            </a:r>
          </a:p>
          <a:p>
            <a:r>
              <a:rPr lang="en-US" dirty="0"/>
              <a:t>But he kept it for himself, sacrificing a worse bull in its' place.</a:t>
            </a:r>
          </a:p>
          <a:p>
            <a:r>
              <a:rPr lang="en-US" dirty="0"/>
              <a:t>This angered Poseidon, who cursed Minos and his family.</a:t>
            </a:r>
          </a:p>
        </p:txBody>
      </p:sp>
      <p:pic>
        <p:nvPicPr>
          <p:cNvPr id="3" name="Picture 2" descr="Myths and Legends: Theseus and the Minotaur ( An Ancient Greek ">
            <a:extLst>
              <a:ext uri="{FF2B5EF4-FFF2-40B4-BE49-F238E27FC236}">
                <a16:creationId xmlns:a16="http://schemas.microsoft.com/office/drawing/2014/main" id="{74F9DB2D-B7D8-7156-3A83-153394E675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262" y="3597544"/>
            <a:ext cx="2289067" cy="3137115"/>
          </a:xfrm>
          <a:prstGeom prst="rect">
            <a:avLst/>
          </a:prstGeom>
        </p:spPr>
      </p:pic>
      <p:pic>
        <p:nvPicPr>
          <p:cNvPr id="4" name="Picture 3" descr="Hereford cow silhouette clipart ">
            <a:extLst>
              <a:ext uri="{FF2B5EF4-FFF2-40B4-BE49-F238E27FC236}">
                <a16:creationId xmlns:a16="http://schemas.microsoft.com/office/drawing/2014/main" id="{E3E473D7-2247-B99C-6FB6-8408B18A2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318" y="4166380"/>
            <a:ext cx="3115159" cy="1999443"/>
          </a:xfrm>
          <a:prstGeom prst="rect">
            <a:avLst/>
          </a:prstGeom>
        </p:spPr>
      </p:pic>
      <p:pic>
        <p:nvPicPr>
          <p:cNvPr id="6" name="Picture 5" descr="Greek Mythology Poseidon Green Fish Tail, Greece, Poseidon #3984510">
            <a:extLst>
              <a:ext uri="{FF2B5EF4-FFF2-40B4-BE49-F238E27FC236}">
                <a16:creationId xmlns:a16="http://schemas.microsoft.com/office/drawing/2014/main" id="{8DE23BA9-3482-7D80-5682-5AC26888B7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9159" y="3315345"/>
            <a:ext cx="3378631" cy="341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656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DBFA0-3080-101D-2ECC-0243B61D3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1807" y="964692"/>
            <a:ext cx="5894832" cy="1188720"/>
          </a:xfrm>
        </p:spPr>
        <p:txBody>
          <a:bodyPr>
            <a:normAutofit/>
          </a:bodyPr>
          <a:lstStyle/>
          <a:p>
            <a:r>
              <a:rPr lang="en-GB" dirty="0"/>
              <a:t>The minotaur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EC7370-FF9F-4131-8812-2123F5D9D4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8315" y="964692"/>
            <a:ext cx="3986784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377563-4FF6-4DD0-B84A-CFBB8D783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907" y="1128683"/>
            <a:ext cx="3657600" cy="46085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lipart image of a mythical creature with the head of a bull and ...">
            <a:extLst>
              <a:ext uri="{FF2B5EF4-FFF2-40B4-BE49-F238E27FC236}">
                <a16:creationId xmlns:a16="http://schemas.microsoft.com/office/drawing/2014/main" id="{93E2CEDE-5C52-E6E2-4296-D3687C6E0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99" y="1641360"/>
            <a:ext cx="3328416" cy="358322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2DC41-DC0D-6BE9-5B18-AD78FB67D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0378" y="2638044"/>
            <a:ext cx="5963317" cy="3263206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9 months after Minos kept the white bull, Pasiphae gave birth to a baby with a bulls head!!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 dirty="0"/>
              <a:t>When it was born, the minotaur bit off the hand of the nurse trying to deliver it.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 dirty="0"/>
              <a:t>Horrified, Minos ordered a labyrinth be built to hide the monster which longed for </a:t>
            </a:r>
            <a:r>
              <a:rPr lang="en-US"/>
              <a:t>human flesh.</a:t>
            </a:r>
          </a:p>
          <a:p>
            <a:pPr>
              <a:lnSpc>
                <a:spcPct val="90000"/>
              </a:lnSpc>
            </a:pPr>
            <a:r>
              <a:rPr lang="en-US" dirty="0"/>
              <a:t>He called it the Minotaur- as punishment for a past wrong Minos ordered the city of Athens to send 7 boys and 7 girls each year to go into the labyrinth, as sacrifices.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 dirty="0"/>
              <a:t>This went on for many years....until.....</a:t>
            </a:r>
            <a:endParaRPr lang="en-US"/>
          </a:p>
          <a:p>
            <a:pPr>
              <a:lnSpc>
                <a:spcPct val="90000"/>
              </a:lnSpc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338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CA398B-8CB4-4C0C-89C6-A8AB6F78D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A6B7FF-C025-41DE-CC6D-B83832E7E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Theseus and </a:t>
            </a:r>
            <a:r>
              <a:rPr lang="en-GB"/>
              <a:t>ariadne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3FBBEA-7B96-781A-5BB1-514E7BE3B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4475892" cy="3042547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rgbClr val="FFFFFF"/>
                </a:solidFill>
              </a:rPr>
              <a:t>The Athenian prince, Theseus, was so furious at the 100s of children being sent to their deaths that he volunteered to go to Crete to kill the monster.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FFFFFF"/>
                </a:solidFill>
              </a:rPr>
              <a:t>When he arrived, he met Ariadne- Minos' daughter. 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FFFFFF"/>
                </a:solidFill>
              </a:rPr>
              <a:t>She promised to help him, giving him a sword he could hide on him to kill the minotaur, and a ball of yarn to escape the labyrinth.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8345C6-0280-4226-BD83-7333BA6C3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823778-D290-4538-B146-1F73C3755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843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Theseus Clipart">
            <a:extLst>
              <a:ext uri="{FF2B5EF4-FFF2-40B4-BE49-F238E27FC236}">
                <a16:creationId xmlns:a16="http://schemas.microsoft.com/office/drawing/2014/main" id="{FECA01EE-A5C5-1A8C-DE0B-2A298FD47E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1" b="1162"/>
          <a:stretch/>
        </p:blipFill>
        <p:spPr>
          <a:xfrm>
            <a:off x="7208520" y="1126397"/>
            <a:ext cx="3867912" cy="4288536"/>
          </a:xfrm>
          <a:prstGeom prst="rect">
            <a:avLst/>
          </a:prstGeom>
          <a:ln w="31750">
            <a:noFill/>
          </a:ln>
        </p:spPr>
      </p:pic>
    </p:spTree>
    <p:extLst>
      <p:ext uri="{BB962C8B-B14F-4D97-AF65-F5344CB8AC3E}">
        <p14:creationId xmlns:p14="http://schemas.microsoft.com/office/powerpoint/2010/main" val="3507464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C4C2F-F1A1-7A2E-002C-E078C388D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1807" y="964692"/>
            <a:ext cx="5894832" cy="1188720"/>
          </a:xfrm>
        </p:spPr>
        <p:txBody>
          <a:bodyPr>
            <a:normAutofit/>
          </a:bodyPr>
          <a:lstStyle/>
          <a:p>
            <a:r>
              <a:rPr lang="en-GB" dirty="0"/>
              <a:t>Theseus in the labyrinth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7EC7370-FF9F-4131-8812-2123F5D9D4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8315" y="964692"/>
            <a:ext cx="3986784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3377563-4FF6-4DD0-B84A-CFBB8D783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907" y="1128683"/>
            <a:ext cx="3657600" cy="46085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Royalty Free Clipart Image of Theseus Slaying the Minotaur">
            <a:extLst>
              <a:ext uri="{FF2B5EF4-FFF2-40B4-BE49-F238E27FC236}">
                <a16:creationId xmlns:a16="http://schemas.microsoft.com/office/drawing/2014/main" id="{685D35DD-C298-3AFB-235E-7DCE528D99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549" y="1293275"/>
            <a:ext cx="2604315" cy="427939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9EA92-4BF3-9C93-7FBE-581BC3877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0378" y="2638044"/>
            <a:ext cx="5963317" cy="326320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Theseus walked through the twisting labyrinth, stretching out the yarn behind </a:t>
            </a:r>
            <a:r>
              <a:rPr lang="en-US"/>
              <a:t>him so he knew how to get back to the entrance.</a:t>
            </a:r>
            <a:endParaRPr lang="en-US" dirty="0"/>
          </a:p>
          <a:p>
            <a:r>
              <a:rPr lang="en-US" dirty="0"/>
              <a:t>Suddenly, he turned a corner and was face to face with the minotaur. A terrifying creature, towering above him- breath reeking down onto his </a:t>
            </a:r>
            <a:r>
              <a:rPr lang="en-US"/>
              <a:t>face.</a:t>
            </a:r>
            <a:endParaRPr lang="en-US" dirty="0"/>
          </a:p>
          <a:p>
            <a:r>
              <a:rPr lang="en-US" dirty="0"/>
              <a:t>A long and hard battle followed, and Theseus managed to kill the minotaur!</a:t>
            </a:r>
          </a:p>
        </p:txBody>
      </p:sp>
    </p:spTree>
    <p:extLst>
      <p:ext uri="{BB962C8B-B14F-4D97-AF65-F5344CB8AC3E}">
        <p14:creationId xmlns:p14="http://schemas.microsoft.com/office/powerpoint/2010/main" val="3402066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966A4D4-049A-4389-B407-0E7091A07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9312-90A6-DF99-3530-B22F1FF95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Escape!!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7FE13-87DB-1F5E-0DE3-D94B5AFC5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4475892" cy="3042547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Using the yarn Ariadne gave him, Theseus lead the other children out of the labyrinth- the guards at the doors were so relieved the monster was finally dead they let them all out.</a:t>
            </a:r>
          </a:p>
          <a:p>
            <a:r>
              <a:rPr lang="en-US">
                <a:solidFill>
                  <a:srgbClr val="FFFFFF"/>
                </a:solidFill>
              </a:rPr>
              <a:t>Ariadne knew her father would be furious at her for letting them defeat the minotaur, and so she fled Crete with them.</a:t>
            </a:r>
          </a:p>
          <a:p>
            <a:r>
              <a:rPr lang="en-US">
                <a:solidFill>
                  <a:srgbClr val="FFFFFF"/>
                </a:solidFill>
              </a:rPr>
              <a:t>They all sailed away to Athens.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899359-8523-4D4D-B568-3FDFAF982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9C9585-DA89-4D7E-BCDF-576461A1A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ncient Greek Galley in Engraving style. Vector illuistration.">
            <a:extLst>
              <a:ext uri="{FF2B5EF4-FFF2-40B4-BE49-F238E27FC236}">
                <a16:creationId xmlns:a16="http://schemas.microsoft.com/office/drawing/2014/main" id="{1A76AE7A-ACA8-8106-2BC6-416E8C66D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4692" y="2105986"/>
            <a:ext cx="4159568" cy="232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820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60E788-AFA9-4A1B-9991-6AA74632A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95CDBA-DB6B-C837-1451-A9792C08B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3363974" cy="172804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Your task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D0E7B-E394-47F0-CB3D-34A6DF2FD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2638044"/>
            <a:ext cx="3363974" cy="3415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Pick a section of the myth to retell as a newspaper article!</a:t>
            </a:r>
          </a:p>
          <a:p>
            <a:r>
              <a:rPr lang="en-GB">
                <a:solidFill>
                  <a:schemeClr val="bg1"/>
                </a:solidFill>
              </a:rPr>
              <a:t>Can be from a characters perspective, or a random outsider.</a:t>
            </a:r>
          </a:p>
          <a:p>
            <a:r>
              <a:rPr lang="en-GB">
                <a:solidFill>
                  <a:schemeClr val="bg1"/>
                </a:solidFill>
              </a:rPr>
              <a:t>Get creative and have fun- how might some characters tell the story differently? Was the Minotaur just hungry? How did the other children in the Labyrinth feel?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4B1099-304A-8A15-F98E-1E9015DED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7763" y="1699926"/>
            <a:ext cx="6250769" cy="329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9956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Parcel</vt:lpstr>
      <vt:lpstr>Greek myths!</vt:lpstr>
      <vt:lpstr>What is a Greek Myth?</vt:lpstr>
      <vt:lpstr>Who knows any Greek Myths?</vt:lpstr>
      <vt:lpstr>King minos and Poseidon's curse</vt:lpstr>
      <vt:lpstr>The minotaur</vt:lpstr>
      <vt:lpstr>Theseus and ariadne</vt:lpstr>
      <vt:lpstr>Theseus in the labyrinth</vt:lpstr>
      <vt:lpstr>Escape!!</vt:lpstr>
      <vt:lpstr>Your task</vt:lpstr>
      <vt:lpstr>What have you learnt?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Greek myths</dc:title>
  <dc:creator>Lily Birch</dc:creator>
  <cp:lastModifiedBy>Lily Birch</cp:lastModifiedBy>
  <cp:revision>187</cp:revision>
  <dcterms:created xsi:type="dcterms:W3CDTF">2025-04-24T15:34:45Z</dcterms:created>
  <dcterms:modified xsi:type="dcterms:W3CDTF">2025-05-11T18:31:30Z</dcterms:modified>
</cp:coreProperties>
</file>