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  <p:sldMasterId id="2147483684" r:id="rId5"/>
  </p:sldMasterIdLst>
  <p:notesMasterIdLst>
    <p:notesMasterId r:id="rId27"/>
  </p:notesMasterIdLst>
  <p:sldIdLst>
    <p:sldId id="279" r:id="rId6"/>
    <p:sldId id="257" r:id="rId7"/>
    <p:sldId id="280" r:id="rId8"/>
    <p:sldId id="256" r:id="rId9"/>
    <p:sldId id="259" r:id="rId10"/>
    <p:sldId id="262" r:id="rId11"/>
    <p:sldId id="261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7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AAC5A03-BC69-4F2D-8A11-7E8097EC5B0C}">
          <p14:sldIdLst>
            <p14:sldId id="279"/>
            <p14:sldId id="257"/>
            <p14:sldId id="280"/>
            <p14:sldId id="256"/>
          </p14:sldIdLst>
        </p14:section>
        <p14:section name="Untitled Section" id="{01391F1D-CF3A-445E-8AFC-92D690928AC9}">
          <p14:sldIdLst>
            <p14:sldId id="259"/>
          </p14:sldIdLst>
        </p14:section>
        <p14:section name="answers" id="{0D03D240-E5E2-42F6-9F59-05742C48DCC1}">
          <p14:sldIdLst>
            <p14:sldId id="262"/>
            <p14:sldId id="261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FECA79-F250-4D27-AE24-0B63F170C9CC}" v="8" dt="2025-05-01T19:01:17.52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8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4CA80F-820A-46B0-B787-62010EC51FBC}" type="datetimeFigureOut">
              <a:rPr lang="en-GB" smtClean="0"/>
              <a:t>11/05/2025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D5F4BF-E3B7-4FD4-8BEB-22AEDF066E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8618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“does anyone have any thoughts on how we know what we know today about the past- especially the ancient past?”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A8974A-9158-4FAF-B5B8-181A15FAADD2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007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Archaeology is the study of human activity through the recovery of material culture: this can be anything from pots and pans, to books, to jewellery and so forth!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A8974A-9158-4FAF-B5B8-181A15FAADD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496218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D5F4BF-E3B7-4FD4-8BEB-22AEDF066E96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08076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D5F4BF-E3B7-4FD4-8BEB-22AEDF066E96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04342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030ED-2169-4A12-A19A-93189F02BFDB}" type="datetimeFigureOut">
              <a:rPr lang="en-GB" smtClean="0"/>
              <a:t>11/05/2025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0361-0D82-4393-ABCF-415DBF9B8D5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2385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030ED-2169-4A12-A19A-93189F02BFDB}" type="datetimeFigureOut">
              <a:rPr lang="en-GB" smtClean="0"/>
              <a:t>11/05/2025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0361-0D82-4393-ABCF-415DBF9B8D5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8843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030ED-2169-4A12-A19A-93189F02BFDB}" type="datetimeFigureOut">
              <a:rPr lang="en-GB" smtClean="0"/>
              <a:t>11/05/2025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0361-0D82-4393-ABCF-415DBF9B8D5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01759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DE6C8-AB1D-4204-BC9C-3366B0BF04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4088" y="889820"/>
            <a:ext cx="9989574" cy="3598606"/>
          </a:xfrm>
        </p:spPr>
        <p:txBody>
          <a:bodyPr anchor="t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7B9009-EE50-4EE5-B6EB-CD6EC83D3F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088" y="4488426"/>
            <a:ext cx="6991776" cy="1302774"/>
          </a:xfrm>
        </p:spPr>
        <p:txBody>
          <a:bodyPr anchor="b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C8667E-058A-436F-B8EA-5B3A99D43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1EADE-8E88-4C7C-8AC5-FB148DE4940E}" type="datetime1">
              <a:rPr lang="en-US" smtClean="0"/>
              <a:t>5/11/2025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680305-1AD7-482D-BFFD-6CDB83AB3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5762A1-52E9-402D-B65E-DF193E44C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4382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87CA6-BFD9-4CB1-8892-F6B062E82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CDA8C3-9C0C-4E52-9A62-E4DB159E6B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C3EC35-E02F-41FF-9232-F90692A90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B6794-849E-4626-908B-D15793550EFB}" type="datetime1">
              <a:rPr lang="en-US" smtClean="0"/>
              <a:t>5/11/2025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D13D38-5DF1-443B-8A12-71E834FDC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5E644A-4A37-4757-9809-5B035E287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5205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6578B-CD85-4BF1-A729-E8E8079B5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383" y="1709738"/>
            <a:ext cx="10632067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8448C1-C13F-4826-8347-EEB00A664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5383" y="4589463"/>
            <a:ext cx="10632067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06546A-957F-4C4D-9744-1177AD258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B64E7-5594-42A3-ADBF-E95A7ACEAD64}" type="datetime1">
              <a:rPr lang="en-US" smtClean="0"/>
              <a:t>5/11/2025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DB149C-CC63-4E3A-A83D-EF637EB51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B94775-7982-41EC-B584-D51224D38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2728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E4BD8-507D-48E4-A624-F16A741C3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14400"/>
            <a:ext cx="10691265" cy="130759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A07E4-3A39-457C-A059-7DFB6039D9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04088" y="2221992"/>
            <a:ext cx="5212080" cy="37398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141E17-47CE-4A78-B0FA-0E9786DA67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81344" y="2221992"/>
            <a:ext cx="5212080" cy="37398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F02C13-D3ED-4044-9716-F29D79A18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62B0B-D248-4FFB-8695-AD7FA4B1284A}" type="datetime1">
              <a:rPr lang="en-US" smtClean="0"/>
              <a:t>5/11/2025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334AD-FB29-4355-B5CF-85E61B4F3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5AA154-790C-4774-9C21-8C543E733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86539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07DD35-7673-4F88-86B0-634883B5E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087" y="929147"/>
            <a:ext cx="10689336" cy="79845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C820D7-3E0B-47C6-A583-C4C839C5AF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4088" y="1756538"/>
            <a:ext cx="5212080" cy="657225"/>
          </a:xfrm>
        </p:spPr>
        <p:txBody>
          <a:bodyPr anchor="b">
            <a:normAutofit/>
          </a:bodyPr>
          <a:lstStyle>
            <a:lvl1pPr marL="0" indent="0">
              <a:buNone/>
              <a:defRPr sz="16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839A7B-97D5-400F-B802-A0FF28FE9F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04088" y="2442702"/>
            <a:ext cx="5212080" cy="35191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E0ECA2-DBF1-4681-9DFA-93AFD1B371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81344" y="1756538"/>
            <a:ext cx="5212080" cy="657225"/>
          </a:xfrm>
        </p:spPr>
        <p:txBody>
          <a:bodyPr anchor="b">
            <a:normAutofit/>
          </a:bodyPr>
          <a:lstStyle>
            <a:lvl1pPr marL="0" indent="0">
              <a:buNone/>
              <a:defRPr sz="16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0EBBBB-517F-4ED7-9E51-CF0F7590B4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81344" y="2442702"/>
            <a:ext cx="5212080" cy="35191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511B5C7-1E37-478F-B4B0-C7202FFE41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78EFB-9159-4510-B73F-4F0409ADE937}" type="datetime1">
              <a:rPr lang="en-US" smtClean="0"/>
              <a:t>5/11/2025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53F7EF-507C-4CB3-86C5-8B34FFFC1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E3DEA6-E4EB-4C2A-8B4F-55EC965B6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229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32964-A933-4B98-A141-A4B316DAF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684C9D-23DA-42B0-9DD3-7592F72E8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C9412-2452-4BED-A324-9D8C115361AD}" type="datetime1">
              <a:rPr lang="en-US" smtClean="0"/>
              <a:t>5/11/2025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F8F05-876F-49D8-AE30-5BB2A91EC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3D20DA-9260-4577-BB51-789570A24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516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2C1F24-E0A1-45A7-8EF5-92CD97993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8F62-D251-40E8-A23C-F4CFE9FEAB41}" type="datetime1">
              <a:rPr lang="en-US" smtClean="0"/>
              <a:t>5/11/2025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021C19-210E-46B0-9036-5D8AECC92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880FEF-487E-44DF-8615-DF2210419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484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A568EE-74C8-43A6-90BC-2DDD965CF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088" y="1069848"/>
            <a:ext cx="4093599" cy="131673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1C35AC-CAE3-48CF-A3E4-A075C9FDD7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069848"/>
            <a:ext cx="6172200" cy="47912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9D03EA-5FAD-4609-A2B8-624E426847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04088" y="2551176"/>
            <a:ext cx="4093599" cy="331927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58D2EA-2191-4216-B64D-067BDFE12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76144-149E-4874-93A5-554A0357CF82}" type="datetime1">
              <a:rPr lang="en-US" smtClean="0"/>
              <a:t>5/11/2025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042128-DAB4-481C-BEE6-3523E8E88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50E382-C500-4A4C-A7C6-43860383A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819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030ED-2169-4A12-A19A-93189F02BFDB}" type="datetimeFigureOut">
              <a:rPr lang="en-GB" smtClean="0"/>
              <a:t>11/05/2025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0361-0D82-4393-ABCF-415DBF9B8D5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83823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FE98B-EACF-4251-A8AF-0D9EDD17C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088" y="1066800"/>
            <a:ext cx="4103431" cy="131752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05F473-761A-4002-AF70-9FF878D013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066800"/>
            <a:ext cx="6172200" cy="4794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0C2E6A-F834-4540-BB00-E13CB45DC3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04088" y="2552700"/>
            <a:ext cx="4103431" cy="33162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C38EAB-AD63-415C-B263-BA1D8FBE3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A65D8-0540-4835-AE5C-25D29DBA01BE}" type="datetime1">
              <a:rPr lang="en-US" smtClean="0"/>
              <a:t>5/11/2025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2E5541-B6DE-45E8-BCFE-0DFC4F574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B78D45-289B-46AF-8CB9-E6150BEA1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35565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359C1-C098-4BF4-A55D-782F4E606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343C7E-1E8B-4D38-9B81-1AA2A8978E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A70B00-53AE-4D3F-91BE-A8D789ED9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8B9C-477D-492A-96AD-1FC2CC997A73}" type="datetime1">
              <a:rPr lang="en-US" smtClean="0"/>
              <a:t>5/11/2025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647FC7-8124-4F70-A849-B6BCC5189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7CEBE4-50DC-47DB-B699-CCC024336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18892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B418279-D3B8-4C6A-AB74-9DE3777712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242322" y="997974"/>
            <a:ext cx="2349043" cy="49849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8F733C-9309-4197-BACA-207CDC8935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68927" y="997973"/>
            <a:ext cx="8473395" cy="49849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ACD4D0-5BE6-412D-B08B-5DFFD5935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3AED5-E26D-4E29-B1B3-7847B6779594}" type="datetime1">
              <a:rPr lang="en-US" smtClean="0"/>
              <a:t>5/11/2025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021651-B786-4A39-A10F-F5231D0A2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504D2D-9379-40DE-9F45-3004BE54F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0832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030ED-2169-4A12-A19A-93189F02BFDB}" type="datetimeFigureOut">
              <a:rPr lang="en-GB" smtClean="0"/>
              <a:t>11/05/2025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0361-0D82-4393-ABCF-415DBF9B8D5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1327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030ED-2169-4A12-A19A-93189F02BFDB}" type="datetimeFigureOut">
              <a:rPr lang="en-GB" smtClean="0"/>
              <a:t>11/05/2025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0361-0D82-4393-ABCF-415DBF9B8D5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7427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030ED-2169-4A12-A19A-93189F02BFDB}" type="datetimeFigureOut">
              <a:rPr lang="en-GB" smtClean="0"/>
              <a:t>11/05/2025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0361-0D82-4393-ABCF-415DBF9B8D5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2888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030ED-2169-4A12-A19A-93189F02BFDB}" type="datetimeFigureOut">
              <a:rPr lang="en-GB" smtClean="0"/>
              <a:t>11/05/2025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0361-0D82-4393-ABCF-415DBF9B8D5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0883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030ED-2169-4A12-A19A-93189F02BFDB}" type="datetimeFigureOut">
              <a:rPr lang="en-GB" smtClean="0"/>
              <a:t>11/05/2025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0361-0D82-4393-ABCF-415DBF9B8D5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7603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030ED-2169-4A12-A19A-93189F02BFDB}" type="datetimeFigureOut">
              <a:rPr lang="en-GB" smtClean="0"/>
              <a:t>11/05/2025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0361-0D82-4393-ABCF-415DBF9B8D5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1403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030ED-2169-4A12-A19A-93189F02BFDB}" type="datetimeFigureOut">
              <a:rPr lang="en-GB" smtClean="0"/>
              <a:t>11/05/2025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0361-0D82-4393-ABCF-415DBF9B8D5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0355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B030ED-2169-4A12-A19A-93189F02BFDB}" type="datetimeFigureOut">
              <a:rPr lang="en-GB" smtClean="0"/>
              <a:t>11/05/2025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5970361-0D82-4393-ABCF-415DBF9B8D5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5958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A362AC-B59F-4AC7-B279-57DDD5336B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14400"/>
            <a:ext cx="10691265" cy="13075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6042DB-75BD-4EC1-B6D9-8A72EF940C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0635" y="2221992"/>
            <a:ext cx="10691265" cy="37398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DD1378-7C96-4079-B44C-3D86B46575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69448" y="6356350"/>
            <a:ext cx="25495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  <a:latin typeface="+mj-lt"/>
              </a:defRPr>
            </a:lvl1pPr>
          </a:lstStyle>
          <a:p>
            <a:fld id="{E31BA835-12AC-4E8F-955A-EA3F4DE2791F}" type="datetime1">
              <a:rPr lang="en-US" smtClean="0"/>
              <a:t>5/11/2025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9B6B78-577F-43F5-BAEE-BF72484C98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04088" y="6356350"/>
            <a:ext cx="45397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C75B8-AF8F-4D8A-9B3D-D1951A64BA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9012" y="6356350"/>
            <a:ext cx="6723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/>
                </a:solidFill>
              </a:defRPr>
            </a:lvl1pPr>
          </a:lstStyle>
          <a:p>
            <a:fld id="{87E7843D-FF13-4365-9478-9625B70A270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4F9B95-9045-48D2-B9F3-2927E98F54AA}"/>
              </a:ext>
            </a:extLst>
          </p:cNvPr>
          <p:cNvCxnSpPr>
            <a:cxnSpLocks/>
          </p:cNvCxnSpPr>
          <p:nvPr/>
        </p:nvCxnSpPr>
        <p:spPr>
          <a:xfrm>
            <a:off x="800100" y="723900"/>
            <a:ext cx="105918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85AA86F-6A4D-4BCB-A045-D992CDC2959B}"/>
              </a:ext>
            </a:extLst>
          </p:cNvPr>
          <p:cNvCxnSpPr>
            <a:cxnSpLocks/>
          </p:cNvCxnSpPr>
          <p:nvPr/>
        </p:nvCxnSpPr>
        <p:spPr>
          <a:xfrm>
            <a:off x="800100" y="6142781"/>
            <a:ext cx="10591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3292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cap="all" spc="3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28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28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28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28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28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sv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svg"/><Relationship Id="rId5" Type="http://schemas.openxmlformats.org/officeDocument/2006/relationships/image" Target="../media/image27.png"/><Relationship Id="rId4" Type="http://schemas.openxmlformats.org/officeDocument/2006/relationships/slide" Target="slide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28.sv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sv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slide" Target="slide10.xml"/><Relationship Id="rId18" Type="http://schemas.openxmlformats.org/officeDocument/2006/relationships/image" Target="../media/image15.png"/><Relationship Id="rId26" Type="http://schemas.openxmlformats.org/officeDocument/2006/relationships/image" Target="../media/image20.png"/><Relationship Id="rId3" Type="http://schemas.openxmlformats.org/officeDocument/2006/relationships/slide" Target="slide7.xml"/><Relationship Id="rId21" Type="http://schemas.openxmlformats.org/officeDocument/2006/relationships/slide" Target="slide12.xml"/><Relationship Id="rId34" Type="http://schemas.openxmlformats.org/officeDocument/2006/relationships/image" Target="../media/image25.png"/><Relationship Id="rId7" Type="http://schemas.openxmlformats.org/officeDocument/2006/relationships/slide" Target="slide8.xml"/><Relationship Id="rId12" Type="http://schemas.openxmlformats.org/officeDocument/2006/relationships/image" Target="../media/image12.png"/><Relationship Id="rId17" Type="http://schemas.openxmlformats.org/officeDocument/2006/relationships/slide" Target="slide13.xml"/><Relationship Id="rId25" Type="http://schemas.openxmlformats.org/officeDocument/2006/relationships/image" Target="../media/image19.png"/><Relationship Id="rId33" Type="http://schemas.openxmlformats.org/officeDocument/2006/relationships/image" Target="../media/image24.jpeg"/><Relationship Id="rId2" Type="http://schemas.openxmlformats.org/officeDocument/2006/relationships/image" Target="../media/image7.jpg"/><Relationship Id="rId16" Type="http://schemas.openxmlformats.org/officeDocument/2006/relationships/image" Target="../media/image14.png"/><Relationship Id="rId20" Type="http://schemas.openxmlformats.org/officeDocument/2006/relationships/image" Target="../media/image16.png"/><Relationship Id="rId29" Type="http://schemas.openxmlformats.org/officeDocument/2006/relationships/slide" Target="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1" Type="http://schemas.openxmlformats.org/officeDocument/2006/relationships/slide" Target="slide11.xml"/><Relationship Id="rId24" Type="http://schemas.openxmlformats.org/officeDocument/2006/relationships/image" Target="../media/image18.png"/><Relationship Id="rId32" Type="http://schemas.openxmlformats.org/officeDocument/2006/relationships/slide" Target="slide19.xml"/><Relationship Id="rId5" Type="http://schemas.openxmlformats.org/officeDocument/2006/relationships/slide" Target="slide6.xml"/><Relationship Id="rId15" Type="http://schemas.openxmlformats.org/officeDocument/2006/relationships/slide" Target="slide14.xml"/><Relationship Id="rId23" Type="http://schemas.openxmlformats.org/officeDocument/2006/relationships/slide" Target="slide16.xml"/><Relationship Id="rId28" Type="http://schemas.openxmlformats.org/officeDocument/2006/relationships/image" Target="../media/image21.jpeg"/><Relationship Id="rId10" Type="http://schemas.openxmlformats.org/officeDocument/2006/relationships/image" Target="../media/image11.jpeg"/><Relationship Id="rId19" Type="http://schemas.openxmlformats.org/officeDocument/2006/relationships/slide" Target="slide15.xml"/><Relationship Id="rId31" Type="http://schemas.openxmlformats.org/officeDocument/2006/relationships/image" Target="../media/image23.svg"/><Relationship Id="rId4" Type="http://schemas.openxmlformats.org/officeDocument/2006/relationships/image" Target="../media/image8.png"/><Relationship Id="rId9" Type="http://schemas.openxmlformats.org/officeDocument/2006/relationships/slide" Target="slide9.xml"/><Relationship Id="rId14" Type="http://schemas.openxmlformats.org/officeDocument/2006/relationships/image" Target="../media/image13.png"/><Relationship Id="rId22" Type="http://schemas.openxmlformats.org/officeDocument/2006/relationships/image" Target="../media/image17.png"/><Relationship Id="rId27" Type="http://schemas.openxmlformats.org/officeDocument/2006/relationships/slide" Target="slide17.xml"/><Relationship Id="rId30" Type="http://schemas.openxmlformats.org/officeDocument/2006/relationships/image" Target="../media/image22.png"/><Relationship Id="rId35" Type="http://schemas.openxmlformats.org/officeDocument/2006/relationships/slide" Target="slide20.xml"/><Relationship Id="rId8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28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slide" Target="slide5.xml"/><Relationship Id="rId4" Type="http://schemas.openxmlformats.org/officeDocument/2006/relationships/hyperlink" Target="https://www.alamy.com/stock-photo-the-figures-represent-three-ancient-roman-women-the-illustration-dates-25041268.html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he Colosseum">
            <a:extLst>
              <a:ext uri="{FF2B5EF4-FFF2-40B4-BE49-F238E27FC236}">
                <a16:creationId xmlns:a16="http://schemas.microsoft.com/office/drawing/2014/main" id="{008427F9-7B32-10A0-1A19-4E8945BBEA3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4959" r="29786" b="-1"/>
          <a:stretch/>
        </p:blipFill>
        <p:spPr>
          <a:xfrm>
            <a:off x="6515100" y="10"/>
            <a:ext cx="567690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5233809-CD9C-9891-7706-5EF4BDF541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3400" y="871758"/>
            <a:ext cx="5227171" cy="3871143"/>
          </a:xfrm>
        </p:spPr>
        <p:txBody>
          <a:bodyPr>
            <a:normAutofit/>
          </a:bodyPr>
          <a:lstStyle/>
          <a:p>
            <a:r>
              <a:rPr lang="en-GB" dirty="0"/>
              <a:t>Roman Britain: How do we learn about the past?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9A313BF-C623-15A9-575D-649CA216B6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1688" y="4785543"/>
            <a:ext cx="4857857" cy="1005657"/>
          </a:xfrm>
        </p:spPr>
        <p:txBody>
          <a:bodyPr>
            <a:norm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0707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922A46-283E-C027-42BF-8D1DB37AC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You found a coin!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4BEEB9-C403-33A8-8898-188229C190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920546"/>
          </a:xfrm>
        </p:spPr>
        <p:txBody>
          <a:bodyPr/>
          <a:lstStyle/>
          <a:p>
            <a:pPr marL="285750" indent="-285750">
              <a:buFont typeface="Arial,Sans-Serif"/>
              <a:buChar char="•"/>
            </a:pPr>
            <a:r>
              <a:rPr lang="en-US" dirty="0"/>
              <a:t>On it is the Head of Vespasian</a:t>
            </a:r>
          </a:p>
          <a:p>
            <a:pPr marL="742950" lvl="1" indent="-285750">
              <a:buFont typeface="Courier New,monospace"/>
              <a:buChar char="o"/>
            </a:pPr>
            <a:r>
              <a:rPr lang="en-US" dirty="0"/>
              <a:t>Laurelled. He has a leaf crown!</a:t>
            </a:r>
          </a:p>
          <a:p>
            <a:pPr marL="285750" indent="-285750">
              <a:buFont typeface="Arial,Sans-Serif"/>
              <a:buChar char="•"/>
            </a:pPr>
            <a:r>
              <a:rPr lang="en-US" dirty="0"/>
              <a:t>On the reverse are Heads of Titus and Domitian</a:t>
            </a:r>
          </a:p>
          <a:p>
            <a:pPr marL="285750" indent="-285750">
              <a:buFont typeface="Arial,Sans-Serif"/>
              <a:buChar char="•"/>
            </a:pPr>
            <a:r>
              <a:rPr lang="en-US" dirty="0"/>
              <a:t>It says "Caesar Augustus Filius Consul Caesar Augustus Filius </a:t>
            </a:r>
            <a:r>
              <a:rPr lang="en-US" dirty="0" err="1"/>
              <a:t>Populusque</a:t>
            </a:r>
            <a:r>
              <a:rPr lang="en-US" dirty="0"/>
              <a:t> Romanus“</a:t>
            </a:r>
          </a:p>
          <a:p>
            <a:pPr marL="0" indent="0">
              <a:buNone/>
            </a:pPr>
            <a:r>
              <a:rPr lang="en-US" dirty="0"/>
              <a:t>	</a:t>
            </a:r>
          </a:p>
          <a:p>
            <a:endParaRPr lang="en-GB" dirty="0"/>
          </a:p>
        </p:txBody>
      </p:sp>
      <p:pic>
        <p:nvPicPr>
          <p:cNvPr id="4" name="Graphic 3" descr="Bucket and shovel with solid fill">
            <a:hlinkClick r:id="rId2" action="ppaction://hlinksldjump"/>
            <a:extLst>
              <a:ext uri="{FF2B5EF4-FFF2-40B4-BE49-F238E27FC236}">
                <a16:creationId xmlns:a16="http://schemas.microsoft.com/office/drawing/2014/main" id="{A60D5E77-AAE9-E9CA-6987-6039237553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0665" y="5457428"/>
            <a:ext cx="1158649" cy="115864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7772049-8213-D853-F1D6-A048848B4A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93769" y="365125"/>
            <a:ext cx="2670279" cy="526740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4EBF1A3-F462-7473-FA56-119FFE0312CE}"/>
              </a:ext>
            </a:extLst>
          </p:cNvPr>
          <p:cNvSpPr txBox="1"/>
          <p:nvPr/>
        </p:nvSpPr>
        <p:spPr>
          <a:xfrm>
            <a:off x="1589314" y="5457428"/>
            <a:ext cx="15348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Click here to go back to the dig!</a:t>
            </a:r>
          </a:p>
        </p:txBody>
      </p:sp>
    </p:spTree>
    <p:extLst>
      <p:ext uri="{BB962C8B-B14F-4D97-AF65-F5344CB8AC3E}">
        <p14:creationId xmlns:p14="http://schemas.microsoft.com/office/powerpoint/2010/main" val="25483061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F5183-FB4F-2040-AD2B-D53F4FDB9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You found a coin!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B76DD2-5D0D-DFBC-814B-487F7932DB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844346"/>
          </a:xfrm>
        </p:spPr>
        <p:txBody>
          <a:bodyPr/>
          <a:lstStyle/>
          <a:p>
            <a:pPr marL="285750" indent="-285750">
              <a:buFont typeface="Arial,Sans-Serif"/>
              <a:buChar char="•"/>
            </a:pPr>
            <a:r>
              <a:rPr lang="en-US" dirty="0"/>
              <a:t>It has the Head of Vespasian on it!</a:t>
            </a:r>
          </a:p>
          <a:p>
            <a:pPr marL="285750" indent="-285750">
              <a:buFont typeface="Arial,Sans-Serif"/>
              <a:buChar char="•"/>
            </a:pPr>
            <a:r>
              <a:rPr lang="en-US" dirty="0"/>
              <a:t>On the reverse is an Eagle, the symbol of Rome!</a:t>
            </a:r>
          </a:p>
          <a:p>
            <a:pPr marL="285750" indent="-285750">
              <a:buFont typeface="Arial,Sans-Serif"/>
              <a:buChar char="•"/>
            </a:pPr>
            <a:r>
              <a:rPr lang="en-US" dirty="0"/>
              <a:t>It says "Cos V" = Consul 5</a:t>
            </a:r>
          </a:p>
          <a:p>
            <a:endParaRPr lang="en-GB" dirty="0"/>
          </a:p>
        </p:txBody>
      </p:sp>
      <p:pic>
        <p:nvPicPr>
          <p:cNvPr id="4" name="Picture 3">
            <a:hlinkClick r:id="rId2" action="ppaction://hlinksldjump"/>
            <a:extLst>
              <a:ext uri="{FF2B5EF4-FFF2-40B4-BE49-F238E27FC236}">
                <a16:creationId xmlns:a16="http://schemas.microsoft.com/office/drawing/2014/main" id="{69B8D7C9-C6E1-46E9-0964-A783A4129A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115" y="5070516"/>
            <a:ext cx="1158340" cy="115834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5A18DFF-D793-D399-93F8-A07CF2B175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33186" y="478322"/>
            <a:ext cx="3127519" cy="3048264"/>
          </a:xfrm>
          <a:prstGeom prst="rect">
            <a:avLst/>
          </a:prstGeom>
        </p:spPr>
      </p:pic>
      <p:pic>
        <p:nvPicPr>
          <p:cNvPr id="6" name="Picture 5" descr="A close up of a coin&#10;&#10;AI-generated content may be incorrect.">
            <a:extLst>
              <a:ext uri="{FF2B5EF4-FFF2-40B4-BE49-F238E27FC236}">
                <a16:creationId xmlns:a16="http://schemas.microsoft.com/office/drawing/2014/main" id="{C3B2C3A0-E281-98F8-1D26-907D631EA5D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-2784" t="2860" r="2552" b="-3076"/>
          <a:stretch/>
        </p:blipFill>
        <p:spPr>
          <a:xfrm>
            <a:off x="8784926" y="3526586"/>
            <a:ext cx="3119207" cy="3327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8179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1E5825-41D6-041A-F237-AE7BED1D2F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You found a lamp!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9B4C45-874A-55C5-5D15-B2D07BC96E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14034"/>
            <a:ext cx="10515600" cy="2724604"/>
          </a:xfrm>
        </p:spPr>
        <p:txBody>
          <a:bodyPr>
            <a:normAutofit lnSpcReduction="10000"/>
          </a:bodyPr>
          <a:lstStyle/>
          <a:p>
            <a:pPr marL="285750" indent="-285750">
              <a:buFontTx/>
              <a:buChar char="-"/>
            </a:pPr>
            <a:r>
              <a:rPr lang="en-GB" dirty="0"/>
              <a:t>They were used for light, before we had street lights or anything of the kind</a:t>
            </a:r>
          </a:p>
          <a:p>
            <a:pPr marL="285750" indent="-285750">
              <a:buFontTx/>
              <a:buChar char="-"/>
            </a:pPr>
            <a:r>
              <a:rPr lang="en-GB" dirty="0"/>
              <a:t>Enclosed Roman type, when production moves into industrialised Italy</a:t>
            </a:r>
          </a:p>
          <a:p>
            <a:pPr marL="285750" indent="-285750">
              <a:buFontTx/>
              <a:buChar char="-"/>
            </a:pPr>
            <a:r>
              <a:rPr lang="en-GB" dirty="0"/>
              <a:t>Likely from 1st century AD- when the fort was first occupied!</a:t>
            </a:r>
          </a:p>
          <a:p>
            <a:pPr marL="285750" indent="-285750">
              <a:buFontTx/>
              <a:buChar char="-"/>
            </a:pPr>
            <a:r>
              <a:rPr lang="en-GB" dirty="0"/>
              <a:t>Some evidence for a kiln- made on site?</a:t>
            </a:r>
          </a:p>
        </p:txBody>
      </p:sp>
      <p:pic>
        <p:nvPicPr>
          <p:cNvPr id="4" name="Picture 3">
            <a:hlinkClick r:id="rId2" action="ppaction://hlinksldjump"/>
            <a:extLst>
              <a:ext uri="{FF2B5EF4-FFF2-40B4-BE49-F238E27FC236}">
                <a16:creationId xmlns:a16="http://schemas.microsoft.com/office/drawing/2014/main" id="{F779604E-B66D-CABF-C1B1-27B89B73B1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30" y="5255573"/>
            <a:ext cx="1158340" cy="11583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52DD1DF-2469-18C6-44A5-E53D269949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5748" y="4438638"/>
            <a:ext cx="4590686" cy="1633870"/>
          </a:xfrm>
          <a:prstGeom prst="rect">
            <a:avLst/>
          </a:prstGeom>
        </p:spPr>
      </p:pic>
      <p:pic>
        <p:nvPicPr>
          <p:cNvPr id="8" name="Content Placeholder 3">
            <a:extLst>
              <a:ext uri="{FF2B5EF4-FFF2-40B4-BE49-F238E27FC236}">
                <a16:creationId xmlns:a16="http://schemas.microsoft.com/office/drawing/2014/main" id="{1FD57CA7-428F-16AA-76A1-9EAFE99B234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3073" b="6323"/>
          <a:stretch/>
        </p:blipFill>
        <p:spPr>
          <a:xfrm>
            <a:off x="8014856" y="3789311"/>
            <a:ext cx="2369126" cy="2862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1595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F7DC10-A739-D3FA-2DF1-578D2D5FFA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You found a melon bead!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9AA48C-3C41-98C2-FA85-72E89FD283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236232"/>
          </a:xfrm>
        </p:spPr>
        <p:txBody>
          <a:bodyPr/>
          <a:lstStyle/>
          <a:p>
            <a:r>
              <a:rPr lang="en-GB" dirty="0"/>
              <a:t>Most common type of bead</a:t>
            </a:r>
          </a:p>
          <a:p>
            <a:r>
              <a:rPr lang="en-GB" dirty="0"/>
              <a:t>Found all over Roman Britian</a:t>
            </a:r>
          </a:p>
          <a:p>
            <a:r>
              <a:rPr lang="en-GB" dirty="0"/>
              <a:t>Made of glass</a:t>
            </a:r>
          </a:p>
          <a:p>
            <a:r>
              <a:rPr lang="en-GB" dirty="0"/>
              <a:t>Strung together into necklaces</a:t>
            </a:r>
          </a:p>
          <a:p>
            <a:r>
              <a:rPr lang="en-GB" dirty="0"/>
              <a:t>Worn by soldiers and women</a:t>
            </a:r>
          </a:p>
        </p:txBody>
      </p:sp>
      <p:pic>
        <p:nvPicPr>
          <p:cNvPr id="4" name="Graphic 3" descr="Bucket and shovel with solid fill">
            <a:hlinkClick r:id="rId2" action="ppaction://hlinksldjump"/>
            <a:extLst>
              <a:ext uri="{FF2B5EF4-FFF2-40B4-BE49-F238E27FC236}">
                <a16:creationId xmlns:a16="http://schemas.microsoft.com/office/drawing/2014/main" id="{5AB91907-A5FB-DF61-DDAC-6610E38459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0665" y="5457428"/>
            <a:ext cx="1158649" cy="115864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EE682CA-1AD0-E914-F24C-23C0346E66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77469" y="1548532"/>
            <a:ext cx="4153885" cy="323623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D4D4E41-EF59-8A05-2C90-33E6B1FA1DEE}"/>
              </a:ext>
            </a:extLst>
          </p:cNvPr>
          <p:cNvSpPr txBox="1"/>
          <p:nvPr/>
        </p:nvSpPr>
        <p:spPr>
          <a:xfrm>
            <a:off x="1589314" y="5569545"/>
            <a:ext cx="15348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Click here to go back to the dig!</a:t>
            </a:r>
          </a:p>
        </p:txBody>
      </p:sp>
    </p:spTree>
    <p:extLst>
      <p:ext uri="{BB962C8B-B14F-4D97-AF65-F5344CB8AC3E}">
        <p14:creationId xmlns:p14="http://schemas.microsoft.com/office/powerpoint/2010/main" val="21874730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D0AA1D-B535-B128-5140-A5C8DDD6B0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You found a belt buckle!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8CC729-AF8E-69B6-0F18-322D9581E4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920546"/>
          </a:xfrm>
        </p:spPr>
        <p:txBody>
          <a:bodyPr/>
          <a:lstStyle/>
          <a:p>
            <a:r>
              <a:rPr lang="en-GB" dirty="0"/>
              <a:t>Only used for military armour</a:t>
            </a:r>
          </a:p>
          <a:p>
            <a:r>
              <a:rPr lang="en-GB" dirty="0"/>
              <a:t>Rare</a:t>
            </a:r>
          </a:p>
          <a:p>
            <a:r>
              <a:rPr lang="en-GB" dirty="0"/>
              <a:t>Lighter ones used to fasten armour</a:t>
            </a:r>
          </a:p>
          <a:p>
            <a:r>
              <a:rPr lang="en-GB" dirty="0"/>
              <a:t>Heavier ones used for belts which held weapons</a:t>
            </a:r>
          </a:p>
          <a:p>
            <a:endParaRPr lang="en-GB" dirty="0"/>
          </a:p>
        </p:txBody>
      </p:sp>
      <p:pic>
        <p:nvPicPr>
          <p:cNvPr id="4" name="Graphic 3" descr="Bucket and shovel with solid fill">
            <a:hlinkClick r:id="rId2" action="ppaction://hlinksldjump"/>
            <a:extLst>
              <a:ext uri="{FF2B5EF4-FFF2-40B4-BE49-F238E27FC236}">
                <a16:creationId xmlns:a16="http://schemas.microsoft.com/office/drawing/2014/main" id="{8E4E5277-A824-A3BB-C20D-2392047590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0665" y="5457428"/>
            <a:ext cx="1158649" cy="1158649"/>
          </a:xfrm>
          <a:prstGeom prst="rect">
            <a:avLst/>
          </a:prstGeom>
        </p:spPr>
      </p:pic>
      <p:pic>
        <p:nvPicPr>
          <p:cNvPr id="5" name="Picture 4" descr="Roman soldier in armour - Stock Image - C045/1999 - Science Photo Library">
            <a:extLst>
              <a:ext uri="{FF2B5EF4-FFF2-40B4-BE49-F238E27FC236}">
                <a16:creationId xmlns:a16="http://schemas.microsoft.com/office/drawing/2014/main" id="{205FFBAB-D002-6B22-F27A-0018CA30D86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35414" t="3175" r="145"/>
          <a:stretch/>
        </p:blipFill>
        <p:spPr>
          <a:xfrm>
            <a:off x="8885214" y="558348"/>
            <a:ext cx="1522796" cy="297593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3D25594-2623-6DFE-8674-F54B7D20B07D}"/>
              </a:ext>
            </a:extLst>
          </p:cNvPr>
          <p:cNvSpPr txBox="1"/>
          <p:nvPr/>
        </p:nvSpPr>
        <p:spPr>
          <a:xfrm>
            <a:off x="1503193" y="5569545"/>
            <a:ext cx="15348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Click here to go back to the dig!</a:t>
            </a:r>
          </a:p>
        </p:txBody>
      </p:sp>
    </p:spTree>
    <p:extLst>
      <p:ext uri="{BB962C8B-B14F-4D97-AF65-F5344CB8AC3E}">
        <p14:creationId xmlns:p14="http://schemas.microsoft.com/office/powerpoint/2010/main" val="15067928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17E3A8-CFFE-6776-5A20-6F8DBA34EA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You found a frying pan!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19B306-0EA3-84F0-F621-503B05701F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669192" cy="3062061"/>
          </a:xfrm>
        </p:spPr>
        <p:txBody>
          <a:bodyPr/>
          <a:lstStyle/>
          <a:p>
            <a:r>
              <a:rPr lang="en-GB" dirty="0"/>
              <a:t>In Latin it’s called a </a:t>
            </a:r>
            <a:r>
              <a:rPr lang="en-GB" dirty="0" err="1"/>
              <a:t>Frixorium</a:t>
            </a:r>
            <a:r>
              <a:rPr lang="en-GB" dirty="0"/>
              <a:t> </a:t>
            </a:r>
          </a:p>
          <a:p>
            <a:r>
              <a:rPr lang="en-GB" dirty="0"/>
              <a:t>It was used in military camps by soldiers to cook food</a:t>
            </a:r>
          </a:p>
          <a:p>
            <a:r>
              <a:rPr lang="en-GB" dirty="0"/>
              <a:t>It would be placed over tripod to cook!</a:t>
            </a:r>
          </a:p>
        </p:txBody>
      </p:sp>
      <p:pic>
        <p:nvPicPr>
          <p:cNvPr id="4" name="Graphic 3" descr="Bucket and shovel with solid fill">
            <a:hlinkClick r:id="rId2" action="ppaction://hlinksldjump"/>
            <a:extLst>
              <a:ext uri="{FF2B5EF4-FFF2-40B4-BE49-F238E27FC236}">
                <a16:creationId xmlns:a16="http://schemas.microsoft.com/office/drawing/2014/main" id="{30F7C355-99BA-7070-6F49-6C00F04204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0665" y="5457428"/>
            <a:ext cx="1158649" cy="115864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BBA1D6A-BEDF-00DA-ACEA-A0885DB97B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54834" y="1381816"/>
            <a:ext cx="5069738" cy="409436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2F56EB0-8B15-992F-7F67-75B5E22FF82E}"/>
              </a:ext>
            </a:extLst>
          </p:cNvPr>
          <p:cNvSpPr txBox="1"/>
          <p:nvPr/>
        </p:nvSpPr>
        <p:spPr>
          <a:xfrm>
            <a:off x="1589314" y="5534298"/>
            <a:ext cx="15348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Click here to go back to the dig!</a:t>
            </a:r>
          </a:p>
        </p:txBody>
      </p:sp>
    </p:spTree>
    <p:extLst>
      <p:ext uri="{BB962C8B-B14F-4D97-AF65-F5344CB8AC3E}">
        <p14:creationId xmlns:p14="http://schemas.microsoft.com/office/powerpoint/2010/main" val="37690926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521A94-E35B-8D30-EDD7-B142164881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You found a pot! Called an ‘Olla’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D8F455-01BD-CE52-20AD-EAE5872DBB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236232"/>
          </a:xfrm>
        </p:spPr>
        <p:txBody>
          <a:bodyPr/>
          <a:lstStyle/>
          <a:p>
            <a:pPr marL="285750" indent="-285750">
              <a:buFontTx/>
              <a:buChar char="-"/>
            </a:pPr>
            <a:r>
              <a:rPr lang="en-GB" dirty="0"/>
              <a:t>A generic Roman cooking ware/ vessel for food storage</a:t>
            </a:r>
          </a:p>
          <a:p>
            <a:pPr marL="285750" indent="-285750">
              <a:buFontTx/>
              <a:buChar char="-"/>
            </a:pPr>
            <a:r>
              <a:rPr lang="en-GB" dirty="0"/>
              <a:t>Sometimes used in funerary contexts, as gifts left in and near graves</a:t>
            </a:r>
          </a:p>
          <a:p>
            <a:pPr marL="285750" indent="-285750">
              <a:buFontTx/>
              <a:buChar char="-"/>
            </a:pPr>
            <a:r>
              <a:rPr lang="en-GB" dirty="0"/>
              <a:t>Later came to hold cremated remains, like an urn. </a:t>
            </a:r>
          </a:p>
          <a:p>
            <a:pPr marL="285750" indent="-285750">
              <a:buFontTx/>
              <a:buChar char="-"/>
            </a:pPr>
            <a:r>
              <a:rPr lang="en-GB" dirty="0"/>
              <a:t>Were often also used in sacrifices to collect and cook the entrails of the animal sacrifice.</a:t>
            </a:r>
          </a:p>
          <a:p>
            <a:endParaRPr lang="en-GB" dirty="0"/>
          </a:p>
        </p:txBody>
      </p:sp>
      <p:pic>
        <p:nvPicPr>
          <p:cNvPr id="4" name="Graphic 3" descr="Bucket and shovel with solid fill">
            <a:hlinkClick r:id="rId2" action="ppaction://hlinksldjump"/>
            <a:extLst>
              <a:ext uri="{FF2B5EF4-FFF2-40B4-BE49-F238E27FC236}">
                <a16:creationId xmlns:a16="http://schemas.microsoft.com/office/drawing/2014/main" id="{AE69EAAE-688A-6934-9F00-C5AED06F47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38200" y="5312454"/>
            <a:ext cx="1158649" cy="115864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667B05C-48FA-5EDE-44FE-924956150F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21658" y="4208123"/>
            <a:ext cx="1862951" cy="228475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6C8851E-40AB-8ECA-CEBB-6E3B62283081}"/>
              </a:ext>
            </a:extLst>
          </p:cNvPr>
          <p:cNvSpPr txBox="1"/>
          <p:nvPr/>
        </p:nvSpPr>
        <p:spPr>
          <a:xfrm>
            <a:off x="1996849" y="5547773"/>
            <a:ext cx="15348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Click here to go back to the dig!</a:t>
            </a:r>
          </a:p>
        </p:txBody>
      </p:sp>
    </p:spTree>
    <p:extLst>
      <p:ext uri="{BB962C8B-B14F-4D97-AF65-F5344CB8AC3E}">
        <p14:creationId xmlns:p14="http://schemas.microsoft.com/office/powerpoint/2010/main" val="5732439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CF3E72-F935-9CC3-6AB3-A9DE3B16A4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Oh no! You found some litter!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3FDE81-8172-EFD4-DE63-89B0E4F3D0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1370" y="1690688"/>
            <a:ext cx="10515600" cy="4351338"/>
          </a:xfrm>
        </p:spPr>
        <p:txBody>
          <a:bodyPr/>
          <a:lstStyle/>
          <a:p>
            <a:r>
              <a:rPr lang="en-GB" dirty="0"/>
              <a:t> Remember we should always clean up our dig sites! </a:t>
            </a:r>
          </a:p>
        </p:txBody>
      </p:sp>
      <p:pic>
        <p:nvPicPr>
          <p:cNvPr id="5" name="Graphic 4" descr="Crying face outline with solid fill">
            <a:extLst>
              <a:ext uri="{FF2B5EF4-FFF2-40B4-BE49-F238E27FC236}">
                <a16:creationId xmlns:a16="http://schemas.microsoft.com/office/drawing/2014/main" id="{B2279D53-2985-87CC-E533-0CDF709042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13300" y="2449286"/>
            <a:ext cx="3340100" cy="3340100"/>
          </a:xfrm>
          <a:prstGeom prst="rect">
            <a:avLst/>
          </a:prstGeom>
        </p:spPr>
      </p:pic>
      <p:pic>
        <p:nvPicPr>
          <p:cNvPr id="7" name="Graphic 6" descr="Bucket and shovel with solid fill">
            <a:hlinkClick r:id="rId4" action="ppaction://hlinksldjump"/>
            <a:extLst>
              <a:ext uri="{FF2B5EF4-FFF2-40B4-BE49-F238E27FC236}">
                <a16:creationId xmlns:a16="http://schemas.microsoft.com/office/drawing/2014/main" id="{FB2E6521-5A1D-194D-5230-1FF868B4D13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30665" y="5457428"/>
            <a:ext cx="1158649" cy="115864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CF746A6-F30D-989B-F691-1788142FB653}"/>
              </a:ext>
            </a:extLst>
          </p:cNvPr>
          <p:cNvSpPr txBox="1"/>
          <p:nvPr/>
        </p:nvSpPr>
        <p:spPr>
          <a:xfrm>
            <a:off x="1589314" y="5692747"/>
            <a:ext cx="3340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Click here to go back to the dig site! Just remember to recycle first!</a:t>
            </a:r>
          </a:p>
        </p:txBody>
      </p:sp>
    </p:spTree>
    <p:extLst>
      <p:ext uri="{BB962C8B-B14F-4D97-AF65-F5344CB8AC3E}">
        <p14:creationId xmlns:p14="http://schemas.microsoft.com/office/powerpoint/2010/main" val="33301179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FEADA8-F498-E31D-7C31-FDDCD6A79F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AHHHHHHHH! A SPIDER!!!!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A9D538-3FBE-D200-61DF-765A482A68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Theres all sorts of creepy crawlies! </a:t>
            </a:r>
          </a:p>
          <a:p>
            <a:r>
              <a:rPr lang="en-GB" dirty="0"/>
              <a:t>Remember to respect local eco-systems!!</a:t>
            </a:r>
          </a:p>
        </p:txBody>
      </p:sp>
      <p:pic>
        <p:nvPicPr>
          <p:cNvPr id="4" name="Graphic 3" descr="Bucket and shovel with solid fill">
            <a:hlinkClick r:id="rId2" action="ppaction://hlinksldjump"/>
            <a:extLst>
              <a:ext uri="{FF2B5EF4-FFF2-40B4-BE49-F238E27FC236}">
                <a16:creationId xmlns:a16="http://schemas.microsoft.com/office/drawing/2014/main" id="{5EBC2E31-02C6-6C3E-7AFA-4D2B353A00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0665" y="5457428"/>
            <a:ext cx="1158649" cy="115864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BBFF6EE-537E-9BE9-42C7-11B14EBE25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60793" y="5457428"/>
            <a:ext cx="1585097" cy="1042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1926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8B4066-1902-ED8A-95EA-2E0D390B0C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That’s a weird shaped rock! Nothing special here, sorry!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97BE0C-F199-A2F1-01C8-95AB31C20B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078884"/>
          </a:xfrm>
        </p:spPr>
        <p:txBody>
          <a:bodyPr/>
          <a:lstStyle/>
          <a:p>
            <a:r>
              <a:rPr lang="en-GB" dirty="0"/>
              <a:t>Sometimes you don’t find much on a dig, don’t let that get your spirits low!</a:t>
            </a:r>
          </a:p>
        </p:txBody>
      </p:sp>
      <p:pic>
        <p:nvPicPr>
          <p:cNvPr id="5" name="Graphic 4" descr="Bucket and shovel with solid fill">
            <a:hlinkClick r:id="rId2" action="ppaction://hlinksldjump"/>
            <a:extLst>
              <a:ext uri="{FF2B5EF4-FFF2-40B4-BE49-F238E27FC236}">
                <a16:creationId xmlns:a16="http://schemas.microsoft.com/office/drawing/2014/main" id="{D1503E17-186F-39DA-F802-B10E7A5C8F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0665" y="5457428"/>
            <a:ext cx="1158649" cy="1158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0817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49" name="Straight Connector 1048">
            <a:extLst>
              <a:ext uri="{FF2B5EF4-FFF2-40B4-BE49-F238E27FC236}">
                <a16:creationId xmlns:a16="http://schemas.microsoft.com/office/drawing/2014/main" id="{F64F9B95-9045-48D2-B9F3-2927E98F54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23900"/>
            <a:ext cx="105918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1" name="Straight Connector 1050">
            <a:extLst>
              <a:ext uri="{FF2B5EF4-FFF2-40B4-BE49-F238E27FC236}">
                <a16:creationId xmlns:a16="http://schemas.microsoft.com/office/drawing/2014/main" id="{085AA86F-6A4D-4BCB-A045-D992CDC295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6142781"/>
            <a:ext cx="10591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052" name="Rectangle 1051">
            <a:extLst>
              <a:ext uri="{FF2B5EF4-FFF2-40B4-BE49-F238E27FC236}">
                <a16:creationId xmlns:a16="http://schemas.microsoft.com/office/drawing/2014/main" id="{33E93247-6229-44AB-A550-739E971E69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sto MT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A3035D-7B29-4CC4-BFF5-5B59D60FDC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60994" y="1853304"/>
            <a:ext cx="3330906" cy="344106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600" dirty="0"/>
              <a:t>Has anyone heard of ‘Archaeology’ before?</a:t>
            </a:r>
          </a:p>
        </p:txBody>
      </p:sp>
      <p:cxnSp>
        <p:nvCxnSpPr>
          <p:cNvPr id="1048" name="Straight Connector 1047">
            <a:extLst>
              <a:ext uri="{FF2B5EF4-FFF2-40B4-BE49-F238E27FC236}">
                <a16:creationId xmlns:a16="http://schemas.microsoft.com/office/drawing/2014/main" id="{EE2E603F-4A95-4FE8-BB06-211DFD75DB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23900"/>
            <a:ext cx="105918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Cartoon archaeological excavation, archaeologists discovering ancient ...">
            <a:extLst>
              <a:ext uri="{FF2B5EF4-FFF2-40B4-BE49-F238E27FC236}">
                <a16:creationId xmlns:a16="http://schemas.microsoft.com/office/drawing/2014/main" id="{0B90BC09-6EF9-2401-2ACB-4D5D09AEEF8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88" r="5888" b="1"/>
          <a:stretch/>
        </p:blipFill>
        <p:spPr bwMode="auto">
          <a:xfrm>
            <a:off x="1296941" y="863602"/>
            <a:ext cx="6031957" cy="5134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50" name="Straight Connector 1049">
            <a:extLst>
              <a:ext uri="{FF2B5EF4-FFF2-40B4-BE49-F238E27FC236}">
                <a16:creationId xmlns:a16="http://schemas.microsoft.com/office/drawing/2014/main" id="{D7CC41EB-2D81-4303-9171-6401B388BA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6134885"/>
            <a:ext cx="10591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68952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51BDD9-1F17-77F6-7299-C522E19E8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You’ve completed your dig! Congratulations!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13050F-C751-7DB9-4ACE-5F9ABF1549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22627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D6795-787B-8895-B40F-71105AFB8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38159" y="1177348"/>
            <a:ext cx="3330906" cy="3441068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90000"/>
              </a:lnSpc>
            </a:pPr>
            <a:r>
              <a:rPr lang="en-US" sz="3200" dirty="0"/>
              <a:t>Write down something  you learned or enjoyed!!</a:t>
            </a:r>
            <a:br>
              <a:rPr lang="en-US" sz="3200" dirty="0"/>
            </a:br>
            <a:br>
              <a:rPr lang="en-US" sz="3200" dirty="0"/>
            </a:br>
            <a:r>
              <a:rPr lang="en-US" sz="3200" dirty="0"/>
              <a:t>is  there anything  you would like  to change?</a:t>
            </a:r>
          </a:p>
        </p:txBody>
      </p:sp>
      <p:pic>
        <p:nvPicPr>
          <p:cNvPr id="6" name="Graphic 5" descr="Pencil">
            <a:extLst>
              <a:ext uri="{FF2B5EF4-FFF2-40B4-BE49-F238E27FC236}">
                <a16:creationId xmlns:a16="http://schemas.microsoft.com/office/drawing/2014/main" id="{1F2D9213-EBA9-8FF4-6F0A-A3B4F08C26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45541" y="863602"/>
            <a:ext cx="5134757" cy="5134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856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CFAE33-4A6C-47CD-AE36-F644DF7DF5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Your Job today! Become Archaeologists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45815C-CDC5-F76F-1976-EAD1A5FAE0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Click on the sand to uncover an object!</a:t>
            </a:r>
          </a:p>
          <a:p>
            <a:r>
              <a:rPr lang="en-GB" dirty="0"/>
              <a:t>Once uncovered click on the object to learn more! </a:t>
            </a:r>
          </a:p>
          <a:p>
            <a:r>
              <a:rPr lang="en-GB" dirty="0"/>
              <a:t>Discuss what you think they are and what they were used for! </a:t>
            </a:r>
          </a:p>
          <a:p>
            <a:pPr marL="0" indent="0">
              <a:buNone/>
            </a:pPr>
            <a:r>
              <a:rPr lang="en-GB" dirty="0"/>
              <a:t>		These objects were all found in Coventry!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A4609EC-5A17-8512-B803-5DDB8CD9D3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1078" y="4349238"/>
            <a:ext cx="1943836" cy="228306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AAFD345-2C9D-13CF-9AB4-BCFB998867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3002" y="4289513"/>
            <a:ext cx="921469" cy="203955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E43B26C-F5AE-CF2F-61D9-4D10FCA65C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39168" y="4313588"/>
            <a:ext cx="3008531" cy="226024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E37976F-2D3A-0920-D678-43F301032F5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47699" y="3468743"/>
            <a:ext cx="2824601" cy="2924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201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8BDDA0-E042-6BD7-DB3E-D5E0E11A8A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Let’s get digging!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0ECCF0-1F3D-D8FD-4ADD-384B4E233A6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7341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750D2AF-81DB-F1D7-E7DA-0D9B2E43D4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hlinkClick r:id="rId3" action="ppaction://hlinksldjump"/>
            <a:extLst>
              <a:ext uri="{FF2B5EF4-FFF2-40B4-BE49-F238E27FC236}">
                <a16:creationId xmlns:a16="http://schemas.microsoft.com/office/drawing/2014/main" id="{0F45EA04-E245-EBF8-58E2-674A9B89F8B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4145" t="37762" r="13815" b="33099"/>
          <a:stretch/>
        </p:blipFill>
        <p:spPr>
          <a:xfrm>
            <a:off x="761885" y="365391"/>
            <a:ext cx="2037713" cy="1159042"/>
          </a:xfrm>
          <a:prstGeom prst="rect">
            <a:avLst/>
          </a:prstGeom>
        </p:spPr>
      </p:pic>
      <p:pic>
        <p:nvPicPr>
          <p:cNvPr id="6" name="Content Placeholder 3">
            <a:hlinkClick r:id="rId5" action="ppaction://hlinksldjump"/>
            <a:extLst>
              <a:ext uri="{FF2B5EF4-FFF2-40B4-BE49-F238E27FC236}">
                <a16:creationId xmlns:a16="http://schemas.microsoft.com/office/drawing/2014/main" id="{BF9F6D0E-5379-FDCF-F0E8-71E350E89C23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4216"/>
          <a:stretch/>
        </p:blipFill>
        <p:spPr>
          <a:xfrm>
            <a:off x="10131480" y="2930848"/>
            <a:ext cx="1520064" cy="2115958"/>
          </a:xfrm>
          <a:prstGeom prst="rect">
            <a:avLst/>
          </a:prstGeom>
        </p:spPr>
      </p:pic>
      <p:pic>
        <p:nvPicPr>
          <p:cNvPr id="8" name="Picture 7">
            <a:hlinkClick r:id="rId7" action="ppaction://hlinksldjump"/>
            <a:extLst>
              <a:ext uri="{FF2B5EF4-FFF2-40B4-BE49-F238E27FC236}">
                <a16:creationId xmlns:a16="http://schemas.microsoft.com/office/drawing/2014/main" id="{85482ED2-35D1-2949-E808-670588C49D1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4616" y="4576353"/>
            <a:ext cx="1344959" cy="1401260"/>
          </a:xfrm>
          <a:prstGeom prst="rect">
            <a:avLst/>
          </a:prstGeom>
        </p:spPr>
      </p:pic>
      <p:pic>
        <p:nvPicPr>
          <p:cNvPr id="9" name="Picture 8" descr="A coin with a dragon on it&#10;&#10;AI-generated content may be incorrect.">
            <a:hlinkClick r:id="rId9" action="ppaction://hlinksldjump"/>
            <a:extLst>
              <a:ext uri="{FF2B5EF4-FFF2-40B4-BE49-F238E27FC236}">
                <a16:creationId xmlns:a16="http://schemas.microsoft.com/office/drawing/2014/main" id="{578941F8-AA6D-5071-3682-9EAF4202F17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99505" y="2232397"/>
            <a:ext cx="1322723" cy="1196603"/>
          </a:xfrm>
          <a:prstGeom prst="rect">
            <a:avLst/>
          </a:prstGeom>
        </p:spPr>
      </p:pic>
      <p:pic>
        <p:nvPicPr>
          <p:cNvPr id="12" name="Picture 11" descr="A close up of a coin&#10;&#10;AI-generated content may be incorrect.">
            <a:hlinkClick r:id="rId11" action="ppaction://hlinksldjump"/>
            <a:extLst>
              <a:ext uri="{FF2B5EF4-FFF2-40B4-BE49-F238E27FC236}">
                <a16:creationId xmlns:a16="http://schemas.microsoft.com/office/drawing/2014/main" id="{47A42B2B-1111-505E-75B5-42887B38E66C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 l="-2784" t="2860" r="2552" b="-3076"/>
          <a:stretch/>
        </p:blipFill>
        <p:spPr>
          <a:xfrm>
            <a:off x="6411778" y="2655005"/>
            <a:ext cx="1701962" cy="1815503"/>
          </a:xfrm>
          <a:prstGeom prst="rect">
            <a:avLst/>
          </a:prstGeom>
        </p:spPr>
      </p:pic>
      <p:pic>
        <p:nvPicPr>
          <p:cNvPr id="14" name="Picture 13">
            <a:hlinkClick r:id="rId13" action="ppaction://hlinksldjump"/>
            <a:extLst>
              <a:ext uri="{FF2B5EF4-FFF2-40B4-BE49-F238E27FC236}">
                <a16:creationId xmlns:a16="http://schemas.microsoft.com/office/drawing/2014/main" id="{FFE2E33F-8E22-6126-8FB1-B6F24C151C4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418963" y="971057"/>
            <a:ext cx="1502430" cy="1447547"/>
          </a:xfrm>
          <a:prstGeom prst="rect">
            <a:avLst/>
          </a:prstGeom>
        </p:spPr>
      </p:pic>
      <p:pic>
        <p:nvPicPr>
          <p:cNvPr id="16" name="Picture 15">
            <a:hlinkClick r:id="rId15" action="ppaction://hlinksldjump"/>
            <a:extLst>
              <a:ext uri="{FF2B5EF4-FFF2-40B4-BE49-F238E27FC236}">
                <a16:creationId xmlns:a16="http://schemas.microsoft.com/office/drawing/2014/main" id="{52694EB6-C43D-5B42-A1C8-ACD57EBC74A1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732272" y="241640"/>
            <a:ext cx="1520065" cy="1569555"/>
          </a:xfrm>
          <a:prstGeom prst="rect">
            <a:avLst/>
          </a:prstGeom>
        </p:spPr>
      </p:pic>
      <p:pic>
        <p:nvPicPr>
          <p:cNvPr id="17" name="Picture 16">
            <a:hlinkClick r:id="rId17" action="ppaction://hlinksldjump"/>
            <a:extLst>
              <a:ext uri="{FF2B5EF4-FFF2-40B4-BE49-F238E27FC236}">
                <a16:creationId xmlns:a16="http://schemas.microsoft.com/office/drawing/2014/main" id="{B8F9EEC8-EF06-7BB0-7F30-2B92CC28FA8C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503984" y="4728293"/>
            <a:ext cx="1502429" cy="1811611"/>
          </a:xfrm>
          <a:prstGeom prst="rect">
            <a:avLst/>
          </a:prstGeom>
        </p:spPr>
      </p:pic>
      <p:pic>
        <p:nvPicPr>
          <p:cNvPr id="18" name="Picture 17">
            <a:hlinkClick r:id="rId19" action="ppaction://hlinksldjump"/>
            <a:extLst>
              <a:ext uri="{FF2B5EF4-FFF2-40B4-BE49-F238E27FC236}">
                <a16:creationId xmlns:a16="http://schemas.microsoft.com/office/drawing/2014/main" id="{096CB67E-C7C9-116F-0E43-677CF4630667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8250546" y="4652478"/>
            <a:ext cx="1502430" cy="1815503"/>
          </a:xfrm>
          <a:prstGeom prst="rect">
            <a:avLst/>
          </a:prstGeom>
        </p:spPr>
      </p:pic>
      <p:pic>
        <p:nvPicPr>
          <p:cNvPr id="19" name="Content Placeholder 3">
            <a:hlinkClick r:id="rId21" action="ppaction://hlinksldjump"/>
            <a:extLst>
              <a:ext uri="{FF2B5EF4-FFF2-40B4-BE49-F238E27FC236}">
                <a16:creationId xmlns:a16="http://schemas.microsoft.com/office/drawing/2014/main" id="{118B933C-BCAF-787A-2327-C57718B5A84B}"/>
              </a:ext>
            </a:extLst>
          </p:cNvPr>
          <p:cNvPicPr>
            <a:picLocks noChangeAspect="1"/>
          </p:cNvPicPr>
          <p:nvPr/>
        </p:nvPicPr>
        <p:blipFill>
          <a:blip r:embed="rId22"/>
          <a:srcRect t="3073" b="6323"/>
          <a:stretch/>
        </p:blipFill>
        <p:spPr>
          <a:xfrm>
            <a:off x="3703357" y="616681"/>
            <a:ext cx="1502835" cy="1815503"/>
          </a:xfrm>
          <a:prstGeom prst="rect">
            <a:avLst/>
          </a:prstGeom>
        </p:spPr>
      </p:pic>
      <p:pic>
        <p:nvPicPr>
          <p:cNvPr id="20" name="Content Placeholder 3">
            <a:hlinkClick r:id="rId23" action="ppaction://hlinksldjump"/>
            <a:extLst>
              <a:ext uri="{FF2B5EF4-FFF2-40B4-BE49-F238E27FC236}">
                <a16:creationId xmlns:a16="http://schemas.microsoft.com/office/drawing/2014/main" id="{DE919834-9A66-9C4D-8CD8-BCB1143D94B6}"/>
              </a:ext>
            </a:extLst>
          </p:cNvPr>
          <p:cNvPicPr>
            <a:picLocks noChangeAspect="1"/>
          </p:cNvPicPr>
          <p:nvPr/>
        </p:nvPicPr>
        <p:blipFill>
          <a:blip r:embed="rId24"/>
          <a:srcRect r="5185"/>
          <a:stretch/>
        </p:blipFill>
        <p:spPr>
          <a:xfrm>
            <a:off x="3094701" y="4334806"/>
            <a:ext cx="1568072" cy="220509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FBE74B35-8DCE-F2C3-49D9-9D4DE9EC407C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737563" y="2036525"/>
            <a:ext cx="1568073" cy="1514132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0132C8ED-7F06-C360-2493-4F5768AD9EFD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227553" y="4258863"/>
            <a:ext cx="2109399" cy="203624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DC7A027C-E571-B63D-B4D1-B50B489E6EF2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3463707" y="599183"/>
            <a:ext cx="2109399" cy="1833001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D35E1B7F-D21A-24B5-BAED-E82CC4248321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2909060" y="4031623"/>
            <a:ext cx="2109399" cy="2826377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46F2A30D-D223-C06C-024C-94A6EC3DA749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620427" y="159828"/>
            <a:ext cx="2320628" cy="1514132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B468D56E-2ECC-1A7D-2CA5-6686078C8222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6204627" y="2503404"/>
            <a:ext cx="2109399" cy="203624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3E54F0E4-6047-36ED-0ED1-17578EFADCBE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7259326" y="461120"/>
            <a:ext cx="2037137" cy="1966484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27D1FA2F-6DF9-5FFB-9B82-CB09164EE68F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9635297" y="24138"/>
            <a:ext cx="2109399" cy="203624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956211B4-3649-E907-320D-550B70148613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9957785" y="2636640"/>
            <a:ext cx="2108904" cy="2478779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2F7C31CB-F653-C496-7709-6C391517850B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8166393" y="4554937"/>
            <a:ext cx="1696170" cy="203624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DCD48F98-C9C7-BB0F-A0CD-38938B55920C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5309564" y="4621657"/>
            <a:ext cx="2109399" cy="2036240"/>
          </a:xfrm>
          <a:prstGeom prst="rect">
            <a:avLst/>
          </a:prstGeom>
        </p:spPr>
      </p:pic>
      <p:pic>
        <p:nvPicPr>
          <p:cNvPr id="1026" name="Picture 2" descr="Crushed Plastic Bottle Images – Browse ...">
            <a:hlinkClick r:id="rId27" action="ppaction://hlinksldjump"/>
            <a:extLst>
              <a:ext uri="{FF2B5EF4-FFF2-40B4-BE49-F238E27FC236}">
                <a16:creationId xmlns:a16="http://schemas.microsoft.com/office/drawing/2014/main" id="{86FF1400-160B-1AF3-B8C0-1704B1A934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0708" y="979025"/>
            <a:ext cx="1265705" cy="842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Graphic 42" descr="Spider with solid fill">
            <a:hlinkClick r:id="rId29" action="ppaction://hlinksldjump"/>
            <a:extLst>
              <a:ext uri="{FF2B5EF4-FFF2-40B4-BE49-F238E27FC236}">
                <a16:creationId xmlns:a16="http://schemas.microsoft.com/office/drawing/2014/main" id="{6CA0E20A-D9C6-7505-6E7D-E75BA778FDDC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8720897" y="3074427"/>
            <a:ext cx="914400" cy="914400"/>
          </a:xfrm>
          <a:prstGeom prst="rect">
            <a:avLst/>
          </a:prstGeom>
        </p:spPr>
      </p:pic>
      <p:pic>
        <p:nvPicPr>
          <p:cNvPr id="1028" name="Picture 4" descr="Head Shaped Stone, Chicken God Stone Ghost Stone, Big Mouth and Eyes, Funny  Shaped Stone, Ghost Stone, Spanish Stone, Stone Head, Stone Face - Etsy UK">
            <a:hlinkClick r:id="rId32" action="ppaction://hlinksldjump"/>
            <a:extLst>
              <a:ext uri="{FF2B5EF4-FFF2-40B4-BE49-F238E27FC236}">
                <a16:creationId xmlns:a16="http://schemas.microsoft.com/office/drawing/2014/main" id="{85F94297-2915-5322-A463-0015B3803B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1514" y="2793591"/>
            <a:ext cx="1313731" cy="1046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BCA70A27-068F-F868-0EDA-802D245A35D5}"/>
              </a:ext>
            </a:extLst>
          </p:cNvPr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2525955" y="2623840"/>
            <a:ext cx="1514669" cy="1238032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CF134CD6-D59B-B9E9-971F-47A184AF971C}"/>
              </a:ext>
            </a:extLst>
          </p:cNvPr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8409248" y="2937541"/>
            <a:ext cx="1305758" cy="1260471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36EF8C31-66FA-8055-B155-270EB2F1BEF2}"/>
              </a:ext>
            </a:extLst>
          </p:cNvPr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5740707" y="732296"/>
            <a:ext cx="1364753" cy="1522878"/>
          </a:xfrm>
          <a:prstGeom prst="rect">
            <a:avLst/>
          </a:prstGeom>
        </p:spPr>
      </p:pic>
      <p:sp>
        <p:nvSpPr>
          <p:cNvPr id="48" name="TextBox 47">
            <a:hlinkClick r:id="rId35" action="ppaction://hlinksldjump"/>
            <a:extLst>
              <a:ext uri="{FF2B5EF4-FFF2-40B4-BE49-F238E27FC236}">
                <a16:creationId xmlns:a16="http://schemas.microsoft.com/office/drawing/2014/main" id="{60C3370E-E0BD-6E2B-916C-6D5DC37F4B77}"/>
              </a:ext>
            </a:extLst>
          </p:cNvPr>
          <p:cNvSpPr txBox="1"/>
          <p:nvPr/>
        </p:nvSpPr>
        <p:spPr>
          <a:xfrm>
            <a:off x="10154347" y="5573057"/>
            <a:ext cx="169617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If you’ve completed the dig, click here!</a:t>
            </a:r>
          </a:p>
        </p:txBody>
      </p:sp>
    </p:spTree>
    <p:extLst>
      <p:ext uri="{BB962C8B-B14F-4D97-AF65-F5344CB8AC3E}">
        <p14:creationId xmlns:p14="http://schemas.microsoft.com/office/powerpoint/2010/main" val="3928260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9E74CF-9BC9-A1E5-9920-1ED60586C2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You found a Fibula! Or, a brooch!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FCD674-E9B5-01B4-474B-AC877A5EC5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366861"/>
          </a:xfrm>
        </p:spPr>
        <p:txBody>
          <a:bodyPr/>
          <a:lstStyle/>
          <a:p>
            <a:r>
              <a:rPr lang="en-GB" dirty="0"/>
              <a:t>This was used by Roman Women as a symbol of wealth and adornment!</a:t>
            </a:r>
          </a:p>
          <a:p>
            <a:r>
              <a:rPr lang="en-GB" dirty="0"/>
              <a:t>It would have helped pin their outfits together</a:t>
            </a:r>
          </a:p>
          <a:p>
            <a:pPr marL="285750" indent="-285750">
              <a:buFont typeface="Calibri"/>
              <a:buChar char="-"/>
            </a:pPr>
            <a:r>
              <a:rPr lang="en-GB" dirty="0"/>
              <a:t>They were also used by Roman men to pin cloaks together</a:t>
            </a:r>
          </a:p>
          <a:p>
            <a:pPr marL="285750" indent="-285750">
              <a:buFont typeface="Calibri"/>
              <a:buChar char="-"/>
            </a:pPr>
            <a:r>
              <a:rPr lang="en-GB" dirty="0"/>
              <a:t>Usually made from bronze- like this one!</a:t>
            </a:r>
          </a:p>
          <a:p>
            <a:pPr marL="285750" indent="-285750">
              <a:buFont typeface="Calibri"/>
              <a:buChar char="-"/>
            </a:pPr>
            <a:r>
              <a:rPr lang="en-GB" dirty="0"/>
              <a:t>Some were made of gold/silver</a:t>
            </a:r>
          </a:p>
          <a:p>
            <a:endParaRPr lang="en-GB" dirty="0"/>
          </a:p>
        </p:txBody>
      </p:sp>
      <p:pic>
        <p:nvPicPr>
          <p:cNvPr id="4" name="Content Placeholder 5" descr="A group of women wearing dresses&#10;&#10;AI-generated content may be incorrect.">
            <a:extLst>
              <a:ext uri="{FF2B5EF4-FFF2-40B4-BE49-F238E27FC236}">
                <a16:creationId xmlns:a16="http://schemas.microsoft.com/office/drawing/2014/main" id="{3419F3D4-DFB6-DABF-5A64-F55CE24F4C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b="7252"/>
          <a:stretch/>
        </p:blipFill>
        <p:spPr>
          <a:xfrm>
            <a:off x="9363918" y="3754350"/>
            <a:ext cx="2632659" cy="2861727"/>
          </a:xfrm>
          <a:prstGeom prst="rect">
            <a:avLst/>
          </a:prstGeom>
        </p:spPr>
      </p:pic>
      <p:pic>
        <p:nvPicPr>
          <p:cNvPr id="6" name="Graphic 5" descr="Bucket and shovel with solid fill">
            <a:hlinkClick r:id="rId5" action="ppaction://hlinksldjump"/>
            <a:extLst>
              <a:ext uri="{FF2B5EF4-FFF2-40B4-BE49-F238E27FC236}">
                <a16:creationId xmlns:a16="http://schemas.microsoft.com/office/drawing/2014/main" id="{03941F46-7AC7-0B39-BF4E-D247BBA9A5F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30665" y="5457428"/>
            <a:ext cx="1158649" cy="115864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A431170-B8B0-0D0D-4E9C-542462082004}"/>
              </a:ext>
            </a:extLst>
          </p:cNvPr>
          <p:cNvSpPr txBox="1"/>
          <p:nvPr/>
        </p:nvSpPr>
        <p:spPr>
          <a:xfrm>
            <a:off x="1589314" y="5569545"/>
            <a:ext cx="15348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Click here to go back to the dig!</a:t>
            </a:r>
          </a:p>
        </p:txBody>
      </p:sp>
    </p:spTree>
    <p:extLst>
      <p:ext uri="{BB962C8B-B14F-4D97-AF65-F5344CB8AC3E}">
        <p14:creationId xmlns:p14="http://schemas.microsoft.com/office/powerpoint/2010/main" val="1758057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7F817E-A1F8-8C46-DA30-773311049B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You found Dice!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6AB4D4-0A89-08F1-30D4-E919ACD821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323318"/>
          </a:xfrm>
        </p:spPr>
        <p:txBody>
          <a:bodyPr/>
          <a:lstStyle/>
          <a:p>
            <a:pPr marL="285750" indent="-285750">
              <a:buFontTx/>
              <a:buChar char="-"/>
            </a:pPr>
            <a:r>
              <a:rPr lang="en-GB" dirty="0"/>
              <a:t>Used in games and gambling, both in the home and by soldiers to pass the time.</a:t>
            </a:r>
          </a:p>
          <a:p>
            <a:pPr marL="285750" indent="-285750">
              <a:buFontTx/>
              <a:buChar char="-"/>
            </a:pPr>
            <a:r>
              <a:rPr lang="en-GB" dirty="0"/>
              <a:t>Were often not as cuboid as this – there was less standardisation of shape. </a:t>
            </a:r>
          </a:p>
          <a:p>
            <a:pPr marL="285750" indent="-285750">
              <a:buFontTx/>
              <a:buChar char="-"/>
            </a:pPr>
            <a:r>
              <a:rPr lang="en-GB" dirty="0"/>
              <a:t>Similar to other dice from 1st c. AD</a:t>
            </a:r>
          </a:p>
          <a:p>
            <a:endParaRPr lang="en-GB" dirty="0"/>
          </a:p>
        </p:txBody>
      </p:sp>
      <p:pic>
        <p:nvPicPr>
          <p:cNvPr id="4" name="Picture 3">
            <a:hlinkClick r:id="rId2" action="ppaction://hlinksldjump"/>
            <a:extLst>
              <a:ext uri="{FF2B5EF4-FFF2-40B4-BE49-F238E27FC236}">
                <a16:creationId xmlns:a16="http://schemas.microsoft.com/office/drawing/2014/main" id="{1A87DA26-FC42-268D-4A0C-80565D06D6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515" y="5148943"/>
            <a:ext cx="1158340" cy="115834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A9FB781-5A59-ADA3-AC91-F5E77787A9A3}"/>
              </a:ext>
            </a:extLst>
          </p:cNvPr>
          <p:cNvSpPr txBox="1"/>
          <p:nvPr/>
        </p:nvSpPr>
        <p:spPr>
          <a:xfrm>
            <a:off x="1971279" y="5383953"/>
            <a:ext cx="15348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Click here to go back to the dig!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DA1C174-25E8-62DC-8D7E-2CF16764097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3930" t="37670" r="13094" b="35403"/>
          <a:stretch/>
        </p:blipFill>
        <p:spPr>
          <a:xfrm>
            <a:off x="7228674" y="3837314"/>
            <a:ext cx="3207144" cy="1664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31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FD4733-EE8B-A662-AFA8-A25BAC6E7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You found a coin!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2CFC52-FAC7-4FF9-A4CB-DF97280075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16813"/>
          </a:xfrm>
        </p:spPr>
        <p:txBody>
          <a:bodyPr/>
          <a:lstStyle/>
          <a:p>
            <a:pPr marL="285750" indent="-285750">
              <a:buFont typeface="Arial"/>
              <a:buChar char="•"/>
            </a:pPr>
            <a:r>
              <a:rPr lang="en-US" dirty="0"/>
              <a:t>On it says "Caesar“, a roman emperor!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There is an Elephant trampling a serpent! This shows the power of Rome over the East!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On the reverse of the coin are symbols of priesthood:</a:t>
            </a:r>
          </a:p>
          <a:p>
            <a:pPr marL="742950" lvl="1" indent="-285750">
              <a:buFont typeface="Courier New,monospace"/>
              <a:buChar char="o"/>
            </a:pPr>
            <a:r>
              <a:rPr lang="en-US" dirty="0" err="1"/>
              <a:t>Simpulum</a:t>
            </a:r>
            <a:r>
              <a:rPr lang="en-US" dirty="0"/>
              <a:t> (ladle)</a:t>
            </a:r>
          </a:p>
          <a:p>
            <a:pPr marL="742950" lvl="1" indent="-285750">
              <a:buFont typeface="Courier New,monospace"/>
              <a:buChar char="o"/>
            </a:pPr>
            <a:r>
              <a:rPr lang="en-US" dirty="0"/>
              <a:t>Aspergillum (holy water brush)</a:t>
            </a:r>
          </a:p>
          <a:p>
            <a:pPr marL="742950" lvl="1" indent="-285750">
              <a:buFont typeface="Courier New,monospace"/>
              <a:buChar char="o"/>
            </a:pPr>
            <a:r>
              <a:rPr lang="en-US" dirty="0" err="1"/>
              <a:t>Securis</a:t>
            </a:r>
            <a:r>
              <a:rPr lang="en-US" dirty="0"/>
              <a:t> (axe)</a:t>
            </a:r>
          </a:p>
          <a:p>
            <a:pPr marL="742950" lvl="1" indent="-285750">
              <a:buFont typeface="Courier New,monospace"/>
              <a:buChar char="o"/>
            </a:pPr>
            <a:r>
              <a:rPr lang="en-US" dirty="0"/>
              <a:t>Apex (the cap)</a:t>
            </a:r>
          </a:p>
          <a:p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176F56F-7262-E5D3-055F-366FC9BD46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93510" y="2924870"/>
            <a:ext cx="1880016" cy="3716813"/>
          </a:xfrm>
          <a:prstGeom prst="rect">
            <a:avLst/>
          </a:prstGeom>
        </p:spPr>
      </p:pic>
      <p:pic>
        <p:nvPicPr>
          <p:cNvPr id="8" name="Picture 7">
            <a:hlinkClick r:id="rId3" action="ppaction://hlinksldjump"/>
            <a:extLst>
              <a:ext uri="{FF2B5EF4-FFF2-40B4-BE49-F238E27FC236}">
                <a16:creationId xmlns:a16="http://schemas.microsoft.com/office/drawing/2014/main" id="{8866E3B3-43A8-EE8F-9DF6-892A29263D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030" y="5597793"/>
            <a:ext cx="1158340" cy="115834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2D56443-3440-7BCE-B7F0-C11C7072919D}"/>
              </a:ext>
            </a:extLst>
          </p:cNvPr>
          <p:cNvSpPr txBox="1"/>
          <p:nvPr/>
        </p:nvSpPr>
        <p:spPr>
          <a:xfrm>
            <a:off x="1417370" y="5677375"/>
            <a:ext cx="15348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Click here to go back to the dig!</a:t>
            </a:r>
          </a:p>
        </p:txBody>
      </p:sp>
    </p:spTree>
    <p:extLst>
      <p:ext uri="{BB962C8B-B14F-4D97-AF65-F5344CB8AC3E}">
        <p14:creationId xmlns:p14="http://schemas.microsoft.com/office/powerpoint/2010/main" val="21744172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4F507A-DC9E-76D3-EC46-DD8D316913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You found a coin!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AE67ED-F7CE-D070-A95E-8CB1A60E8D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8395741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On it is :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The Head of Augustus. This was the first emperor of Rome!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A goat (Capricorn) holding the globe, with  a cornucopia on its back.</a:t>
            </a:r>
          </a:p>
          <a:p>
            <a:pPr marL="0" indent="0">
              <a:buNone/>
            </a:pPr>
            <a:r>
              <a:rPr lang="en-US" dirty="0"/>
              <a:t>	A cornucopia is a horn of food! Showing that the emperor would feed his people!</a:t>
            </a:r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F121372-539C-123A-B396-15F8893570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53861" y="424125"/>
            <a:ext cx="2198533" cy="4037558"/>
          </a:xfrm>
          <a:prstGeom prst="rect">
            <a:avLst/>
          </a:prstGeom>
        </p:spPr>
      </p:pic>
      <p:pic>
        <p:nvPicPr>
          <p:cNvPr id="6" name="Picture 5">
            <a:hlinkClick r:id="rId3" action="ppaction://hlinksldjump"/>
            <a:extLst>
              <a:ext uri="{FF2B5EF4-FFF2-40B4-BE49-F238E27FC236}">
                <a16:creationId xmlns:a16="http://schemas.microsoft.com/office/drawing/2014/main" id="{1E82EA5F-192A-16E3-7904-EA3D257FDB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110" y="5255573"/>
            <a:ext cx="1158340" cy="115834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5EEF239-2BEC-C8BB-6DF0-753CA9BA0E64}"/>
              </a:ext>
            </a:extLst>
          </p:cNvPr>
          <p:cNvSpPr txBox="1"/>
          <p:nvPr/>
        </p:nvSpPr>
        <p:spPr>
          <a:xfrm>
            <a:off x="1229097" y="5388570"/>
            <a:ext cx="15348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Click here to go back to the dig!</a:t>
            </a:r>
          </a:p>
        </p:txBody>
      </p:sp>
    </p:spTree>
    <p:extLst>
      <p:ext uri="{BB962C8B-B14F-4D97-AF65-F5344CB8AC3E}">
        <p14:creationId xmlns:p14="http://schemas.microsoft.com/office/powerpoint/2010/main" val="8348718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ChronicleVTI">
  <a:themeElements>
    <a:clrScheme name="Chronicle">
      <a:dk1>
        <a:srgbClr val="000000"/>
      </a:dk1>
      <a:lt1>
        <a:srgbClr val="FFFFFF"/>
      </a:lt1>
      <a:dk2>
        <a:srgbClr val="1C1C32"/>
      </a:dk2>
      <a:lt2>
        <a:srgbClr val="F8F4F1"/>
      </a:lt2>
      <a:accent1>
        <a:srgbClr val="734B67"/>
      </a:accent1>
      <a:accent2>
        <a:srgbClr val="959EBB"/>
      </a:accent2>
      <a:accent3>
        <a:srgbClr val="596781"/>
      </a:accent3>
      <a:accent4>
        <a:srgbClr val="7F6E8C"/>
      </a:accent4>
      <a:accent5>
        <a:srgbClr val="DB9A8F"/>
      </a:accent5>
      <a:accent6>
        <a:srgbClr val="C29AB1"/>
      </a:accent6>
      <a:hlink>
        <a:srgbClr val="778BA2"/>
      </a:hlink>
      <a:folHlink>
        <a:srgbClr val="A27C99"/>
      </a:folHlink>
    </a:clrScheme>
    <a:fontScheme name="Univers Calisto">
      <a:majorFont>
        <a:latin typeface="Univers Condensed"/>
        <a:ea typeface=""/>
        <a:cs typeface=""/>
      </a:majorFont>
      <a:minorFont>
        <a:latin typeface="Calisto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12700" cap="flat" cmpd="sng" algn="ctr">
          <a:noFill/>
          <a:prstDash val="solid"/>
          <a:miter lim="800000"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chemeClr val="accent1">
                  <a:shade val="50000"/>
                </a:schemeClr>
              </a:solidFill>
              <a:prstDash val="solid"/>
              <a:miter lim="800000"/>
            </a14:hiddenLine>
          </a:ext>
        </a:ex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ChronicleVTI" id="{508E4D90-5116-4BF0-876B-3F422DD1F65F}" vid="{AA21DC3D-92A8-43A4-8358-ED428371CD5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96DF9EE4FA744AA7438C1D71434018" ma:contentTypeVersion="13" ma:contentTypeDescription="Create a new document." ma:contentTypeScope="" ma:versionID="f2e36c070eadeb13f0daf375ff04da91">
  <xsd:schema xmlns:xsd="http://www.w3.org/2001/XMLSchema" xmlns:xs="http://www.w3.org/2001/XMLSchema" xmlns:p="http://schemas.microsoft.com/office/2006/metadata/properties" xmlns:ns3="e5e5b5ec-36a9-44c0-838c-48e037c4c267" xmlns:ns4="17b87660-3695-48f7-bf9c-01931f031b76" targetNamespace="http://schemas.microsoft.com/office/2006/metadata/properties" ma:root="true" ma:fieldsID="2cb419648ed422a972a31772a022b8ad" ns3:_="" ns4:_="">
    <xsd:import namespace="e5e5b5ec-36a9-44c0-838c-48e037c4c267"/>
    <xsd:import namespace="17b87660-3695-48f7-bf9c-01931f031b7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SystemTags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5e5b5ec-36a9-44c0-838c-48e037c4c26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11" nillable="true" ma:displayName="_activity" ma:hidden="true" ma:internalName="_activity">
      <xsd:simpleType>
        <xsd:restriction base="dms:Note"/>
      </xsd:simple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ystemTags" ma:index="16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b87660-3695-48f7-bf9c-01931f031b76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e5e5b5ec-36a9-44c0-838c-48e037c4c267" xsi:nil="true"/>
  </documentManagement>
</p:properties>
</file>

<file path=customXml/itemProps1.xml><?xml version="1.0" encoding="utf-8"?>
<ds:datastoreItem xmlns:ds="http://schemas.openxmlformats.org/officeDocument/2006/customXml" ds:itemID="{D05CA444-80E6-4CF8-9522-A3F17F7EB9E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5e5b5ec-36a9-44c0-838c-48e037c4c267"/>
    <ds:schemaRef ds:uri="17b87660-3695-48f7-bf9c-01931f031b7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A09BEC1-FBBF-4B7E-9F45-C0EA9F3880A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BA5543A-4FD0-4D84-BC14-B75974587B9D}">
  <ds:schemaRefs>
    <ds:schemaRef ds:uri="http://purl.org/dc/dcmitype/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e5e5b5ec-36a9-44c0-838c-48e037c4c267"/>
    <ds:schemaRef ds:uri="http://www.w3.org/XML/1998/namespace"/>
    <ds:schemaRef ds:uri="http://schemas.openxmlformats.org/package/2006/metadata/core-properties"/>
    <ds:schemaRef ds:uri="17b87660-3695-48f7-bf9c-01931f031b76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176</TotalTime>
  <Words>828</Words>
  <Application>Microsoft Office PowerPoint</Application>
  <PresentationFormat>Widescreen</PresentationFormat>
  <Paragraphs>92</Paragraphs>
  <Slides>21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Office Theme</vt:lpstr>
      <vt:lpstr>ChronicleVTI</vt:lpstr>
      <vt:lpstr>Roman Britain: How do we learn about the past?</vt:lpstr>
      <vt:lpstr>Has anyone heard of ‘Archaeology’ before?</vt:lpstr>
      <vt:lpstr>Your Job today! Become Archaeologists</vt:lpstr>
      <vt:lpstr>Let’s get digging!</vt:lpstr>
      <vt:lpstr>PowerPoint Presentation</vt:lpstr>
      <vt:lpstr>You found a Fibula! Or, a brooch!</vt:lpstr>
      <vt:lpstr>You found Dice!</vt:lpstr>
      <vt:lpstr>You found a coin!</vt:lpstr>
      <vt:lpstr>You found a coin!</vt:lpstr>
      <vt:lpstr>You found a coin!</vt:lpstr>
      <vt:lpstr>You found a coin!</vt:lpstr>
      <vt:lpstr>You found a lamp!</vt:lpstr>
      <vt:lpstr>You found a melon bead! </vt:lpstr>
      <vt:lpstr>You found a belt buckle!</vt:lpstr>
      <vt:lpstr>You found a frying pan!</vt:lpstr>
      <vt:lpstr>You found a pot! Called an ‘Olla’</vt:lpstr>
      <vt:lpstr>Oh no! You found some litter!</vt:lpstr>
      <vt:lpstr>AHHHHHHHH! A SPIDER!!!!</vt:lpstr>
      <vt:lpstr>That’s a weird shaped rock! Nothing special here, sorry!</vt:lpstr>
      <vt:lpstr>You’ve completed your dig! Congratulations!</vt:lpstr>
      <vt:lpstr>Write down something  you learned or enjoyed!!  is  there anything  you would like  to change?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NASH, KIMBERLEY (UG)</dc:creator>
  <cp:lastModifiedBy>NASH, KIMBERLEY (UG)</cp:lastModifiedBy>
  <cp:revision>2</cp:revision>
  <dcterms:created xsi:type="dcterms:W3CDTF">2025-04-24T15:28:25Z</dcterms:created>
  <dcterms:modified xsi:type="dcterms:W3CDTF">2025-05-11T18:30:46Z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0x0101005396DF9EE4FA744AA7438C1D71434018</vt:lpwstr>
  </property>
</Properties>
</file>