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56" r:id="rId2"/>
    <p:sldId id="258" r:id="rId3"/>
    <p:sldId id="304" r:id="rId4"/>
    <p:sldId id="270" r:id="rId5"/>
    <p:sldId id="308" r:id="rId6"/>
    <p:sldId id="317" r:id="rId7"/>
    <p:sldId id="286" r:id="rId8"/>
    <p:sldId id="264" r:id="rId9"/>
    <p:sldId id="288" r:id="rId10"/>
    <p:sldId id="289" r:id="rId11"/>
    <p:sldId id="290" r:id="rId12"/>
    <p:sldId id="291" r:id="rId13"/>
    <p:sldId id="265" r:id="rId14"/>
    <p:sldId id="292" r:id="rId15"/>
    <p:sldId id="309" r:id="rId16"/>
    <p:sldId id="310" r:id="rId17"/>
    <p:sldId id="259" r:id="rId18"/>
    <p:sldId id="293" r:id="rId19"/>
    <p:sldId id="313" r:id="rId20"/>
    <p:sldId id="316" r:id="rId21"/>
    <p:sldId id="314" r:id="rId22"/>
    <p:sldId id="294" r:id="rId23"/>
    <p:sldId id="315" r:id="rId24"/>
    <p:sldId id="295" r:id="rId25"/>
    <p:sldId id="296" r:id="rId26"/>
    <p:sldId id="297" r:id="rId27"/>
    <p:sldId id="298" r:id="rId28"/>
    <p:sldId id="300" r:id="rId29"/>
    <p:sldId id="301" r:id="rId30"/>
    <p:sldId id="302" r:id="rId31"/>
    <p:sldId id="318" r:id="rId32"/>
    <p:sldId id="312"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866765-3E57-6344-8451-43C384A59E2F}" v="431" dt="2025-09-18T15:19:59.1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843"/>
    <p:restoredTop sz="75914"/>
  </p:normalViewPr>
  <p:slideViewPr>
    <p:cSldViewPr snapToGrid="0">
      <p:cViewPr varScale="1">
        <p:scale>
          <a:sx n="80" d="100"/>
          <a:sy n="80" d="100"/>
        </p:scale>
        <p:origin x="33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98B309-1C93-CC4E-824E-5EF97638C8D5}" type="datetimeFigureOut">
              <a:rPr lang="en-US" smtClean="0"/>
              <a:t>11/19/25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6FADD6-05FF-8741-8A04-AF460006A3AC}" type="slidenum">
              <a:rPr lang="en-US" smtClean="0"/>
              <a:t>‹#›</a:t>
            </a:fld>
            <a:endParaRPr lang="en-US"/>
          </a:p>
        </p:txBody>
      </p:sp>
    </p:spTree>
    <p:extLst>
      <p:ext uri="{BB962C8B-B14F-4D97-AF65-F5344CB8AC3E}">
        <p14:creationId xmlns:p14="http://schemas.microsoft.com/office/powerpoint/2010/main" val="1617626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Annual pay of a </a:t>
            </a:r>
            <a:r>
              <a:rPr lang="en-US" dirty="0" err="1"/>
              <a:t>lergionary</a:t>
            </a:r>
            <a:r>
              <a:rPr lang="en-US" dirty="0"/>
              <a:t> soldier – 300 denarii</a:t>
            </a:r>
          </a:p>
          <a:p>
            <a:r>
              <a:rPr lang="en-US" dirty="0"/>
              <a:t>Quadrans – bath entrance</a:t>
            </a:r>
          </a:p>
          <a:p>
            <a:r>
              <a:rPr lang="en-US" dirty="0"/>
              <a:t>Loaf of bread - semis</a:t>
            </a:r>
          </a:p>
        </p:txBody>
      </p:sp>
      <p:sp>
        <p:nvSpPr>
          <p:cNvPr id="4" name="Slide Number Placeholder 3"/>
          <p:cNvSpPr>
            <a:spLocks noGrp="1"/>
          </p:cNvSpPr>
          <p:nvPr>
            <p:ph type="sldNum" sz="quarter" idx="5"/>
          </p:nvPr>
        </p:nvSpPr>
        <p:spPr/>
        <p:txBody>
          <a:bodyPr/>
          <a:lstStyle/>
          <a:p>
            <a:fld id="{F42833B1-79B4-224D-BEA1-3DA609844AA8}" type="slidenum">
              <a:rPr lang="en-US" smtClean="0"/>
              <a:t>3</a:t>
            </a:fld>
            <a:endParaRPr lang="en-US"/>
          </a:p>
        </p:txBody>
      </p:sp>
    </p:spTree>
    <p:extLst>
      <p:ext uri="{BB962C8B-B14F-4D97-AF65-F5344CB8AC3E}">
        <p14:creationId xmlns:p14="http://schemas.microsoft.com/office/powerpoint/2010/main" val="20296061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Tacitus, Annals, 12.42</a:t>
            </a:r>
          </a:p>
        </p:txBody>
      </p:sp>
      <p:sp>
        <p:nvSpPr>
          <p:cNvPr id="4" name="Slide Number Placeholder 3"/>
          <p:cNvSpPr>
            <a:spLocks noGrp="1"/>
          </p:cNvSpPr>
          <p:nvPr>
            <p:ph type="sldNum" sz="quarter" idx="5"/>
          </p:nvPr>
        </p:nvSpPr>
        <p:spPr/>
        <p:txBody>
          <a:bodyPr/>
          <a:lstStyle/>
          <a:p>
            <a:fld id="{0A6FADD6-05FF-8741-8A04-AF460006A3AC}" type="slidenum">
              <a:rPr lang="en-US" smtClean="0"/>
              <a:t>20</a:t>
            </a:fld>
            <a:endParaRPr lang="en-US"/>
          </a:p>
        </p:txBody>
      </p:sp>
    </p:spTree>
    <p:extLst>
      <p:ext uri="{BB962C8B-B14F-4D97-AF65-F5344CB8AC3E}">
        <p14:creationId xmlns:p14="http://schemas.microsoft.com/office/powerpoint/2010/main" val="32254762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Agrippina the Younger’s portrait never appears on tokens alone, but always alongside a portrait of Nero</a:t>
            </a:r>
            <a:r>
              <a:rPr lang="en-GB" dirty="0">
                <a:effectLst/>
              </a:rPr>
              <a:t> </a:t>
            </a:r>
          </a:p>
          <a:p>
            <a:endParaRPr lang="en-GB" dirty="0">
              <a:effectLst/>
            </a:endParaRPr>
          </a:p>
          <a:p>
            <a:r>
              <a:rPr lang="en-GB" sz="1200" b="0" i="0" u="none" strike="noStrike" kern="1200" dirty="0">
                <a:solidFill>
                  <a:schemeClr val="tx1"/>
                </a:solidFill>
                <a:effectLst/>
                <a:latin typeface="+mn-lt"/>
                <a:ea typeface="+mn-ea"/>
                <a:cs typeface="+mn-cs"/>
              </a:rPr>
              <a:t>Ti. Cla(</a:t>
            </a:r>
            <a:r>
              <a:rPr lang="en-GB" sz="1200" b="0" i="0" u="none" strike="noStrike" kern="1200" dirty="0" err="1">
                <a:solidFill>
                  <a:schemeClr val="tx1"/>
                </a:solidFill>
                <a:effectLst/>
                <a:latin typeface="+mn-lt"/>
                <a:ea typeface="+mn-ea"/>
                <a:cs typeface="+mn-cs"/>
              </a:rPr>
              <a:t>udius</a:t>
            </a:r>
            <a:r>
              <a:rPr lang="en-GB" sz="1200" b="0" i="0" u="none" strike="noStrike" kern="1200" dirty="0">
                <a:solidFill>
                  <a:schemeClr val="tx1"/>
                </a:solidFill>
                <a:effectLst/>
                <a:latin typeface="+mn-lt"/>
                <a:ea typeface="+mn-ea"/>
                <a:cs typeface="+mn-cs"/>
              </a:rPr>
              <a:t>) proc(</a:t>
            </a:r>
            <a:r>
              <a:rPr lang="en-GB" sz="1200" b="0" i="0" u="none" strike="noStrike" kern="1200" dirty="0" err="1">
                <a:solidFill>
                  <a:schemeClr val="tx1"/>
                </a:solidFill>
                <a:effectLst/>
                <a:latin typeface="+mn-lt"/>
                <a:ea typeface="+mn-ea"/>
                <a:cs typeface="+mn-cs"/>
              </a:rPr>
              <a:t>urator</a:t>
            </a:r>
            <a:r>
              <a:rPr lang="en-GB" sz="1200" b="0" i="0" u="none" strike="noStrike" kern="1200" dirty="0">
                <a:solidFill>
                  <a:schemeClr val="tx1"/>
                </a:solidFill>
                <a:effectLst/>
                <a:latin typeface="+mn-lt"/>
                <a:ea typeface="+mn-ea"/>
                <a:cs typeface="+mn-cs"/>
              </a:rPr>
              <a:t>) or pro c(</a:t>
            </a:r>
            <a:r>
              <a:rPr lang="en-GB" sz="1200" b="0" i="0" u="none" strike="noStrike" kern="1200" dirty="0" err="1">
                <a:solidFill>
                  <a:schemeClr val="tx1"/>
                </a:solidFill>
                <a:effectLst/>
                <a:latin typeface="+mn-lt"/>
                <a:ea typeface="+mn-ea"/>
                <a:cs typeface="+mn-cs"/>
              </a:rPr>
              <a:t>uratore</a:t>
            </a:r>
            <a:r>
              <a:rPr lang="en-GB" sz="1200" b="0" i="0" u="none" strike="noStrike" kern="1200" dirty="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5"/>
          </p:nvPr>
        </p:nvSpPr>
        <p:spPr/>
        <p:txBody>
          <a:bodyPr/>
          <a:lstStyle/>
          <a:p>
            <a:fld id="{15C25BC8-84A9-DC41-9F38-F66A05CC274C}" type="slidenum">
              <a:rPr lang="en-US" smtClean="0"/>
              <a:t>22</a:t>
            </a:fld>
            <a:endParaRPr lang="en-US"/>
          </a:p>
        </p:txBody>
      </p:sp>
    </p:spTree>
    <p:extLst>
      <p:ext uri="{BB962C8B-B14F-4D97-AF65-F5344CB8AC3E}">
        <p14:creationId xmlns:p14="http://schemas.microsoft.com/office/powerpoint/2010/main" val="1487990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 – what would you create for your local area?</a:t>
            </a:r>
          </a:p>
        </p:txBody>
      </p:sp>
      <p:sp>
        <p:nvSpPr>
          <p:cNvPr id="4" name="Slide Number Placeholder 3"/>
          <p:cNvSpPr>
            <a:spLocks noGrp="1"/>
          </p:cNvSpPr>
          <p:nvPr>
            <p:ph type="sldNum" sz="quarter" idx="5"/>
          </p:nvPr>
        </p:nvSpPr>
        <p:spPr/>
        <p:txBody>
          <a:bodyPr/>
          <a:lstStyle/>
          <a:p>
            <a:fld id="{0A6FADD6-05FF-8741-8A04-AF460006A3AC}" type="slidenum">
              <a:rPr lang="en-US" smtClean="0"/>
              <a:t>23</a:t>
            </a:fld>
            <a:endParaRPr lang="en-US"/>
          </a:p>
        </p:txBody>
      </p:sp>
    </p:spTree>
    <p:extLst>
      <p:ext uri="{BB962C8B-B14F-4D97-AF65-F5344CB8AC3E}">
        <p14:creationId xmlns:p14="http://schemas.microsoft.com/office/powerpoint/2010/main" val="3303857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6FADD6-05FF-8741-8A04-AF460006A3AC}" type="slidenum">
              <a:rPr lang="en-US" smtClean="0"/>
              <a:t>25</a:t>
            </a:fld>
            <a:endParaRPr lang="en-US"/>
          </a:p>
        </p:txBody>
      </p:sp>
    </p:spTree>
    <p:extLst>
      <p:ext uri="{BB962C8B-B14F-4D97-AF65-F5344CB8AC3E}">
        <p14:creationId xmlns:p14="http://schemas.microsoft.com/office/powerpoint/2010/main" val="1739569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6FADD6-05FF-8741-8A04-AF460006A3AC}" type="slidenum">
              <a:rPr lang="en-US" smtClean="0"/>
              <a:t>26</a:t>
            </a:fld>
            <a:endParaRPr lang="en-US"/>
          </a:p>
        </p:txBody>
      </p:sp>
    </p:spTree>
    <p:extLst>
      <p:ext uri="{BB962C8B-B14F-4D97-AF65-F5344CB8AC3E}">
        <p14:creationId xmlns:p14="http://schemas.microsoft.com/office/powerpoint/2010/main" val="13372020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6FADD6-05FF-8741-8A04-AF460006A3AC}" type="slidenum">
              <a:rPr lang="en-US" smtClean="0"/>
              <a:t>27</a:t>
            </a:fld>
            <a:endParaRPr lang="en-US"/>
          </a:p>
        </p:txBody>
      </p:sp>
    </p:spTree>
    <p:extLst>
      <p:ext uri="{BB962C8B-B14F-4D97-AF65-F5344CB8AC3E}">
        <p14:creationId xmlns:p14="http://schemas.microsoft.com/office/powerpoint/2010/main" val="619563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Roman tokens. Lead. </a:t>
            </a:r>
          </a:p>
          <a:p>
            <a:endParaRPr lang="en-US" dirty="0"/>
          </a:p>
          <a:p>
            <a:r>
              <a:rPr lang="en-US" dirty="0"/>
              <a:t>Livia and Augusts Caesar.</a:t>
            </a:r>
          </a:p>
        </p:txBody>
      </p:sp>
      <p:sp>
        <p:nvSpPr>
          <p:cNvPr id="4" name="Slide Number Placeholder 3"/>
          <p:cNvSpPr>
            <a:spLocks noGrp="1"/>
          </p:cNvSpPr>
          <p:nvPr>
            <p:ph type="sldNum" sz="quarter" idx="5"/>
          </p:nvPr>
        </p:nvSpPr>
        <p:spPr/>
        <p:txBody>
          <a:bodyPr/>
          <a:lstStyle/>
          <a:p>
            <a:fld id="{F42833B1-79B4-224D-BEA1-3DA609844AA8}" type="slidenum">
              <a:rPr lang="en-US" smtClean="0"/>
              <a:t>7</a:t>
            </a:fld>
            <a:endParaRPr lang="en-US"/>
          </a:p>
        </p:txBody>
      </p:sp>
    </p:spTree>
    <p:extLst>
      <p:ext uri="{BB962C8B-B14F-4D97-AF65-F5344CB8AC3E}">
        <p14:creationId xmlns:p14="http://schemas.microsoft.com/office/powerpoint/2010/main" val="3413461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5C25BC8-84A9-DC41-9F38-F66A05CC274C}" type="slidenum">
              <a:rPr lang="en-US" smtClean="0"/>
              <a:t>10</a:t>
            </a:fld>
            <a:endParaRPr lang="en-US"/>
          </a:p>
        </p:txBody>
      </p:sp>
    </p:spTree>
    <p:extLst>
      <p:ext uri="{BB962C8B-B14F-4D97-AF65-F5344CB8AC3E}">
        <p14:creationId xmlns:p14="http://schemas.microsoft.com/office/powerpoint/2010/main" val="4904840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Daughter of Claudius –i.e. still a young girl.</a:t>
            </a:r>
          </a:p>
        </p:txBody>
      </p:sp>
      <p:sp>
        <p:nvSpPr>
          <p:cNvPr id="4" name="Slide Number Placeholder 3"/>
          <p:cNvSpPr>
            <a:spLocks noGrp="1"/>
          </p:cNvSpPr>
          <p:nvPr>
            <p:ph type="sldNum" sz="quarter" idx="5"/>
          </p:nvPr>
        </p:nvSpPr>
        <p:spPr/>
        <p:txBody>
          <a:bodyPr/>
          <a:lstStyle/>
          <a:p>
            <a:fld id="{15C25BC8-84A9-DC41-9F38-F66A05CC274C}" type="slidenum">
              <a:rPr lang="en-US" smtClean="0"/>
              <a:t>11</a:t>
            </a:fld>
            <a:endParaRPr lang="en-US"/>
          </a:p>
        </p:txBody>
      </p:sp>
    </p:spTree>
    <p:extLst>
      <p:ext uri="{BB962C8B-B14F-4D97-AF65-F5344CB8AC3E}">
        <p14:creationId xmlns:p14="http://schemas.microsoft.com/office/powerpoint/2010/main" val="2490201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Nero and Agrippina descendants of Augustus – </a:t>
            </a:r>
            <a:r>
              <a:rPr lang="en-US" dirty="0" err="1"/>
              <a:t>Claudus</a:t>
            </a:r>
            <a:r>
              <a:rPr lang="en-US" dirty="0"/>
              <a:t> was not. </a:t>
            </a:r>
          </a:p>
        </p:txBody>
      </p:sp>
      <p:sp>
        <p:nvSpPr>
          <p:cNvPr id="4" name="Slide Number Placeholder 3"/>
          <p:cNvSpPr>
            <a:spLocks noGrp="1"/>
          </p:cNvSpPr>
          <p:nvPr>
            <p:ph type="sldNum" sz="quarter" idx="5"/>
          </p:nvPr>
        </p:nvSpPr>
        <p:spPr/>
        <p:txBody>
          <a:bodyPr/>
          <a:lstStyle/>
          <a:p>
            <a:fld id="{0A6FADD6-05FF-8741-8A04-AF460006A3AC}" type="slidenum">
              <a:rPr lang="en-US" smtClean="0"/>
              <a:t>14</a:t>
            </a:fld>
            <a:endParaRPr lang="en-US"/>
          </a:p>
        </p:txBody>
      </p:sp>
    </p:spTree>
    <p:extLst>
      <p:ext uri="{BB962C8B-B14F-4D97-AF65-F5344CB8AC3E}">
        <p14:creationId xmlns:p14="http://schemas.microsoft.com/office/powerpoint/2010/main" val="1363463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0F64B7-3E59-6782-F9A1-9751F75582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8AB3E9-9700-298B-86CA-1830781ED4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CCA356-E873-2338-9113-6A10FA5CFAF4}"/>
              </a:ext>
            </a:extLst>
          </p:cNvPr>
          <p:cNvSpPr>
            <a:spLocks noGrp="1"/>
          </p:cNvSpPr>
          <p:nvPr>
            <p:ph type="body" idx="1"/>
          </p:nvPr>
        </p:nvSpPr>
        <p:spPr/>
        <p:txBody>
          <a:bodyPr/>
          <a:lstStyle/>
          <a:p>
            <a:r>
              <a:rPr lang="en-US" dirty="0"/>
              <a:t>Mints are Rome (bronze) and </a:t>
            </a:r>
            <a:r>
              <a:rPr lang="en-US" dirty="0" err="1"/>
              <a:t>Ludgunum</a:t>
            </a:r>
            <a:r>
              <a:rPr lang="en-US" dirty="0"/>
              <a:t> (silver and gold)</a:t>
            </a:r>
          </a:p>
        </p:txBody>
      </p:sp>
      <p:sp>
        <p:nvSpPr>
          <p:cNvPr id="4" name="Slide Number Placeholder 3">
            <a:extLst>
              <a:ext uri="{FF2B5EF4-FFF2-40B4-BE49-F238E27FC236}">
                <a16:creationId xmlns:a16="http://schemas.microsoft.com/office/drawing/2014/main" id="{3958D446-C17D-B353-0F93-DA4B946F70E2}"/>
              </a:ext>
            </a:extLst>
          </p:cNvPr>
          <p:cNvSpPr>
            <a:spLocks noGrp="1"/>
          </p:cNvSpPr>
          <p:nvPr>
            <p:ph type="sldNum" sz="quarter" idx="5"/>
          </p:nvPr>
        </p:nvSpPr>
        <p:spPr/>
        <p:txBody>
          <a:bodyPr/>
          <a:lstStyle/>
          <a:p>
            <a:fld id="{15C25BC8-84A9-DC41-9F38-F66A05CC274C}" type="slidenum">
              <a:rPr lang="en-US" smtClean="0"/>
              <a:t>16</a:t>
            </a:fld>
            <a:endParaRPr lang="en-US"/>
          </a:p>
        </p:txBody>
      </p:sp>
    </p:spTree>
    <p:extLst>
      <p:ext uri="{BB962C8B-B14F-4D97-AF65-F5344CB8AC3E}">
        <p14:creationId xmlns:p14="http://schemas.microsoft.com/office/powerpoint/2010/main" val="40952661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Moneta – from </a:t>
            </a:r>
            <a:r>
              <a:rPr lang="en-US" i="1" dirty="0" err="1"/>
              <a:t>moneo</a:t>
            </a:r>
            <a:r>
              <a:rPr lang="en-US" dirty="0"/>
              <a:t>, to remind.</a:t>
            </a:r>
          </a:p>
          <a:p>
            <a:endParaRPr lang="en-US" dirty="0"/>
          </a:p>
          <a:p>
            <a:r>
              <a:rPr lang="en-US" dirty="0"/>
              <a:t>Temple of Juno Moneta on the </a:t>
            </a:r>
            <a:r>
              <a:rPr lang="en-US" dirty="0" err="1"/>
              <a:t>Arx</a:t>
            </a:r>
            <a:r>
              <a:rPr lang="en-US" dirty="0"/>
              <a:t> on the Capitoline in Rome.</a:t>
            </a:r>
          </a:p>
          <a:p>
            <a:endParaRPr lang="en-US" dirty="0"/>
          </a:p>
          <a:p>
            <a:r>
              <a:rPr lang="en-US" dirty="0"/>
              <a:t>Money is a medium of exchange, but also a </a:t>
            </a:r>
            <a:r>
              <a:rPr lang="en-US" i="1" dirty="0"/>
              <a:t>medium of memory</a:t>
            </a:r>
            <a:r>
              <a:rPr lang="en-US" dirty="0"/>
              <a:t> – it remembers our transactions with others.</a:t>
            </a:r>
          </a:p>
          <a:p>
            <a:endParaRPr lang="en-US" dirty="0"/>
          </a:p>
          <a:p>
            <a:r>
              <a:rPr lang="en-US" dirty="0"/>
              <a:t>Coins are ‘monuments in miniature’, and monuments </a:t>
            </a:r>
            <a:r>
              <a:rPr lang="en-US" i="1" dirty="0"/>
              <a:t>that travel</a:t>
            </a:r>
            <a:r>
              <a:rPr lang="en-US" dirty="0"/>
              <a:t>.</a:t>
            </a:r>
          </a:p>
          <a:p>
            <a:endParaRPr lang="en-US" dirty="0"/>
          </a:p>
          <a:p>
            <a:r>
              <a:rPr lang="en-US" dirty="0"/>
              <a:t>Almost complete contemporary record!</a:t>
            </a:r>
          </a:p>
          <a:p>
            <a:endParaRPr lang="en-US" dirty="0"/>
          </a:p>
        </p:txBody>
      </p:sp>
      <p:sp>
        <p:nvSpPr>
          <p:cNvPr id="4" name="Slide Number Placeholder 3"/>
          <p:cNvSpPr>
            <a:spLocks noGrp="1"/>
          </p:cNvSpPr>
          <p:nvPr>
            <p:ph type="sldNum" sz="quarter" idx="10"/>
          </p:nvPr>
        </p:nvSpPr>
        <p:spPr/>
        <p:txBody>
          <a:bodyPr/>
          <a:lstStyle/>
          <a:p>
            <a:fld id="{2402AC8C-D4A7-454B-ACD7-5753E83A8BEE}" type="slidenum">
              <a:rPr lang="en-US" smtClean="0"/>
              <a:t>17</a:t>
            </a:fld>
            <a:endParaRPr lang="en-US"/>
          </a:p>
        </p:txBody>
      </p:sp>
    </p:spTree>
    <p:extLst>
      <p:ext uri="{BB962C8B-B14F-4D97-AF65-F5344CB8AC3E}">
        <p14:creationId xmlns:p14="http://schemas.microsoft.com/office/powerpoint/2010/main" val="12264261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gold and silver</a:t>
            </a:r>
          </a:p>
          <a:p>
            <a:endParaRPr lang="en-US" dirty="0"/>
          </a:p>
          <a:p>
            <a:r>
              <a:rPr lang="en-US" dirty="0"/>
              <a:t>Agrippina on obverse, Nero in dative in reverse- Agrippina or Senate responsible for the </a:t>
            </a:r>
            <a:r>
              <a:rPr lang="en-US" dirty="0" err="1"/>
              <a:t>cin</a:t>
            </a:r>
            <a:r>
              <a:rPr lang="en-US" dirty="0"/>
              <a:t> issue.</a:t>
            </a:r>
          </a:p>
        </p:txBody>
      </p:sp>
      <p:sp>
        <p:nvSpPr>
          <p:cNvPr id="4" name="Slide Number Placeholder 3"/>
          <p:cNvSpPr>
            <a:spLocks noGrp="1"/>
          </p:cNvSpPr>
          <p:nvPr>
            <p:ph type="sldNum" sz="quarter" idx="5"/>
          </p:nvPr>
        </p:nvSpPr>
        <p:spPr/>
        <p:txBody>
          <a:bodyPr/>
          <a:lstStyle/>
          <a:p>
            <a:fld id="{15C25BC8-84A9-DC41-9F38-F66A05CC274C}" type="slidenum">
              <a:rPr lang="en-US" smtClean="0"/>
              <a:t>18</a:t>
            </a:fld>
            <a:endParaRPr lang="en-US"/>
          </a:p>
        </p:txBody>
      </p:sp>
    </p:spTree>
    <p:extLst>
      <p:ext uri="{BB962C8B-B14F-4D97-AF65-F5344CB8AC3E}">
        <p14:creationId xmlns:p14="http://schemas.microsoft.com/office/powerpoint/2010/main" val="13374648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Great </a:t>
            </a:r>
            <a:r>
              <a:rPr lang="en-US" dirty="0" err="1"/>
              <a:t>honours</a:t>
            </a:r>
            <a:r>
              <a:rPr lang="en-US" dirty="0"/>
              <a:t> given to Caligula’s sisters at this point in his reign, before Drusilla died and the conspiracies began.</a:t>
            </a:r>
          </a:p>
        </p:txBody>
      </p:sp>
      <p:sp>
        <p:nvSpPr>
          <p:cNvPr id="4" name="Slide Number Placeholder 3"/>
          <p:cNvSpPr>
            <a:spLocks noGrp="1"/>
          </p:cNvSpPr>
          <p:nvPr>
            <p:ph type="sldNum" sz="quarter" idx="5"/>
          </p:nvPr>
        </p:nvSpPr>
        <p:spPr/>
        <p:txBody>
          <a:bodyPr/>
          <a:lstStyle/>
          <a:p>
            <a:fld id="{0A6FADD6-05FF-8741-8A04-AF460006A3AC}" type="slidenum">
              <a:rPr lang="en-US" smtClean="0"/>
              <a:t>19</a:t>
            </a:fld>
            <a:endParaRPr lang="en-US"/>
          </a:p>
        </p:txBody>
      </p:sp>
    </p:spTree>
    <p:extLst>
      <p:ext uri="{BB962C8B-B14F-4D97-AF65-F5344CB8AC3E}">
        <p14:creationId xmlns:p14="http://schemas.microsoft.com/office/powerpoint/2010/main" val="4130864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D6CAA-4487-7ED0-B3DB-B76793C1209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1693E1E-36DF-2276-0CCE-9AE99E4D4E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5C51661-7DFD-1D6D-53EF-8EAF593D6E87}"/>
              </a:ext>
            </a:extLst>
          </p:cNvPr>
          <p:cNvSpPr>
            <a:spLocks noGrp="1"/>
          </p:cNvSpPr>
          <p:nvPr>
            <p:ph type="dt" sz="half" idx="10"/>
          </p:nvPr>
        </p:nvSpPr>
        <p:spPr/>
        <p:txBody>
          <a:bodyPr/>
          <a:lstStyle/>
          <a:p>
            <a:fld id="{E94902E7-2586-BB4A-A58B-53F15DA72405}" type="datetimeFigureOut">
              <a:rPr lang="en-US" smtClean="0"/>
              <a:t>11/19/25</a:t>
            </a:fld>
            <a:endParaRPr lang="en-US"/>
          </a:p>
        </p:txBody>
      </p:sp>
      <p:sp>
        <p:nvSpPr>
          <p:cNvPr id="5" name="Footer Placeholder 4">
            <a:extLst>
              <a:ext uri="{FF2B5EF4-FFF2-40B4-BE49-F238E27FC236}">
                <a16:creationId xmlns:a16="http://schemas.microsoft.com/office/drawing/2014/main" id="{4BE56A01-AB5A-3DFA-92AA-7582F200E1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2EC034-0E6B-D3DC-B747-FD0CA433BDAF}"/>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95640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CA7EA-6D95-C2EC-EE0B-1CDC0ABF126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E4D41E7-9AC0-F4CA-42F2-05C02BBAE67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1A5E5C5-3B9A-D9EE-46A6-5A09D9B8B1D3}"/>
              </a:ext>
            </a:extLst>
          </p:cNvPr>
          <p:cNvSpPr>
            <a:spLocks noGrp="1"/>
          </p:cNvSpPr>
          <p:nvPr>
            <p:ph type="dt" sz="half" idx="10"/>
          </p:nvPr>
        </p:nvSpPr>
        <p:spPr/>
        <p:txBody>
          <a:bodyPr/>
          <a:lstStyle/>
          <a:p>
            <a:fld id="{E94902E7-2586-BB4A-A58B-53F15DA72405}" type="datetimeFigureOut">
              <a:rPr lang="en-US" smtClean="0"/>
              <a:t>11/19/25</a:t>
            </a:fld>
            <a:endParaRPr lang="en-US"/>
          </a:p>
        </p:txBody>
      </p:sp>
      <p:sp>
        <p:nvSpPr>
          <p:cNvPr id="5" name="Footer Placeholder 4">
            <a:extLst>
              <a:ext uri="{FF2B5EF4-FFF2-40B4-BE49-F238E27FC236}">
                <a16:creationId xmlns:a16="http://schemas.microsoft.com/office/drawing/2014/main" id="{C6DA6427-1E03-0071-2906-C56CC90C03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D0D192-5728-885A-B5AB-5B1B157656B4}"/>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3021214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510090-0C55-7183-B062-E513BC54A3F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F391968-B88B-57C1-62F9-83F051E433D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860FC88-898A-EF18-8058-7D9AB9AA146C}"/>
              </a:ext>
            </a:extLst>
          </p:cNvPr>
          <p:cNvSpPr>
            <a:spLocks noGrp="1"/>
          </p:cNvSpPr>
          <p:nvPr>
            <p:ph type="dt" sz="half" idx="10"/>
          </p:nvPr>
        </p:nvSpPr>
        <p:spPr/>
        <p:txBody>
          <a:bodyPr/>
          <a:lstStyle/>
          <a:p>
            <a:fld id="{E94902E7-2586-BB4A-A58B-53F15DA72405}" type="datetimeFigureOut">
              <a:rPr lang="en-US" smtClean="0"/>
              <a:t>11/19/25</a:t>
            </a:fld>
            <a:endParaRPr lang="en-US"/>
          </a:p>
        </p:txBody>
      </p:sp>
      <p:sp>
        <p:nvSpPr>
          <p:cNvPr id="5" name="Footer Placeholder 4">
            <a:extLst>
              <a:ext uri="{FF2B5EF4-FFF2-40B4-BE49-F238E27FC236}">
                <a16:creationId xmlns:a16="http://schemas.microsoft.com/office/drawing/2014/main" id="{827E4120-7C5D-BD71-14EA-3F69E69B44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7DD63D-2F35-5D91-A183-4023C9D844EB}"/>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2229503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E7610-8974-75E4-0D8B-DD8DDBB3304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19273E9-A6D9-F933-466F-C43BE2B6617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5BD17B7-83D1-8275-8EF9-04CA4AC52589}"/>
              </a:ext>
            </a:extLst>
          </p:cNvPr>
          <p:cNvSpPr>
            <a:spLocks noGrp="1"/>
          </p:cNvSpPr>
          <p:nvPr>
            <p:ph type="dt" sz="half" idx="10"/>
          </p:nvPr>
        </p:nvSpPr>
        <p:spPr/>
        <p:txBody>
          <a:bodyPr/>
          <a:lstStyle/>
          <a:p>
            <a:fld id="{E94902E7-2586-BB4A-A58B-53F15DA72405}" type="datetimeFigureOut">
              <a:rPr lang="en-US" smtClean="0"/>
              <a:t>11/19/25</a:t>
            </a:fld>
            <a:endParaRPr lang="en-US"/>
          </a:p>
        </p:txBody>
      </p:sp>
      <p:sp>
        <p:nvSpPr>
          <p:cNvPr id="5" name="Footer Placeholder 4">
            <a:extLst>
              <a:ext uri="{FF2B5EF4-FFF2-40B4-BE49-F238E27FC236}">
                <a16:creationId xmlns:a16="http://schemas.microsoft.com/office/drawing/2014/main" id="{EBA70467-302E-E3CE-B01D-4D3ACA09B1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D60CC1-6B91-1211-A528-F765B94C5161}"/>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1094824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6E990-A72D-F380-B003-3276A824710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EB1A256D-4B4E-D100-52D7-01BBB933BBC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292B7BF-A296-446D-7DCC-371A4B33ABA5}"/>
              </a:ext>
            </a:extLst>
          </p:cNvPr>
          <p:cNvSpPr>
            <a:spLocks noGrp="1"/>
          </p:cNvSpPr>
          <p:nvPr>
            <p:ph type="dt" sz="half" idx="10"/>
          </p:nvPr>
        </p:nvSpPr>
        <p:spPr/>
        <p:txBody>
          <a:bodyPr/>
          <a:lstStyle/>
          <a:p>
            <a:fld id="{E94902E7-2586-BB4A-A58B-53F15DA72405}" type="datetimeFigureOut">
              <a:rPr lang="en-US" smtClean="0"/>
              <a:t>11/19/25</a:t>
            </a:fld>
            <a:endParaRPr lang="en-US"/>
          </a:p>
        </p:txBody>
      </p:sp>
      <p:sp>
        <p:nvSpPr>
          <p:cNvPr id="5" name="Footer Placeholder 4">
            <a:extLst>
              <a:ext uri="{FF2B5EF4-FFF2-40B4-BE49-F238E27FC236}">
                <a16:creationId xmlns:a16="http://schemas.microsoft.com/office/drawing/2014/main" id="{A3EC8519-ACFB-C020-48FD-B784A2CBED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31419E-0B3E-F381-684B-B5D68E92C6A5}"/>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512134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C0271-BDB4-BC62-EE00-9295F8B90AD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8F66C7D-7757-F00D-22B4-72436577912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AA4CE1B-7404-B3CE-6492-EC6D9AC1B2C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310FD08-055C-7756-65B5-4B7F5C045491}"/>
              </a:ext>
            </a:extLst>
          </p:cNvPr>
          <p:cNvSpPr>
            <a:spLocks noGrp="1"/>
          </p:cNvSpPr>
          <p:nvPr>
            <p:ph type="dt" sz="half" idx="10"/>
          </p:nvPr>
        </p:nvSpPr>
        <p:spPr/>
        <p:txBody>
          <a:bodyPr/>
          <a:lstStyle/>
          <a:p>
            <a:fld id="{E94902E7-2586-BB4A-A58B-53F15DA72405}" type="datetimeFigureOut">
              <a:rPr lang="en-US" smtClean="0"/>
              <a:t>11/19/25</a:t>
            </a:fld>
            <a:endParaRPr lang="en-US"/>
          </a:p>
        </p:txBody>
      </p:sp>
      <p:sp>
        <p:nvSpPr>
          <p:cNvPr id="6" name="Footer Placeholder 5">
            <a:extLst>
              <a:ext uri="{FF2B5EF4-FFF2-40B4-BE49-F238E27FC236}">
                <a16:creationId xmlns:a16="http://schemas.microsoft.com/office/drawing/2014/main" id="{855699EB-55C8-8A36-1893-9DB24C3C07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7C3343-C9A8-6C19-2049-92310DA43611}"/>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3781258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1C52B-4DC4-96E1-A98F-E5446D82623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3B15CDA-8D76-4B46-DF49-81A4D9350A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1B107B6-B772-BAD4-1ACD-985060EED18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6C408BCD-80A8-9D27-B175-E699D75031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EF999E4-4AEF-C5C7-4697-86ECA6A5A44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D31AF53-2358-C4B7-379A-6CCB1D1A2C44}"/>
              </a:ext>
            </a:extLst>
          </p:cNvPr>
          <p:cNvSpPr>
            <a:spLocks noGrp="1"/>
          </p:cNvSpPr>
          <p:nvPr>
            <p:ph type="dt" sz="half" idx="10"/>
          </p:nvPr>
        </p:nvSpPr>
        <p:spPr/>
        <p:txBody>
          <a:bodyPr/>
          <a:lstStyle/>
          <a:p>
            <a:fld id="{E94902E7-2586-BB4A-A58B-53F15DA72405}" type="datetimeFigureOut">
              <a:rPr lang="en-US" smtClean="0"/>
              <a:t>11/19/25</a:t>
            </a:fld>
            <a:endParaRPr lang="en-US"/>
          </a:p>
        </p:txBody>
      </p:sp>
      <p:sp>
        <p:nvSpPr>
          <p:cNvPr id="8" name="Footer Placeholder 7">
            <a:extLst>
              <a:ext uri="{FF2B5EF4-FFF2-40B4-BE49-F238E27FC236}">
                <a16:creationId xmlns:a16="http://schemas.microsoft.com/office/drawing/2014/main" id="{C7D51B4E-95B6-9648-8641-6EE5ED70B8E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A0E8A18-CC54-1968-C34F-66D692E5E40B}"/>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2995219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D6C31-B65B-BEF4-D17F-1D90C2CCD69C}"/>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64173BB-E07A-9F91-BA9C-39FB1504ECA3}"/>
              </a:ext>
            </a:extLst>
          </p:cNvPr>
          <p:cNvSpPr>
            <a:spLocks noGrp="1"/>
          </p:cNvSpPr>
          <p:nvPr>
            <p:ph type="dt" sz="half" idx="10"/>
          </p:nvPr>
        </p:nvSpPr>
        <p:spPr/>
        <p:txBody>
          <a:bodyPr/>
          <a:lstStyle/>
          <a:p>
            <a:fld id="{E94902E7-2586-BB4A-A58B-53F15DA72405}" type="datetimeFigureOut">
              <a:rPr lang="en-US" smtClean="0"/>
              <a:t>11/19/25</a:t>
            </a:fld>
            <a:endParaRPr lang="en-US"/>
          </a:p>
        </p:txBody>
      </p:sp>
      <p:sp>
        <p:nvSpPr>
          <p:cNvPr id="4" name="Footer Placeholder 3">
            <a:extLst>
              <a:ext uri="{FF2B5EF4-FFF2-40B4-BE49-F238E27FC236}">
                <a16:creationId xmlns:a16="http://schemas.microsoft.com/office/drawing/2014/main" id="{F74FDEA3-C862-FF5F-D5F1-AC5626F63BB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FB0F7F3-B043-0D3E-DFC7-C20E76C6C1E5}"/>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3143307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AC549B-52BE-44FF-6592-6B049548D7A8}"/>
              </a:ext>
            </a:extLst>
          </p:cNvPr>
          <p:cNvSpPr>
            <a:spLocks noGrp="1"/>
          </p:cNvSpPr>
          <p:nvPr>
            <p:ph type="dt" sz="half" idx="10"/>
          </p:nvPr>
        </p:nvSpPr>
        <p:spPr/>
        <p:txBody>
          <a:bodyPr/>
          <a:lstStyle/>
          <a:p>
            <a:fld id="{E94902E7-2586-BB4A-A58B-53F15DA72405}" type="datetimeFigureOut">
              <a:rPr lang="en-US" smtClean="0"/>
              <a:t>11/19/25</a:t>
            </a:fld>
            <a:endParaRPr lang="en-US"/>
          </a:p>
        </p:txBody>
      </p:sp>
      <p:sp>
        <p:nvSpPr>
          <p:cNvPr id="3" name="Footer Placeholder 2">
            <a:extLst>
              <a:ext uri="{FF2B5EF4-FFF2-40B4-BE49-F238E27FC236}">
                <a16:creationId xmlns:a16="http://schemas.microsoft.com/office/drawing/2014/main" id="{E854AAC9-756F-CBDE-87E2-E853CB21B2E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BDB3ABC-2BF1-531B-0FFD-670F04180574}"/>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1488162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DFEF6-25A1-FE96-08C6-7BD5E921F01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D180AB0-08B5-B5B5-0D4A-D6D8E8D902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C849D51-52E2-4193-80E7-D6AA1EC976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EC7C751-3FCC-8B30-88B0-08DCF01B7737}"/>
              </a:ext>
            </a:extLst>
          </p:cNvPr>
          <p:cNvSpPr>
            <a:spLocks noGrp="1"/>
          </p:cNvSpPr>
          <p:nvPr>
            <p:ph type="dt" sz="half" idx="10"/>
          </p:nvPr>
        </p:nvSpPr>
        <p:spPr/>
        <p:txBody>
          <a:bodyPr/>
          <a:lstStyle/>
          <a:p>
            <a:fld id="{E94902E7-2586-BB4A-A58B-53F15DA72405}" type="datetimeFigureOut">
              <a:rPr lang="en-US" smtClean="0"/>
              <a:t>11/19/25</a:t>
            </a:fld>
            <a:endParaRPr lang="en-US"/>
          </a:p>
        </p:txBody>
      </p:sp>
      <p:sp>
        <p:nvSpPr>
          <p:cNvPr id="6" name="Footer Placeholder 5">
            <a:extLst>
              <a:ext uri="{FF2B5EF4-FFF2-40B4-BE49-F238E27FC236}">
                <a16:creationId xmlns:a16="http://schemas.microsoft.com/office/drawing/2014/main" id="{4CAE7F33-F19C-7C7F-7748-D463A09A18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68CCFC-8BC3-F137-7F75-E806DE454E77}"/>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171335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32C7E-8D75-CD15-5BC6-DA04C3F3C1E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19C2738F-8385-B229-C8D3-C3CB1FFADE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3224F3E-1C85-7259-83C6-D571C604CE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F3777AC-5740-E27E-23B1-D6D12C650358}"/>
              </a:ext>
            </a:extLst>
          </p:cNvPr>
          <p:cNvSpPr>
            <a:spLocks noGrp="1"/>
          </p:cNvSpPr>
          <p:nvPr>
            <p:ph type="dt" sz="half" idx="10"/>
          </p:nvPr>
        </p:nvSpPr>
        <p:spPr/>
        <p:txBody>
          <a:bodyPr/>
          <a:lstStyle/>
          <a:p>
            <a:fld id="{E94902E7-2586-BB4A-A58B-53F15DA72405}" type="datetimeFigureOut">
              <a:rPr lang="en-US" smtClean="0"/>
              <a:t>11/19/25</a:t>
            </a:fld>
            <a:endParaRPr lang="en-US"/>
          </a:p>
        </p:txBody>
      </p:sp>
      <p:sp>
        <p:nvSpPr>
          <p:cNvPr id="6" name="Footer Placeholder 5">
            <a:extLst>
              <a:ext uri="{FF2B5EF4-FFF2-40B4-BE49-F238E27FC236}">
                <a16:creationId xmlns:a16="http://schemas.microsoft.com/office/drawing/2014/main" id="{922E30FE-2474-1806-D463-0DE1D4D06E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190116-19BE-E487-990F-528E4F859764}"/>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2518211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0E30FD-8085-786A-0745-EE5600ACE2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D96068D-1142-96A4-9736-03F1641261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664CC2D-1220-9950-A1A8-CCE7EB7FAE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94902E7-2586-BB4A-A58B-53F15DA72405}" type="datetimeFigureOut">
              <a:rPr lang="en-US" smtClean="0"/>
              <a:t>11/19/25</a:t>
            </a:fld>
            <a:endParaRPr lang="en-US"/>
          </a:p>
        </p:txBody>
      </p:sp>
      <p:sp>
        <p:nvSpPr>
          <p:cNvPr id="5" name="Footer Placeholder 4">
            <a:extLst>
              <a:ext uri="{FF2B5EF4-FFF2-40B4-BE49-F238E27FC236}">
                <a16:creationId xmlns:a16="http://schemas.microsoft.com/office/drawing/2014/main" id="{2159EDF4-DE15-6595-5113-CFE5610961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34FF21F-745F-C4EA-6D4E-8C47FF1558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B9AE847-BC47-DA41-B0F0-3C6201AAA438}" type="slidenum">
              <a:rPr lang="en-US" smtClean="0"/>
              <a:t>‹#›</a:t>
            </a:fld>
            <a:endParaRPr lang="en-US"/>
          </a:p>
        </p:txBody>
      </p:sp>
    </p:spTree>
    <p:extLst>
      <p:ext uri="{BB962C8B-B14F-4D97-AF65-F5344CB8AC3E}">
        <p14:creationId xmlns:p14="http://schemas.microsoft.com/office/powerpoint/2010/main" val="1842738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s://numismatics.org/ocre/id/ric.1(2).tib.68" TargetMode="Externa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hyperlink" Target="https://numismatics.org/ocre/id/ric.1(2).tib.73"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3" Type="http://schemas.openxmlformats.org/officeDocument/2006/relationships/hyperlink" Target="https://numismatics.org/ocre/id/ric.1(2).gai.33"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hyperlink" Target="https://www.forumancientcoins.com/numiswiki/view.asp"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2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2.jpeg"/></Relationships>
</file>

<file path=ppt/slides/_rels/slide2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2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hyperlink" Target="https://rpc.ashmus.ox.ac.uk/coins/1/3173" TargetMode="External"/><Relationship Id="rId1" Type="http://schemas.openxmlformats.org/officeDocument/2006/relationships/slideLayout" Target="../slideLayouts/slideLayout2.xml"/><Relationship Id="rId4" Type="http://schemas.openxmlformats.org/officeDocument/2006/relationships/image" Target="../media/image58.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hyperlink" Target="https://warwick.ac.uk/fac/arts/classics/warwickclassicsnetwork/stoa/classroom/imperialindulgence" TargetMode="External"/><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32.xml.rels><?xml version="1.0" encoding="UTF-8" standalone="yes"?>
<Relationships xmlns="http://schemas.openxmlformats.org/package/2006/relationships"><Relationship Id="rId8" Type="http://schemas.openxmlformats.org/officeDocument/2006/relationships/hyperlink" Target="https://sketchfab.com/warwickclassics" TargetMode="External"/><Relationship Id="rId3" Type="http://schemas.openxmlformats.org/officeDocument/2006/relationships/hyperlink" Target="https://numismatics.org/ocre/" TargetMode="External"/><Relationship Id="rId7" Type="http://schemas.openxmlformats.org/officeDocument/2006/relationships/hyperlink" Target="https://www.youtube.com/watch?v=as3owbZw82E" TargetMode="External"/><Relationship Id="rId2" Type="http://schemas.openxmlformats.org/officeDocument/2006/relationships/hyperlink" Target="http://numismatics.org/crro/" TargetMode="External"/><Relationship Id="rId1" Type="http://schemas.openxmlformats.org/officeDocument/2006/relationships/slideLayout" Target="../slideLayouts/slideLayout2.xml"/><Relationship Id="rId6" Type="http://schemas.openxmlformats.org/officeDocument/2006/relationships/hyperlink" Target="https://www.youtube.com/watch?v=3uZMF69W8fA" TargetMode="External"/><Relationship Id="rId5" Type="http://schemas.openxmlformats.org/officeDocument/2006/relationships/hyperlink" Target="https://coins.warwick.ac.uk/token-types/" TargetMode="External"/><Relationship Id="rId4" Type="http://schemas.openxmlformats.org/officeDocument/2006/relationships/hyperlink" Target="https://rpc.ashmus.ox.ac.uk/" TargetMode="External"/><Relationship Id="rId9" Type="http://schemas.openxmlformats.org/officeDocument/2006/relationships/image" Target="../media/image64.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1DC6ABD-215C-4EA8-A483-CEF5B99AB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9BB2CAF-45E3-0236-0487-D870E7489D79}"/>
              </a:ext>
            </a:extLst>
          </p:cNvPr>
          <p:cNvSpPr>
            <a:spLocks noGrp="1"/>
          </p:cNvSpPr>
          <p:nvPr>
            <p:ph type="ctrTitle"/>
          </p:nvPr>
        </p:nvSpPr>
        <p:spPr>
          <a:xfrm>
            <a:off x="599609" y="679731"/>
            <a:ext cx="4171994" cy="3736540"/>
          </a:xfrm>
        </p:spPr>
        <p:txBody>
          <a:bodyPr>
            <a:normAutofit/>
          </a:bodyPr>
          <a:lstStyle/>
          <a:p>
            <a:pPr algn="l"/>
            <a:r>
              <a:rPr lang="en-US" sz="5600"/>
              <a:t>Agrippina the Younger: The Numismatic Evidence</a:t>
            </a:r>
          </a:p>
        </p:txBody>
      </p:sp>
      <p:sp>
        <p:nvSpPr>
          <p:cNvPr id="4" name="Subtitle 2">
            <a:extLst>
              <a:ext uri="{FF2B5EF4-FFF2-40B4-BE49-F238E27FC236}">
                <a16:creationId xmlns:a16="http://schemas.microsoft.com/office/drawing/2014/main" id="{32EB5690-F6AD-25D9-40AC-F90F5ABCECBB}"/>
              </a:ext>
            </a:extLst>
          </p:cNvPr>
          <p:cNvSpPr>
            <a:spLocks noGrp="1"/>
          </p:cNvSpPr>
          <p:nvPr>
            <p:ph type="subTitle" idx="1"/>
          </p:nvPr>
        </p:nvSpPr>
        <p:spPr>
          <a:xfrm>
            <a:off x="599609" y="4685288"/>
            <a:ext cx="4171994" cy="1035781"/>
          </a:xfrm>
        </p:spPr>
        <p:txBody>
          <a:bodyPr>
            <a:normAutofit/>
          </a:bodyPr>
          <a:lstStyle/>
          <a:p>
            <a:pPr algn="l"/>
            <a:r>
              <a:rPr lang="en-US" dirty="0"/>
              <a:t>Clare Rowan</a:t>
            </a:r>
            <a:endParaRPr lang="en-US"/>
          </a:p>
          <a:p>
            <a:pPr algn="l"/>
            <a:r>
              <a:rPr lang="en-US" dirty="0" err="1"/>
              <a:t>C.Rowan@warwick.ac.uk</a:t>
            </a:r>
            <a:endParaRPr lang="en-US"/>
          </a:p>
        </p:txBody>
      </p:sp>
      <p:grpSp>
        <p:nvGrpSpPr>
          <p:cNvPr id="12" name="Group 11">
            <a:extLst>
              <a:ext uri="{FF2B5EF4-FFF2-40B4-BE49-F238E27FC236}">
                <a16:creationId xmlns:a16="http://schemas.microsoft.com/office/drawing/2014/main" id="{3AF6A671-C637-4547-85F4-51B6D18813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416432" y="1"/>
            <a:ext cx="2446384" cy="5777808"/>
            <a:chOff x="329184" y="1"/>
            <a:chExt cx="524256" cy="5777808"/>
          </a:xfrm>
        </p:grpSpPr>
        <p:cxnSp>
          <p:nvCxnSpPr>
            <p:cNvPr id="13" name="Straight Connector 12">
              <a:extLst>
                <a:ext uri="{FF2B5EF4-FFF2-40B4-BE49-F238E27FC236}">
                  <a16:creationId xmlns:a16="http://schemas.microsoft.com/office/drawing/2014/main" id="{C575CF26-3D3C-4C5A-A2B7-00432016EF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77809"/>
              <a:ext cx="521208"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1"/>
              <a:ext cx="524256" cy="55321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86598" y="269324"/>
            <a:ext cx="6116779" cy="620877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a:extLst>
              <a:ext uri="{FF2B5EF4-FFF2-40B4-BE49-F238E27FC236}">
                <a16:creationId xmlns:a16="http://schemas.microsoft.com/office/drawing/2014/main" id="{93247AF4-C07A-712B-A881-657408B4E2FA}"/>
              </a:ext>
            </a:extLst>
          </p:cNvPr>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5727209" y="557360"/>
            <a:ext cx="5435555" cy="5632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82473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A close up of a coin&#10;&#10;Description automatically generated">
            <a:extLst>
              <a:ext uri="{FF2B5EF4-FFF2-40B4-BE49-F238E27FC236}">
                <a16:creationId xmlns:a16="http://schemas.microsoft.com/office/drawing/2014/main" id="{21A997CF-2086-87FB-328A-AC59197B454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09649" y="-10466"/>
            <a:ext cx="4552951" cy="4552951"/>
          </a:xfrm>
          <a:prstGeom prst="rect">
            <a:avLst/>
          </a:prstGeom>
          <a:noFill/>
          <a:extLst>
            <a:ext uri="{909E8E84-426E-40DD-AFC4-6F175D3DCCD1}">
              <a14:hiddenFill xmlns:a14="http://schemas.microsoft.com/office/drawing/2010/main">
                <a:solidFill>
                  <a:srgbClr val="FFFFFF"/>
                </a:solidFill>
              </a14:hiddenFill>
            </a:ext>
          </a:extLst>
        </p:spPr>
      </p:pic>
      <p:pic>
        <p:nvPicPr>
          <p:cNvPr id="7169" name="Picture 1">
            <a:extLst>
              <a:ext uri="{FF2B5EF4-FFF2-40B4-BE49-F238E27FC236}">
                <a16:creationId xmlns:a16="http://schemas.microsoft.com/office/drawing/2014/main" id="{A23490DB-44B8-18EB-315C-E648BEB83B1F}"/>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572249" y="-10467"/>
            <a:ext cx="4552951" cy="455295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78876A07-DA06-4498-CC48-128305B3E4CE}"/>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a:extLst>
              <a:ext uri="{FF2B5EF4-FFF2-40B4-BE49-F238E27FC236}">
                <a16:creationId xmlns:a16="http://schemas.microsoft.com/office/drawing/2014/main" id="{9647BC39-A64E-93E1-F5AE-3A76AE56EB9F}"/>
              </a:ext>
            </a:extLst>
          </p:cNvPr>
          <p:cNvSpPr>
            <a:spLocks noChangeArrowheads="1"/>
          </p:cNvSpPr>
          <p:nvPr/>
        </p:nvSpPr>
        <p:spPr bwMode="auto">
          <a:xfrm>
            <a:off x="685800" y="4391436"/>
            <a:ext cx="1064895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Bronze coin of Cnossus, 21mm, 4.24g, before AD 48.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Obverse: Bare head of Claudius left, TI CLAVDIVS CAESAR AVG GERMANICVS around.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Reverse: Draped bust of Messalina right, VALERIA MESSALINA CAPITONE ET CYTHERO IIVIR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1" u="none" strike="noStrike" cap="none" normalizeH="0" baseline="0" dirty="0">
                <a:ln>
                  <a:noFill/>
                </a:ln>
                <a:solidFill>
                  <a:schemeClr val="tx1"/>
                </a:solidFill>
                <a:effectLst/>
                <a:ea typeface="Aptos" panose="020B0004020202020204" pitchFamily="34" charset="0"/>
                <a:cs typeface="Times New Roman" panose="02020603050405020304" pitchFamily="18" charset="0"/>
              </a:rPr>
              <a:t>RPC</a:t>
            </a: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 I, 1001. BnF Paris, Armand-Valton 384</a:t>
            </a:r>
            <a:endParaRPr kumimoji="0" lang="en-US" altLang="en-US" sz="24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3638261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676F2-38EB-A442-D0EB-148A7731A278}"/>
              </a:ext>
            </a:extLst>
          </p:cNvPr>
          <p:cNvSpPr>
            <a:spLocks noGrp="1"/>
          </p:cNvSpPr>
          <p:nvPr>
            <p:ph type="title"/>
          </p:nvPr>
        </p:nvSpPr>
        <p:spPr>
          <a:xfrm>
            <a:off x="242777" y="0"/>
            <a:ext cx="10515600" cy="1325563"/>
          </a:xfrm>
        </p:spPr>
        <p:txBody>
          <a:bodyPr/>
          <a:lstStyle/>
          <a:p>
            <a:r>
              <a:rPr lang="en-US" dirty="0"/>
              <a:t>Claudia Octavia</a:t>
            </a:r>
          </a:p>
        </p:txBody>
      </p:sp>
      <p:sp>
        <p:nvSpPr>
          <p:cNvPr id="3" name="Content Placeholder 2">
            <a:extLst>
              <a:ext uri="{FF2B5EF4-FFF2-40B4-BE49-F238E27FC236}">
                <a16:creationId xmlns:a16="http://schemas.microsoft.com/office/drawing/2014/main" id="{42BA9DB8-DBC8-099D-34D4-7228EFAD39B6}"/>
              </a:ext>
            </a:extLst>
          </p:cNvPr>
          <p:cNvSpPr>
            <a:spLocks noGrp="1"/>
          </p:cNvSpPr>
          <p:nvPr>
            <p:ph idx="1"/>
          </p:nvPr>
        </p:nvSpPr>
        <p:spPr>
          <a:xfrm>
            <a:off x="838200" y="5002935"/>
            <a:ext cx="10515600" cy="1185863"/>
          </a:xfrm>
        </p:spPr>
        <p:txBody>
          <a:bodyPr>
            <a:noAutofit/>
          </a:bodyPr>
          <a:lstStyle/>
          <a:p>
            <a:pPr marL="0" indent="0">
              <a:buNone/>
            </a:pPr>
            <a:r>
              <a:rPr lang="en-GB" sz="2400" dirty="0"/>
              <a:t>Lead token, 19mm, 1.99g, AD 41–54. </a:t>
            </a:r>
          </a:p>
          <a:p>
            <a:pPr marL="0" indent="0">
              <a:buNone/>
            </a:pPr>
            <a:r>
              <a:rPr lang="en-GB" sz="2400" dirty="0"/>
              <a:t>Side a: Bust of Claudia Octavia right, hair in plait (?) at back, OCTAVIA · AVG · F (</a:t>
            </a:r>
            <a:r>
              <a:rPr lang="en-GB" sz="2400" i="1" dirty="0"/>
              <a:t>Octavia, daughter of Augustus</a:t>
            </a:r>
            <a:r>
              <a:rPr lang="en-GB" sz="2400" dirty="0"/>
              <a:t>)  around. </a:t>
            </a:r>
          </a:p>
          <a:p>
            <a:pPr marL="0" indent="0">
              <a:buNone/>
            </a:pPr>
            <a:r>
              <a:rPr lang="en-GB" sz="2400" dirty="0"/>
              <a:t>Side b: Patera seen from above </a:t>
            </a:r>
          </a:p>
          <a:p>
            <a:pPr marL="0" indent="0">
              <a:buNone/>
            </a:pPr>
            <a:endParaRPr lang="en-US" sz="2400" dirty="0"/>
          </a:p>
        </p:txBody>
      </p:sp>
      <p:pic>
        <p:nvPicPr>
          <p:cNvPr id="4" name="Picture 3">
            <a:extLst>
              <a:ext uri="{FF2B5EF4-FFF2-40B4-BE49-F238E27FC236}">
                <a16:creationId xmlns:a16="http://schemas.microsoft.com/office/drawing/2014/main" id="{32608ED6-98B9-9550-A81F-7DA14575B9DD}"/>
              </a:ext>
            </a:extLst>
          </p:cNvPr>
          <p:cNvPicPr>
            <a:picLocks noChangeAspect="1"/>
          </p:cNvPicPr>
          <p:nvPr/>
        </p:nvPicPr>
        <p:blipFill>
          <a:blip r:embed="rId3"/>
          <a:stretch>
            <a:fillRect/>
          </a:stretch>
        </p:blipFill>
        <p:spPr>
          <a:xfrm>
            <a:off x="2169485" y="1058835"/>
            <a:ext cx="6991350" cy="3478197"/>
          </a:xfrm>
          <a:prstGeom prst="rect">
            <a:avLst/>
          </a:prstGeom>
        </p:spPr>
      </p:pic>
    </p:spTree>
    <p:extLst>
      <p:ext uri="{BB962C8B-B14F-4D97-AF65-F5344CB8AC3E}">
        <p14:creationId xmlns:p14="http://schemas.microsoft.com/office/powerpoint/2010/main" val="42751104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A close up of a coin&#10;&#10;Description automatically generated">
            <a:extLst>
              <a:ext uri="{FF2B5EF4-FFF2-40B4-BE49-F238E27FC236}">
                <a16:creationId xmlns:a16="http://schemas.microsoft.com/office/drawing/2014/main" id="{926C6C0A-68D6-39EA-F043-B00B9462B8B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52550" y="65743"/>
            <a:ext cx="4743450" cy="4787781"/>
          </a:xfrm>
          <a:prstGeom prst="rect">
            <a:avLst/>
          </a:prstGeom>
          <a:noFill/>
          <a:extLst>
            <a:ext uri="{909E8E84-426E-40DD-AFC4-6F175D3DCCD1}">
              <a14:hiddenFill xmlns:a14="http://schemas.microsoft.com/office/drawing/2010/main">
                <a:solidFill>
                  <a:srgbClr val="FFFFFF"/>
                </a:solidFill>
              </a14:hiddenFill>
            </a:ext>
          </a:extLst>
        </p:spPr>
      </p:pic>
      <p:pic>
        <p:nvPicPr>
          <p:cNvPr id="8193" name="Picture 1" descr="A close-up of a coin&#10;&#10;Description automatically generated">
            <a:extLst>
              <a:ext uri="{FF2B5EF4-FFF2-40B4-BE49-F238E27FC236}">
                <a16:creationId xmlns:a16="http://schemas.microsoft.com/office/drawing/2014/main" id="{86BBD3FA-66FD-D58E-35BF-9DDD2659E820}"/>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286500" y="228600"/>
            <a:ext cx="4552950" cy="45529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1C1A60F-032D-CC19-8661-13A2BA485DFD}"/>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a:extLst>
              <a:ext uri="{FF2B5EF4-FFF2-40B4-BE49-F238E27FC236}">
                <a16:creationId xmlns:a16="http://schemas.microsoft.com/office/drawing/2014/main" id="{8EDC87F5-4597-4ABC-63D6-094905079D27}"/>
              </a:ext>
            </a:extLst>
          </p:cNvPr>
          <p:cNvSpPr>
            <a:spLocks noChangeArrowheads="1"/>
          </p:cNvSpPr>
          <p:nvPr/>
        </p:nvSpPr>
        <p:spPr bwMode="auto">
          <a:xfrm>
            <a:off x="762000" y="5059740"/>
            <a:ext cx="110490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Lead token, 19mm, 2.44g.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Side a: Bust of Claudia Octavia right, hair in plait (?) at back, OCTAVIA around.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Side b: Victory standing left holding a wreath in outstretched right hand and palm branch over left shoulder</a:t>
            </a:r>
            <a:endParaRPr kumimoji="0" lang="en-US" altLang="en-US" sz="24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4293110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4909A-0075-BCFC-FD7F-CC64AC7DC83E}"/>
              </a:ext>
            </a:extLst>
          </p:cNvPr>
          <p:cNvSpPr>
            <a:spLocks noGrp="1"/>
          </p:cNvSpPr>
          <p:nvPr>
            <p:ph type="title"/>
          </p:nvPr>
        </p:nvSpPr>
        <p:spPr>
          <a:xfrm>
            <a:off x="386159" y="41846"/>
            <a:ext cx="11419682" cy="1325563"/>
          </a:xfrm>
        </p:spPr>
        <p:txBody>
          <a:bodyPr>
            <a:normAutofit/>
          </a:bodyPr>
          <a:lstStyle/>
          <a:p>
            <a:r>
              <a:rPr lang="en-US" sz="3400" dirty="0"/>
              <a:t>A living empress’ portrait with name on imperial coinage for the first time: Agrippina the Younger (AD 50)</a:t>
            </a:r>
          </a:p>
        </p:txBody>
      </p:sp>
      <p:pic>
        <p:nvPicPr>
          <p:cNvPr id="9218" name="Picture 2">
            <a:extLst>
              <a:ext uri="{FF2B5EF4-FFF2-40B4-BE49-F238E27FC236}">
                <a16:creationId xmlns:a16="http://schemas.microsoft.com/office/drawing/2014/main" id="{744BF512-8D6B-7C76-AC81-5B98F9727B5B}"/>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38200" y="1367409"/>
            <a:ext cx="7105650" cy="334557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E080B56F-5818-D8E1-B2B0-D7EFA4A5572E}"/>
              </a:ext>
            </a:extLst>
          </p:cNvPr>
          <p:cNvSpPr>
            <a:spLocks noChangeArrowheads="1"/>
          </p:cNvSpPr>
          <p:nvPr/>
        </p:nvSpPr>
        <p:spPr bwMode="auto">
          <a:xfrm>
            <a:off x="639704" y="4930394"/>
            <a:ext cx="7827374"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eaLnBrk="0" fontAlgn="base" hangingPunct="0">
              <a:spcBef>
                <a:spcPct val="0"/>
              </a:spcBef>
              <a:spcAft>
                <a:spcPct val="0"/>
              </a:spcAft>
            </a:pPr>
            <a:r>
              <a:rPr kumimoji="0" lang="en-US" altLang="en-US" sz="2000" b="1" i="0" u="none" strike="noStrike" cap="none" normalizeH="0" baseline="0" dirty="0">
                <a:ln>
                  <a:noFill/>
                </a:ln>
                <a:solidFill>
                  <a:schemeClr val="tx1"/>
                </a:solidFill>
                <a:effectLst/>
              </a:rPr>
              <a:t>AD 50-54, gold aureus, </a:t>
            </a:r>
            <a:r>
              <a:rPr lang="en-GB" sz="2000" b="1" dirty="0"/>
              <a:t>RIC I (second edition) Claudius 80</a:t>
            </a:r>
            <a:endParaRPr kumimoji="0" lang="en-US" altLang="en-US" sz="2000" b="1" i="0" u="none" strike="noStrike" cap="none" normalizeH="0" baseline="0" dirty="0">
              <a:ln>
                <a:noFill/>
              </a:ln>
              <a:solidFill>
                <a:schemeClr val="tx1"/>
              </a:solidFill>
              <a:effectLst/>
            </a:endParaRPr>
          </a:p>
          <a:p>
            <a:pPr lvl="0" algn="just" eaLnBrk="0" fontAlgn="base" hangingPunct="0">
              <a:spcBef>
                <a:spcPct val="0"/>
              </a:spcBef>
              <a:spcAft>
                <a:spcPct val="0"/>
              </a:spcAft>
            </a:pPr>
            <a:r>
              <a:rPr lang="en-US" altLang="en-US" sz="2000" dirty="0"/>
              <a:t>Obverse: Head of Claudius, laureate, right, </a:t>
            </a:r>
            <a:r>
              <a:rPr lang="en-GB" sz="2000" dirty="0"/>
              <a:t>TI CLAVD CAESAR AVG GERM P M TRIB POT P P</a:t>
            </a:r>
          </a:p>
          <a:p>
            <a:pPr lvl="0" algn="just" eaLnBrk="0" fontAlgn="base" hangingPunct="0">
              <a:spcBef>
                <a:spcPct val="0"/>
              </a:spcBef>
              <a:spcAft>
                <a:spcPct val="0"/>
              </a:spcAft>
            </a:pPr>
            <a:r>
              <a:rPr lang="en-GB" sz="2000" dirty="0"/>
              <a:t>Reverse: Bust of Agrippina the Younger, draped, right, wearing a crown of corn-ears; hair in a long plait behind, AGRIPPINAE AVGVSTAE</a:t>
            </a:r>
          </a:p>
        </p:txBody>
      </p:sp>
      <p:pic>
        <p:nvPicPr>
          <p:cNvPr id="9220" name="Picture 4">
            <a:extLst>
              <a:ext uri="{FF2B5EF4-FFF2-40B4-BE49-F238E27FC236}">
                <a16:creationId xmlns:a16="http://schemas.microsoft.com/office/drawing/2014/main" id="{2492CE6E-8828-9186-BDCF-6026681A3A1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409113" y="1530570"/>
            <a:ext cx="2287587" cy="2365903"/>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a:extLst>
              <a:ext uri="{FF2B5EF4-FFF2-40B4-BE49-F238E27FC236}">
                <a16:creationId xmlns:a16="http://schemas.microsoft.com/office/drawing/2014/main" id="{5AD5CB37-C502-9D3F-86E2-09C3AFE66BDB}"/>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09113" y="4144478"/>
            <a:ext cx="2352587" cy="236590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8D50C6F-A5DA-4DB1-5F98-3B6DD98A811D}"/>
              </a:ext>
            </a:extLst>
          </p:cNvPr>
          <p:cNvSpPr txBox="1"/>
          <p:nvPr/>
        </p:nvSpPr>
        <p:spPr>
          <a:xfrm>
            <a:off x="8990306" y="1491412"/>
            <a:ext cx="3096126" cy="5262979"/>
          </a:xfrm>
          <a:prstGeom prst="rect">
            <a:avLst/>
          </a:prstGeom>
          <a:solidFill>
            <a:schemeClr val="accent6">
              <a:lumMod val="60000"/>
              <a:lumOff val="40000"/>
            </a:schemeClr>
          </a:solidFill>
        </p:spPr>
        <p:txBody>
          <a:bodyPr wrap="square" rtlCol="0">
            <a:spAutoFit/>
          </a:bodyPr>
          <a:lstStyle/>
          <a:p>
            <a:r>
              <a:rPr lang="en-US" sz="2400" dirty="0"/>
              <a:t>AVG = Augustus</a:t>
            </a:r>
          </a:p>
          <a:p>
            <a:endParaRPr lang="en-US" sz="2400" dirty="0"/>
          </a:p>
          <a:p>
            <a:r>
              <a:rPr lang="en-US" sz="2400" dirty="0"/>
              <a:t>GERM = Germanicus</a:t>
            </a:r>
          </a:p>
          <a:p>
            <a:endParaRPr lang="en-US" sz="2400" dirty="0"/>
          </a:p>
          <a:p>
            <a:r>
              <a:rPr lang="en-US" sz="2400" dirty="0"/>
              <a:t>P M = </a:t>
            </a:r>
            <a:r>
              <a:rPr lang="en-US" sz="2400" i="1" dirty="0"/>
              <a:t>pontifex maximus </a:t>
            </a:r>
            <a:r>
              <a:rPr lang="en-US" sz="2400" dirty="0"/>
              <a:t>or chief priest</a:t>
            </a:r>
          </a:p>
          <a:p>
            <a:endParaRPr lang="en-US" sz="2400" dirty="0"/>
          </a:p>
          <a:p>
            <a:r>
              <a:rPr lang="en-US" sz="2400" dirty="0"/>
              <a:t>TRIB POT (T P) = tribunician </a:t>
            </a:r>
            <a:r>
              <a:rPr lang="en-US" sz="2400" i="1" dirty="0" err="1"/>
              <a:t>potestas</a:t>
            </a:r>
            <a:r>
              <a:rPr lang="en-US" sz="2400" i="1" dirty="0"/>
              <a:t> </a:t>
            </a:r>
            <a:r>
              <a:rPr lang="en-US" sz="2400" dirty="0"/>
              <a:t>or power</a:t>
            </a:r>
          </a:p>
          <a:p>
            <a:endParaRPr lang="en-US" sz="2400" dirty="0"/>
          </a:p>
          <a:p>
            <a:r>
              <a:rPr lang="en-US" sz="2400" dirty="0"/>
              <a:t>P P = </a:t>
            </a:r>
            <a:r>
              <a:rPr lang="en-US" sz="2400" i="1" dirty="0"/>
              <a:t>pater patriae</a:t>
            </a:r>
            <a:r>
              <a:rPr lang="en-US" sz="2400" dirty="0"/>
              <a:t> or father of his country</a:t>
            </a:r>
          </a:p>
        </p:txBody>
      </p:sp>
    </p:spTree>
    <p:extLst>
      <p:ext uri="{BB962C8B-B14F-4D97-AF65-F5344CB8AC3E}">
        <p14:creationId xmlns:p14="http://schemas.microsoft.com/office/powerpoint/2010/main" val="1316669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9FE314-D321-506C-2CC2-731849941AF9}"/>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F608800-2731-BC21-D1FB-F968F1BA394F}"/>
              </a:ext>
            </a:extLst>
          </p:cNvPr>
          <p:cNvSpPr>
            <a:spLocks noGrp="1"/>
          </p:cNvSpPr>
          <p:nvPr>
            <p:ph idx="1"/>
          </p:nvPr>
        </p:nvSpPr>
        <p:spPr>
          <a:xfrm>
            <a:off x="491632" y="4269732"/>
            <a:ext cx="10729383" cy="2216129"/>
          </a:xfrm>
        </p:spPr>
        <p:txBody>
          <a:bodyPr>
            <a:noAutofit/>
          </a:bodyPr>
          <a:lstStyle/>
          <a:p>
            <a:pPr marL="0" indent="0">
              <a:lnSpc>
                <a:spcPct val="100000"/>
              </a:lnSpc>
              <a:buNone/>
            </a:pPr>
            <a:r>
              <a:rPr lang="en-US" sz="2000" b="1" dirty="0"/>
              <a:t>AD 55, gold aureus, mint of Rome, </a:t>
            </a:r>
            <a:r>
              <a:rPr lang="en-GB" sz="2000" b="1" dirty="0"/>
              <a:t>RIC I (second edition) Nero 6</a:t>
            </a:r>
            <a:endParaRPr lang="en-US" sz="2000" b="1" dirty="0"/>
          </a:p>
          <a:p>
            <a:pPr marL="0" indent="0">
              <a:lnSpc>
                <a:spcPct val="100000"/>
              </a:lnSpc>
              <a:buNone/>
            </a:pPr>
            <a:r>
              <a:rPr lang="en-GB" sz="2000" dirty="0"/>
              <a:t>Obverse: Jugate busts, right of Nero (in forefront), bare-headed and draped at back of neck, and Agrippina the Younger, draped and bare-headed</a:t>
            </a:r>
            <a:r>
              <a:rPr lang="en-US" sz="2000" dirty="0"/>
              <a:t> , </a:t>
            </a:r>
            <a:r>
              <a:rPr lang="en-GB" sz="2000" dirty="0"/>
              <a:t>NERO CLAVD DIVI F CAES AVG GERM IMP TR P COS</a:t>
            </a:r>
          </a:p>
          <a:p>
            <a:pPr marL="0" indent="0">
              <a:lnSpc>
                <a:spcPct val="100000"/>
              </a:lnSpc>
              <a:buNone/>
            </a:pPr>
            <a:r>
              <a:rPr lang="en-GB" sz="2000" dirty="0"/>
              <a:t>Reverse: AGRIPP AVG DIVI CLAVD NERONIS CAES MATER EX S C (‘</a:t>
            </a:r>
            <a:r>
              <a:rPr lang="en-GB" sz="2000" i="1" dirty="0"/>
              <a:t>Agrippina Augusta, (wife) of the deified Claudius, mother of Nero Caesar’.</a:t>
            </a:r>
            <a:r>
              <a:rPr lang="en-GB" sz="2000" dirty="0"/>
              <a:t>) Quadriga of elephants, left, bearing two chairs with figures of </a:t>
            </a:r>
            <a:r>
              <a:rPr lang="en-GB" sz="2000" dirty="0" err="1"/>
              <a:t>Divus</a:t>
            </a:r>
            <a:r>
              <a:rPr lang="en-GB" sz="2000" dirty="0"/>
              <a:t> Claudius and </a:t>
            </a:r>
            <a:r>
              <a:rPr lang="en-GB" sz="2000" dirty="0" err="1"/>
              <a:t>Divus</a:t>
            </a:r>
            <a:r>
              <a:rPr lang="en-GB" sz="2000" dirty="0"/>
              <a:t> Augustus, both radiate</a:t>
            </a:r>
          </a:p>
        </p:txBody>
      </p:sp>
      <p:pic>
        <p:nvPicPr>
          <p:cNvPr id="3074" name="Picture 2">
            <a:extLst>
              <a:ext uri="{FF2B5EF4-FFF2-40B4-BE49-F238E27FC236}">
                <a16:creationId xmlns:a16="http://schemas.microsoft.com/office/drawing/2014/main" id="{01E001E7-87FA-CB20-3414-FB5B69F893A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08142" y="177842"/>
            <a:ext cx="3643719" cy="377207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E38AC228-B601-FF9F-3D7E-0449AAB60481}"/>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47937" y="177843"/>
            <a:ext cx="3592204" cy="37720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2FC02AF-32AD-3235-A5E6-4F987ADA2CEE}"/>
              </a:ext>
            </a:extLst>
          </p:cNvPr>
          <p:cNvSpPr txBox="1"/>
          <p:nvPr/>
        </p:nvSpPr>
        <p:spPr>
          <a:xfrm>
            <a:off x="8958221" y="161588"/>
            <a:ext cx="3096126" cy="4524315"/>
          </a:xfrm>
          <a:prstGeom prst="rect">
            <a:avLst/>
          </a:prstGeom>
          <a:solidFill>
            <a:schemeClr val="accent6">
              <a:lumMod val="60000"/>
              <a:lumOff val="40000"/>
            </a:schemeClr>
          </a:solidFill>
        </p:spPr>
        <p:txBody>
          <a:bodyPr wrap="square" rtlCol="0">
            <a:spAutoFit/>
          </a:bodyPr>
          <a:lstStyle/>
          <a:p>
            <a:r>
              <a:rPr lang="en-US" sz="2400" dirty="0"/>
              <a:t>DIVI F = </a:t>
            </a:r>
            <a:r>
              <a:rPr lang="en-US" sz="2400" i="1" dirty="0"/>
              <a:t>divi filius</a:t>
            </a:r>
            <a:r>
              <a:rPr lang="en-US" sz="2400" dirty="0"/>
              <a:t> or ‘son of the god’</a:t>
            </a:r>
          </a:p>
          <a:p>
            <a:endParaRPr lang="en-US" sz="2400" dirty="0"/>
          </a:p>
          <a:p>
            <a:r>
              <a:rPr lang="en-US" sz="2400" dirty="0"/>
              <a:t>IMP = </a:t>
            </a:r>
            <a:r>
              <a:rPr lang="en-US" sz="2400" i="1" dirty="0"/>
              <a:t>imperator</a:t>
            </a:r>
            <a:endParaRPr lang="en-US" sz="2400" dirty="0"/>
          </a:p>
          <a:p>
            <a:endParaRPr lang="en-US" sz="2400" dirty="0"/>
          </a:p>
          <a:p>
            <a:r>
              <a:rPr lang="en-US" sz="2400" dirty="0"/>
              <a:t>COS = consul</a:t>
            </a:r>
          </a:p>
          <a:p>
            <a:endParaRPr lang="en-US" sz="2400" dirty="0"/>
          </a:p>
          <a:p>
            <a:r>
              <a:rPr lang="en-US" sz="2400" dirty="0"/>
              <a:t>MATER = mother</a:t>
            </a:r>
          </a:p>
          <a:p>
            <a:endParaRPr lang="en-US" sz="2400" dirty="0"/>
          </a:p>
          <a:p>
            <a:r>
              <a:rPr lang="en-US" sz="2400" dirty="0"/>
              <a:t>EX S C = </a:t>
            </a:r>
            <a:r>
              <a:rPr lang="en-US" sz="2400" i="1" dirty="0"/>
              <a:t>ex </a:t>
            </a:r>
            <a:r>
              <a:rPr lang="en-US" sz="2400" i="1" dirty="0" err="1"/>
              <a:t>senatus</a:t>
            </a:r>
            <a:r>
              <a:rPr lang="en-US" sz="2400" i="1" dirty="0"/>
              <a:t> consultum</a:t>
            </a:r>
            <a:r>
              <a:rPr lang="en-US" sz="2400" dirty="0"/>
              <a:t> or ‘by decree of the Senate’</a:t>
            </a:r>
          </a:p>
        </p:txBody>
      </p:sp>
    </p:spTree>
    <p:extLst>
      <p:ext uri="{BB962C8B-B14F-4D97-AF65-F5344CB8AC3E}">
        <p14:creationId xmlns:p14="http://schemas.microsoft.com/office/powerpoint/2010/main" val="2534877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CCAE69-C799-86BF-B3C4-E0A51ED8423D}"/>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C13949-8A2B-249B-8869-24990138B40F}"/>
              </a:ext>
            </a:extLst>
          </p:cNvPr>
          <p:cNvSpPr>
            <a:spLocks noGrp="1"/>
          </p:cNvSpPr>
          <p:nvPr>
            <p:ph idx="1"/>
          </p:nvPr>
        </p:nvSpPr>
        <p:spPr>
          <a:xfrm>
            <a:off x="855133" y="4540668"/>
            <a:ext cx="10515600" cy="1619250"/>
          </a:xfrm>
        </p:spPr>
        <p:txBody>
          <a:bodyPr>
            <a:noAutofit/>
          </a:bodyPr>
          <a:lstStyle/>
          <a:p>
            <a:pPr marL="0" indent="0">
              <a:lnSpc>
                <a:spcPct val="120000"/>
              </a:lnSpc>
              <a:buNone/>
            </a:pPr>
            <a:r>
              <a:rPr lang="en-US" sz="2000" b="1" dirty="0"/>
              <a:t>AD 36-37, ,mint of Rome, sestertius, </a:t>
            </a:r>
            <a:r>
              <a:rPr lang="en-GB" sz="2000" b="1" dirty="0"/>
              <a:t>RIC I (second edition) Tiberius 68</a:t>
            </a:r>
            <a:endParaRPr lang="en-US" sz="2000" b="1" dirty="0"/>
          </a:p>
          <a:p>
            <a:pPr marL="0" indent="0">
              <a:lnSpc>
                <a:spcPct val="120000"/>
              </a:lnSpc>
              <a:buNone/>
            </a:pPr>
            <a:r>
              <a:rPr lang="en-GB" sz="2000" dirty="0"/>
              <a:t>Obverse: Augustus, radiate, right, holding laurel branch and sceptre, in quadriga with elephants and riders, DIVO AVGVSTO S P Q R </a:t>
            </a:r>
          </a:p>
          <a:p>
            <a:pPr marL="0" indent="0">
              <a:lnSpc>
                <a:spcPct val="120000"/>
              </a:lnSpc>
              <a:buNone/>
            </a:pPr>
            <a:r>
              <a:rPr lang="en-GB" sz="2000" dirty="0"/>
              <a:t>Reverse: TI CAESAR DIVI AVG F AVGVST P M TR POT XXXIIX around S C</a:t>
            </a:r>
          </a:p>
          <a:p>
            <a:pPr marL="0" indent="0">
              <a:lnSpc>
                <a:spcPct val="120000"/>
              </a:lnSpc>
              <a:buNone/>
            </a:pPr>
            <a:r>
              <a:rPr lang="en-US" sz="2000" dirty="0">
                <a:hlinkClick r:id="rId2"/>
              </a:rPr>
              <a:t>https://numismatics.org/ocre/id/ric.1(2).tib.68</a:t>
            </a:r>
            <a:r>
              <a:rPr lang="en-US" sz="2000" dirty="0"/>
              <a:t> </a:t>
            </a:r>
          </a:p>
        </p:txBody>
      </p:sp>
      <p:pic>
        <p:nvPicPr>
          <p:cNvPr id="2050" name="Picture 2">
            <a:extLst>
              <a:ext uri="{FF2B5EF4-FFF2-40B4-BE49-F238E27FC236}">
                <a16:creationId xmlns:a16="http://schemas.microsoft.com/office/drawing/2014/main" id="{464F15DD-2A7F-1388-F224-607851EAB54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85333" y="357188"/>
            <a:ext cx="3979333" cy="397933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DA2F5CF6-69B4-8FD8-174F-93E1EEF63388}"/>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331413" y="288700"/>
            <a:ext cx="4101516" cy="40901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56343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B4AF68-712C-AD65-E055-C866870AA0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347E77-FAD1-5B07-1C06-88147FFCD6C6}"/>
              </a:ext>
            </a:extLst>
          </p:cNvPr>
          <p:cNvSpPr>
            <a:spLocks noGrp="1"/>
          </p:cNvSpPr>
          <p:nvPr>
            <p:ph type="title"/>
          </p:nvPr>
        </p:nvSpPr>
        <p:spPr>
          <a:xfrm>
            <a:off x="279400" y="0"/>
            <a:ext cx="10515600" cy="1325563"/>
          </a:xfrm>
        </p:spPr>
        <p:txBody>
          <a:bodyPr/>
          <a:lstStyle/>
          <a:p>
            <a:r>
              <a:rPr lang="en-US" b="1" dirty="0"/>
              <a:t>Impact of the death of Augustus</a:t>
            </a:r>
          </a:p>
        </p:txBody>
      </p:sp>
      <p:sp>
        <p:nvSpPr>
          <p:cNvPr id="3" name="Content Placeholder 2">
            <a:extLst>
              <a:ext uri="{FF2B5EF4-FFF2-40B4-BE49-F238E27FC236}">
                <a16:creationId xmlns:a16="http://schemas.microsoft.com/office/drawing/2014/main" id="{CCDCE7B3-DB53-41F3-FA49-22F5E6D0243D}"/>
              </a:ext>
            </a:extLst>
          </p:cNvPr>
          <p:cNvSpPr>
            <a:spLocks noGrp="1"/>
          </p:cNvSpPr>
          <p:nvPr>
            <p:ph idx="1"/>
          </p:nvPr>
        </p:nvSpPr>
        <p:spPr>
          <a:xfrm>
            <a:off x="666750" y="4641539"/>
            <a:ext cx="10515600" cy="1200151"/>
          </a:xfrm>
        </p:spPr>
        <p:txBody>
          <a:bodyPr>
            <a:noAutofit/>
          </a:bodyPr>
          <a:lstStyle/>
          <a:p>
            <a:pPr marL="0" indent="0">
              <a:buNone/>
            </a:pPr>
            <a:r>
              <a:rPr lang="en-US" sz="2000" b="1" dirty="0"/>
              <a:t>AD 15-16, mint of Rome, As, </a:t>
            </a:r>
            <a:r>
              <a:rPr lang="en-GB" sz="2000" b="1" dirty="0"/>
              <a:t>RIC I (second edition) Tiberius 73</a:t>
            </a:r>
          </a:p>
          <a:p>
            <a:pPr marL="0" indent="0">
              <a:buNone/>
            </a:pPr>
            <a:r>
              <a:rPr lang="en-GB" sz="2000" dirty="0"/>
              <a:t>Obverse: DIVVS AVGVSTVS PATER, Head of Augustus, radiate, left; above, star; in front, thunderbolt</a:t>
            </a:r>
          </a:p>
          <a:p>
            <a:pPr marL="0" indent="0">
              <a:buNone/>
            </a:pPr>
            <a:r>
              <a:rPr lang="en-GB" sz="2000" dirty="0"/>
              <a:t>Reverse: Female figure, veiled, draped, seated right, holding patera in right hand and long sceptre in left, S C</a:t>
            </a:r>
          </a:p>
          <a:p>
            <a:pPr marL="0" indent="0">
              <a:buNone/>
            </a:pPr>
            <a:r>
              <a:rPr lang="en-US" sz="2000" dirty="0">
                <a:hlinkClick r:id="rId3"/>
              </a:rPr>
              <a:t>https://numismatics.org/ocre/id/ric.1(2).tib.73</a:t>
            </a:r>
            <a:r>
              <a:rPr lang="en-US" sz="2000" dirty="0"/>
              <a:t> </a:t>
            </a:r>
          </a:p>
        </p:txBody>
      </p:sp>
      <p:pic>
        <p:nvPicPr>
          <p:cNvPr id="1026" name="Picture 2">
            <a:extLst>
              <a:ext uri="{FF2B5EF4-FFF2-40B4-BE49-F238E27FC236}">
                <a16:creationId xmlns:a16="http://schemas.microsoft.com/office/drawing/2014/main" id="{A30D5F84-97CE-79C8-DAB3-F6A516B100B0}"/>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66750" y="1182688"/>
            <a:ext cx="3429000" cy="3429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130BBCD3-7087-8E17-38FF-EBDBB6A466F0}"/>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286250" y="1013014"/>
            <a:ext cx="3619500" cy="3598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81130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957" y="11287"/>
            <a:ext cx="9036896" cy="1143000"/>
          </a:xfrm>
        </p:spPr>
        <p:txBody>
          <a:bodyPr>
            <a:normAutofit/>
          </a:bodyPr>
          <a:lstStyle/>
          <a:p>
            <a:r>
              <a:rPr lang="en-US" b="1" dirty="0"/>
              <a:t>The Roman attitude to </a:t>
            </a:r>
            <a:r>
              <a:rPr lang="en-US" b="1" i="1" dirty="0"/>
              <a:t>Moneta</a:t>
            </a:r>
            <a:endParaRPr lang="en-US" b="1" dirty="0"/>
          </a:p>
        </p:txBody>
      </p:sp>
      <p:sp>
        <p:nvSpPr>
          <p:cNvPr id="3" name="Content Placeholder 2"/>
          <p:cNvSpPr>
            <a:spLocks noGrp="1"/>
          </p:cNvSpPr>
          <p:nvPr>
            <p:ph idx="1"/>
          </p:nvPr>
        </p:nvSpPr>
        <p:spPr>
          <a:xfrm>
            <a:off x="640307" y="1409015"/>
            <a:ext cx="4193956" cy="3594051"/>
          </a:xfrm>
        </p:spPr>
        <p:txBody>
          <a:bodyPr>
            <a:noAutofit/>
          </a:bodyPr>
          <a:lstStyle/>
          <a:p>
            <a:pPr>
              <a:lnSpc>
                <a:spcPct val="100000"/>
              </a:lnSpc>
            </a:pPr>
            <a:r>
              <a:rPr lang="en-US" i="1" dirty="0" err="1"/>
              <a:t>moneo</a:t>
            </a:r>
            <a:endParaRPr lang="en-US" dirty="0"/>
          </a:p>
          <a:p>
            <a:pPr>
              <a:lnSpc>
                <a:spcPct val="100000"/>
              </a:lnSpc>
            </a:pPr>
            <a:r>
              <a:rPr lang="en-US" dirty="0"/>
              <a:t>Temple of Juno Moneta on the </a:t>
            </a:r>
            <a:r>
              <a:rPr lang="en-US" dirty="0" err="1"/>
              <a:t>Arx</a:t>
            </a:r>
            <a:r>
              <a:rPr lang="en-US" dirty="0"/>
              <a:t>, Capitoline Hill in Rome</a:t>
            </a:r>
          </a:p>
          <a:p>
            <a:pPr>
              <a:lnSpc>
                <a:spcPct val="100000"/>
              </a:lnSpc>
            </a:pPr>
            <a:r>
              <a:rPr lang="en-US" dirty="0"/>
              <a:t>Linen rolls</a:t>
            </a:r>
          </a:p>
          <a:p>
            <a:pPr>
              <a:lnSpc>
                <a:spcPct val="100000"/>
              </a:lnSpc>
            </a:pPr>
            <a:r>
              <a:rPr lang="en-US" dirty="0"/>
              <a:t>Moneta = Mnemosyne (goddess of memory)</a:t>
            </a:r>
          </a:p>
        </p:txBody>
      </p:sp>
      <p:sp>
        <p:nvSpPr>
          <p:cNvPr id="4" name="Rectangle 3"/>
          <p:cNvSpPr/>
          <p:nvPr/>
        </p:nvSpPr>
        <p:spPr>
          <a:xfrm>
            <a:off x="578305" y="5257795"/>
            <a:ext cx="3695261" cy="1477328"/>
          </a:xfrm>
          <a:prstGeom prst="rect">
            <a:avLst/>
          </a:prstGeom>
        </p:spPr>
        <p:txBody>
          <a:bodyPr wrap="square">
            <a:spAutoFit/>
          </a:bodyPr>
          <a:lstStyle/>
          <a:p>
            <a:r>
              <a:rPr lang="en-US" dirty="0"/>
              <a:t>Meadows, A. and J. Williams (2001). Moneta and the Monuments: Coinage and Politics in Republican Rome. </a:t>
            </a:r>
            <a:r>
              <a:rPr lang="en-US" i="1" dirty="0"/>
              <a:t>Journal of Roman Studies</a:t>
            </a:r>
            <a:r>
              <a:rPr lang="en-US" dirty="0"/>
              <a:t> 91: 27-49.</a:t>
            </a:r>
          </a:p>
        </p:txBody>
      </p:sp>
      <p:pic>
        <p:nvPicPr>
          <p:cNvPr id="5" name="Picture 4"/>
          <p:cNvPicPr>
            <a:picLocks noChangeAspect="1"/>
          </p:cNvPicPr>
          <p:nvPr/>
        </p:nvPicPr>
        <p:blipFill>
          <a:blip r:embed="rId3"/>
          <a:stretch>
            <a:fillRect/>
          </a:stretch>
        </p:blipFill>
        <p:spPr>
          <a:xfrm>
            <a:off x="5394960" y="882388"/>
            <a:ext cx="6797040" cy="5964325"/>
          </a:xfrm>
          <a:prstGeom prst="rect">
            <a:avLst/>
          </a:prstGeom>
        </p:spPr>
      </p:pic>
    </p:spTree>
    <p:extLst>
      <p:ext uri="{BB962C8B-B14F-4D97-AF65-F5344CB8AC3E}">
        <p14:creationId xmlns:p14="http://schemas.microsoft.com/office/powerpoint/2010/main" val="13440882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5201E-7E61-1D7E-CF83-A717393CD5A2}"/>
              </a:ext>
            </a:extLst>
          </p:cNvPr>
          <p:cNvSpPr>
            <a:spLocks noGrp="1"/>
          </p:cNvSpPr>
          <p:nvPr>
            <p:ph type="title"/>
          </p:nvPr>
        </p:nvSpPr>
        <p:spPr>
          <a:xfrm>
            <a:off x="9109409" y="637166"/>
            <a:ext cx="9559765" cy="1325563"/>
          </a:xfrm>
        </p:spPr>
        <p:txBody>
          <a:bodyPr/>
          <a:lstStyle/>
          <a:p>
            <a:r>
              <a:rPr lang="en-US" b="1" dirty="0"/>
              <a:t>Under Nero</a:t>
            </a:r>
          </a:p>
        </p:txBody>
      </p:sp>
      <p:sp>
        <p:nvSpPr>
          <p:cNvPr id="3" name="Content Placeholder 2">
            <a:extLst>
              <a:ext uri="{FF2B5EF4-FFF2-40B4-BE49-F238E27FC236}">
                <a16:creationId xmlns:a16="http://schemas.microsoft.com/office/drawing/2014/main" id="{16F44595-E4BA-3473-0221-103A5BF8CFF7}"/>
              </a:ext>
            </a:extLst>
          </p:cNvPr>
          <p:cNvSpPr>
            <a:spLocks noGrp="1"/>
          </p:cNvSpPr>
          <p:nvPr>
            <p:ph idx="1"/>
          </p:nvPr>
        </p:nvSpPr>
        <p:spPr>
          <a:xfrm>
            <a:off x="838200" y="4433446"/>
            <a:ext cx="10515600" cy="1325563"/>
          </a:xfrm>
        </p:spPr>
        <p:txBody>
          <a:bodyPr>
            <a:noAutofit/>
          </a:bodyPr>
          <a:lstStyle/>
          <a:p>
            <a:pPr marL="0" indent="0">
              <a:buNone/>
            </a:pPr>
            <a:r>
              <a:rPr lang="en-US" sz="2000" b="1" dirty="0"/>
              <a:t>AD 54, gold aureus, </a:t>
            </a:r>
            <a:r>
              <a:rPr lang="en-GB" sz="2000" b="1" dirty="0"/>
              <a:t>RIC I (second edition) Nero 1</a:t>
            </a:r>
          </a:p>
          <a:p>
            <a:pPr marL="0" indent="0">
              <a:buNone/>
            </a:pPr>
            <a:r>
              <a:rPr lang="en-GB" sz="2000" dirty="0"/>
              <a:t>Obverse: Bust of Nero, bare-headed, right, bust of Agrippina the Younger, draped, hair in long plait, left, facing one another, AGRIPP AVG DIVI CLAVD NERONIS CAES MATER (</a:t>
            </a:r>
            <a:r>
              <a:rPr lang="en-GB" sz="2000" i="1" dirty="0"/>
              <a:t>Agrippina Augusta, (wife) of the deified Claudius, mother of Nero Caesar</a:t>
            </a:r>
            <a:r>
              <a:rPr lang="en-GB" sz="2000" dirty="0"/>
              <a:t>).</a:t>
            </a:r>
          </a:p>
          <a:p>
            <a:pPr marL="0" indent="0">
              <a:buNone/>
            </a:pPr>
            <a:r>
              <a:rPr lang="en-GB" sz="2000" dirty="0"/>
              <a:t>Reverse: NERONI CLAVD DIVI F CAES AVG GERM IMP TR P surrounding oath wreath enclosing S C</a:t>
            </a:r>
          </a:p>
          <a:p>
            <a:pPr marL="0" indent="0">
              <a:buNone/>
            </a:pPr>
            <a:r>
              <a:rPr lang="en-US" sz="2000" dirty="0"/>
              <a:t>https://</a:t>
            </a:r>
            <a:r>
              <a:rPr lang="en-US" sz="2000" dirty="0" err="1"/>
              <a:t>numismatics.org</a:t>
            </a:r>
            <a:r>
              <a:rPr lang="en-US" sz="2000" dirty="0"/>
              <a:t>/</a:t>
            </a:r>
            <a:r>
              <a:rPr lang="en-US" sz="2000" dirty="0" err="1"/>
              <a:t>ocre</a:t>
            </a:r>
            <a:r>
              <a:rPr lang="en-US" sz="2000" dirty="0"/>
              <a:t>/id/ric.1(2).ner.1</a:t>
            </a:r>
          </a:p>
        </p:txBody>
      </p:sp>
      <p:pic>
        <p:nvPicPr>
          <p:cNvPr id="12290" name="Picture 2">
            <a:extLst>
              <a:ext uri="{FF2B5EF4-FFF2-40B4-BE49-F238E27FC236}">
                <a16:creationId xmlns:a16="http://schemas.microsoft.com/office/drawing/2014/main" id="{B910D47A-8F2B-B9F0-598E-EE230BFA28E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8927" y="85060"/>
            <a:ext cx="4124337" cy="4206123"/>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a:extLst>
              <a:ext uri="{FF2B5EF4-FFF2-40B4-BE49-F238E27FC236}">
                <a16:creationId xmlns:a16="http://schemas.microsoft.com/office/drawing/2014/main" id="{2A6DF47C-B615-8A62-4ADE-1A816072C172}"/>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898916" y="210645"/>
            <a:ext cx="3904841" cy="3995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68705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029C4-24A1-DCEC-7A6F-3D0E9E368531}"/>
              </a:ext>
            </a:extLst>
          </p:cNvPr>
          <p:cNvSpPr>
            <a:spLocks noGrp="1"/>
          </p:cNvSpPr>
          <p:nvPr>
            <p:ph type="title"/>
          </p:nvPr>
        </p:nvSpPr>
        <p:spPr>
          <a:xfrm>
            <a:off x="526474" y="11914"/>
            <a:ext cx="10515600" cy="1325563"/>
          </a:xfrm>
        </p:spPr>
        <p:txBody>
          <a:bodyPr/>
          <a:lstStyle/>
          <a:p>
            <a:r>
              <a:rPr lang="en-US" b="1" dirty="0"/>
              <a:t>Agrippina on bronze coins</a:t>
            </a:r>
          </a:p>
        </p:txBody>
      </p:sp>
      <p:sp>
        <p:nvSpPr>
          <p:cNvPr id="3" name="Content Placeholder 2">
            <a:extLst>
              <a:ext uri="{FF2B5EF4-FFF2-40B4-BE49-F238E27FC236}">
                <a16:creationId xmlns:a16="http://schemas.microsoft.com/office/drawing/2014/main" id="{872F1E6C-7E01-3805-2D6A-974A4FC832AC}"/>
              </a:ext>
            </a:extLst>
          </p:cNvPr>
          <p:cNvSpPr>
            <a:spLocks noGrp="1"/>
          </p:cNvSpPr>
          <p:nvPr>
            <p:ph idx="1"/>
          </p:nvPr>
        </p:nvSpPr>
        <p:spPr>
          <a:xfrm>
            <a:off x="484302" y="4726501"/>
            <a:ext cx="11091692" cy="2432608"/>
          </a:xfrm>
        </p:spPr>
        <p:txBody>
          <a:bodyPr>
            <a:normAutofit/>
          </a:bodyPr>
          <a:lstStyle/>
          <a:p>
            <a:pPr marL="0" indent="0">
              <a:buNone/>
            </a:pPr>
            <a:r>
              <a:rPr lang="en-US" b="1" dirty="0"/>
              <a:t>Caligula, Sestertius, AD 37-8, </a:t>
            </a:r>
            <a:r>
              <a:rPr lang="en-GB" dirty="0">
                <a:hlinkClick r:id="rId3"/>
              </a:rPr>
              <a:t>RIC I (second edition) Gaius/Caligula 33</a:t>
            </a:r>
            <a:endParaRPr lang="en-US" b="1" dirty="0"/>
          </a:p>
          <a:p>
            <a:pPr marL="0" indent="0">
              <a:buNone/>
            </a:pPr>
            <a:r>
              <a:rPr lang="en-GB" dirty="0"/>
              <a:t>AGRIPPINA DRVSILLA IVLIA S C: Three sisters of Caligula in guise of Securitas (Agrippina)), Concordia (Drusilla)), and Fortuna (Julia), standing side by side to front</a:t>
            </a:r>
            <a:endParaRPr lang="en-US" dirty="0"/>
          </a:p>
          <a:p>
            <a:pPr marL="0" indent="0">
              <a:buNone/>
            </a:pPr>
            <a:endParaRPr lang="en-US" b="1" dirty="0"/>
          </a:p>
        </p:txBody>
      </p:sp>
      <p:pic>
        <p:nvPicPr>
          <p:cNvPr id="1026" name="Picture 2">
            <a:extLst>
              <a:ext uri="{FF2B5EF4-FFF2-40B4-BE49-F238E27FC236}">
                <a16:creationId xmlns:a16="http://schemas.microsoft.com/office/drawing/2014/main" id="{B5CA8674-8A76-7733-8A15-9541C59DF11C}"/>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187609" y="292921"/>
            <a:ext cx="4388385" cy="43243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C3616249-E5AF-4333-9CE4-929B6DD4EF66}"/>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585317" y="1337477"/>
            <a:ext cx="2815483" cy="279863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C717A4E8-0692-2D70-52FA-ED673E08147E}"/>
              </a:ext>
            </a:extLst>
          </p:cNvPr>
          <p:cNvSpPr txBox="1"/>
          <p:nvPr/>
        </p:nvSpPr>
        <p:spPr>
          <a:xfrm>
            <a:off x="6400800" y="5340927"/>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403641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B6A91-7F9E-A1E2-B35C-F8F128CD69FA}"/>
              </a:ext>
            </a:extLst>
          </p:cNvPr>
          <p:cNvSpPr>
            <a:spLocks noGrp="1"/>
          </p:cNvSpPr>
          <p:nvPr>
            <p:ph type="title"/>
          </p:nvPr>
        </p:nvSpPr>
        <p:spPr>
          <a:xfrm>
            <a:off x="478971" y="18255"/>
            <a:ext cx="10515600" cy="1325563"/>
          </a:xfrm>
        </p:spPr>
        <p:txBody>
          <a:bodyPr/>
          <a:lstStyle/>
          <a:p>
            <a:r>
              <a:rPr lang="en-US" dirty="0"/>
              <a:t>Three main numismatic sources</a:t>
            </a:r>
          </a:p>
        </p:txBody>
      </p:sp>
      <p:sp>
        <p:nvSpPr>
          <p:cNvPr id="3" name="Content Placeholder 2">
            <a:extLst>
              <a:ext uri="{FF2B5EF4-FFF2-40B4-BE49-F238E27FC236}">
                <a16:creationId xmlns:a16="http://schemas.microsoft.com/office/drawing/2014/main" id="{A13F2704-BF5B-FB9E-8644-8B8ABF77B0D5}"/>
              </a:ext>
            </a:extLst>
          </p:cNvPr>
          <p:cNvSpPr>
            <a:spLocks noGrp="1"/>
          </p:cNvSpPr>
          <p:nvPr>
            <p:ph idx="1"/>
          </p:nvPr>
        </p:nvSpPr>
        <p:spPr>
          <a:xfrm>
            <a:off x="478971" y="1147873"/>
            <a:ext cx="10689772" cy="5563170"/>
          </a:xfrm>
        </p:spPr>
        <p:txBody>
          <a:bodyPr>
            <a:normAutofit fontScale="92500"/>
          </a:bodyPr>
          <a:lstStyle/>
          <a:p>
            <a:r>
              <a:rPr lang="en-US" b="1" dirty="0"/>
              <a:t>Imperial Coinage</a:t>
            </a:r>
            <a:r>
              <a:rPr lang="en-US" dirty="0"/>
              <a:t>: released by imperial government in mint of Rome and others, in different denominations (gold, silver, bronze – audience targeting). Reflects contemporary, official view of how the imperial family wished to be portrayed, survives in bulk. Don’t know how imagery was received/interpreted, variation in circulation (volume, geography).</a:t>
            </a:r>
            <a:endParaRPr lang="en-US" b="1" dirty="0"/>
          </a:p>
          <a:p>
            <a:r>
              <a:rPr lang="en-US" b="1" dirty="0"/>
              <a:t>Provincial Coinage: </a:t>
            </a:r>
            <a:r>
              <a:rPr lang="en-US" dirty="0"/>
              <a:t>coinage (mostly bronze) struck by provincial cities or political groupings, carrying (elite) imagery connected to local culture. Offers an insight into imperial cult and how different cities viewed the imperial family / reception of ‘central’ ideology. A local currency which we think largely circulated in the issuing city.</a:t>
            </a:r>
            <a:endParaRPr lang="en-US" b="1" dirty="0"/>
          </a:p>
          <a:p>
            <a:r>
              <a:rPr lang="en-US" b="1" dirty="0"/>
              <a:t>Tokens of Rome and Ostia</a:t>
            </a:r>
            <a:r>
              <a:rPr lang="en-US" dirty="0"/>
              <a:t>: mostly lead, created by individuals and groups of different classes/social groupings. Allows us to see a diversity of viewpoints within Rome itself. Objects probably only used for one occasion in a very closed group/context. Do not survive well (lead). </a:t>
            </a:r>
            <a:endParaRPr lang="en-US" b="1" dirty="0"/>
          </a:p>
        </p:txBody>
      </p:sp>
    </p:spTree>
    <p:extLst>
      <p:ext uri="{BB962C8B-B14F-4D97-AF65-F5344CB8AC3E}">
        <p14:creationId xmlns:p14="http://schemas.microsoft.com/office/powerpoint/2010/main" val="30219453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6C2592CE-BC64-AE81-69FC-874561E974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2781" y="623800"/>
            <a:ext cx="3716815" cy="357708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5B6EEC2B-D7F7-5519-5B03-E327A6FD3B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0256" y="569170"/>
            <a:ext cx="3726130" cy="3577085"/>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a:extLst>
              <a:ext uri="{FF2B5EF4-FFF2-40B4-BE49-F238E27FC236}">
                <a16:creationId xmlns:a16="http://schemas.microsoft.com/office/drawing/2014/main" id="{9CA5F940-A984-61B6-1F67-DEE44097AFB5}"/>
              </a:ext>
            </a:extLst>
          </p:cNvPr>
          <p:cNvSpPr txBox="1">
            <a:spLocks/>
          </p:cNvSpPr>
          <p:nvPr/>
        </p:nvSpPr>
        <p:spPr>
          <a:xfrm>
            <a:off x="756477" y="4366044"/>
            <a:ext cx="10973105" cy="24326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t>Claudius, Sestertius, AD 50-54</a:t>
            </a:r>
          </a:p>
          <a:p>
            <a:pPr marL="0" indent="0">
              <a:buNone/>
            </a:pPr>
            <a:r>
              <a:rPr lang="en-GB" dirty="0"/>
              <a:t>Obverse: AGRIPPINA AVG GERMANICI F CAESARIS AVG (</a:t>
            </a:r>
            <a:r>
              <a:rPr lang="en-GB" i="1" dirty="0"/>
              <a:t>‘Agrippina Augusta, daughter of Germanicus, [wife] of Augustus Caesar</a:t>
            </a:r>
            <a:r>
              <a:rPr lang="en-GB" dirty="0"/>
              <a:t>’): Bust of Agrippina the Younger, bare-headed, draped, right; hair in long plait</a:t>
            </a:r>
            <a:endParaRPr lang="en-US" dirty="0"/>
          </a:p>
          <a:p>
            <a:pPr marL="0" indent="0">
              <a:buNone/>
            </a:pPr>
            <a:r>
              <a:rPr lang="en-US" dirty="0"/>
              <a:t>Reverse: </a:t>
            </a:r>
            <a:r>
              <a:rPr lang="en-US" dirty="0" err="1"/>
              <a:t>Carpentum</a:t>
            </a:r>
            <a:r>
              <a:rPr lang="en-US" dirty="0"/>
              <a:t> right</a:t>
            </a:r>
            <a:endParaRPr lang="en-GB" dirty="0"/>
          </a:p>
        </p:txBody>
      </p:sp>
      <p:sp>
        <p:nvSpPr>
          <p:cNvPr id="8" name="TextBox 7">
            <a:extLst>
              <a:ext uri="{FF2B5EF4-FFF2-40B4-BE49-F238E27FC236}">
                <a16:creationId xmlns:a16="http://schemas.microsoft.com/office/drawing/2014/main" id="{02E9CAFE-4C2F-BD56-4273-48AE697CD5C2}"/>
              </a:ext>
            </a:extLst>
          </p:cNvPr>
          <p:cNvSpPr txBox="1"/>
          <p:nvPr/>
        </p:nvSpPr>
        <p:spPr>
          <a:xfrm>
            <a:off x="1812758" y="1356729"/>
            <a:ext cx="7703233" cy="2031325"/>
          </a:xfrm>
          <a:prstGeom prst="rect">
            <a:avLst/>
          </a:prstGeom>
          <a:solidFill>
            <a:schemeClr val="accent6">
              <a:lumMod val="60000"/>
              <a:lumOff val="40000"/>
            </a:schemeClr>
          </a:solidFill>
        </p:spPr>
        <p:txBody>
          <a:bodyPr wrap="square">
            <a:spAutoFit/>
          </a:bodyPr>
          <a:lstStyle/>
          <a:p>
            <a:r>
              <a:rPr lang="en-GB" b="0" i="0" u="none" strike="noStrike" dirty="0">
                <a:solidFill>
                  <a:srgbClr val="000000"/>
                </a:solidFill>
                <a:effectLst/>
                <a:latin typeface="Georgia" panose="02040502050405020303" pitchFamily="18" charset="0"/>
              </a:rPr>
              <a:t>Agrippina, too, continued to exalt her own dignity; she would enter the Capitol in a </a:t>
            </a:r>
            <a:r>
              <a:rPr lang="en-GB" b="0" i="1" u="none" strike="noStrike" dirty="0" err="1">
                <a:solidFill>
                  <a:srgbClr val="000000"/>
                </a:solidFill>
                <a:effectLst/>
                <a:latin typeface="Georgia" panose="02040502050405020303" pitchFamily="18" charset="0"/>
              </a:rPr>
              <a:t>carpentum</a:t>
            </a:r>
            <a:r>
              <a:rPr lang="en-GB" b="0" i="0" u="none" strike="noStrike" dirty="0">
                <a:solidFill>
                  <a:srgbClr val="000000"/>
                </a:solidFill>
                <a:effectLst/>
                <a:latin typeface="Georgia" panose="02040502050405020303" pitchFamily="18" charset="0"/>
              </a:rPr>
              <a:t>, a practice, which being allowed of old only to the priests and sacred images, increased the popular reverence for a woman who up to this time was the only recorded instance of one who, an emperor's daughter, was sister, wife, and mother of a sovereign. </a:t>
            </a:r>
          </a:p>
          <a:p>
            <a:endParaRPr lang="en-GB" dirty="0">
              <a:solidFill>
                <a:srgbClr val="000000"/>
              </a:solidFill>
              <a:latin typeface="Georgia" panose="02040502050405020303" pitchFamily="18" charset="0"/>
            </a:endParaRPr>
          </a:p>
          <a:p>
            <a:r>
              <a:rPr lang="en-GB" dirty="0">
                <a:solidFill>
                  <a:srgbClr val="000000"/>
                </a:solidFill>
                <a:latin typeface="Georgia" panose="02040502050405020303" pitchFamily="18" charset="0"/>
              </a:rPr>
              <a:t>Tacitus, </a:t>
            </a:r>
            <a:r>
              <a:rPr lang="en-GB" i="1" dirty="0">
                <a:solidFill>
                  <a:srgbClr val="000000"/>
                </a:solidFill>
                <a:latin typeface="Georgia" panose="02040502050405020303" pitchFamily="18" charset="0"/>
              </a:rPr>
              <a:t>Annals</a:t>
            </a:r>
            <a:r>
              <a:rPr lang="en-GB" dirty="0">
                <a:solidFill>
                  <a:srgbClr val="000000"/>
                </a:solidFill>
                <a:latin typeface="Georgia" panose="02040502050405020303" pitchFamily="18" charset="0"/>
              </a:rPr>
              <a:t> 12.42</a:t>
            </a:r>
            <a:endParaRPr lang="en-US" dirty="0"/>
          </a:p>
        </p:txBody>
      </p:sp>
    </p:spTree>
    <p:extLst>
      <p:ext uri="{BB962C8B-B14F-4D97-AF65-F5344CB8AC3E}">
        <p14:creationId xmlns:p14="http://schemas.microsoft.com/office/powerpoint/2010/main" val="1703578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95329-AE1E-7D68-5636-E4D3DB1B3A83}"/>
              </a:ext>
            </a:extLst>
          </p:cNvPr>
          <p:cNvSpPr>
            <a:spLocks noGrp="1"/>
          </p:cNvSpPr>
          <p:nvPr>
            <p:ph type="title"/>
          </p:nvPr>
        </p:nvSpPr>
        <p:spPr>
          <a:xfrm>
            <a:off x="372979" y="0"/>
            <a:ext cx="10515600" cy="1325563"/>
          </a:xfrm>
        </p:spPr>
        <p:txBody>
          <a:bodyPr/>
          <a:lstStyle/>
          <a:p>
            <a:r>
              <a:rPr lang="en-US" dirty="0"/>
              <a:t>Student activity</a:t>
            </a:r>
          </a:p>
        </p:txBody>
      </p:sp>
      <p:pic>
        <p:nvPicPr>
          <p:cNvPr id="4" name="Picture 3">
            <a:extLst>
              <a:ext uri="{FF2B5EF4-FFF2-40B4-BE49-F238E27FC236}">
                <a16:creationId xmlns:a16="http://schemas.microsoft.com/office/drawing/2014/main" id="{BF72DD89-5EF6-99BA-0A44-74DD0567EE43}"/>
              </a:ext>
            </a:extLst>
          </p:cNvPr>
          <p:cNvPicPr>
            <a:picLocks noChangeAspect="1"/>
          </p:cNvPicPr>
          <p:nvPr/>
        </p:nvPicPr>
        <p:blipFill>
          <a:blip r:embed="rId2"/>
          <a:stretch>
            <a:fillRect/>
          </a:stretch>
        </p:blipFill>
        <p:spPr>
          <a:xfrm>
            <a:off x="223562" y="1156020"/>
            <a:ext cx="7107123" cy="3519265"/>
          </a:xfrm>
          <a:prstGeom prst="rect">
            <a:avLst/>
          </a:prstGeom>
        </p:spPr>
      </p:pic>
      <p:sp>
        <p:nvSpPr>
          <p:cNvPr id="7" name="TextBox 6">
            <a:extLst>
              <a:ext uri="{FF2B5EF4-FFF2-40B4-BE49-F238E27FC236}">
                <a16:creationId xmlns:a16="http://schemas.microsoft.com/office/drawing/2014/main" id="{5059D769-E0A6-DF86-7187-0E03C1947154}"/>
              </a:ext>
            </a:extLst>
          </p:cNvPr>
          <p:cNvSpPr txBox="1"/>
          <p:nvPr/>
        </p:nvSpPr>
        <p:spPr>
          <a:xfrm>
            <a:off x="597243" y="4837818"/>
            <a:ext cx="6103088" cy="369332"/>
          </a:xfrm>
          <a:prstGeom prst="rect">
            <a:avLst/>
          </a:prstGeom>
          <a:noFill/>
        </p:spPr>
        <p:txBody>
          <a:bodyPr wrap="square">
            <a:spAutoFit/>
          </a:bodyPr>
          <a:lstStyle/>
          <a:p>
            <a:r>
              <a:rPr lang="en-US" dirty="0"/>
              <a:t>https://</a:t>
            </a:r>
            <a:r>
              <a:rPr lang="en-US" dirty="0" err="1"/>
              <a:t>numismatics.org</a:t>
            </a:r>
            <a:r>
              <a:rPr lang="en-US" dirty="0"/>
              <a:t>/</a:t>
            </a:r>
            <a:r>
              <a:rPr lang="en-US" dirty="0" err="1"/>
              <a:t>ocre</a:t>
            </a:r>
            <a:r>
              <a:rPr lang="en-US" dirty="0"/>
              <a:t>/</a:t>
            </a:r>
          </a:p>
        </p:txBody>
      </p:sp>
      <p:pic>
        <p:nvPicPr>
          <p:cNvPr id="8" name="Picture 7">
            <a:extLst>
              <a:ext uri="{FF2B5EF4-FFF2-40B4-BE49-F238E27FC236}">
                <a16:creationId xmlns:a16="http://schemas.microsoft.com/office/drawing/2014/main" id="{6FB9F3F6-B8EE-2DD0-5B77-55551816BB86}"/>
              </a:ext>
            </a:extLst>
          </p:cNvPr>
          <p:cNvPicPr>
            <a:picLocks noChangeAspect="1"/>
          </p:cNvPicPr>
          <p:nvPr/>
        </p:nvPicPr>
        <p:blipFill>
          <a:blip r:embed="rId3"/>
          <a:stretch>
            <a:fillRect/>
          </a:stretch>
        </p:blipFill>
        <p:spPr>
          <a:xfrm>
            <a:off x="5356982" y="3319508"/>
            <a:ext cx="6835018" cy="3519265"/>
          </a:xfrm>
          <a:prstGeom prst="rect">
            <a:avLst/>
          </a:prstGeom>
        </p:spPr>
      </p:pic>
      <p:sp>
        <p:nvSpPr>
          <p:cNvPr id="10" name="TextBox 9">
            <a:extLst>
              <a:ext uri="{FF2B5EF4-FFF2-40B4-BE49-F238E27FC236}">
                <a16:creationId xmlns:a16="http://schemas.microsoft.com/office/drawing/2014/main" id="{80699F25-F93B-F65B-CFD8-471E936D0553}"/>
              </a:ext>
            </a:extLst>
          </p:cNvPr>
          <p:cNvSpPr txBox="1"/>
          <p:nvPr/>
        </p:nvSpPr>
        <p:spPr>
          <a:xfrm>
            <a:off x="8149110" y="571992"/>
            <a:ext cx="3224464" cy="1569660"/>
          </a:xfrm>
          <a:prstGeom prst="rect">
            <a:avLst/>
          </a:prstGeom>
          <a:noFill/>
        </p:spPr>
        <p:txBody>
          <a:bodyPr wrap="square">
            <a:spAutoFit/>
          </a:bodyPr>
          <a:lstStyle/>
          <a:p>
            <a:r>
              <a:rPr lang="en-US" sz="2400" dirty="0">
                <a:hlinkClick r:id="rId4"/>
              </a:rPr>
              <a:t>Numiswiki</a:t>
            </a:r>
          </a:p>
          <a:p>
            <a:endParaRPr lang="en-US" dirty="0">
              <a:hlinkClick r:id="rId4"/>
            </a:endParaRPr>
          </a:p>
          <a:p>
            <a:r>
              <a:rPr lang="en-US" dirty="0">
                <a:hlinkClick r:id="rId4"/>
              </a:rPr>
              <a:t>https://www.forumancientcoins.com/numiswiki/view.asp</a:t>
            </a:r>
            <a:endParaRPr lang="en-US" dirty="0"/>
          </a:p>
          <a:p>
            <a:endParaRPr lang="en-US" dirty="0"/>
          </a:p>
        </p:txBody>
      </p:sp>
      <p:pic>
        <p:nvPicPr>
          <p:cNvPr id="11" name="Picture 10">
            <a:extLst>
              <a:ext uri="{FF2B5EF4-FFF2-40B4-BE49-F238E27FC236}">
                <a16:creationId xmlns:a16="http://schemas.microsoft.com/office/drawing/2014/main" id="{2CAA058F-AF0B-26F6-0F17-96B9B31F933A}"/>
              </a:ext>
            </a:extLst>
          </p:cNvPr>
          <p:cNvPicPr>
            <a:picLocks noChangeAspect="1"/>
          </p:cNvPicPr>
          <p:nvPr/>
        </p:nvPicPr>
        <p:blipFill>
          <a:blip r:embed="rId5"/>
          <a:stretch>
            <a:fillRect/>
          </a:stretch>
        </p:blipFill>
        <p:spPr>
          <a:xfrm>
            <a:off x="3777123" y="2325399"/>
            <a:ext cx="7772400" cy="3376581"/>
          </a:xfrm>
          <a:prstGeom prst="rect">
            <a:avLst/>
          </a:prstGeom>
        </p:spPr>
      </p:pic>
    </p:spTree>
    <p:extLst>
      <p:ext uri="{BB962C8B-B14F-4D97-AF65-F5344CB8AC3E}">
        <p14:creationId xmlns:p14="http://schemas.microsoft.com/office/powerpoint/2010/main" val="2933419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001E1-EC55-2E7E-B994-5D3DA8313531}"/>
              </a:ext>
            </a:extLst>
          </p:cNvPr>
          <p:cNvSpPr>
            <a:spLocks noGrp="1"/>
          </p:cNvSpPr>
          <p:nvPr>
            <p:ph type="title"/>
          </p:nvPr>
        </p:nvSpPr>
        <p:spPr>
          <a:xfrm>
            <a:off x="507998" y="148107"/>
            <a:ext cx="10515600" cy="1325563"/>
          </a:xfrm>
        </p:spPr>
        <p:txBody>
          <a:bodyPr/>
          <a:lstStyle/>
          <a:p>
            <a:r>
              <a:rPr lang="en-US" dirty="0"/>
              <a:t>Lead token, </a:t>
            </a:r>
            <a:r>
              <a:rPr lang="en-US" i="1" dirty="0"/>
              <a:t>TURS</a:t>
            </a:r>
            <a:r>
              <a:rPr lang="en-US" dirty="0"/>
              <a:t> 530</a:t>
            </a:r>
          </a:p>
        </p:txBody>
      </p:sp>
      <p:sp>
        <p:nvSpPr>
          <p:cNvPr id="3" name="Content Placeholder 2">
            <a:extLst>
              <a:ext uri="{FF2B5EF4-FFF2-40B4-BE49-F238E27FC236}">
                <a16:creationId xmlns:a16="http://schemas.microsoft.com/office/drawing/2014/main" id="{1D19A92E-59CB-8A75-C418-C2DD21354357}"/>
              </a:ext>
            </a:extLst>
          </p:cNvPr>
          <p:cNvSpPr>
            <a:spLocks noGrp="1"/>
          </p:cNvSpPr>
          <p:nvPr>
            <p:ph idx="1"/>
          </p:nvPr>
        </p:nvSpPr>
        <p:spPr>
          <a:xfrm>
            <a:off x="838200" y="5321064"/>
            <a:ext cx="10515600" cy="1184025"/>
          </a:xfrm>
        </p:spPr>
        <p:txBody>
          <a:bodyPr>
            <a:normAutofit fontScale="92500" lnSpcReduction="10000"/>
          </a:bodyPr>
          <a:lstStyle/>
          <a:p>
            <a:pPr marL="0" indent="0">
              <a:buNone/>
            </a:pPr>
            <a:r>
              <a:rPr lang="en-GB" dirty="0"/>
              <a:t>Side a: TIC LA PROC (</a:t>
            </a:r>
            <a:r>
              <a:rPr lang="en-GB" i="1" dirty="0"/>
              <a:t>Ti. Cla(</a:t>
            </a:r>
            <a:r>
              <a:rPr lang="en-GB" i="1" dirty="0" err="1"/>
              <a:t>udius</a:t>
            </a:r>
            <a:r>
              <a:rPr lang="en-GB" i="1" dirty="0"/>
              <a:t>) proc(</a:t>
            </a:r>
            <a:r>
              <a:rPr lang="en-GB" i="1" dirty="0" err="1"/>
              <a:t>urator</a:t>
            </a:r>
            <a:r>
              <a:rPr lang="en-GB" i="1" dirty="0"/>
              <a:t>)</a:t>
            </a:r>
            <a:r>
              <a:rPr lang="en-GB" dirty="0">
                <a:effectLst/>
              </a:rPr>
              <a:t> </a:t>
            </a:r>
            <a:r>
              <a:rPr lang="en-GB" i="1" dirty="0">
                <a:effectLst/>
              </a:rPr>
              <a:t>?). </a:t>
            </a:r>
            <a:r>
              <a:rPr lang="en-GB" dirty="0"/>
              <a:t>Jugate, laureate busts of Nero and Agrippina, right. </a:t>
            </a:r>
          </a:p>
          <a:p>
            <a:pPr marL="0" indent="0">
              <a:buNone/>
            </a:pPr>
            <a:r>
              <a:rPr lang="en-GB" dirty="0"/>
              <a:t>Side b: Bare male head left.</a:t>
            </a:r>
            <a:endParaRPr lang="en-US" dirty="0"/>
          </a:p>
        </p:txBody>
      </p:sp>
      <p:pic>
        <p:nvPicPr>
          <p:cNvPr id="13314" name="Picture 2">
            <a:extLst>
              <a:ext uri="{FF2B5EF4-FFF2-40B4-BE49-F238E27FC236}">
                <a16:creationId xmlns:a16="http://schemas.microsoft.com/office/drawing/2014/main" id="{E4D845DF-0CB6-718B-276C-5EC238D31623}"/>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38665" y="1244350"/>
            <a:ext cx="3854452" cy="3835180"/>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a:extLst>
              <a:ext uri="{FF2B5EF4-FFF2-40B4-BE49-F238E27FC236}">
                <a16:creationId xmlns:a16="http://schemas.microsoft.com/office/drawing/2014/main" id="{B9C4D1EF-B055-2196-7E41-75D62185B029}"/>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144433" y="1129347"/>
            <a:ext cx="3854452" cy="41917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32578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056C3B2-481F-00AE-64C2-C2FCAC849A1A}"/>
              </a:ext>
            </a:extLst>
          </p:cNvPr>
          <p:cNvPicPr>
            <a:picLocks noChangeAspect="1"/>
          </p:cNvPicPr>
          <p:nvPr/>
        </p:nvPicPr>
        <p:blipFill>
          <a:blip r:embed="rId3"/>
          <a:stretch>
            <a:fillRect/>
          </a:stretch>
        </p:blipFill>
        <p:spPr>
          <a:xfrm>
            <a:off x="0" y="-1"/>
            <a:ext cx="12192000" cy="6511533"/>
          </a:xfrm>
          <a:prstGeom prst="rect">
            <a:avLst/>
          </a:prstGeom>
        </p:spPr>
      </p:pic>
      <p:pic>
        <p:nvPicPr>
          <p:cNvPr id="5" name="Picture 4">
            <a:extLst>
              <a:ext uri="{FF2B5EF4-FFF2-40B4-BE49-F238E27FC236}">
                <a16:creationId xmlns:a16="http://schemas.microsoft.com/office/drawing/2014/main" id="{767A1A9E-6A8D-990F-D35A-D1361E426305}"/>
              </a:ext>
            </a:extLst>
          </p:cNvPr>
          <p:cNvPicPr>
            <a:picLocks noChangeAspect="1"/>
          </p:cNvPicPr>
          <p:nvPr/>
        </p:nvPicPr>
        <p:blipFill>
          <a:blip r:embed="rId4"/>
          <a:stretch>
            <a:fillRect/>
          </a:stretch>
        </p:blipFill>
        <p:spPr>
          <a:xfrm>
            <a:off x="0" y="501932"/>
            <a:ext cx="12417618" cy="5507665"/>
          </a:xfrm>
          <a:prstGeom prst="rect">
            <a:avLst/>
          </a:prstGeom>
        </p:spPr>
      </p:pic>
    </p:spTree>
    <p:extLst>
      <p:ext uri="{BB962C8B-B14F-4D97-AF65-F5344CB8AC3E}">
        <p14:creationId xmlns:p14="http://schemas.microsoft.com/office/powerpoint/2010/main" val="4029614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F07A0-7835-A117-9318-AAF387E50224}"/>
              </a:ext>
            </a:extLst>
          </p:cNvPr>
          <p:cNvSpPr>
            <a:spLocks noGrp="1"/>
          </p:cNvSpPr>
          <p:nvPr>
            <p:ph type="title"/>
          </p:nvPr>
        </p:nvSpPr>
        <p:spPr>
          <a:xfrm>
            <a:off x="330200" y="-33987"/>
            <a:ext cx="10515600" cy="1325563"/>
          </a:xfrm>
        </p:spPr>
        <p:txBody>
          <a:bodyPr/>
          <a:lstStyle/>
          <a:p>
            <a:r>
              <a:rPr lang="en-US" dirty="0"/>
              <a:t>Corinth, AD 50/51</a:t>
            </a:r>
          </a:p>
        </p:txBody>
      </p:sp>
      <p:sp>
        <p:nvSpPr>
          <p:cNvPr id="3" name="Content Placeholder 2">
            <a:extLst>
              <a:ext uri="{FF2B5EF4-FFF2-40B4-BE49-F238E27FC236}">
                <a16:creationId xmlns:a16="http://schemas.microsoft.com/office/drawing/2014/main" id="{177D15C9-669A-77D0-9101-82B9F138AFF5}"/>
              </a:ext>
            </a:extLst>
          </p:cNvPr>
          <p:cNvSpPr>
            <a:spLocks noGrp="1"/>
          </p:cNvSpPr>
          <p:nvPr>
            <p:ph idx="1"/>
          </p:nvPr>
        </p:nvSpPr>
        <p:spPr>
          <a:xfrm>
            <a:off x="681568" y="4694022"/>
            <a:ext cx="10515600" cy="889021"/>
          </a:xfrm>
        </p:spPr>
        <p:txBody>
          <a:bodyPr>
            <a:noAutofit/>
          </a:bodyPr>
          <a:lstStyle/>
          <a:p>
            <a:pPr marL="0" indent="0">
              <a:buNone/>
            </a:pPr>
            <a:r>
              <a:rPr lang="en-US" sz="2000" dirty="0"/>
              <a:t>AE 21mm, RPC I, 1184</a:t>
            </a:r>
          </a:p>
          <a:p>
            <a:pPr marL="0" indent="0">
              <a:buNone/>
            </a:pPr>
            <a:r>
              <a:rPr lang="en-GB" sz="2000" dirty="0"/>
              <a:t>Obverse: AGRIPPINA CAESARIS (</a:t>
            </a:r>
            <a:r>
              <a:rPr lang="en-GB" sz="2000" i="1" dirty="0"/>
              <a:t>Agrippina, wife of Caesar</a:t>
            </a:r>
            <a:r>
              <a:rPr lang="en-GB" sz="2000" dirty="0"/>
              <a:t>), bust of Agrippina Minor, right</a:t>
            </a:r>
          </a:p>
          <a:p>
            <a:pPr marL="0" indent="0">
              <a:buNone/>
            </a:pPr>
            <a:r>
              <a:rPr lang="en-GB" sz="2000" dirty="0"/>
              <a:t>Reverse: L PAC(O)(NIO) FL</a:t>
            </a:r>
            <a:r>
              <a:rPr lang="en-GB" sz="2000" u="sng" dirty="0"/>
              <a:t>AM</a:t>
            </a:r>
            <a:r>
              <a:rPr lang="en-GB" sz="2000" dirty="0"/>
              <a:t> (or FLAM) CN PVBL(I)(CIO), </a:t>
            </a:r>
            <a:r>
              <a:rPr lang="en-GB" sz="2000" u="sng" dirty="0"/>
              <a:t>NE</a:t>
            </a:r>
            <a:r>
              <a:rPr lang="en-GB" sz="2000" dirty="0"/>
              <a:t> BR (in exergue) </a:t>
            </a:r>
            <a:r>
              <a:rPr lang="en-GB" sz="2000" i="1" dirty="0"/>
              <a:t>with Lucius </a:t>
            </a:r>
            <a:r>
              <a:rPr lang="en-GB" sz="2000" i="1" dirty="0" err="1"/>
              <a:t>Paconius</a:t>
            </a:r>
            <a:r>
              <a:rPr lang="en-GB" sz="2000" i="1" dirty="0"/>
              <a:t> Flam— (and) Gnaeus </a:t>
            </a:r>
            <a:r>
              <a:rPr lang="en-GB" sz="2000" i="1" dirty="0" err="1"/>
              <a:t>Publicius</a:t>
            </a:r>
            <a:r>
              <a:rPr lang="en-GB" sz="2000" i="1" dirty="0"/>
              <a:t> (</a:t>
            </a:r>
            <a:r>
              <a:rPr lang="en-GB" sz="2000" i="1" dirty="0" err="1"/>
              <a:t>duovirs</a:t>
            </a:r>
            <a:r>
              <a:rPr lang="en-GB" sz="2000" i="1" dirty="0"/>
              <a:t>), Nero, Britannicus, </a:t>
            </a:r>
            <a:r>
              <a:rPr lang="en-GB" sz="2000" dirty="0"/>
              <a:t>Nero and Britannicus, standing face to face</a:t>
            </a:r>
          </a:p>
          <a:p>
            <a:pPr marL="0" indent="0">
              <a:buNone/>
            </a:pPr>
            <a:r>
              <a:rPr lang="en-US" sz="2000" dirty="0"/>
              <a:t>https://</a:t>
            </a:r>
            <a:r>
              <a:rPr lang="en-US" sz="2000" dirty="0" err="1"/>
              <a:t>rpc.ashmus.ox.ac.uk</a:t>
            </a:r>
            <a:r>
              <a:rPr lang="en-US" sz="2000" dirty="0"/>
              <a:t>/coins/1/1184</a:t>
            </a:r>
          </a:p>
        </p:txBody>
      </p:sp>
      <p:pic>
        <p:nvPicPr>
          <p:cNvPr id="14338" name="Picture 2" descr="undefined">
            <a:extLst>
              <a:ext uri="{FF2B5EF4-FFF2-40B4-BE49-F238E27FC236}">
                <a16:creationId xmlns:a16="http://schemas.microsoft.com/office/drawing/2014/main" id="{7BB03469-640C-72A3-4AAD-BCEED23C849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1568" y="1074541"/>
            <a:ext cx="3759200" cy="3603647"/>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undefined">
            <a:extLst>
              <a:ext uri="{FF2B5EF4-FFF2-40B4-BE49-F238E27FC236}">
                <a16:creationId xmlns:a16="http://schemas.microsoft.com/office/drawing/2014/main" id="{06CD8BC2-9E33-88D0-CAB6-CB0368A219C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54550" y="1140707"/>
            <a:ext cx="3759200" cy="3628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16841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9B02B-576F-BA7E-3770-28327FFC8132}"/>
              </a:ext>
            </a:extLst>
          </p:cNvPr>
          <p:cNvSpPr>
            <a:spLocks noGrp="1"/>
          </p:cNvSpPr>
          <p:nvPr>
            <p:ph type="title"/>
          </p:nvPr>
        </p:nvSpPr>
        <p:spPr>
          <a:xfrm>
            <a:off x="651934" y="44652"/>
            <a:ext cx="10515600" cy="1325563"/>
          </a:xfrm>
        </p:spPr>
        <p:txBody>
          <a:bodyPr/>
          <a:lstStyle/>
          <a:p>
            <a:r>
              <a:rPr lang="en-US" dirty="0"/>
              <a:t>Pergamum, c. AD 55</a:t>
            </a:r>
          </a:p>
        </p:txBody>
      </p:sp>
      <p:sp>
        <p:nvSpPr>
          <p:cNvPr id="3" name="Content Placeholder 2">
            <a:extLst>
              <a:ext uri="{FF2B5EF4-FFF2-40B4-BE49-F238E27FC236}">
                <a16:creationId xmlns:a16="http://schemas.microsoft.com/office/drawing/2014/main" id="{D4C94351-3DED-B68F-F9D9-294D1672D558}"/>
              </a:ext>
            </a:extLst>
          </p:cNvPr>
          <p:cNvSpPr>
            <a:spLocks noGrp="1"/>
          </p:cNvSpPr>
          <p:nvPr>
            <p:ph idx="1"/>
          </p:nvPr>
        </p:nvSpPr>
        <p:spPr>
          <a:xfrm>
            <a:off x="651934" y="4486880"/>
            <a:ext cx="10515600" cy="1409701"/>
          </a:xfrm>
        </p:spPr>
        <p:txBody>
          <a:bodyPr>
            <a:noAutofit/>
          </a:bodyPr>
          <a:lstStyle/>
          <a:p>
            <a:pPr marL="0" indent="0">
              <a:buNone/>
            </a:pPr>
            <a:r>
              <a:rPr lang="en-US" sz="2000" dirty="0"/>
              <a:t>AE 19mm, RPC I, 2372</a:t>
            </a:r>
          </a:p>
          <a:p>
            <a:pPr marL="0" indent="0">
              <a:buNone/>
            </a:pPr>
            <a:r>
              <a:rPr lang="en-GB" sz="2000" dirty="0"/>
              <a:t>Obverse: </a:t>
            </a:r>
            <a:r>
              <a:rPr lang="el-GR" sz="2000" dirty="0"/>
              <a:t>ΑΓΡΙΠΠΙΝΑΝ ϹΕΒΑϹΤΗΝ ΝΕΡΩΝΑ ϹΕΒΑϹΤΟΝ</a:t>
            </a:r>
            <a:r>
              <a:rPr lang="en-GB" sz="2000" dirty="0"/>
              <a:t> (</a:t>
            </a:r>
            <a:r>
              <a:rPr lang="en-GB" sz="2000" i="1" dirty="0"/>
              <a:t>For Agrippina Augusta (and) Nero Augustus)</a:t>
            </a:r>
            <a:r>
              <a:rPr lang="en-GB" sz="2000" dirty="0"/>
              <a:t>, draped bust of Agrippina II facing bare head of Nero</a:t>
            </a:r>
          </a:p>
          <a:p>
            <a:pPr marL="0" indent="0">
              <a:buNone/>
            </a:pPr>
            <a:r>
              <a:rPr lang="en-GB" sz="2000" dirty="0"/>
              <a:t>Reverse: Temple with four columns enclosing statue of Augustus, resting on spear with his right hand, </a:t>
            </a:r>
            <a:r>
              <a:rPr lang="el-GR" sz="2000" dirty="0"/>
              <a:t>ΘΕΟΝ ϹΕΒΑϹΤΟΝ ΠΕΡΓΑΜΗΝΟΙ</a:t>
            </a:r>
            <a:r>
              <a:rPr lang="en-GB" sz="2000" dirty="0"/>
              <a:t> (</a:t>
            </a:r>
            <a:r>
              <a:rPr lang="en-GB" sz="2000" i="1" dirty="0"/>
              <a:t>the </a:t>
            </a:r>
            <a:r>
              <a:rPr lang="en-GB" sz="2000" i="1" dirty="0" err="1"/>
              <a:t>Pergamenes</a:t>
            </a:r>
            <a:r>
              <a:rPr lang="en-GB" sz="2000" i="1" dirty="0"/>
              <a:t> (</a:t>
            </a:r>
            <a:r>
              <a:rPr lang="en-GB" sz="2000" i="1" dirty="0" err="1"/>
              <a:t>honor</a:t>
            </a:r>
            <a:r>
              <a:rPr lang="en-GB" sz="2000" i="1" dirty="0"/>
              <a:t>) the divine Augustus), </a:t>
            </a:r>
          </a:p>
          <a:p>
            <a:pPr marL="0" indent="0">
              <a:buNone/>
            </a:pPr>
            <a:r>
              <a:rPr lang="en-US" sz="2000" dirty="0"/>
              <a:t>https://</a:t>
            </a:r>
            <a:r>
              <a:rPr lang="en-US" sz="2000" dirty="0" err="1"/>
              <a:t>rpc.ashmus.ox.ac.uk</a:t>
            </a:r>
            <a:r>
              <a:rPr lang="en-US" sz="2000" dirty="0"/>
              <a:t>/coins/1/2372</a:t>
            </a:r>
          </a:p>
        </p:txBody>
      </p:sp>
      <p:pic>
        <p:nvPicPr>
          <p:cNvPr id="15362" name="Picture 2" descr="undefined">
            <a:extLst>
              <a:ext uri="{FF2B5EF4-FFF2-40B4-BE49-F238E27FC236}">
                <a16:creationId xmlns:a16="http://schemas.microsoft.com/office/drawing/2014/main" id="{6A8176F4-B443-60F7-38CB-2DF3F3CE3DC8}"/>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38200" y="1187509"/>
            <a:ext cx="3405532" cy="3299371"/>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undefined">
            <a:extLst>
              <a:ext uri="{FF2B5EF4-FFF2-40B4-BE49-F238E27FC236}">
                <a16:creationId xmlns:a16="http://schemas.microsoft.com/office/drawing/2014/main" id="{AB7B96C3-F0D3-4AD6-FDBD-5494F69EE1C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393234" y="1110268"/>
            <a:ext cx="3405532" cy="3376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77097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C70C3-F7A7-9FE3-4E8E-9CCDB68484D2}"/>
              </a:ext>
            </a:extLst>
          </p:cNvPr>
          <p:cNvSpPr>
            <a:spLocks noGrp="1"/>
          </p:cNvSpPr>
          <p:nvPr>
            <p:ph type="title"/>
          </p:nvPr>
        </p:nvSpPr>
        <p:spPr>
          <a:xfrm>
            <a:off x="709863" y="128924"/>
            <a:ext cx="10515600" cy="1325563"/>
          </a:xfrm>
        </p:spPr>
        <p:txBody>
          <a:bodyPr/>
          <a:lstStyle/>
          <a:p>
            <a:r>
              <a:rPr lang="en-US" dirty="0" err="1"/>
              <a:t>Hierocaesarea</a:t>
            </a:r>
            <a:r>
              <a:rPr lang="en-US" dirty="0"/>
              <a:t> (Lydia), AD 54-59</a:t>
            </a:r>
          </a:p>
        </p:txBody>
      </p:sp>
      <p:sp>
        <p:nvSpPr>
          <p:cNvPr id="3" name="Content Placeholder 2">
            <a:extLst>
              <a:ext uri="{FF2B5EF4-FFF2-40B4-BE49-F238E27FC236}">
                <a16:creationId xmlns:a16="http://schemas.microsoft.com/office/drawing/2014/main" id="{6822D702-C198-0765-367A-BAC4FCF1C9D5}"/>
              </a:ext>
            </a:extLst>
          </p:cNvPr>
          <p:cNvSpPr>
            <a:spLocks noGrp="1"/>
          </p:cNvSpPr>
          <p:nvPr>
            <p:ph idx="1"/>
          </p:nvPr>
        </p:nvSpPr>
        <p:spPr>
          <a:xfrm>
            <a:off x="838200" y="4562641"/>
            <a:ext cx="10515600" cy="1325563"/>
          </a:xfrm>
        </p:spPr>
        <p:txBody>
          <a:bodyPr>
            <a:noAutofit/>
          </a:bodyPr>
          <a:lstStyle/>
          <a:p>
            <a:pPr marL="0" indent="0">
              <a:buNone/>
            </a:pPr>
            <a:r>
              <a:rPr lang="en-US" sz="2000" dirty="0"/>
              <a:t>AE 17mm, RPC I 2388A</a:t>
            </a:r>
          </a:p>
          <a:p>
            <a:pPr marL="0" indent="0">
              <a:buNone/>
            </a:pPr>
            <a:r>
              <a:rPr lang="en-GB" sz="2000" dirty="0"/>
              <a:t>Obverse: draped bust of Agrippina II, right, </a:t>
            </a:r>
            <a:r>
              <a:rPr lang="el-GR" sz="2000" dirty="0"/>
              <a:t>ΑΓΡΙΠΠΙΝΑΝ ΘΕΑΝ ϹΕΒΑϹΤΗΝ</a:t>
            </a:r>
            <a:r>
              <a:rPr lang="en-GB" sz="2000" dirty="0"/>
              <a:t> (</a:t>
            </a:r>
            <a:r>
              <a:rPr lang="en-GB" sz="2000" i="1" dirty="0"/>
              <a:t>for Agrippina Divine Augusta)</a:t>
            </a:r>
          </a:p>
          <a:p>
            <a:pPr marL="0" indent="0">
              <a:buNone/>
            </a:pPr>
            <a:r>
              <a:rPr lang="en-GB" sz="2000" dirty="0"/>
              <a:t>Reverse: Artemis pulling down stag by antlers, </a:t>
            </a:r>
            <a:r>
              <a:rPr lang="el-GR" sz="2000" dirty="0"/>
              <a:t>ΙΕΡΟΚΕϹΑΡΕΩΝ ΕΠΙ ΚΑΠΙΤΩΝΟϹ</a:t>
            </a:r>
            <a:r>
              <a:rPr lang="en-GB" sz="2000" dirty="0"/>
              <a:t> (</a:t>
            </a:r>
            <a:r>
              <a:rPr lang="en-GB" sz="2000" i="1" dirty="0"/>
              <a:t>of the </a:t>
            </a:r>
            <a:r>
              <a:rPr lang="en-GB" sz="2000" i="1" dirty="0" err="1"/>
              <a:t>Hierocaesareans</a:t>
            </a:r>
            <a:r>
              <a:rPr lang="en-GB" sz="2000" i="1" dirty="0"/>
              <a:t>, under Capito</a:t>
            </a:r>
            <a:r>
              <a:rPr lang="en-GB" sz="2000" dirty="0"/>
              <a:t>)</a:t>
            </a:r>
          </a:p>
          <a:p>
            <a:pPr marL="0" indent="0">
              <a:buNone/>
            </a:pPr>
            <a:r>
              <a:rPr lang="en-GB" sz="2000" dirty="0"/>
              <a:t>https://</a:t>
            </a:r>
            <a:r>
              <a:rPr lang="en-GB" sz="2000" dirty="0" err="1"/>
              <a:t>rpc.ashmus.ox.ac.uk</a:t>
            </a:r>
            <a:r>
              <a:rPr lang="en-GB" sz="2000" dirty="0"/>
              <a:t>/coins/1/2388A</a:t>
            </a:r>
          </a:p>
          <a:p>
            <a:pPr marL="0" indent="0">
              <a:buNone/>
            </a:pPr>
            <a:endParaRPr lang="en-US" sz="2000" dirty="0"/>
          </a:p>
        </p:txBody>
      </p:sp>
      <p:pic>
        <p:nvPicPr>
          <p:cNvPr id="16386" name="Picture 2" descr="undefined">
            <a:extLst>
              <a:ext uri="{FF2B5EF4-FFF2-40B4-BE49-F238E27FC236}">
                <a16:creationId xmlns:a16="http://schemas.microsoft.com/office/drawing/2014/main" id="{DAED9EE5-288C-5A17-1D16-5CF824E0B00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85333" y="1268748"/>
            <a:ext cx="3177117" cy="3161152"/>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undefined">
            <a:extLst>
              <a:ext uri="{FF2B5EF4-FFF2-40B4-BE49-F238E27FC236}">
                <a16:creationId xmlns:a16="http://schemas.microsoft.com/office/drawing/2014/main" id="{B3205616-C430-0122-1E65-F720CA44E02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07442" y="1313641"/>
            <a:ext cx="3177116" cy="3113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27166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A85E0-CA71-F59E-7844-D1DCFD70378A}"/>
              </a:ext>
            </a:extLst>
          </p:cNvPr>
          <p:cNvSpPr>
            <a:spLocks noGrp="1"/>
          </p:cNvSpPr>
          <p:nvPr>
            <p:ph type="title"/>
          </p:nvPr>
        </p:nvSpPr>
        <p:spPr>
          <a:xfrm>
            <a:off x="838200" y="138339"/>
            <a:ext cx="10515600" cy="1325563"/>
          </a:xfrm>
        </p:spPr>
        <p:txBody>
          <a:bodyPr/>
          <a:lstStyle/>
          <a:p>
            <a:r>
              <a:rPr lang="en-US" dirty="0" err="1"/>
              <a:t>Mostene</a:t>
            </a:r>
            <a:r>
              <a:rPr lang="en-US" dirty="0"/>
              <a:t> (Lydia), AD 50/4</a:t>
            </a:r>
          </a:p>
        </p:txBody>
      </p:sp>
      <p:sp>
        <p:nvSpPr>
          <p:cNvPr id="3" name="Content Placeholder 2">
            <a:extLst>
              <a:ext uri="{FF2B5EF4-FFF2-40B4-BE49-F238E27FC236}">
                <a16:creationId xmlns:a16="http://schemas.microsoft.com/office/drawing/2014/main" id="{4FCC9A71-01D9-9BC5-B947-E048CDE40FF8}"/>
              </a:ext>
            </a:extLst>
          </p:cNvPr>
          <p:cNvSpPr>
            <a:spLocks noGrp="1"/>
          </p:cNvSpPr>
          <p:nvPr>
            <p:ph idx="1"/>
          </p:nvPr>
        </p:nvSpPr>
        <p:spPr>
          <a:xfrm>
            <a:off x="838200" y="4609096"/>
            <a:ext cx="10515600" cy="1471613"/>
          </a:xfrm>
        </p:spPr>
        <p:txBody>
          <a:bodyPr>
            <a:noAutofit/>
          </a:bodyPr>
          <a:lstStyle/>
          <a:p>
            <a:pPr marL="0" indent="0">
              <a:buNone/>
            </a:pPr>
            <a:r>
              <a:rPr lang="en-US" sz="2000" dirty="0"/>
              <a:t>AE 20mm, RPC I 2461</a:t>
            </a:r>
          </a:p>
          <a:p>
            <a:pPr marL="0" indent="0">
              <a:buNone/>
            </a:pPr>
            <a:r>
              <a:rPr lang="en-GB" sz="2000" dirty="0"/>
              <a:t>Obverse: laureate head of Claudius and draped bust of Agrippina II, jugate, right, </a:t>
            </a:r>
            <a:r>
              <a:rPr lang="el-GR" sz="2000" dirty="0"/>
              <a:t>ΤΙ ΚΛΑΥΔΙΟΝ ΚΑΙϹΑΡΑ ΘΕΑΝ ΑΓΡΙΠΠΙΝΑΝ</a:t>
            </a:r>
            <a:r>
              <a:rPr lang="en-GB" sz="2000" dirty="0"/>
              <a:t> (</a:t>
            </a:r>
            <a:r>
              <a:rPr lang="en-GB" sz="2000" i="1" dirty="0"/>
              <a:t>for Tiberius Claudius Caesar, for the divine Agrippina</a:t>
            </a:r>
            <a:r>
              <a:rPr lang="en-GB" sz="2000" dirty="0"/>
              <a:t>)</a:t>
            </a:r>
          </a:p>
          <a:p>
            <a:pPr marL="0" indent="0">
              <a:buNone/>
            </a:pPr>
            <a:r>
              <a:rPr lang="en-GB" sz="2000" dirty="0"/>
              <a:t>Reverse: hero on horseback, right, with double axe, </a:t>
            </a:r>
            <a:r>
              <a:rPr lang="el-GR" sz="2000" dirty="0"/>
              <a:t>ΕΠΙ ΠΕΔΑΝΙΟΥ ΚΑΙϹΑΡΕΩΝ ΜΟϹΤΗΝΩΝ</a:t>
            </a:r>
            <a:r>
              <a:rPr lang="en-GB" sz="2000" dirty="0"/>
              <a:t> (</a:t>
            </a:r>
            <a:r>
              <a:rPr lang="en-GB" sz="2000" i="1" dirty="0"/>
              <a:t>under Pedanius, of the Caesarean </a:t>
            </a:r>
            <a:r>
              <a:rPr lang="en-GB" sz="2000" i="1" dirty="0" err="1"/>
              <a:t>Mostenans</a:t>
            </a:r>
            <a:r>
              <a:rPr lang="en-GB" sz="2000" i="1" dirty="0"/>
              <a:t>)</a:t>
            </a:r>
          </a:p>
          <a:p>
            <a:pPr marL="0" indent="0">
              <a:buNone/>
            </a:pPr>
            <a:r>
              <a:rPr lang="en-US" sz="2000" dirty="0"/>
              <a:t>https://</a:t>
            </a:r>
            <a:r>
              <a:rPr lang="en-US" sz="2000" dirty="0" err="1"/>
              <a:t>rpc.ashmus.ox.ac.uk</a:t>
            </a:r>
            <a:r>
              <a:rPr lang="en-US" sz="2000" dirty="0"/>
              <a:t>/coins/1/2461</a:t>
            </a:r>
          </a:p>
        </p:txBody>
      </p:sp>
      <p:pic>
        <p:nvPicPr>
          <p:cNvPr id="17410" name="Picture 2" descr="undefined">
            <a:extLst>
              <a:ext uri="{FF2B5EF4-FFF2-40B4-BE49-F238E27FC236}">
                <a16:creationId xmlns:a16="http://schemas.microsoft.com/office/drawing/2014/main" id="{AFDBC204-7A32-7FB6-209E-7098357B67D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12913" y="1396230"/>
            <a:ext cx="3278187" cy="2994031"/>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undefined">
            <a:extLst>
              <a:ext uri="{FF2B5EF4-FFF2-40B4-BE49-F238E27FC236}">
                <a16:creationId xmlns:a16="http://schemas.microsoft.com/office/drawing/2014/main" id="{C3649C38-B74D-85CE-2885-027F9B444870}"/>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245099" y="1305742"/>
            <a:ext cx="3304523" cy="29940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90777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986C2-B4D7-E2BA-EBA7-3A9A94E9755C}"/>
              </a:ext>
            </a:extLst>
          </p:cNvPr>
          <p:cNvSpPr>
            <a:spLocks noGrp="1"/>
          </p:cNvSpPr>
          <p:nvPr>
            <p:ph type="title"/>
          </p:nvPr>
        </p:nvSpPr>
        <p:spPr>
          <a:xfrm>
            <a:off x="414866" y="18255"/>
            <a:ext cx="10515600" cy="1325563"/>
          </a:xfrm>
        </p:spPr>
        <p:txBody>
          <a:bodyPr/>
          <a:lstStyle/>
          <a:p>
            <a:r>
              <a:rPr lang="en-US" dirty="0"/>
              <a:t>Samos (Ionia)</a:t>
            </a:r>
          </a:p>
        </p:txBody>
      </p:sp>
      <p:sp>
        <p:nvSpPr>
          <p:cNvPr id="3" name="Content Placeholder 2">
            <a:extLst>
              <a:ext uri="{FF2B5EF4-FFF2-40B4-BE49-F238E27FC236}">
                <a16:creationId xmlns:a16="http://schemas.microsoft.com/office/drawing/2014/main" id="{46CDA20C-6585-222E-F6E4-09BF277D61B2}"/>
              </a:ext>
            </a:extLst>
          </p:cNvPr>
          <p:cNvSpPr>
            <a:spLocks noGrp="1"/>
          </p:cNvSpPr>
          <p:nvPr>
            <p:ph idx="1"/>
          </p:nvPr>
        </p:nvSpPr>
        <p:spPr>
          <a:xfrm>
            <a:off x="838200" y="4935349"/>
            <a:ext cx="10515600" cy="1325564"/>
          </a:xfrm>
        </p:spPr>
        <p:txBody>
          <a:bodyPr>
            <a:noAutofit/>
          </a:bodyPr>
          <a:lstStyle/>
          <a:p>
            <a:pPr marL="0" indent="0">
              <a:buNone/>
            </a:pPr>
            <a:r>
              <a:rPr lang="en-US" sz="2000" dirty="0"/>
              <a:t>AE 20mm, RPC I 2686</a:t>
            </a:r>
          </a:p>
          <a:p>
            <a:pPr marL="0" indent="0">
              <a:buNone/>
            </a:pPr>
            <a:r>
              <a:rPr lang="en-GB" sz="2000" dirty="0"/>
              <a:t>Obverse: draped bust of Agrippina II, right </a:t>
            </a:r>
            <a:r>
              <a:rPr lang="el-GR" sz="2000" dirty="0"/>
              <a:t>ΑΓΡΙΠΠΙΝΑ ΘΕΟΜΗΤΩΡ</a:t>
            </a:r>
            <a:r>
              <a:rPr lang="en-GB" sz="2000" dirty="0"/>
              <a:t> (</a:t>
            </a:r>
            <a:r>
              <a:rPr lang="en-GB" sz="2000" i="1" dirty="0"/>
              <a:t>Agrippina, mother of the god)</a:t>
            </a:r>
          </a:p>
          <a:p>
            <a:pPr marL="0" indent="0">
              <a:buNone/>
            </a:pPr>
            <a:r>
              <a:rPr lang="en-GB" sz="2000" dirty="0"/>
              <a:t>Reverse: peacock standing on caduceus, right; behind, sceptre. </a:t>
            </a:r>
            <a:r>
              <a:rPr lang="el-GR" sz="2000" dirty="0"/>
              <a:t>ΣΑΜΙΩΝ</a:t>
            </a:r>
            <a:r>
              <a:rPr lang="en-GB" sz="2000" dirty="0"/>
              <a:t> (</a:t>
            </a:r>
            <a:r>
              <a:rPr lang="en-GB" sz="2000" i="1" dirty="0"/>
              <a:t>of the Samians)</a:t>
            </a:r>
          </a:p>
          <a:p>
            <a:pPr marL="0" indent="0">
              <a:buNone/>
            </a:pPr>
            <a:r>
              <a:rPr lang="en-US" sz="2000" dirty="0"/>
              <a:t>https://</a:t>
            </a:r>
            <a:r>
              <a:rPr lang="en-US" sz="2000" dirty="0" err="1"/>
              <a:t>rpc.ashmus.ox.ac.uk</a:t>
            </a:r>
            <a:r>
              <a:rPr lang="en-US" sz="2000" dirty="0"/>
              <a:t>/coins/1/2686</a:t>
            </a:r>
          </a:p>
        </p:txBody>
      </p:sp>
      <p:pic>
        <p:nvPicPr>
          <p:cNvPr id="19458" name="Picture 2" descr="undefined">
            <a:extLst>
              <a:ext uri="{FF2B5EF4-FFF2-40B4-BE49-F238E27FC236}">
                <a16:creationId xmlns:a16="http://schemas.microsoft.com/office/drawing/2014/main" id="{3E515B54-F45F-3D53-828A-808E23152AF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11032" y="1343817"/>
            <a:ext cx="3543520" cy="3503253"/>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descr="undefined">
            <a:extLst>
              <a:ext uri="{FF2B5EF4-FFF2-40B4-BE49-F238E27FC236}">
                <a16:creationId xmlns:a16="http://schemas.microsoft.com/office/drawing/2014/main" id="{A34450A4-D306-FF5D-5786-E5322FBCFED0}"/>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174809" y="1316617"/>
            <a:ext cx="3543520" cy="3645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8587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7A73E-EE00-6427-44B4-F472F864F20D}"/>
              </a:ext>
            </a:extLst>
          </p:cNvPr>
          <p:cNvSpPr>
            <a:spLocks noGrp="1"/>
          </p:cNvSpPr>
          <p:nvPr>
            <p:ph type="title"/>
          </p:nvPr>
        </p:nvSpPr>
        <p:spPr>
          <a:xfrm>
            <a:off x="382747" y="-36545"/>
            <a:ext cx="10515600" cy="1325563"/>
          </a:xfrm>
        </p:spPr>
        <p:txBody>
          <a:bodyPr/>
          <a:lstStyle/>
          <a:p>
            <a:r>
              <a:rPr lang="en-US" dirty="0" err="1"/>
              <a:t>Acmonea</a:t>
            </a:r>
            <a:r>
              <a:rPr lang="en-US" dirty="0"/>
              <a:t> (Phrygia), c. AD 55</a:t>
            </a:r>
          </a:p>
        </p:txBody>
      </p:sp>
      <p:sp>
        <p:nvSpPr>
          <p:cNvPr id="3" name="Content Placeholder 2">
            <a:extLst>
              <a:ext uri="{FF2B5EF4-FFF2-40B4-BE49-F238E27FC236}">
                <a16:creationId xmlns:a16="http://schemas.microsoft.com/office/drawing/2014/main" id="{D08B44F8-4584-131E-7D0D-BFA23C57165C}"/>
              </a:ext>
            </a:extLst>
          </p:cNvPr>
          <p:cNvSpPr>
            <a:spLocks noGrp="1"/>
          </p:cNvSpPr>
          <p:nvPr>
            <p:ph idx="1"/>
          </p:nvPr>
        </p:nvSpPr>
        <p:spPr>
          <a:xfrm>
            <a:off x="838200" y="4392346"/>
            <a:ext cx="10515600" cy="1325563"/>
          </a:xfrm>
        </p:spPr>
        <p:txBody>
          <a:bodyPr>
            <a:noAutofit/>
          </a:bodyPr>
          <a:lstStyle/>
          <a:p>
            <a:pPr marL="0" indent="0">
              <a:buNone/>
            </a:pPr>
            <a:r>
              <a:rPr lang="en-US" sz="2000" dirty="0"/>
              <a:t>AE 16mm, RPC I 3173</a:t>
            </a:r>
          </a:p>
          <a:p>
            <a:pPr marL="0" indent="0">
              <a:buNone/>
            </a:pPr>
            <a:r>
              <a:rPr lang="en-GB" sz="2000" dirty="0"/>
              <a:t>draped bust of Agrippina II with ears of corn and poppy, right, </a:t>
            </a:r>
            <a:r>
              <a:rPr lang="el-GR" sz="2000" dirty="0"/>
              <a:t>ΑΓΡΙΠΠΙΝΑΝ ΣΕΒΑΣΤΗΝ</a:t>
            </a:r>
            <a:r>
              <a:rPr lang="en-GB" sz="2000" dirty="0"/>
              <a:t> (</a:t>
            </a:r>
            <a:r>
              <a:rPr lang="en-GB" sz="2000" i="1" dirty="0"/>
              <a:t>for Agrippina Augusta)</a:t>
            </a:r>
          </a:p>
          <a:p>
            <a:pPr marL="0" indent="0">
              <a:buNone/>
            </a:pPr>
            <a:r>
              <a:rPr lang="en-GB" sz="2000" dirty="0"/>
              <a:t>Artemis, right, drawing arrow and holding bow; before, small figure of Nike with palm and wreath. </a:t>
            </a:r>
            <a:r>
              <a:rPr lang="el-GR" sz="2000" dirty="0"/>
              <a:t>ΕΠΙ ΣΕΡΟΥΗΝΙΟΥ ΚΑΠΙΤΩΝΟΣ ΚΑΙ ΙΟΥΛΙΑΣ ΣΕΟΥΗΡΑΣ ΑΚΜΟΝΕΩΝ</a:t>
            </a:r>
            <a:r>
              <a:rPr lang="en-GB" sz="2000" dirty="0"/>
              <a:t> (</a:t>
            </a:r>
            <a:r>
              <a:rPr lang="en-GB" sz="2000" i="1" dirty="0"/>
              <a:t>under </a:t>
            </a:r>
            <a:r>
              <a:rPr lang="en-GB" sz="2000" i="1" dirty="0" err="1"/>
              <a:t>Servenius</a:t>
            </a:r>
            <a:r>
              <a:rPr lang="en-GB" sz="2000" i="1" dirty="0"/>
              <a:t> Capito and Julia Severa, of the </a:t>
            </a:r>
            <a:r>
              <a:rPr lang="en-GB" sz="2000" i="1" dirty="0" err="1"/>
              <a:t>Acmoneans</a:t>
            </a:r>
            <a:r>
              <a:rPr lang="en-GB" sz="2000" i="1" dirty="0"/>
              <a:t>)</a:t>
            </a:r>
          </a:p>
          <a:p>
            <a:pPr marL="0" indent="0">
              <a:buNone/>
            </a:pPr>
            <a:r>
              <a:rPr lang="en-GB" sz="2000" dirty="0">
                <a:hlinkClick r:id="rId2"/>
              </a:rPr>
              <a:t>https://rpc.ashmus.ox.ac.uk/coins/1/3173</a:t>
            </a:r>
            <a:endParaRPr lang="en-US" sz="2000" dirty="0"/>
          </a:p>
        </p:txBody>
      </p:sp>
      <p:pic>
        <p:nvPicPr>
          <p:cNvPr id="20482" name="Picture 2" descr="undefined">
            <a:extLst>
              <a:ext uri="{FF2B5EF4-FFF2-40B4-BE49-F238E27FC236}">
                <a16:creationId xmlns:a16="http://schemas.microsoft.com/office/drawing/2014/main" id="{FE648B35-1B43-693F-A925-37DF8B8B002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99722" y="1382446"/>
            <a:ext cx="2997359" cy="3009900"/>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undefined">
            <a:extLst>
              <a:ext uri="{FF2B5EF4-FFF2-40B4-BE49-F238E27FC236}">
                <a16:creationId xmlns:a16="http://schemas.microsoft.com/office/drawing/2014/main" id="{A9615EB5-CB7E-3F4D-EB4C-BB4CD652E43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301125" y="1201206"/>
            <a:ext cx="3235461" cy="3191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935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9500743-C533-3B78-6D1C-A155B074DBEE}"/>
              </a:ext>
            </a:extLst>
          </p:cNvPr>
          <p:cNvPicPr>
            <a:picLocks noChangeAspect="1"/>
          </p:cNvPicPr>
          <p:nvPr/>
        </p:nvPicPr>
        <p:blipFill>
          <a:blip r:embed="rId3"/>
          <a:stretch>
            <a:fillRect/>
          </a:stretch>
        </p:blipFill>
        <p:spPr>
          <a:xfrm>
            <a:off x="152400" y="829743"/>
            <a:ext cx="9124380" cy="4866970"/>
          </a:xfrm>
          <a:prstGeom prst="rect">
            <a:avLst/>
          </a:prstGeom>
        </p:spPr>
      </p:pic>
      <p:sp>
        <p:nvSpPr>
          <p:cNvPr id="3" name="TextBox 2">
            <a:extLst>
              <a:ext uri="{FF2B5EF4-FFF2-40B4-BE49-F238E27FC236}">
                <a16:creationId xmlns:a16="http://schemas.microsoft.com/office/drawing/2014/main" id="{331FA9C8-A843-749D-1CDE-9BA50899AA79}"/>
              </a:ext>
            </a:extLst>
          </p:cNvPr>
          <p:cNvSpPr txBox="1"/>
          <p:nvPr/>
        </p:nvSpPr>
        <p:spPr>
          <a:xfrm>
            <a:off x="10115294" y="1019358"/>
            <a:ext cx="1924306" cy="3785652"/>
          </a:xfrm>
          <a:prstGeom prst="rect">
            <a:avLst/>
          </a:prstGeom>
          <a:noFill/>
        </p:spPr>
        <p:txBody>
          <a:bodyPr wrap="square">
            <a:spAutoFit/>
          </a:bodyPr>
          <a:lstStyle/>
          <a:p>
            <a:r>
              <a:rPr lang="en-US" sz="2400" dirty="0"/>
              <a:t>Annual pay of a legionary soldier – 225 denarii</a:t>
            </a:r>
          </a:p>
          <a:p>
            <a:endParaRPr lang="en-US" sz="2400" dirty="0"/>
          </a:p>
          <a:p>
            <a:r>
              <a:rPr lang="en-US" sz="2400" dirty="0"/>
              <a:t>Quadrans – bath entrance</a:t>
            </a:r>
          </a:p>
          <a:p>
            <a:endParaRPr lang="en-US" sz="2400" dirty="0"/>
          </a:p>
          <a:p>
            <a:r>
              <a:rPr lang="en-US" sz="2400" dirty="0"/>
              <a:t>Loaf of bread - semis</a:t>
            </a:r>
          </a:p>
        </p:txBody>
      </p:sp>
    </p:spTree>
    <p:extLst>
      <p:ext uri="{BB962C8B-B14F-4D97-AF65-F5344CB8AC3E}">
        <p14:creationId xmlns:p14="http://schemas.microsoft.com/office/powerpoint/2010/main" val="33627198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BCEC4-3CE7-0CDD-20A6-115EC5BF1F5E}"/>
              </a:ext>
            </a:extLst>
          </p:cNvPr>
          <p:cNvSpPr>
            <a:spLocks noGrp="1"/>
          </p:cNvSpPr>
          <p:nvPr>
            <p:ph type="title"/>
          </p:nvPr>
        </p:nvSpPr>
        <p:spPr>
          <a:xfrm>
            <a:off x="550333" y="156369"/>
            <a:ext cx="10515600" cy="1325563"/>
          </a:xfrm>
        </p:spPr>
        <p:txBody>
          <a:bodyPr/>
          <a:lstStyle/>
          <a:p>
            <a:r>
              <a:rPr lang="en-US" dirty="0"/>
              <a:t>Thessalonica (Macedonia) under Nero</a:t>
            </a:r>
          </a:p>
        </p:txBody>
      </p:sp>
      <p:sp>
        <p:nvSpPr>
          <p:cNvPr id="3" name="Content Placeholder 2">
            <a:extLst>
              <a:ext uri="{FF2B5EF4-FFF2-40B4-BE49-F238E27FC236}">
                <a16:creationId xmlns:a16="http://schemas.microsoft.com/office/drawing/2014/main" id="{6D67AD31-7A8A-2181-3390-6E5353D934D2}"/>
              </a:ext>
            </a:extLst>
          </p:cNvPr>
          <p:cNvSpPr>
            <a:spLocks noGrp="1"/>
          </p:cNvSpPr>
          <p:nvPr>
            <p:ph idx="1"/>
          </p:nvPr>
        </p:nvSpPr>
        <p:spPr>
          <a:xfrm>
            <a:off x="838200" y="5061777"/>
            <a:ext cx="10515600" cy="1325563"/>
          </a:xfrm>
        </p:spPr>
        <p:txBody>
          <a:bodyPr>
            <a:noAutofit/>
          </a:bodyPr>
          <a:lstStyle/>
          <a:p>
            <a:pPr marL="0" indent="0">
              <a:buNone/>
            </a:pPr>
            <a:r>
              <a:rPr lang="en-US" sz="2000" dirty="0"/>
              <a:t>RPC I, 1605, 16mm</a:t>
            </a:r>
          </a:p>
          <a:p>
            <a:pPr marL="0" indent="0">
              <a:buNone/>
            </a:pPr>
            <a:r>
              <a:rPr lang="en-GB" sz="2000" dirty="0"/>
              <a:t>bust of Agrippina, left, </a:t>
            </a:r>
            <a:r>
              <a:rPr lang="el-GR" sz="2000" dirty="0"/>
              <a:t>ΑΓΡΙΠΠΙΝΑ ΣΕΒΑΣΤΗ</a:t>
            </a:r>
            <a:r>
              <a:rPr lang="en-GB" sz="2000" dirty="0"/>
              <a:t>, </a:t>
            </a:r>
            <a:r>
              <a:rPr lang="en-GB" sz="2000" i="1" dirty="0"/>
              <a:t>Agrippina Augusta</a:t>
            </a:r>
          </a:p>
          <a:p>
            <a:pPr marL="0" indent="0">
              <a:buNone/>
            </a:pPr>
            <a:r>
              <a:rPr lang="en-GB" sz="2000" dirty="0"/>
              <a:t>horse trotting, left; above, star and crescent</a:t>
            </a:r>
          </a:p>
          <a:p>
            <a:pPr marL="0" indent="0">
              <a:buNone/>
            </a:pPr>
            <a:r>
              <a:rPr lang="en-US" sz="2000" dirty="0"/>
              <a:t>https://</a:t>
            </a:r>
            <a:r>
              <a:rPr lang="en-US" sz="2000" dirty="0" err="1"/>
              <a:t>rpc.ashmus.ox.ac.uk</a:t>
            </a:r>
            <a:r>
              <a:rPr lang="en-US" sz="2000" dirty="0"/>
              <a:t>/coins/1/1605</a:t>
            </a:r>
          </a:p>
        </p:txBody>
      </p:sp>
      <p:pic>
        <p:nvPicPr>
          <p:cNvPr id="21506" name="Picture 2" descr="undefined">
            <a:extLst>
              <a:ext uri="{FF2B5EF4-FFF2-40B4-BE49-F238E27FC236}">
                <a16:creationId xmlns:a16="http://schemas.microsoft.com/office/drawing/2014/main" id="{85F913F8-BEA5-8EF5-9B2A-25044EFFC24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25575" y="1481932"/>
            <a:ext cx="3527326" cy="3244850"/>
          </a:xfrm>
          <a:prstGeom prst="rect">
            <a:avLst/>
          </a:prstGeom>
          <a:noFill/>
          <a:extLst>
            <a:ext uri="{909E8E84-426E-40DD-AFC4-6F175D3DCCD1}">
              <a14:hiddenFill xmlns:a14="http://schemas.microsoft.com/office/drawing/2010/main">
                <a:solidFill>
                  <a:srgbClr val="FFFFFF"/>
                </a:solidFill>
              </a14:hiddenFill>
            </a:ext>
          </a:extLst>
        </p:spPr>
      </p:pic>
      <p:pic>
        <p:nvPicPr>
          <p:cNvPr id="21508" name="Picture 4" descr="undefined">
            <a:extLst>
              <a:ext uri="{FF2B5EF4-FFF2-40B4-BE49-F238E27FC236}">
                <a16:creationId xmlns:a16="http://schemas.microsoft.com/office/drawing/2014/main" id="{E8D2DCF3-1A70-07F2-8C50-65019C42BC8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218542" y="1266441"/>
            <a:ext cx="3781323" cy="3460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49299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111B97A-2FB0-4625-8C2E-CDCB1AF683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B83D307E-DF68-43F8-97CE-0AAE950A71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271255" y="-1"/>
            <a:ext cx="7649490" cy="5728133"/>
            <a:chOff x="329184" y="1"/>
            <a:chExt cx="524256" cy="5728133"/>
          </a:xfrm>
        </p:grpSpPr>
        <p:cxnSp>
          <p:nvCxnSpPr>
            <p:cNvPr id="20" name="Straight Connector 19">
              <a:extLst>
                <a:ext uri="{FF2B5EF4-FFF2-40B4-BE49-F238E27FC236}">
                  <a16:creationId xmlns:a16="http://schemas.microsoft.com/office/drawing/2014/main" id="{5546E3D2-37BF-4528-9851-2B2F628234A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28134"/>
              <a:ext cx="523824"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752A0C69-DC4E-4FC0-843C-BAA27B3A56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1"/>
              <a:ext cx="524256" cy="55321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3" name="Rectangle 22">
            <a:extLst>
              <a:ext uri="{FF2B5EF4-FFF2-40B4-BE49-F238E27FC236}">
                <a16:creationId xmlns:a16="http://schemas.microsoft.com/office/drawing/2014/main" id="{8ED94938-268E-4C0A-A08A-B3980C78BA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318045"/>
            <a:ext cx="10999072" cy="532513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66C4479-9BC8-B2E7-2356-EBCA08C6582D}"/>
              </a:ext>
            </a:extLst>
          </p:cNvPr>
          <p:cNvSpPr>
            <a:spLocks noGrp="1"/>
          </p:cNvSpPr>
          <p:nvPr>
            <p:ph type="title"/>
          </p:nvPr>
        </p:nvSpPr>
        <p:spPr>
          <a:xfrm>
            <a:off x="604151" y="5810630"/>
            <a:ext cx="10999072" cy="929750"/>
          </a:xfrm>
        </p:spPr>
        <p:txBody>
          <a:bodyPr vert="horz" lIns="91440" tIns="45720" rIns="91440" bIns="45720" rtlCol="0" anchor="b">
            <a:normAutofit fontScale="90000"/>
          </a:bodyPr>
          <a:lstStyle/>
          <a:p>
            <a:pPr algn="ctr">
              <a:lnSpc>
                <a:spcPct val="100000"/>
              </a:lnSpc>
            </a:pPr>
            <a:r>
              <a:rPr lang="en-US" sz="5200" dirty="0"/>
              <a:t>Further classroom ideas</a:t>
            </a:r>
            <a:br>
              <a:rPr lang="en-US" sz="5200" dirty="0"/>
            </a:br>
            <a:br>
              <a:rPr lang="en-US" sz="5200" dirty="0"/>
            </a:br>
            <a:r>
              <a:rPr lang="en-US" sz="2200" dirty="0">
                <a:hlinkClick r:id="rId2"/>
              </a:rPr>
              <a:t>https://warwick.ac.uk/fac/arts/classics/warwickclassicsnetwork/stoa/classroom/imperialindulgence</a:t>
            </a:r>
            <a:r>
              <a:rPr lang="en-US" sz="2200" dirty="0"/>
              <a:t> </a:t>
            </a:r>
          </a:p>
        </p:txBody>
      </p:sp>
      <p:pic>
        <p:nvPicPr>
          <p:cNvPr id="9" name="Picture 8">
            <a:extLst>
              <a:ext uri="{FF2B5EF4-FFF2-40B4-BE49-F238E27FC236}">
                <a16:creationId xmlns:a16="http://schemas.microsoft.com/office/drawing/2014/main" id="{A92C3FE4-B4B7-AA0F-7B51-2B8E1E1EEED6}"/>
              </a:ext>
            </a:extLst>
          </p:cNvPr>
          <p:cNvPicPr>
            <a:picLocks noChangeAspect="1"/>
          </p:cNvPicPr>
          <p:nvPr/>
        </p:nvPicPr>
        <p:blipFill>
          <a:blip r:embed="rId3"/>
          <a:stretch>
            <a:fillRect/>
          </a:stretch>
        </p:blipFill>
        <p:spPr>
          <a:xfrm>
            <a:off x="1525616" y="772621"/>
            <a:ext cx="2050542" cy="2743200"/>
          </a:xfrm>
          <a:prstGeom prst="rect">
            <a:avLst/>
          </a:prstGeom>
        </p:spPr>
      </p:pic>
      <p:pic>
        <p:nvPicPr>
          <p:cNvPr id="7" name="Picture 6">
            <a:extLst>
              <a:ext uri="{FF2B5EF4-FFF2-40B4-BE49-F238E27FC236}">
                <a16:creationId xmlns:a16="http://schemas.microsoft.com/office/drawing/2014/main" id="{5501A383-41CE-9E5C-35BE-E3E475CDF2ED}"/>
              </a:ext>
            </a:extLst>
          </p:cNvPr>
          <p:cNvPicPr>
            <a:picLocks noChangeAspect="1"/>
          </p:cNvPicPr>
          <p:nvPr/>
        </p:nvPicPr>
        <p:blipFill>
          <a:blip r:embed="rId4"/>
          <a:stretch>
            <a:fillRect/>
          </a:stretch>
        </p:blipFill>
        <p:spPr>
          <a:xfrm>
            <a:off x="4583909" y="772621"/>
            <a:ext cx="3039557" cy="2743200"/>
          </a:xfrm>
          <a:prstGeom prst="rect">
            <a:avLst/>
          </a:prstGeom>
        </p:spPr>
      </p:pic>
      <p:pic>
        <p:nvPicPr>
          <p:cNvPr id="11" name="Picture 10">
            <a:extLst>
              <a:ext uri="{FF2B5EF4-FFF2-40B4-BE49-F238E27FC236}">
                <a16:creationId xmlns:a16="http://schemas.microsoft.com/office/drawing/2014/main" id="{73905CBE-FAC8-A87B-7285-5F1E09A6E032}"/>
              </a:ext>
            </a:extLst>
          </p:cNvPr>
          <p:cNvPicPr>
            <a:picLocks noChangeAspect="1"/>
          </p:cNvPicPr>
          <p:nvPr/>
        </p:nvPicPr>
        <p:blipFill>
          <a:blip r:embed="rId5"/>
          <a:stretch>
            <a:fillRect/>
          </a:stretch>
        </p:blipFill>
        <p:spPr>
          <a:xfrm>
            <a:off x="8015984" y="1172848"/>
            <a:ext cx="3292790" cy="1942745"/>
          </a:xfrm>
          <a:prstGeom prst="rect">
            <a:avLst/>
          </a:prstGeom>
        </p:spPr>
      </p:pic>
      <p:sp>
        <p:nvSpPr>
          <p:cNvPr id="4" name="AutoShape 2" descr="Chocolate coins of Augustus">
            <a:extLst>
              <a:ext uri="{FF2B5EF4-FFF2-40B4-BE49-F238E27FC236}">
                <a16:creationId xmlns:a16="http://schemas.microsoft.com/office/drawing/2014/main" id="{26E69F29-A8BD-5774-FF31-34093EA2AB1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709604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9F9F44C7-2F4E-0EEF-4089-443CEC99B844}"/>
              </a:ext>
            </a:extLst>
          </p:cNvPr>
          <p:cNvSpPr>
            <a:spLocks noGrp="1"/>
          </p:cNvSpPr>
          <p:nvPr>
            <p:ph type="title"/>
          </p:nvPr>
        </p:nvSpPr>
        <p:spPr>
          <a:xfrm>
            <a:off x="531628" y="292532"/>
            <a:ext cx="5393361" cy="1325563"/>
          </a:xfrm>
        </p:spPr>
        <p:txBody>
          <a:bodyPr>
            <a:normAutofit/>
          </a:bodyPr>
          <a:lstStyle/>
          <a:p>
            <a:r>
              <a:rPr lang="en-US" b="1" dirty="0"/>
              <a:t>Resources</a:t>
            </a:r>
          </a:p>
        </p:txBody>
      </p:sp>
      <p:sp>
        <p:nvSpPr>
          <p:cNvPr id="3" name="Content Placeholder 2">
            <a:extLst>
              <a:ext uri="{FF2B5EF4-FFF2-40B4-BE49-F238E27FC236}">
                <a16:creationId xmlns:a16="http://schemas.microsoft.com/office/drawing/2014/main" id="{7A121A42-B207-C281-0637-4D2686CAF51F}"/>
              </a:ext>
            </a:extLst>
          </p:cNvPr>
          <p:cNvSpPr>
            <a:spLocks noGrp="1"/>
          </p:cNvSpPr>
          <p:nvPr>
            <p:ph idx="1"/>
          </p:nvPr>
        </p:nvSpPr>
        <p:spPr>
          <a:xfrm>
            <a:off x="531628" y="1529414"/>
            <a:ext cx="7066984" cy="4351338"/>
          </a:xfrm>
        </p:spPr>
        <p:txBody>
          <a:bodyPr>
            <a:noAutofit/>
          </a:bodyPr>
          <a:lstStyle/>
          <a:p>
            <a:r>
              <a:rPr lang="en-US" sz="2000" dirty="0"/>
              <a:t>Roman Republican Coinage: </a:t>
            </a:r>
            <a:r>
              <a:rPr lang="en-US" sz="2000" dirty="0">
                <a:hlinkClick r:id="rId2"/>
              </a:rPr>
              <a:t>http://numismatics.org/crro/</a:t>
            </a:r>
            <a:endParaRPr lang="en-US" sz="2000" dirty="0"/>
          </a:p>
          <a:p>
            <a:r>
              <a:rPr lang="en-US" sz="2000" dirty="0"/>
              <a:t>Roman Imperial Coinage: </a:t>
            </a:r>
            <a:r>
              <a:rPr lang="en-US" sz="2000" dirty="0">
                <a:hlinkClick r:id="rId3"/>
              </a:rPr>
              <a:t>https://numismatics.org/ocre/</a:t>
            </a:r>
            <a:endParaRPr lang="en-US" sz="2000" dirty="0"/>
          </a:p>
          <a:p>
            <a:r>
              <a:rPr lang="en-US" sz="2000" dirty="0"/>
              <a:t>Roman Provincial Coinage: </a:t>
            </a:r>
            <a:r>
              <a:rPr lang="en-US" sz="2000" dirty="0">
                <a:hlinkClick r:id="rId4"/>
              </a:rPr>
              <a:t>https://rpc.ashmus.ox.ac.uk</a:t>
            </a:r>
            <a:r>
              <a:rPr lang="en-US" sz="2000" dirty="0"/>
              <a:t> </a:t>
            </a:r>
          </a:p>
          <a:p>
            <a:r>
              <a:rPr lang="en-US" sz="2000" dirty="0"/>
              <a:t>Ancient Tokens: </a:t>
            </a:r>
            <a:r>
              <a:rPr lang="en-US" sz="2000" dirty="0">
                <a:hlinkClick r:id="rId5"/>
              </a:rPr>
              <a:t>https://coins.warwick.ac.uk/token-types/</a:t>
            </a:r>
            <a:endParaRPr lang="en-US" sz="2000" dirty="0"/>
          </a:p>
          <a:p>
            <a:endParaRPr lang="en-US" sz="2000" dirty="0"/>
          </a:p>
          <a:p>
            <a:r>
              <a:rPr lang="en-US" sz="2000" dirty="0"/>
              <a:t>Caligula and his sisters (Kevin Butcher): </a:t>
            </a:r>
            <a:r>
              <a:rPr lang="en-US" sz="2000" dirty="0">
                <a:hlinkClick r:id="rId6"/>
              </a:rPr>
              <a:t>https://www.youtube.com/watch?v=3uZMF69W8fA</a:t>
            </a:r>
            <a:r>
              <a:rPr lang="en-US" sz="2000" dirty="0"/>
              <a:t> </a:t>
            </a:r>
          </a:p>
          <a:p>
            <a:r>
              <a:rPr lang="en-US" sz="2000" dirty="0"/>
              <a:t>Nero and Agrippina (Kevin Butcher):</a:t>
            </a:r>
          </a:p>
          <a:p>
            <a:pPr marL="0" indent="0">
              <a:buNone/>
            </a:pPr>
            <a:r>
              <a:rPr lang="en-US" sz="2000" dirty="0">
                <a:hlinkClick r:id="rId7"/>
              </a:rPr>
              <a:t>https://www.youtube.com/watch?v=as3owbZw82E</a:t>
            </a:r>
            <a:r>
              <a:rPr lang="en-US" sz="2000" dirty="0"/>
              <a:t> </a:t>
            </a:r>
          </a:p>
          <a:p>
            <a:pPr marL="0" indent="0">
              <a:buNone/>
            </a:pPr>
            <a:endParaRPr lang="en-US" sz="2000" dirty="0"/>
          </a:p>
          <a:p>
            <a:pPr marL="0" indent="0">
              <a:buNone/>
            </a:pPr>
            <a:r>
              <a:rPr lang="en-US" sz="2000" dirty="0"/>
              <a:t>- Warwick Classics </a:t>
            </a:r>
            <a:r>
              <a:rPr lang="en-US" sz="2000" dirty="0" err="1"/>
              <a:t>Sketchfab</a:t>
            </a:r>
            <a:r>
              <a:rPr lang="en-US" sz="2000" dirty="0"/>
              <a:t> account: </a:t>
            </a:r>
            <a:r>
              <a:rPr lang="en-US" sz="2000" dirty="0">
                <a:hlinkClick r:id="rId8"/>
              </a:rPr>
              <a:t>https://sketchfab.com/warwickclassics</a:t>
            </a:r>
            <a:r>
              <a:rPr lang="en-US" sz="2000" dirty="0"/>
              <a:t> </a:t>
            </a:r>
          </a:p>
        </p:txBody>
      </p:sp>
      <p:pic>
        <p:nvPicPr>
          <p:cNvPr id="4" name="Picture 3">
            <a:extLst>
              <a:ext uri="{FF2B5EF4-FFF2-40B4-BE49-F238E27FC236}">
                <a16:creationId xmlns:a16="http://schemas.microsoft.com/office/drawing/2014/main" id="{802DD596-FCA5-8820-BBEB-272B8FCB4A07}"/>
              </a:ext>
            </a:extLst>
          </p:cNvPr>
          <p:cNvPicPr>
            <a:picLocks noChangeAspect="1"/>
          </p:cNvPicPr>
          <p:nvPr/>
        </p:nvPicPr>
        <p:blipFill>
          <a:blip r:embed="rId9"/>
          <a:srcRect l="3051" r="9197" b="-2"/>
          <a:stretch>
            <a:fillRect/>
          </a:stretch>
        </p:blipFill>
        <p:spPr>
          <a:xfrm>
            <a:off x="7364696" y="1755810"/>
            <a:ext cx="3898546" cy="3898546"/>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sp>
        <p:nvSpPr>
          <p:cNvPr id="11"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3"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4656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5812F-3747-D483-2999-483FA4B58A04}"/>
              </a:ext>
            </a:extLst>
          </p:cNvPr>
          <p:cNvSpPr>
            <a:spLocks noGrp="1"/>
          </p:cNvSpPr>
          <p:nvPr>
            <p:ph type="title"/>
          </p:nvPr>
        </p:nvSpPr>
        <p:spPr>
          <a:xfrm>
            <a:off x="838200" y="365126"/>
            <a:ext cx="10515600" cy="633942"/>
          </a:xfrm>
        </p:spPr>
        <p:txBody>
          <a:bodyPr>
            <a:normAutofit fontScale="90000"/>
          </a:bodyPr>
          <a:lstStyle/>
          <a:p>
            <a:r>
              <a:rPr lang="en-US" dirty="0"/>
              <a:t>Provincial cities striking coins showing Agrippina II</a:t>
            </a:r>
          </a:p>
        </p:txBody>
      </p:sp>
      <p:pic>
        <p:nvPicPr>
          <p:cNvPr id="4" name="Picture 3">
            <a:extLst>
              <a:ext uri="{FF2B5EF4-FFF2-40B4-BE49-F238E27FC236}">
                <a16:creationId xmlns:a16="http://schemas.microsoft.com/office/drawing/2014/main" id="{993B66F0-93A5-50E7-9672-94227D804204}"/>
              </a:ext>
            </a:extLst>
          </p:cNvPr>
          <p:cNvPicPr>
            <a:picLocks noChangeAspect="1"/>
          </p:cNvPicPr>
          <p:nvPr/>
        </p:nvPicPr>
        <p:blipFill>
          <a:blip r:embed="rId2"/>
          <a:stretch>
            <a:fillRect/>
          </a:stretch>
        </p:blipFill>
        <p:spPr>
          <a:xfrm>
            <a:off x="609600" y="1407686"/>
            <a:ext cx="10744200" cy="5450314"/>
          </a:xfrm>
          <a:prstGeom prst="rect">
            <a:avLst/>
          </a:prstGeom>
        </p:spPr>
      </p:pic>
    </p:spTree>
    <p:extLst>
      <p:ext uri="{BB962C8B-B14F-4D97-AF65-F5344CB8AC3E}">
        <p14:creationId xmlns:p14="http://schemas.microsoft.com/office/powerpoint/2010/main" val="3211458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442179" y="190543"/>
            <a:ext cx="2874671" cy="2442700"/>
          </a:xfrm>
          <a:prstGeom prst="rect">
            <a:avLst/>
          </a:prstGeom>
        </p:spPr>
      </p:pic>
      <p:sp>
        <p:nvSpPr>
          <p:cNvPr id="5" name="TextBox 4"/>
          <p:cNvSpPr txBox="1"/>
          <p:nvPr/>
        </p:nvSpPr>
        <p:spPr>
          <a:xfrm>
            <a:off x="740518" y="5291205"/>
            <a:ext cx="2710150" cy="1107996"/>
          </a:xfrm>
          <a:prstGeom prst="rect">
            <a:avLst/>
          </a:prstGeom>
          <a:noFill/>
        </p:spPr>
        <p:txBody>
          <a:bodyPr wrap="square" rtlCol="0">
            <a:spAutoFit/>
          </a:bodyPr>
          <a:lstStyle/>
          <a:p>
            <a:r>
              <a:rPr lang="en-US" sz="2200" dirty="0"/>
              <a:t>Bronze token, </a:t>
            </a:r>
            <a:r>
              <a:rPr lang="en-US" sz="2200" dirty="0" err="1"/>
              <a:t>Kunsthistorisches</a:t>
            </a:r>
            <a:r>
              <a:rPr lang="en-US" sz="2200" dirty="0"/>
              <a:t> Museum Vienna.</a:t>
            </a:r>
          </a:p>
        </p:txBody>
      </p:sp>
      <p:pic>
        <p:nvPicPr>
          <p:cNvPr id="6" name="Picture 5"/>
          <p:cNvPicPr>
            <a:picLocks noChangeAspect="1"/>
          </p:cNvPicPr>
          <p:nvPr/>
        </p:nvPicPr>
        <p:blipFill>
          <a:blip r:embed="rId3"/>
          <a:stretch>
            <a:fillRect/>
          </a:stretch>
        </p:blipFill>
        <p:spPr>
          <a:xfrm>
            <a:off x="3775831" y="645740"/>
            <a:ext cx="3495256" cy="5566519"/>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740518" y="2633243"/>
            <a:ext cx="2931954" cy="2371362"/>
          </a:xfrm>
          <a:prstGeom prst="rect">
            <a:avLst/>
          </a:prstGeom>
        </p:spPr>
      </p:pic>
      <p:pic>
        <p:nvPicPr>
          <p:cNvPr id="2050" name="Picture 2" descr="How were ancient coins manufactured - Tsenov Books">
            <a:extLst>
              <a:ext uri="{FF2B5EF4-FFF2-40B4-BE49-F238E27FC236}">
                <a16:creationId xmlns:a16="http://schemas.microsoft.com/office/drawing/2014/main" id="{39C69FEF-25A5-F465-F84A-5A2421EB4E3C}"/>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569426" y="1012797"/>
            <a:ext cx="4284733" cy="4832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8200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obverse"/>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27732" y="1863829"/>
            <a:ext cx="3257563" cy="3204000"/>
          </a:xfrm>
          <a:prstGeom prst="rect">
            <a:avLst/>
          </a:prstGeom>
          <a:noFill/>
          <a:ln>
            <a:noFill/>
          </a:ln>
        </p:spPr>
      </p:pic>
      <p:pic>
        <p:nvPicPr>
          <p:cNvPr id="7" name="Picture 6" descr="reverse"/>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44211" y="1863829"/>
            <a:ext cx="3222281" cy="3204000"/>
          </a:xfrm>
          <a:prstGeom prst="rect">
            <a:avLst/>
          </a:prstGeom>
          <a:noFill/>
          <a:ln>
            <a:noFill/>
          </a:ln>
        </p:spPr>
      </p:pic>
      <p:cxnSp>
        <p:nvCxnSpPr>
          <p:cNvPr id="9" name="Straight Arrow Connector 8"/>
          <p:cNvCxnSpPr/>
          <p:nvPr/>
        </p:nvCxnSpPr>
        <p:spPr>
          <a:xfrm flipH="1" flipV="1">
            <a:off x="7800109" y="4696691"/>
            <a:ext cx="13856" cy="1011382"/>
          </a:xfrm>
          <a:prstGeom prst="straightConnector1">
            <a:avLst/>
          </a:prstGeom>
          <a:ln w="101600">
            <a:solidFill>
              <a:schemeClr val="bg1">
                <a:lumMod val="65000"/>
              </a:schemeClr>
            </a:solidFill>
            <a:tailEnd type="triangle"/>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6040582" y="5694219"/>
            <a:ext cx="3519054" cy="1138773"/>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exergue</a:t>
            </a:r>
          </a:p>
          <a:p>
            <a:pPr algn="ctr"/>
            <a:r>
              <a:rPr lang="en-GB" sz="2000" i="1" dirty="0">
                <a:latin typeface="Times New Roman" panose="02020603050405020304" pitchFamily="18" charset="0"/>
                <a:cs typeface="Times New Roman" panose="02020603050405020304" pitchFamily="18" charset="0"/>
              </a:rPr>
              <a:t>The area on a coin below the ground-line of a design</a:t>
            </a:r>
          </a:p>
        </p:txBody>
      </p:sp>
      <p:cxnSp>
        <p:nvCxnSpPr>
          <p:cNvPr id="13" name="Straight Arrow Connector 12"/>
          <p:cNvCxnSpPr/>
          <p:nvPr/>
        </p:nvCxnSpPr>
        <p:spPr>
          <a:xfrm flipH="1">
            <a:off x="4170216" y="1278540"/>
            <a:ext cx="2" cy="585289"/>
          </a:xfrm>
          <a:prstGeom prst="straightConnector1">
            <a:avLst/>
          </a:prstGeom>
          <a:ln w="101600">
            <a:solidFill>
              <a:schemeClr val="bg1">
                <a:lumMod val="65000"/>
              </a:schemeClr>
            </a:solidFill>
            <a:tailEnd type="triangle"/>
          </a:ln>
        </p:spPr>
        <p:style>
          <a:lnRef idx="1">
            <a:schemeClr val="dk1"/>
          </a:lnRef>
          <a:fillRef idx="0">
            <a:schemeClr val="dk1"/>
          </a:fillRef>
          <a:effectRef idx="0">
            <a:schemeClr val="dk1"/>
          </a:effectRef>
          <a:fontRef idx="minor">
            <a:schemeClr val="tx1"/>
          </a:fontRef>
        </p:style>
      </p:cxnSp>
      <p:sp>
        <p:nvSpPr>
          <p:cNvPr id="16" name="TextBox 15"/>
          <p:cNvSpPr txBox="1"/>
          <p:nvPr/>
        </p:nvSpPr>
        <p:spPr>
          <a:xfrm>
            <a:off x="6347647" y="135119"/>
            <a:ext cx="2615407" cy="1138773"/>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reverse</a:t>
            </a:r>
          </a:p>
          <a:p>
            <a:pPr algn="ctr"/>
            <a:r>
              <a:rPr lang="en-GB" sz="2000" i="1" dirty="0">
                <a:latin typeface="Times New Roman" panose="02020603050405020304" pitchFamily="18" charset="0"/>
                <a:cs typeface="Times New Roman" panose="02020603050405020304" pitchFamily="18" charset="0"/>
              </a:rPr>
              <a:t>the design struck from the held or upper die</a:t>
            </a:r>
          </a:p>
        </p:txBody>
      </p:sp>
      <p:sp>
        <p:nvSpPr>
          <p:cNvPr id="18" name="TextBox 17"/>
          <p:cNvSpPr txBox="1"/>
          <p:nvPr/>
        </p:nvSpPr>
        <p:spPr>
          <a:xfrm>
            <a:off x="2831080" y="30153"/>
            <a:ext cx="2650865" cy="1138773"/>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obverse</a:t>
            </a:r>
          </a:p>
          <a:p>
            <a:pPr algn="ctr"/>
            <a:r>
              <a:rPr lang="en-GB" sz="2000" i="1" dirty="0">
                <a:latin typeface="Times New Roman" panose="02020603050405020304" pitchFamily="18" charset="0"/>
                <a:cs typeface="Times New Roman" panose="02020603050405020304" pitchFamily="18" charset="0"/>
              </a:rPr>
              <a:t>the design struck from the anvil or lower die</a:t>
            </a:r>
          </a:p>
        </p:txBody>
      </p:sp>
      <p:cxnSp>
        <p:nvCxnSpPr>
          <p:cNvPr id="22" name="Straight Arrow Connector 21"/>
          <p:cNvCxnSpPr/>
          <p:nvPr/>
        </p:nvCxnSpPr>
        <p:spPr>
          <a:xfrm flipH="1">
            <a:off x="7655350" y="1278540"/>
            <a:ext cx="2" cy="585289"/>
          </a:xfrm>
          <a:prstGeom prst="straightConnector1">
            <a:avLst/>
          </a:prstGeom>
          <a:ln w="101600">
            <a:solidFill>
              <a:schemeClr val="bg1">
                <a:lumMod val="65000"/>
              </a:schemeClr>
            </a:solidFill>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p:cNvCxnSpPr/>
          <p:nvPr/>
        </p:nvCxnSpPr>
        <p:spPr>
          <a:xfrm flipV="1">
            <a:off x="2268816" y="4152372"/>
            <a:ext cx="775854" cy="558174"/>
          </a:xfrm>
          <a:prstGeom prst="straightConnector1">
            <a:avLst/>
          </a:prstGeom>
          <a:ln w="101600">
            <a:solidFill>
              <a:schemeClr val="bg1">
                <a:lumMod val="65000"/>
              </a:schemeClr>
            </a:solidFill>
            <a:tailEnd type="triangle"/>
          </a:ln>
        </p:spPr>
        <p:style>
          <a:lnRef idx="1">
            <a:schemeClr val="dk1"/>
          </a:lnRef>
          <a:fillRef idx="0">
            <a:schemeClr val="dk1"/>
          </a:fillRef>
          <a:effectRef idx="0">
            <a:schemeClr val="dk1"/>
          </a:effectRef>
          <a:fontRef idx="minor">
            <a:schemeClr val="tx1"/>
          </a:fontRef>
        </p:style>
      </p:cxnSp>
      <p:sp>
        <p:nvSpPr>
          <p:cNvPr id="25" name="TextBox 24"/>
          <p:cNvSpPr txBox="1"/>
          <p:nvPr/>
        </p:nvSpPr>
        <p:spPr>
          <a:xfrm>
            <a:off x="322536" y="4865390"/>
            <a:ext cx="2650865" cy="1138773"/>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legend</a:t>
            </a:r>
          </a:p>
          <a:p>
            <a:pPr algn="ctr"/>
            <a:r>
              <a:rPr lang="en-GB" sz="2000" i="1" dirty="0">
                <a:latin typeface="Times New Roman" panose="02020603050405020304" pitchFamily="18" charset="0"/>
                <a:cs typeface="Times New Roman" panose="02020603050405020304" pitchFamily="18" charset="0"/>
              </a:rPr>
              <a:t>the inscription that appears on a coin</a:t>
            </a:r>
          </a:p>
        </p:txBody>
      </p:sp>
      <p:cxnSp>
        <p:nvCxnSpPr>
          <p:cNvPr id="26" name="Straight Arrow Connector 25"/>
          <p:cNvCxnSpPr/>
          <p:nvPr/>
        </p:nvCxnSpPr>
        <p:spPr>
          <a:xfrm flipH="1" flipV="1">
            <a:off x="8551095" y="3811996"/>
            <a:ext cx="823918" cy="868845"/>
          </a:xfrm>
          <a:prstGeom prst="straightConnector1">
            <a:avLst/>
          </a:prstGeom>
          <a:ln w="101600">
            <a:solidFill>
              <a:schemeClr val="bg1">
                <a:lumMod val="65000"/>
              </a:schemeClr>
            </a:solidFill>
            <a:tailEnd type="triangle"/>
          </a:ln>
        </p:spPr>
        <p:style>
          <a:lnRef idx="1">
            <a:schemeClr val="dk1"/>
          </a:lnRef>
          <a:fillRef idx="0">
            <a:schemeClr val="dk1"/>
          </a:fillRef>
          <a:effectRef idx="0">
            <a:schemeClr val="dk1"/>
          </a:effectRef>
          <a:fontRef idx="minor">
            <a:schemeClr val="tx1"/>
          </a:fontRef>
        </p:style>
      </p:cxnSp>
      <p:sp>
        <p:nvSpPr>
          <p:cNvPr id="28" name="TextBox 27"/>
          <p:cNvSpPr txBox="1"/>
          <p:nvPr/>
        </p:nvSpPr>
        <p:spPr>
          <a:xfrm>
            <a:off x="8069252" y="4550027"/>
            <a:ext cx="3519054" cy="1138773"/>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type</a:t>
            </a:r>
          </a:p>
          <a:p>
            <a:pPr algn="ctr"/>
            <a:r>
              <a:rPr lang="en-GB" sz="2000" i="1" dirty="0">
                <a:latin typeface="Times New Roman" panose="02020603050405020304" pitchFamily="18" charset="0"/>
                <a:cs typeface="Times New Roman" panose="02020603050405020304" pitchFamily="18" charset="0"/>
              </a:rPr>
              <a:t>The design that appears on a coin</a:t>
            </a:r>
          </a:p>
        </p:txBody>
      </p:sp>
      <p:cxnSp>
        <p:nvCxnSpPr>
          <p:cNvPr id="29" name="Straight Arrow Connector 28"/>
          <p:cNvCxnSpPr/>
          <p:nvPr/>
        </p:nvCxnSpPr>
        <p:spPr>
          <a:xfrm flipH="1">
            <a:off x="7190509" y="2095895"/>
            <a:ext cx="2638270" cy="505965"/>
          </a:xfrm>
          <a:prstGeom prst="straightConnector1">
            <a:avLst/>
          </a:prstGeom>
          <a:ln w="101600">
            <a:solidFill>
              <a:schemeClr val="bg1">
                <a:lumMod val="65000"/>
              </a:schemeClr>
            </a:solidFill>
            <a:tailEnd type="triangle"/>
          </a:ln>
        </p:spPr>
        <p:style>
          <a:lnRef idx="1">
            <a:schemeClr val="dk1"/>
          </a:lnRef>
          <a:fillRef idx="0">
            <a:schemeClr val="dk1"/>
          </a:fillRef>
          <a:effectRef idx="0">
            <a:schemeClr val="dk1"/>
          </a:effectRef>
          <a:fontRef idx="minor">
            <a:schemeClr val="tx1"/>
          </a:fontRef>
        </p:style>
      </p:cxnSp>
      <p:sp>
        <p:nvSpPr>
          <p:cNvPr id="33" name="TextBox 32"/>
          <p:cNvSpPr txBox="1"/>
          <p:nvPr/>
        </p:nvSpPr>
        <p:spPr>
          <a:xfrm>
            <a:off x="8959907" y="1727495"/>
            <a:ext cx="2700208" cy="1138773"/>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field</a:t>
            </a:r>
          </a:p>
          <a:p>
            <a:pPr algn="ctr"/>
            <a:r>
              <a:rPr lang="en-GB" sz="2000" i="1" dirty="0">
                <a:latin typeface="Times New Roman" panose="02020603050405020304" pitchFamily="18" charset="0"/>
                <a:cs typeface="Times New Roman" panose="02020603050405020304" pitchFamily="18" charset="0"/>
              </a:rPr>
              <a:t>the empty space on a coin</a:t>
            </a:r>
          </a:p>
        </p:txBody>
      </p:sp>
    </p:spTree>
    <p:extLst>
      <p:ext uri="{BB962C8B-B14F-4D97-AF65-F5344CB8AC3E}">
        <p14:creationId xmlns:p14="http://schemas.microsoft.com/office/powerpoint/2010/main" val="2091661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500" y="0"/>
            <a:ext cx="8229600" cy="1143000"/>
          </a:xfrm>
        </p:spPr>
        <p:txBody>
          <a:bodyPr/>
          <a:lstStyle/>
          <a:p>
            <a:r>
              <a:rPr lang="en-US" b="1" dirty="0"/>
              <a:t>Tokens</a:t>
            </a:r>
          </a:p>
        </p:txBody>
      </p:sp>
      <p:pic>
        <p:nvPicPr>
          <p:cNvPr id="5" name="Picture 4">
            <a:extLst>
              <a:ext uri="{FF2B5EF4-FFF2-40B4-BE49-F238E27FC236}">
                <a16:creationId xmlns:a16="http://schemas.microsoft.com/office/drawing/2014/main" id="{6978A47F-01DA-92DA-7CF6-1BCD345C967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62600" y="1"/>
            <a:ext cx="6277900" cy="3402608"/>
          </a:xfrm>
          <a:prstGeom prst="rect">
            <a:avLst/>
          </a:prstGeom>
        </p:spPr>
      </p:pic>
      <p:pic>
        <p:nvPicPr>
          <p:cNvPr id="6" name="Picture 5">
            <a:extLst>
              <a:ext uri="{FF2B5EF4-FFF2-40B4-BE49-F238E27FC236}">
                <a16:creationId xmlns:a16="http://schemas.microsoft.com/office/drawing/2014/main" id="{21DAAAEE-4161-B845-882F-C78C0EB4C53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62600" y="3402609"/>
            <a:ext cx="6277900" cy="3295717"/>
          </a:xfrm>
          <a:prstGeom prst="rect">
            <a:avLst/>
          </a:prstGeom>
        </p:spPr>
      </p:pic>
      <p:pic>
        <p:nvPicPr>
          <p:cNvPr id="8" name="Picture 2">
            <a:extLst>
              <a:ext uri="{FF2B5EF4-FFF2-40B4-BE49-F238E27FC236}">
                <a16:creationId xmlns:a16="http://schemas.microsoft.com/office/drawing/2014/main" id="{9B4DCF28-58AD-AA80-62A2-98373AB4004C}"/>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51501" y="1042535"/>
            <a:ext cx="4544350" cy="215205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363E5CCD-6380-C08A-BB14-843D069B6C43}"/>
              </a:ext>
            </a:extLst>
          </p:cNvPr>
          <p:cNvSpPr txBox="1"/>
          <p:nvPr/>
        </p:nvSpPr>
        <p:spPr>
          <a:xfrm>
            <a:off x="351500" y="3124200"/>
            <a:ext cx="4781550" cy="369332"/>
          </a:xfrm>
          <a:prstGeom prst="rect">
            <a:avLst/>
          </a:prstGeom>
          <a:noFill/>
        </p:spPr>
        <p:txBody>
          <a:bodyPr wrap="square" rtlCol="0">
            <a:spAutoFit/>
          </a:bodyPr>
          <a:lstStyle/>
          <a:p>
            <a:r>
              <a:rPr lang="en-US" dirty="0"/>
              <a:t>Struck bronze token, Augustus and Livia jugate</a:t>
            </a:r>
          </a:p>
        </p:txBody>
      </p:sp>
      <p:pic>
        <p:nvPicPr>
          <p:cNvPr id="12" name="Picture 11">
            <a:extLst>
              <a:ext uri="{FF2B5EF4-FFF2-40B4-BE49-F238E27FC236}">
                <a16:creationId xmlns:a16="http://schemas.microsoft.com/office/drawing/2014/main" id="{4CABEDE2-475F-ABA4-4094-273ADA4CEE3F}"/>
              </a:ext>
            </a:extLst>
          </p:cNvPr>
          <p:cNvPicPr>
            <a:picLocks noChangeAspect="1"/>
          </p:cNvPicPr>
          <p:nvPr/>
        </p:nvPicPr>
        <p:blipFill>
          <a:blip r:embed="rId6"/>
          <a:stretch>
            <a:fillRect/>
          </a:stretch>
        </p:blipFill>
        <p:spPr>
          <a:xfrm>
            <a:off x="385280" y="3493532"/>
            <a:ext cx="1919769" cy="3348434"/>
          </a:xfrm>
          <a:prstGeom prst="rect">
            <a:avLst/>
          </a:prstGeom>
        </p:spPr>
      </p:pic>
      <p:sp>
        <p:nvSpPr>
          <p:cNvPr id="13" name="TextBox 12">
            <a:extLst>
              <a:ext uri="{FF2B5EF4-FFF2-40B4-BE49-F238E27FC236}">
                <a16:creationId xmlns:a16="http://schemas.microsoft.com/office/drawing/2014/main" id="{F704C209-1B17-F18F-3709-B2DC1E9C8125}"/>
              </a:ext>
            </a:extLst>
          </p:cNvPr>
          <p:cNvSpPr txBox="1"/>
          <p:nvPr/>
        </p:nvSpPr>
        <p:spPr>
          <a:xfrm>
            <a:off x="2476500" y="4305300"/>
            <a:ext cx="3086100" cy="1200329"/>
          </a:xfrm>
          <a:prstGeom prst="rect">
            <a:avLst/>
          </a:prstGeom>
          <a:noFill/>
        </p:spPr>
        <p:txBody>
          <a:bodyPr wrap="square" rtlCol="0">
            <a:spAutoFit/>
          </a:bodyPr>
          <a:lstStyle/>
          <a:p>
            <a:r>
              <a:rPr lang="en-US" dirty="0"/>
              <a:t>Cast lead token with radiate head of Augustus, DIVVS AVGVSTVS and Augustus seated in elephant quadriga.</a:t>
            </a:r>
          </a:p>
        </p:txBody>
      </p:sp>
    </p:spTree>
    <p:extLst>
      <p:ext uri="{BB962C8B-B14F-4D97-AF65-F5344CB8AC3E}">
        <p14:creationId xmlns:p14="http://schemas.microsoft.com/office/powerpoint/2010/main" val="1475447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29AA1-21B7-9C42-DB66-FED2E31D930D}"/>
              </a:ext>
            </a:extLst>
          </p:cNvPr>
          <p:cNvSpPr>
            <a:spLocks noGrp="1"/>
          </p:cNvSpPr>
          <p:nvPr>
            <p:ph type="title"/>
          </p:nvPr>
        </p:nvSpPr>
        <p:spPr>
          <a:xfrm>
            <a:off x="476250" y="108690"/>
            <a:ext cx="10515600" cy="1325563"/>
          </a:xfrm>
        </p:spPr>
        <p:txBody>
          <a:bodyPr/>
          <a:lstStyle/>
          <a:p>
            <a:r>
              <a:rPr lang="en-US" dirty="0"/>
              <a:t>Changing public role of empresses on coins</a:t>
            </a:r>
          </a:p>
        </p:txBody>
      </p:sp>
      <p:sp>
        <p:nvSpPr>
          <p:cNvPr id="3" name="Content Placeholder 2">
            <a:extLst>
              <a:ext uri="{FF2B5EF4-FFF2-40B4-BE49-F238E27FC236}">
                <a16:creationId xmlns:a16="http://schemas.microsoft.com/office/drawing/2014/main" id="{4F06C1F5-365A-9C5B-A514-332DF15DCFB2}"/>
              </a:ext>
            </a:extLst>
          </p:cNvPr>
          <p:cNvSpPr>
            <a:spLocks noGrp="1"/>
          </p:cNvSpPr>
          <p:nvPr>
            <p:ph idx="1"/>
          </p:nvPr>
        </p:nvSpPr>
        <p:spPr>
          <a:xfrm>
            <a:off x="838200" y="6223793"/>
            <a:ext cx="10515600" cy="538163"/>
          </a:xfrm>
        </p:spPr>
        <p:txBody>
          <a:bodyPr/>
          <a:lstStyle/>
          <a:p>
            <a:pPr marL="0" indent="0">
              <a:buNone/>
            </a:pPr>
            <a:r>
              <a:rPr lang="en-US" b="1" dirty="0"/>
              <a:t>References to Livia on the coinage of Tiberius</a:t>
            </a:r>
          </a:p>
        </p:txBody>
      </p:sp>
      <p:pic>
        <p:nvPicPr>
          <p:cNvPr id="5122" name="Picture 2">
            <a:extLst>
              <a:ext uri="{FF2B5EF4-FFF2-40B4-BE49-F238E27FC236}">
                <a16:creationId xmlns:a16="http://schemas.microsoft.com/office/drawing/2014/main" id="{4A31050E-F4EB-400D-42C7-B5D2A727E36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36550" y="1384616"/>
            <a:ext cx="2965450" cy="304170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68BF6779-A097-C263-C4C4-23709A821056}"/>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302000" y="2946236"/>
            <a:ext cx="3113497" cy="314018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F850067-C7AB-9D6A-DA90-544413573A3B}"/>
              </a:ext>
            </a:extLst>
          </p:cNvPr>
          <p:cNvSpPr txBox="1"/>
          <p:nvPr/>
        </p:nvSpPr>
        <p:spPr>
          <a:xfrm>
            <a:off x="3496853" y="1633538"/>
            <a:ext cx="2660650" cy="1323439"/>
          </a:xfrm>
          <a:prstGeom prst="rect">
            <a:avLst/>
          </a:prstGeom>
          <a:noFill/>
        </p:spPr>
        <p:txBody>
          <a:bodyPr wrap="square" rtlCol="0">
            <a:spAutoFit/>
          </a:bodyPr>
          <a:lstStyle/>
          <a:p>
            <a:r>
              <a:rPr lang="en-US" sz="2000" dirty="0"/>
              <a:t>AD 22-23 (</a:t>
            </a:r>
            <a:r>
              <a:rPr lang="en-US" sz="2000" dirty="0" err="1"/>
              <a:t>honour</a:t>
            </a:r>
            <a:r>
              <a:rPr lang="en-US" sz="2000" dirty="0"/>
              <a:t> of </a:t>
            </a:r>
            <a:r>
              <a:rPr lang="en-US" sz="2000" dirty="0" err="1"/>
              <a:t>carpentum</a:t>
            </a:r>
            <a:r>
              <a:rPr lang="en-US" sz="2000" dirty="0"/>
              <a:t> granted) and recovery from illness</a:t>
            </a:r>
          </a:p>
        </p:txBody>
      </p:sp>
      <p:pic>
        <p:nvPicPr>
          <p:cNvPr id="5126" name="Picture 6">
            <a:extLst>
              <a:ext uri="{FF2B5EF4-FFF2-40B4-BE49-F238E27FC236}">
                <a16:creationId xmlns:a16="http://schemas.microsoft.com/office/drawing/2014/main" id="{7AA71C83-38FB-9D9A-4695-DB9481274000}"/>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659153" y="1365566"/>
            <a:ext cx="3078317" cy="3041704"/>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a:extLst>
              <a:ext uri="{FF2B5EF4-FFF2-40B4-BE49-F238E27FC236}">
                <a16:creationId xmlns:a16="http://schemas.microsoft.com/office/drawing/2014/main" id="{766F972E-2618-15AB-41B5-E26154977B5D}"/>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328076" y="3886200"/>
            <a:ext cx="2908374" cy="2875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9625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A close-up of a coin&#10;&#10;Description automatically generated">
            <a:extLst>
              <a:ext uri="{FF2B5EF4-FFF2-40B4-BE49-F238E27FC236}">
                <a16:creationId xmlns:a16="http://schemas.microsoft.com/office/drawing/2014/main" id="{EFB87F64-8FFF-3E3B-CEC5-AFB10641618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28750" y="228600"/>
            <a:ext cx="4381500" cy="4594194"/>
          </a:xfrm>
          <a:prstGeom prst="rect">
            <a:avLst/>
          </a:prstGeom>
          <a:noFill/>
          <a:extLst>
            <a:ext uri="{909E8E84-426E-40DD-AFC4-6F175D3DCCD1}">
              <a14:hiddenFill xmlns:a14="http://schemas.microsoft.com/office/drawing/2010/main">
                <a:solidFill>
                  <a:srgbClr val="FFFFFF"/>
                </a:solidFill>
              </a14:hiddenFill>
            </a:ext>
          </a:extLst>
        </p:spPr>
      </p:pic>
      <p:pic>
        <p:nvPicPr>
          <p:cNvPr id="6145" name="Picture 1" descr="A close-up of a coin&#10;&#10;Description automatically generated">
            <a:extLst>
              <a:ext uri="{FF2B5EF4-FFF2-40B4-BE49-F238E27FC236}">
                <a16:creationId xmlns:a16="http://schemas.microsoft.com/office/drawing/2014/main" id="{2F64AFC5-B83B-ABBF-FA02-9C365F04078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0" y="266700"/>
            <a:ext cx="4381500" cy="459419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BD079687-9671-B937-F166-656640C773D6}"/>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a:extLst>
              <a:ext uri="{FF2B5EF4-FFF2-40B4-BE49-F238E27FC236}">
                <a16:creationId xmlns:a16="http://schemas.microsoft.com/office/drawing/2014/main" id="{DC72E129-8C3F-019F-0FEB-04337B4E395B}"/>
              </a:ext>
            </a:extLst>
          </p:cNvPr>
          <p:cNvSpPr>
            <a:spLocks noChangeArrowheads="1"/>
          </p:cNvSpPr>
          <p:nvPr/>
        </p:nvSpPr>
        <p:spPr bwMode="auto">
          <a:xfrm>
            <a:off x="575654" y="4866729"/>
            <a:ext cx="11040692"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Lead token, 19mm, AD 41–8, 2.16g.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Side a: Bare head of Claudius left, TI CLAVDIVS CAESAR  around.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Side b: Bust of Messalina right, MESSALINA around.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London Ancient Coins 60 (14 February 2017) lot 362.</a:t>
            </a:r>
            <a:endParaRPr kumimoji="0" lang="en-US" altLang="en-US" sz="24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19157633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185</TotalTime>
  <Words>2269</Words>
  <Application>Microsoft Macintosh PowerPoint</Application>
  <PresentationFormat>Widescreen</PresentationFormat>
  <Paragraphs>198</Paragraphs>
  <Slides>32</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Aptos</vt:lpstr>
      <vt:lpstr>Aptos Display</vt:lpstr>
      <vt:lpstr>Arial</vt:lpstr>
      <vt:lpstr>Calibri</vt:lpstr>
      <vt:lpstr>Georgia</vt:lpstr>
      <vt:lpstr>Times New Roman</vt:lpstr>
      <vt:lpstr>Office Theme</vt:lpstr>
      <vt:lpstr>Agrippina the Younger: The Numismatic Evidence</vt:lpstr>
      <vt:lpstr>Three main numismatic sources</vt:lpstr>
      <vt:lpstr>PowerPoint Presentation</vt:lpstr>
      <vt:lpstr>Provincial cities striking coins showing Agrippina II</vt:lpstr>
      <vt:lpstr>PowerPoint Presentation</vt:lpstr>
      <vt:lpstr>PowerPoint Presentation</vt:lpstr>
      <vt:lpstr>Tokens</vt:lpstr>
      <vt:lpstr>Changing public role of empresses on coins</vt:lpstr>
      <vt:lpstr>PowerPoint Presentation</vt:lpstr>
      <vt:lpstr>PowerPoint Presentation</vt:lpstr>
      <vt:lpstr>Claudia Octavia</vt:lpstr>
      <vt:lpstr>PowerPoint Presentation</vt:lpstr>
      <vt:lpstr>A living empress’ portrait with name on imperial coinage for the first time: Agrippina the Younger (AD 50)</vt:lpstr>
      <vt:lpstr>PowerPoint Presentation</vt:lpstr>
      <vt:lpstr>PowerPoint Presentation</vt:lpstr>
      <vt:lpstr>Impact of the death of Augustus</vt:lpstr>
      <vt:lpstr>The Roman attitude to Moneta</vt:lpstr>
      <vt:lpstr>Under Nero</vt:lpstr>
      <vt:lpstr>Agrippina on bronze coins</vt:lpstr>
      <vt:lpstr>PowerPoint Presentation</vt:lpstr>
      <vt:lpstr>Student activity</vt:lpstr>
      <vt:lpstr>Lead token, TURS 530</vt:lpstr>
      <vt:lpstr>PowerPoint Presentation</vt:lpstr>
      <vt:lpstr>Corinth, AD 50/51</vt:lpstr>
      <vt:lpstr>Pergamum, c. AD 55</vt:lpstr>
      <vt:lpstr>Hierocaesarea (Lydia), AD 54-59</vt:lpstr>
      <vt:lpstr>Mostene (Lydia), AD 50/4</vt:lpstr>
      <vt:lpstr>Samos (Ionia)</vt:lpstr>
      <vt:lpstr>Acmonea (Phrygia), c. AD 55</vt:lpstr>
      <vt:lpstr>Thessalonica (Macedonia) under Nero</vt:lpstr>
      <vt:lpstr>Further classroom ideas  https://warwick.ac.uk/fac/arts/classics/warwickclassicsnetwork/stoa/classroom/imperialindulgence </vt:lpstr>
      <vt:lpstr>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Rowan, Clare</dc:creator>
  <cp:lastModifiedBy>Rowan, Clare</cp:lastModifiedBy>
  <cp:revision>2</cp:revision>
  <dcterms:created xsi:type="dcterms:W3CDTF">2025-05-29T09:42:18Z</dcterms:created>
  <dcterms:modified xsi:type="dcterms:W3CDTF">2025-11-19T15:29:16Z</dcterms:modified>
</cp:coreProperties>
</file>