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243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DE7E9A-5AE3-3241-AFBC-0BA0926CAAF6}"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C8176F-62F0-C246-B4F7-8B573C4FEC0B}" type="slidenum">
              <a:rPr lang="en-US" smtClean="0"/>
              <a:t>‹#›</a:t>
            </a:fld>
            <a:endParaRPr lang="en-US"/>
          </a:p>
        </p:txBody>
      </p:sp>
    </p:spTree>
    <p:extLst>
      <p:ext uri="{BB962C8B-B14F-4D97-AF65-F5344CB8AC3E}">
        <p14:creationId xmlns:p14="http://schemas.microsoft.com/office/powerpoint/2010/main" val="351190572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https://www.thoughtco.com/roman-civil-wars-battle-of-actium-2361202</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9CD1E72F-3F92-46B2-B493-476C890BC1B4}" type="slidenum">
              <a:rPr lang="en-GB" smtClean="0"/>
              <a:t>5</a:t>
            </a:fld>
            <a:endParaRPr lang="en-GB"/>
          </a:p>
        </p:txBody>
      </p:sp>
    </p:spTree>
    <p:extLst>
      <p:ext uri="{BB962C8B-B14F-4D97-AF65-F5344CB8AC3E}">
        <p14:creationId xmlns:p14="http://schemas.microsoft.com/office/powerpoint/2010/main" val="1822636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5B53C4E7-FE3B-AF4A-B12D-F2B9EA9998D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605B6D-23ED-F44D-B0B6-C46BEE66EAEC}" type="slidenum">
              <a:rPr lang="en-US" smtClean="0"/>
              <a:t>‹#›</a:t>
            </a:fld>
            <a:endParaRPr lang="en-US"/>
          </a:p>
        </p:txBody>
      </p:sp>
    </p:spTree>
    <p:extLst>
      <p:ext uri="{BB962C8B-B14F-4D97-AF65-F5344CB8AC3E}">
        <p14:creationId xmlns:p14="http://schemas.microsoft.com/office/powerpoint/2010/main" val="3205594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B53C4E7-FE3B-AF4A-B12D-F2B9EA9998D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605B6D-23ED-F44D-B0B6-C46BEE66EAEC}" type="slidenum">
              <a:rPr lang="en-US" smtClean="0"/>
              <a:t>‹#›</a:t>
            </a:fld>
            <a:endParaRPr lang="en-US"/>
          </a:p>
        </p:txBody>
      </p:sp>
    </p:spTree>
    <p:extLst>
      <p:ext uri="{BB962C8B-B14F-4D97-AF65-F5344CB8AC3E}">
        <p14:creationId xmlns:p14="http://schemas.microsoft.com/office/powerpoint/2010/main" val="162895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B53C4E7-FE3B-AF4A-B12D-F2B9EA9998D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605B6D-23ED-F44D-B0B6-C46BEE66EAEC}" type="slidenum">
              <a:rPr lang="en-US" smtClean="0"/>
              <a:t>‹#›</a:t>
            </a:fld>
            <a:endParaRPr lang="en-US"/>
          </a:p>
        </p:txBody>
      </p:sp>
    </p:spTree>
    <p:extLst>
      <p:ext uri="{BB962C8B-B14F-4D97-AF65-F5344CB8AC3E}">
        <p14:creationId xmlns:p14="http://schemas.microsoft.com/office/powerpoint/2010/main" val="32827860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B53C4E7-FE3B-AF4A-B12D-F2B9EA9998D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605B6D-23ED-F44D-B0B6-C46BEE66EAEC}" type="slidenum">
              <a:rPr lang="en-US" smtClean="0"/>
              <a:t>‹#›</a:t>
            </a:fld>
            <a:endParaRPr lang="en-US"/>
          </a:p>
        </p:txBody>
      </p:sp>
    </p:spTree>
    <p:extLst>
      <p:ext uri="{BB962C8B-B14F-4D97-AF65-F5344CB8AC3E}">
        <p14:creationId xmlns:p14="http://schemas.microsoft.com/office/powerpoint/2010/main" val="3698484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B53C4E7-FE3B-AF4A-B12D-F2B9EA9998D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605B6D-23ED-F44D-B0B6-C46BEE66EAEC}" type="slidenum">
              <a:rPr lang="en-US" smtClean="0"/>
              <a:t>‹#›</a:t>
            </a:fld>
            <a:endParaRPr lang="en-US"/>
          </a:p>
        </p:txBody>
      </p:sp>
    </p:spTree>
    <p:extLst>
      <p:ext uri="{BB962C8B-B14F-4D97-AF65-F5344CB8AC3E}">
        <p14:creationId xmlns:p14="http://schemas.microsoft.com/office/powerpoint/2010/main" val="532260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B53C4E7-FE3B-AF4A-B12D-F2B9EA9998DD}"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605B6D-23ED-F44D-B0B6-C46BEE66EAEC}" type="slidenum">
              <a:rPr lang="en-US" smtClean="0"/>
              <a:t>‹#›</a:t>
            </a:fld>
            <a:endParaRPr lang="en-US"/>
          </a:p>
        </p:txBody>
      </p:sp>
    </p:spTree>
    <p:extLst>
      <p:ext uri="{BB962C8B-B14F-4D97-AF65-F5344CB8AC3E}">
        <p14:creationId xmlns:p14="http://schemas.microsoft.com/office/powerpoint/2010/main" val="3054807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5B53C4E7-FE3B-AF4A-B12D-F2B9EA9998DD}"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605B6D-23ED-F44D-B0B6-C46BEE66EAEC}" type="slidenum">
              <a:rPr lang="en-US" smtClean="0"/>
              <a:t>‹#›</a:t>
            </a:fld>
            <a:endParaRPr lang="en-US"/>
          </a:p>
        </p:txBody>
      </p:sp>
    </p:spTree>
    <p:extLst>
      <p:ext uri="{BB962C8B-B14F-4D97-AF65-F5344CB8AC3E}">
        <p14:creationId xmlns:p14="http://schemas.microsoft.com/office/powerpoint/2010/main" val="2983083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5B53C4E7-FE3B-AF4A-B12D-F2B9EA9998DD}"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605B6D-23ED-F44D-B0B6-C46BEE66EAEC}" type="slidenum">
              <a:rPr lang="en-US" smtClean="0"/>
              <a:t>‹#›</a:t>
            </a:fld>
            <a:endParaRPr lang="en-US"/>
          </a:p>
        </p:txBody>
      </p:sp>
    </p:spTree>
    <p:extLst>
      <p:ext uri="{BB962C8B-B14F-4D97-AF65-F5344CB8AC3E}">
        <p14:creationId xmlns:p14="http://schemas.microsoft.com/office/powerpoint/2010/main" val="454286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53C4E7-FE3B-AF4A-B12D-F2B9EA9998DD}"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605B6D-23ED-F44D-B0B6-C46BEE66EAEC}" type="slidenum">
              <a:rPr lang="en-US" smtClean="0"/>
              <a:t>‹#›</a:t>
            </a:fld>
            <a:endParaRPr lang="en-US"/>
          </a:p>
        </p:txBody>
      </p:sp>
    </p:spTree>
    <p:extLst>
      <p:ext uri="{BB962C8B-B14F-4D97-AF65-F5344CB8AC3E}">
        <p14:creationId xmlns:p14="http://schemas.microsoft.com/office/powerpoint/2010/main" val="2031774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B53C4E7-FE3B-AF4A-B12D-F2B9EA9998DD}"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605B6D-23ED-F44D-B0B6-C46BEE66EAEC}" type="slidenum">
              <a:rPr lang="en-US" smtClean="0"/>
              <a:t>‹#›</a:t>
            </a:fld>
            <a:endParaRPr lang="en-US"/>
          </a:p>
        </p:txBody>
      </p:sp>
    </p:spTree>
    <p:extLst>
      <p:ext uri="{BB962C8B-B14F-4D97-AF65-F5344CB8AC3E}">
        <p14:creationId xmlns:p14="http://schemas.microsoft.com/office/powerpoint/2010/main" val="3026279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B53C4E7-FE3B-AF4A-B12D-F2B9EA9998DD}"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605B6D-23ED-F44D-B0B6-C46BEE66EAEC}" type="slidenum">
              <a:rPr lang="en-US" smtClean="0"/>
              <a:t>‹#›</a:t>
            </a:fld>
            <a:endParaRPr lang="en-US"/>
          </a:p>
        </p:txBody>
      </p:sp>
    </p:spTree>
    <p:extLst>
      <p:ext uri="{BB962C8B-B14F-4D97-AF65-F5344CB8AC3E}">
        <p14:creationId xmlns:p14="http://schemas.microsoft.com/office/powerpoint/2010/main" val="323645481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53C4E7-FE3B-AF4A-B12D-F2B9EA9998DD}"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605B6D-23ED-F44D-B0B6-C46BEE66EAEC}" type="slidenum">
              <a:rPr lang="en-US" smtClean="0"/>
              <a:t>‹#›</a:t>
            </a:fld>
            <a:endParaRPr lang="en-US"/>
          </a:p>
        </p:txBody>
      </p:sp>
    </p:spTree>
    <p:extLst>
      <p:ext uri="{BB962C8B-B14F-4D97-AF65-F5344CB8AC3E}">
        <p14:creationId xmlns:p14="http://schemas.microsoft.com/office/powerpoint/2010/main" val="1961194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20-02-27 at 10.35.1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44061"/>
          </a:xfrm>
          <a:prstGeom prst="rect">
            <a:avLst/>
          </a:prstGeom>
        </p:spPr>
      </p:pic>
    </p:spTree>
    <p:extLst>
      <p:ext uri="{BB962C8B-B14F-4D97-AF65-F5344CB8AC3E}">
        <p14:creationId xmlns:p14="http://schemas.microsoft.com/office/powerpoint/2010/main" val="1413701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914400"/>
          </a:xfrm>
          <a:solidFill>
            <a:srgbClr val="D60093"/>
          </a:solidFill>
        </p:spPr>
        <p:style>
          <a:lnRef idx="0">
            <a:schemeClr val="accent2"/>
          </a:lnRef>
          <a:fillRef idx="3">
            <a:schemeClr val="accent2"/>
          </a:fillRef>
          <a:effectRef idx="3">
            <a:schemeClr val="accent2"/>
          </a:effectRef>
          <a:fontRef idx="minor">
            <a:schemeClr val="lt1"/>
          </a:fontRef>
        </p:style>
        <p:txBody>
          <a:bodyPr>
            <a:noAutofit/>
          </a:bodyPr>
          <a:lstStyle/>
          <a:p>
            <a:r>
              <a:rPr lang="en-GB" sz="2800" dirty="0" smtClean="0"/>
              <a:t>Review Revise Recap – Mark Anthony and Cleopatra</a:t>
            </a:r>
            <a:endParaRPr lang="en-GB" sz="2800" dirty="0"/>
          </a:p>
        </p:txBody>
      </p:sp>
      <p:sp>
        <p:nvSpPr>
          <p:cNvPr id="3" name="Content Placeholder 2"/>
          <p:cNvSpPr>
            <a:spLocks noGrp="1"/>
          </p:cNvSpPr>
          <p:nvPr>
            <p:ph idx="1"/>
          </p:nvPr>
        </p:nvSpPr>
        <p:spPr>
          <a:xfrm>
            <a:off x="177363" y="1106906"/>
            <a:ext cx="8337988" cy="5751095"/>
          </a:xfrm>
        </p:spPr>
        <p:txBody>
          <a:bodyPr>
            <a:normAutofit fontScale="92500" lnSpcReduction="10000"/>
          </a:bodyPr>
          <a:lstStyle/>
          <a:p>
            <a:pPr marL="514350" indent="-514350">
              <a:buAutoNum type="arabicPeriod"/>
            </a:pPr>
            <a:r>
              <a:rPr lang="en-GB" sz="2000" dirty="0" smtClean="0"/>
              <a:t>Name of Caesar’s legally named heir?</a:t>
            </a:r>
          </a:p>
          <a:p>
            <a:pPr marL="514350" indent="-514350">
              <a:buAutoNum type="arabicPeriod"/>
            </a:pPr>
            <a:r>
              <a:rPr lang="en-GB" sz="2000" dirty="0" smtClean="0"/>
              <a:t>Political position that this heir was given in Rome?</a:t>
            </a:r>
          </a:p>
          <a:p>
            <a:pPr marL="514350" indent="-514350">
              <a:buAutoNum type="arabicPeriod"/>
            </a:pPr>
            <a:r>
              <a:rPr lang="en-GB" sz="2000" dirty="0" smtClean="0"/>
              <a:t>Name of the leader of Caesar’s assassins?</a:t>
            </a:r>
          </a:p>
          <a:p>
            <a:pPr marL="514350" indent="-514350">
              <a:buAutoNum type="arabicPeriod"/>
            </a:pPr>
            <a:r>
              <a:rPr lang="en-GB" sz="2000" dirty="0" smtClean="0"/>
              <a:t>Name of the political alliance between Antony, Octavian and Lepidus?</a:t>
            </a:r>
          </a:p>
          <a:p>
            <a:pPr marL="514350" indent="-514350">
              <a:buAutoNum type="arabicPeriod"/>
            </a:pPr>
            <a:r>
              <a:rPr lang="en-GB" sz="2000" dirty="0" smtClean="0"/>
              <a:t>Name of that place that Cleopatra had </a:t>
            </a:r>
            <a:r>
              <a:rPr lang="en-GB" sz="2000" dirty="0" err="1" smtClean="0"/>
              <a:t>Arsinoe</a:t>
            </a:r>
            <a:r>
              <a:rPr lang="en-GB" sz="2000" dirty="0" smtClean="0"/>
              <a:t> imprisoned?</a:t>
            </a:r>
          </a:p>
          <a:p>
            <a:pPr marL="514350" indent="-514350">
              <a:buAutoNum type="arabicPeriod"/>
            </a:pPr>
            <a:r>
              <a:rPr lang="en-GB" sz="2000" dirty="0" smtClean="0"/>
              <a:t>Where did Anthony spend the winter of 42BC?</a:t>
            </a:r>
          </a:p>
          <a:p>
            <a:pPr marL="514350" indent="-514350">
              <a:buAutoNum type="arabicPeriod"/>
            </a:pPr>
            <a:r>
              <a:rPr lang="en-GB" sz="2000" dirty="0" smtClean="0"/>
              <a:t>Where did he ask Cleopatra to meet him?</a:t>
            </a:r>
          </a:p>
          <a:p>
            <a:pPr marL="514350" indent="-514350">
              <a:buAutoNum type="arabicPeriod"/>
            </a:pPr>
            <a:r>
              <a:rPr lang="en-GB" sz="2000" dirty="0" smtClean="0"/>
              <a:t>Which figure does Plutarch compare Mark Anthony to, in his ‘Parallel Lives’ writings?</a:t>
            </a:r>
          </a:p>
          <a:p>
            <a:pPr marL="514350" indent="-514350">
              <a:buAutoNum type="arabicPeriod"/>
            </a:pPr>
            <a:r>
              <a:rPr lang="en-GB" sz="2000" dirty="0" smtClean="0"/>
              <a:t>Why does Plutarch compare Anthony to this figure?</a:t>
            </a:r>
          </a:p>
          <a:p>
            <a:pPr marL="514350" indent="-514350">
              <a:buAutoNum type="arabicPeriod"/>
            </a:pPr>
            <a:r>
              <a:rPr lang="en-GB" sz="2000" dirty="0" smtClean="0"/>
              <a:t>Name of the war that broke out in 40BC, between Anthony, Octavian and </a:t>
            </a:r>
            <a:r>
              <a:rPr lang="en-GB" sz="2000" dirty="0" err="1" smtClean="0"/>
              <a:t>Sexus</a:t>
            </a:r>
            <a:r>
              <a:rPr lang="en-GB" sz="2000" dirty="0" smtClean="0"/>
              <a:t> </a:t>
            </a:r>
            <a:r>
              <a:rPr lang="en-GB" sz="2000" dirty="0" err="1" smtClean="0"/>
              <a:t>Pompeius</a:t>
            </a:r>
            <a:r>
              <a:rPr lang="en-GB" sz="2000" dirty="0" smtClean="0"/>
              <a:t>?</a:t>
            </a:r>
          </a:p>
          <a:p>
            <a:pPr marL="514350" indent="-514350">
              <a:buAutoNum type="arabicPeriod"/>
            </a:pPr>
            <a:r>
              <a:rPr lang="en-GB" sz="2000" dirty="0" smtClean="0"/>
              <a:t>What did Cleopatra ask Anthony for in return for her military and financial support?</a:t>
            </a:r>
          </a:p>
          <a:p>
            <a:pPr marL="514350" indent="-514350">
              <a:buAutoNum type="arabicPeriod"/>
            </a:pPr>
            <a:r>
              <a:rPr lang="en-GB" sz="2000" dirty="0" smtClean="0"/>
              <a:t>What were the names of Anthony and Cleopatra’s twin babies?</a:t>
            </a:r>
          </a:p>
          <a:p>
            <a:pPr marL="514350" indent="-514350">
              <a:buAutoNum type="arabicPeriod"/>
            </a:pPr>
            <a:r>
              <a:rPr lang="en-GB" sz="2000" dirty="0" smtClean="0"/>
              <a:t>Date of the Donations of Alexandria?</a:t>
            </a:r>
          </a:p>
          <a:p>
            <a:pPr marL="514350" indent="-514350">
              <a:buAutoNum type="arabicPeriod"/>
            </a:pPr>
            <a:r>
              <a:rPr lang="en-GB" sz="2000" dirty="0" smtClean="0"/>
              <a:t>What was the most outrageous thing done at the Donations of Alexandria?</a:t>
            </a:r>
          </a:p>
        </p:txBody>
      </p:sp>
    </p:spTree>
    <p:extLst>
      <p:ext uri="{BB962C8B-B14F-4D97-AF65-F5344CB8AC3E}">
        <p14:creationId xmlns:p14="http://schemas.microsoft.com/office/powerpoint/2010/main" val="350835626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6255" y="488732"/>
            <a:ext cx="8371490" cy="2674391"/>
          </a:xfrm>
        </p:spPr>
        <p:txBody>
          <a:bodyPr>
            <a:normAutofit fontScale="90000"/>
          </a:bodyPr>
          <a:lstStyle/>
          <a:p>
            <a:r>
              <a:rPr lang="en-GB" sz="8000" b="1" u="sng" dirty="0" smtClean="0"/>
              <a:t>Preparations for the Battle of Actium</a:t>
            </a:r>
            <a:endParaRPr lang="en-GB" sz="8000" b="1" u="sng" dirty="0"/>
          </a:p>
        </p:txBody>
      </p:sp>
      <p:sp>
        <p:nvSpPr>
          <p:cNvPr id="3" name="Subtitle 2"/>
          <p:cNvSpPr>
            <a:spLocks noGrp="1"/>
          </p:cNvSpPr>
          <p:nvPr>
            <p:ph type="subTitle" idx="1"/>
          </p:nvPr>
        </p:nvSpPr>
        <p:spPr>
          <a:xfrm>
            <a:off x="1143000" y="3917349"/>
            <a:ext cx="6858000" cy="1655762"/>
          </a:xfrm>
        </p:spPr>
        <p:txBody>
          <a:bodyPr>
            <a:normAutofit fontScale="92500" lnSpcReduction="10000"/>
          </a:bodyPr>
          <a:lstStyle/>
          <a:p>
            <a:r>
              <a:rPr lang="en-GB" dirty="0" smtClean="0"/>
              <a:t>1.</a:t>
            </a:r>
            <a:r>
              <a:rPr lang="en-GB" sz="2800" dirty="0" smtClean="0"/>
              <a:t>	To understand and explain the key features of the battle of Actium.</a:t>
            </a:r>
          </a:p>
          <a:p>
            <a:r>
              <a:rPr lang="en-GB" sz="2800" dirty="0" smtClean="0"/>
              <a:t>2.	To compare the roles of key individuals in the battle.</a:t>
            </a:r>
          </a:p>
        </p:txBody>
      </p:sp>
    </p:spTree>
    <p:extLst>
      <p:ext uri="{BB962C8B-B14F-4D97-AF65-F5344CB8AC3E}">
        <p14:creationId xmlns:p14="http://schemas.microsoft.com/office/powerpoint/2010/main" val="361726322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35572"/>
          </a:xfrm>
          <a:solidFill>
            <a:srgbClr val="D60093"/>
          </a:solidFill>
        </p:spPr>
        <p:style>
          <a:lnRef idx="0">
            <a:schemeClr val="accent2"/>
          </a:lnRef>
          <a:fillRef idx="3">
            <a:schemeClr val="accent2"/>
          </a:fillRef>
          <a:effectRef idx="3">
            <a:schemeClr val="accent2"/>
          </a:effectRef>
          <a:fontRef idx="minor">
            <a:schemeClr val="lt1"/>
          </a:fontRef>
        </p:style>
        <p:txBody>
          <a:bodyPr>
            <a:noAutofit/>
          </a:bodyPr>
          <a:lstStyle/>
          <a:p>
            <a:r>
              <a:rPr lang="en-GB" sz="2800" b="1" u="sng" dirty="0" smtClean="0"/>
              <a:t>Causes of the war between Octavian and Anthony/ Cleopatra</a:t>
            </a:r>
            <a:endParaRPr lang="en-GB" sz="2800" b="1" u="sng" dirty="0"/>
          </a:p>
        </p:txBody>
      </p:sp>
      <p:sp>
        <p:nvSpPr>
          <p:cNvPr id="3" name="Content Placeholder 2"/>
          <p:cNvSpPr>
            <a:spLocks noGrp="1"/>
          </p:cNvSpPr>
          <p:nvPr>
            <p:ph idx="1"/>
          </p:nvPr>
        </p:nvSpPr>
        <p:spPr>
          <a:xfrm>
            <a:off x="130065" y="990053"/>
            <a:ext cx="7248197" cy="4351338"/>
          </a:xfrm>
        </p:spPr>
        <p:txBody>
          <a:bodyPr>
            <a:normAutofit/>
          </a:bodyPr>
          <a:lstStyle/>
          <a:p>
            <a:pPr marL="0" indent="0">
              <a:buNone/>
            </a:pPr>
            <a:r>
              <a:rPr lang="en-GB" sz="1800" dirty="0" smtClean="0"/>
              <a:t>By 31BC, a range of actions had been taken, by Octavian and Mark Anthony/ Cleopatra, that the relationship was completely beyond repair.</a:t>
            </a:r>
          </a:p>
          <a:p>
            <a:pPr marL="0" indent="0">
              <a:buNone/>
            </a:pPr>
            <a:r>
              <a:rPr lang="en-GB" sz="1800" dirty="0" smtClean="0"/>
              <a:t>The Donations of Alexandria had confirmed for many that Anthony had become a decadent and dangerous eastern king, weak-willed and ruled by his threatening Egyptian Queen. His decision to split his half of the empire amongst his children, encouraged the belief that he was going to destroy the Roman Empire. </a:t>
            </a:r>
          </a:p>
          <a:p>
            <a:pPr marL="0" indent="0">
              <a:buNone/>
            </a:pPr>
            <a:r>
              <a:rPr lang="en-GB" sz="1800" dirty="0" smtClean="0"/>
              <a:t>This was made all the worse by Octavian war of propaganda back in Rome, and his active attempts to slander Cleopatra and present her as a danger to the empire. </a:t>
            </a:r>
            <a:endParaRPr lang="en-GB" sz="1800" dirty="0"/>
          </a:p>
        </p:txBody>
      </p:sp>
      <p:sp>
        <p:nvSpPr>
          <p:cNvPr id="4" name="Up-Down Arrow 3"/>
          <p:cNvSpPr/>
          <p:nvPr/>
        </p:nvSpPr>
        <p:spPr>
          <a:xfrm>
            <a:off x="7851227" y="1661703"/>
            <a:ext cx="224658" cy="4666593"/>
          </a:xfrm>
          <a:prstGeom prst="up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5" name="Rectangle 4"/>
          <p:cNvSpPr/>
          <p:nvPr/>
        </p:nvSpPr>
        <p:spPr>
          <a:xfrm>
            <a:off x="6923032" y="1223416"/>
            <a:ext cx="2081048" cy="438287"/>
          </a:xfrm>
          <a:prstGeom prst="rect">
            <a:avLst/>
          </a:prstGeom>
          <a:no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r>
              <a:rPr lang="en-GB" sz="2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Most significant</a:t>
            </a:r>
            <a:endParaRPr lang="en-GB" sz="2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6" name="Rectangle 5"/>
          <p:cNvSpPr/>
          <p:nvPr/>
        </p:nvSpPr>
        <p:spPr>
          <a:xfrm>
            <a:off x="6923033" y="6315663"/>
            <a:ext cx="2081048" cy="438287"/>
          </a:xfrm>
          <a:prstGeom prst="rect">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r>
              <a:rPr lang="en-GB" sz="2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Least significant</a:t>
            </a:r>
            <a:endParaRPr lang="en-GB"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7" name="Rectangle 6"/>
          <p:cNvSpPr/>
          <p:nvPr/>
        </p:nvSpPr>
        <p:spPr>
          <a:xfrm>
            <a:off x="130064" y="3961909"/>
            <a:ext cx="6607620" cy="2758965"/>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u="sng" dirty="0" smtClean="0"/>
              <a:t>TASK</a:t>
            </a:r>
            <a:r>
              <a:rPr lang="en-GB" dirty="0" smtClean="0"/>
              <a:t>: read through the 6 causes on war on p. 195. draw out the scale on the left, and summarise each factor (in one sentence) where you believe it belongs on the scale.</a:t>
            </a:r>
          </a:p>
          <a:p>
            <a:pPr algn="ctr"/>
            <a:endParaRPr lang="en-GB" dirty="0" smtClean="0"/>
          </a:p>
          <a:p>
            <a:pPr algn="ctr"/>
            <a:r>
              <a:rPr lang="en-GB" dirty="0" smtClean="0"/>
              <a:t>You can only have ONE most significant, and ONE least significant.</a:t>
            </a:r>
          </a:p>
          <a:p>
            <a:pPr algn="ctr"/>
            <a:r>
              <a:rPr lang="en-GB" dirty="0" smtClean="0"/>
              <a:t>Some others can be ranked at the same level, but you will have to give a written explanation as to why you ranked these the same!</a:t>
            </a:r>
            <a:endParaRPr lang="en-GB" dirty="0"/>
          </a:p>
        </p:txBody>
      </p:sp>
    </p:spTree>
    <p:extLst>
      <p:ext uri="{BB962C8B-B14F-4D97-AF65-F5344CB8AC3E}">
        <p14:creationId xmlns:p14="http://schemas.microsoft.com/office/powerpoint/2010/main" val="19155387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786063"/>
          </a:xfrm>
          <a:solidFill>
            <a:srgbClr val="D60093"/>
          </a:solidFill>
        </p:spPr>
        <p:style>
          <a:lnRef idx="0">
            <a:schemeClr val="accent2"/>
          </a:lnRef>
          <a:fillRef idx="3">
            <a:schemeClr val="accent2"/>
          </a:fillRef>
          <a:effectRef idx="3">
            <a:schemeClr val="accent2"/>
          </a:effectRef>
          <a:fontRef idx="minor">
            <a:schemeClr val="lt1"/>
          </a:fontRef>
        </p:style>
        <p:txBody>
          <a:bodyPr>
            <a:noAutofit/>
          </a:bodyPr>
          <a:lstStyle/>
          <a:p>
            <a:r>
              <a:rPr lang="en-GB" sz="2800" b="1" u="sng" dirty="0" smtClean="0"/>
              <a:t>Preparations for, and build up to, the Battle of Actium</a:t>
            </a:r>
            <a:endParaRPr lang="en-GB" sz="2800" b="1" u="sng" dirty="0"/>
          </a:p>
        </p:txBody>
      </p:sp>
      <p:sp>
        <p:nvSpPr>
          <p:cNvPr id="3" name="Content Placeholder 2"/>
          <p:cNvSpPr>
            <a:spLocks noGrp="1"/>
          </p:cNvSpPr>
          <p:nvPr>
            <p:ph idx="1"/>
          </p:nvPr>
        </p:nvSpPr>
        <p:spPr>
          <a:xfrm>
            <a:off x="78206" y="975394"/>
            <a:ext cx="5979694" cy="3660775"/>
          </a:xfrm>
        </p:spPr>
        <p:txBody>
          <a:bodyPr>
            <a:normAutofit/>
          </a:bodyPr>
          <a:lstStyle/>
          <a:p>
            <a:pPr marL="0" indent="0">
              <a:buNone/>
            </a:pPr>
            <a:r>
              <a:rPr lang="en-GB" sz="1800" dirty="0" smtClean="0"/>
              <a:t>The two sides, Anthony and Octavian, quickly assembled their armies. Plutarch records that Anthony and Cleopatra had a force of 500,000 ships, 100,000 infantrymen and 12,000 cavalry men. Whereas Octavian had a far smaller force of 250 warships and 80,000 infantrymen, although a similar amount of cavalry men.</a:t>
            </a:r>
          </a:p>
          <a:p>
            <a:pPr marL="0" indent="0">
              <a:buNone/>
            </a:pPr>
            <a:r>
              <a:rPr lang="en-GB" sz="1800" dirty="0" smtClean="0"/>
              <a:t>Ancient sources tend to inflate the numbers of military forces (e.g. Herodotus’ inflation of figures for Xerxes’ Persian army), but the types of forces makes it clear that a fight was expected at land and sea.</a:t>
            </a:r>
            <a:endParaRPr lang="en-GB" sz="1800" dirty="0"/>
          </a:p>
        </p:txBody>
      </p:sp>
      <p:sp>
        <p:nvSpPr>
          <p:cNvPr id="4" name="Rectangle 3"/>
          <p:cNvSpPr/>
          <p:nvPr/>
        </p:nvSpPr>
        <p:spPr>
          <a:xfrm>
            <a:off x="6136105" y="975393"/>
            <a:ext cx="2863517" cy="5649996"/>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000" b="1" u="sng" dirty="0" smtClean="0"/>
              <a:t>TASK</a:t>
            </a:r>
            <a:r>
              <a:rPr lang="en-GB" sz="2000" dirty="0" smtClean="0"/>
              <a:t>: using p. 196-197 of the textbook, and the printout from Battle of Actium webpage, complete the table summarising the actions of the three key players during the preparations for the battle of Actium.</a:t>
            </a:r>
          </a:p>
          <a:p>
            <a:pPr algn="ctr"/>
            <a:endParaRPr lang="en-GB" sz="2000" dirty="0"/>
          </a:p>
          <a:p>
            <a:pPr marL="342900" indent="-342900" algn="ctr">
              <a:buFont typeface="Arial" panose="020B0604020202020204" pitchFamily="34" charset="0"/>
              <a:buChar char="•"/>
            </a:pPr>
            <a:r>
              <a:rPr lang="en-GB" sz="2000" dirty="0" smtClean="0"/>
              <a:t>Octavian</a:t>
            </a:r>
          </a:p>
          <a:p>
            <a:pPr marL="342900" indent="-342900" algn="ctr">
              <a:buFont typeface="Arial" panose="020B0604020202020204" pitchFamily="34" charset="0"/>
              <a:buChar char="•"/>
            </a:pPr>
            <a:r>
              <a:rPr lang="en-GB" sz="2000" dirty="0" smtClean="0"/>
              <a:t>Mark Anthony</a:t>
            </a:r>
          </a:p>
          <a:p>
            <a:pPr marL="342900" indent="-342900" algn="ctr">
              <a:buFont typeface="Arial" panose="020B0604020202020204" pitchFamily="34" charset="0"/>
              <a:buChar char="•"/>
            </a:pPr>
            <a:r>
              <a:rPr lang="en-GB" sz="2000" dirty="0" smtClean="0"/>
              <a:t>Cleopatra  </a:t>
            </a:r>
          </a:p>
          <a:p>
            <a:pPr marL="342900" indent="-342900" algn="ctr">
              <a:buFont typeface="Arial" panose="020B0604020202020204" pitchFamily="34" charset="0"/>
              <a:buChar char="•"/>
            </a:pPr>
            <a:endParaRPr lang="en-GB" sz="2000" dirty="0" smtClean="0"/>
          </a:p>
          <a:p>
            <a:pPr algn="ctr"/>
            <a:r>
              <a:rPr lang="en-GB" sz="2000" b="1" dirty="0" smtClean="0"/>
              <a:t>AT LEAST 3 BULLET POINTS PER FIGURE! </a:t>
            </a:r>
            <a:endParaRPr lang="en-GB" sz="2000" b="1" dirty="0"/>
          </a:p>
        </p:txBody>
      </p:sp>
      <p:sp>
        <p:nvSpPr>
          <p:cNvPr id="5" name="Rectangle 4"/>
          <p:cNvSpPr/>
          <p:nvPr/>
        </p:nvSpPr>
        <p:spPr>
          <a:xfrm>
            <a:off x="78206" y="4130841"/>
            <a:ext cx="5901488" cy="2614864"/>
          </a:xfrm>
          <a:prstGeom prst="rect">
            <a:avLst/>
          </a:prstGeom>
          <a:solidFill>
            <a:schemeClr val="accent5">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u="sng" dirty="0" smtClean="0">
                <a:solidFill>
                  <a:schemeClr val="tx1"/>
                </a:solidFill>
              </a:rPr>
              <a:t>CHALLENGE</a:t>
            </a:r>
            <a:r>
              <a:rPr lang="en-GB" sz="2000" dirty="0" smtClean="0">
                <a:solidFill>
                  <a:schemeClr val="tx1"/>
                </a:solidFill>
              </a:rPr>
              <a:t>:</a:t>
            </a:r>
          </a:p>
          <a:p>
            <a:pPr algn="ctr"/>
            <a:r>
              <a:rPr lang="en-GB" sz="2000" dirty="0" smtClean="0">
                <a:solidFill>
                  <a:schemeClr val="tx1"/>
                </a:solidFill>
              </a:rPr>
              <a:t>Read Plutarch, Life of Mark Anthony, 60.</a:t>
            </a:r>
          </a:p>
          <a:p>
            <a:pPr algn="ctr"/>
            <a:endParaRPr lang="en-GB" sz="2000" dirty="0" smtClean="0">
              <a:solidFill>
                <a:schemeClr val="tx1"/>
              </a:solidFill>
            </a:endParaRPr>
          </a:p>
          <a:p>
            <a:pPr marL="285750" indent="-285750" algn="ctr">
              <a:buFont typeface="Arial" panose="020B0604020202020204" pitchFamily="34" charset="0"/>
              <a:buChar char="•"/>
            </a:pPr>
            <a:r>
              <a:rPr lang="en-GB" sz="2000" dirty="0" smtClean="0">
                <a:solidFill>
                  <a:schemeClr val="tx1"/>
                </a:solidFill>
              </a:rPr>
              <a:t>Why do you think that Plutarch include the stories of the omen in his account?</a:t>
            </a:r>
          </a:p>
          <a:p>
            <a:pPr marL="285750" indent="-285750" algn="ctr">
              <a:buFont typeface="Arial" panose="020B0604020202020204" pitchFamily="34" charset="0"/>
              <a:buChar char="•"/>
            </a:pPr>
            <a:r>
              <a:rPr lang="en-GB" sz="2000" dirty="0" smtClean="0">
                <a:solidFill>
                  <a:schemeClr val="tx1"/>
                </a:solidFill>
              </a:rPr>
              <a:t>What effect does the inclusion of omens in his account have on our judgments of Plutarch as a historian?</a:t>
            </a:r>
            <a:endParaRPr lang="en-GB" sz="2000" dirty="0">
              <a:solidFill>
                <a:schemeClr val="tx1"/>
              </a:solidFill>
            </a:endParaRPr>
          </a:p>
        </p:txBody>
      </p:sp>
    </p:spTree>
    <p:extLst>
      <p:ext uri="{BB962C8B-B14F-4D97-AF65-F5344CB8AC3E}">
        <p14:creationId xmlns:p14="http://schemas.microsoft.com/office/powerpoint/2010/main" val="36103128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65221"/>
          </a:xfrm>
        </p:spPr>
        <p:txBody>
          <a:bodyPr>
            <a:noAutofit/>
          </a:bodyPr>
          <a:lstStyle/>
          <a:p>
            <a:r>
              <a:rPr lang="en-GB" sz="1800" b="1" u="sng" dirty="0" smtClean="0"/>
              <a:t>Battle of Actium – www.historynet.com</a:t>
            </a:r>
            <a:endParaRPr lang="en-GB" sz="1800" b="1" u="sng" dirty="0"/>
          </a:p>
        </p:txBody>
      </p:sp>
      <p:sp>
        <p:nvSpPr>
          <p:cNvPr id="3" name="Content Placeholder 2"/>
          <p:cNvSpPr>
            <a:spLocks noGrp="1"/>
          </p:cNvSpPr>
          <p:nvPr>
            <p:ph idx="1"/>
          </p:nvPr>
        </p:nvSpPr>
        <p:spPr>
          <a:xfrm>
            <a:off x="0" y="465222"/>
            <a:ext cx="9144000" cy="6392779"/>
          </a:xfrm>
        </p:spPr>
        <p:txBody>
          <a:bodyPr>
            <a:noAutofit/>
          </a:bodyPr>
          <a:lstStyle/>
          <a:p>
            <a:pPr marL="0" indent="0">
              <a:buNone/>
            </a:pPr>
            <a:r>
              <a:rPr lang="en-GB" sz="1100" dirty="0"/>
              <a:t>Almost instantly, </a:t>
            </a:r>
            <a:r>
              <a:rPr lang="en-GB" sz="1100" dirty="0" smtClean="0"/>
              <a:t>Octavian </a:t>
            </a:r>
            <a:r>
              <a:rPr lang="en-GB" sz="1100" dirty="0"/>
              <a:t>replaced the ‘traitor’ </a:t>
            </a:r>
            <a:r>
              <a:rPr lang="en-GB" sz="1100" dirty="0" smtClean="0"/>
              <a:t>Anthony </a:t>
            </a:r>
            <a:r>
              <a:rPr lang="en-GB" sz="1100" dirty="0"/>
              <a:t>in the hearts of the Roman people. His manipulation of the facts had been masterful. Now all he had to do was win the war.</a:t>
            </a:r>
          </a:p>
          <a:p>
            <a:pPr marL="0" indent="0">
              <a:buNone/>
            </a:pPr>
            <a:r>
              <a:rPr lang="en-GB" sz="1100" dirty="0" smtClean="0"/>
              <a:t>Anthony </a:t>
            </a:r>
            <a:r>
              <a:rPr lang="en-GB" sz="1100" dirty="0"/>
              <a:t>was confident, but he did not invade Italy right away. He thought it safer to wait until his Eastern client kings joined their forces to his. Of course, Italy’s well-defended coastline and ports and the political damage of invading his homeland with a largely foreign army were also paramount considerations.</a:t>
            </a:r>
          </a:p>
          <a:p>
            <a:pPr marL="0" indent="0">
              <a:buNone/>
            </a:pPr>
            <a:r>
              <a:rPr lang="en-GB" sz="1100" dirty="0"/>
              <a:t>As the winter of 32-31 </a:t>
            </a:r>
            <a:r>
              <a:rPr lang="en-GB" sz="1100" dirty="0" err="1"/>
              <a:t>bc</a:t>
            </a:r>
            <a:r>
              <a:rPr lang="en-GB" sz="1100" dirty="0"/>
              <a:t> closed in, </a:t>
            </a:r>
            <a:r>
              <a:rPr lang="en-GB" sz="1100" dirty="0" smtClean="0"/>
              <a:t>Anthony </a:t>
            </a:r>
            <a:r>
              <a:rPr lang="en-GB" sz="1100" dirty="0"/>
              <a:t>and Cleopatra moved to </a:t>
            </a:r>
            <a:r>
              <a:rPr lang="en-GB" sz="1100" dirty="0" err="1" smtClean="0"/>
              <a:t>Patrae</a:t>
            </a:r>
            <a:r>
              <a:rPr lang="en-GB" sz="1100" dirty="0" smtClean="0"/>
              <a:t> (near Greece), </a:t>
            </a:r>
            <a:r>
              <a:rPr lang="en-GB" sz="1100" dirty="0"/>
              <a:t>while his defensive forces took up positions throughout Greece. </a:t>
            </a:r>
            <a:r>
              <a:rPr lang="en-GB" sz="1100" dirty="0" smtClean="0"/>
              <a:t>Anthony’ </a:t>
            </a:r>
            <a:r>
              <a:rPr lang="en-GB" sz="1100" dirty="0"/>
              <a:t>navy was composed of large galleys called </a:t>
            </a:r>
            <a:r>
              <a:rPr lang="en-GB" sz="1100" dirty="0" err="1"/>
              <a:t>quinqueremes</a:t>
            </a:r>
            <a:r>
              <a:rPr lang="en-GB" sz="1100" dirty="0"/>
              <a:t>, their bows </a:t>
            </a:r>
            <a:r>
              <a:rPr lang="en-GB" sz="1100" dirty="0" err="1"/>
              <a:t>armored</a:t>
            </a:r>
            <a:r>
              <a:rPr lang="en-GB" sz="1100" dirty="0"/>
              <a:t> with bronze plates and their hulls built of massive square timbers bolted together with iron, making it nearly impossible for any smaller ships to ram them. As for land forces, </a:t>
            </a:r>
            <a:r>
              <a:rPr lang="en-GB" sz="1100" dirty="0" err="1"/>
              <a:t>Publius</a:t>
            </a:r>
            <a:r>
              <a:rPr lang="en-GB" sz="1100" dirty="0"/>
              <a:t> </a:t>
            </a:r>
            <a:r>
              <a:rPr lang="en-GB" sz="1100" dirty="0" err="1"/>
              <a:t>Canidius</a:t>
            </a:r>
            <a:r>
              <a:rPr lang="en-GB" sz="1100" dirty="0"/>
              <a:t> Crassus, trained by </a:t>
            </a:r>
            <a:r>
              <a:rPr lang="en-GB" sz="1100" dirty="0" smtClean="0"/>
              <a:t>Anthony </a:t>
            </a:r>
            <a:r>
              <a:rPr lang="en-GB" sz="1100" dirty="0"/>
              <a:t>himself, commanded 19 legions; 11 more made up garrisons in Egypt, Cyrene, Syria and Macedonia. </a:t>
            </a:r>
            <a:r>
              <a:rPr lang="en-GB" sz="1100" dirty="0" smtClean="0"/>
              <a:t>Anthony’ </a:t>
            </a:r>
            <a:r>
              <a:rPr lang="en-GB" sz="1100" dirty="0"/>
              <a:t>troops were fed on grain supplied by Egyptian stores. Some of his legions were made up of Egyptian soldiers. Cleopatra had made herself indispensable to </a:t>
            </a:r>
            <a:r>
              <a:rPr lang="en-GB" sz="1100" dirty="0" smtClean="0"/>
              <a:t>Mark Anthony, </a:t>
            </a:r>
            <a:r>
              <a:rPr lang="en-GB" sz="1100" dirty="0"/>
              <a:t>and she had bet the freedom and wealth of her kingdom on his success.</a:t>
            </a:r>
          </a:p>
          <a:p>
            <a:pPr marL="0" indent="0">
              <a:buNone/>
            </a:pPr>
            <a:r>
              <a:rPr lang="en-GB" sz="1100" dirty="0"/>
              <a:t>The prospects of that success looked good at the start of 31 </a:t>
            </a:r>
            <a:r>
              <a:rPr lang="en-GB" sz="1100" dirty="0" err="1"/>
              <a:t>bc</a:t>
            </a:r>
            <a:r>
              <a:rPr lang="en-GB" sz="1100" dirty="0"/>
              <a:t>. </a:t>
            </a:r>
            <a:r>
              <a:rPr lang="en-GB" sz="1100" dirty="0" smtClean="0"/>
              <a:t>Anthony’ </a:t>
            </a:r>
            <a:r>
              <a:rPr lang="en-GB" sz="1100" dirty="0"/>
              <a:t>force was superior in strength and supplies. Once </a:t>
            </a:r>
            <a:r>
              <a:rPr lang="en-GB" sz="1100" dirty="0" smtClean="0"/>
              <a:t>Octavian </a:t>
            </a:r>
            <a:r>
              <a:rPr lang="en-GB" sz="1100" dirty="0"/>
              <a:t>started his men on the move, it would become a heavy burden just to feed them. And </a:t>
            </a:r>
            <a:r>
              <a:rPr lang="en-GB" sz="1100" dirty="0" smtClean="0"/>
              <a:t>Octavian’ </a:t>
            </a:r>
            <a:r>
              <a:rPr lang="en-GB" sz="1100" dirty="0"/>
              <a:t>past performance as a general had been less than impressive.</a:t>
            </a:r>
          </a:p>
          <a:p>
            <a:pPr marL="0" indent="0">
              <a:buNone/>
            </a:pPr>
            <a:r>
              <a:rPr lang="en-GB" sz="1100" dirty="0" smtClean="0"/>
              <a:t>Octavian, </a:t>
            </a:r>
            <a:r>
              <a:rPr lang="en-GB" sz="1100" dirty="0"/>
              <a:t>however, was not alone — he had </a:t>
            </a:r>
            <a:r>
              <a:rPr lang="en-GB" sz="1100" dirty="0" smtClean="0"/>
              <a:t>Mark </a:t>
            </a:r>
            <a:r>
              <a:rPr lang="en-GB" sz="1100" dirty="0" err="1"/>
              <a:t>Vipsanius</a:t>
            </a:r>
            <a:r>
              <a:rPr lang="en-GB" sz="1100" dirty="0"/>
              <a:t> Agrippa, a lifelong friend and a brilliant general. Agrippa’s experience during the invasion of Sicily a few years earlier had been a trial by fire; now he commanded </a:t>
            </a:r>
            <a:r>
              <a:rPr lang="en-GB" sz="1100" dirty="0" smtClean="0"/>
              <a:t>Octavian’ </a:t>
            </a:r>
            <a:r>
              <a:rPr lang="en-GB" sz="1100" dirty="0"/>
              <a:t>fleet with confidence and skill — perhaps greater skill than that of </a:t>
            </a:r>
            <a:r>
              <a:rPr lang="en-GB" sz="1100" dirty="0" smtClean="0"/>
              <a:t>Anthony’ </a:t>
            </a:r>
            <a:r>
              <a:rPr lang="en-GB" sz="1100" dirty="0"/>
              <a:t>own admirals, Lucius </a:t>
            </a:r>
            <a:r>
              <a:rPr lang="en-GB" sz="1100" dirty="0" err="1"/>
              <a:t>Gellius</a:t>
            </a:r>
            <a:r>
              <a:rPr lang="en-GB" sz="1100" dirty="0"/>
              <a:t> </a:t>
            </a:r>
            <a:r>
              <a:rPr lang="en-GB" sz="1100" dirty="0" err="1"/>
              <a:t>Poplicola</a:t>
            </a:r>
            <a:r>
              <a:rPr lang="en-GB" sz="1100" dirty="0"/>
              <a:t> and the consul Gaius </a:t>
            </a:r>
            <a:r>
              <a:rPr lang="en-GB" sz="1100" dirty="0" err="1"/>
              <a:t>Sosius</a:t>
            </a:r>
            <a:r>
              <a:rPr lang="en-GB" sz="1100" dirty="0"/>
              <a:t>.</a:t>
            </a:r>
          </a:p>
          <a:p>
            <a:pPr marL="0" indent="0">
              <a:buNone/>
            </a:pPr>
            <a:r>
              <a:rPr lang="en-GB" sz="1100" dirty="0"/>
              <a:t>In fact, it was Agrippa who made the first moves in what would become the decisive battle. While </a:t>
            </a:r>
            <a:r>
              <a:rPr lang="en-GB" sz="1100" dirty="0" smtClean="0"/>
              <a:t>Mark Anthony </a:t>
            </a:r>
            <a:r>
              <a:rPr lang="en-GB" sz="1100" dirty="0"/>
              <a:t>moved his fleet into the Gulf of </a:t>
            </a:r>
            <a:r>
              <a:rPr lang="en-GB" sz="1100" dirty="0" err="1"/>
              <a:t>Ambracia</a:t>
            </a:r>
            <a:r>
              <a:rPr lang="en-GB" sz="1100" dirty="0"/>
              <a:t> and secured the gulf entrance through the use of towers on either shore and a line of ships between, Agrippa took his own fleet far south and attacked Messenia in the Peloponnese. The damage </a:t>
            </a:r>
            <a:r>
              <a:rPr lang="en-GB" sz="1100" dirty="0" smtClean="0"/>
              <a:t>Octavian’ </a:t>
            </a:r>
            <a:r>
              <a:rPr lang="en-GB" sz="1100" dirty="0"/>
              <a:t>admiral inflicted on the Greek shores was immeasurable — the surprise attacks and the capture of several of </a:t>
            </a:r>
            <a:r>
              <a:rPr lang="en-GB" sz="1100" dirty="0" smtClean="0"/>
              <a:t>Anthony’ </a:t>
            </a:r>
            <a:r>
              <a:rPr lang="en-GB" sz="1100" dirty="0"/>
              <a:t>posts effectively silenced </a:t>
            </a:r>
            <a:r>
              <a:rPr lang="en-GB" sz="1100" dirty="0" smtClean="0"/>
              <a:t>Anthony’ </a:t>
            </a:r>
            <a:r>
              <a:rPr lang="en-GB" sz="1100" dirty="0"/>
              <a:t>lines of communication.</a:t>
            </a:r>
          </a:p>
          <a:p>
            <a:pPr marL="0" indent="0">
              <a:buNone/>
            </a:pPr>
            <a:r>
              <a:rPr lang="en-GB" sz="1100" dirty="0"/>
              <a:t>Meanwhile, </a:t>
            </a:r>
            <a:r>
              <a:rPr lang="en-GB" sz="1100" dirty="0" smtClean="0"/>
              <a:t>Octavian </a:t>
            </a:r>
            <a:r>
              <a:rPr lang="en-GB" sz="1100" dirty="0"/>
              <a:t>moved south and took up a position on the high ground of the gulf’s north shore, opposite the peninsula of Actium. He sent land forces to attack </a:t>
            </a:r>
            <a:r>
              <a:rPr lang="en-GB" sz="1100" dirty="0" smtClean="0"/>
              <a:t>Anthony’s </a:t>
            </a:r>
            <a:r>
              <a:rPr lang="en-GB" sz="1100" dirty="0"/>
              <a:t>camp, but they were quickly repulsed. </a:t>
            </a:r>
            <a:r>
              <a:rPr lang="en-GB" sz="1100" dirty="0" smtClean="0"/>
              <a:t>Anthony </a:t>
            </a:r>
            <a:r>
              <a:rPr lang="en-GB" sz="1100" dirty="0"/>
              <a:t>responded with an attempt to cut off his rival’s supplies from the north, but that, too, failed.</a:t>
            </a:r>
          </a:p>
          <a:p>
            <a:pPr marL="0" indent="0">
              <a:buNone/>
            </a:pPr>
            <a:r>
              <a:rPr lang="en-GB" sz="1100" dirty="0"/>
              <a:t>Momentarily stalemated, the rivals stared at each other across the strait. Months passed without any decisive action by either party. Historical records are nearly silent on those months, but it is known that in Rome tempers were hotter than the weather as heavy taxes aggravated the populace.</a:t>
            </a:r>
          </a:p>
          <a:p>
            <a:pPr marL="0" indent="0">
              <a:buNone/>
            </a:pPr>
            <a:r>
              <a:rPr lang="en-GB" sz="1100" dirty="0"/>
              <a:t>In the East, loyalty to </a:t>
            </a:r>
            <a:r>
              <a:rPr lang="en-GB" sz="1100" dirty="0" smtClean="0"/>
              <a:t>Anthony </a:t>
            </a:r>
            <a:r>
              <a:rPr lang="en-GB" sz="1100" dirty="0"/>
              <a:t>was teetering. His support was further damaged when a naval battle erupted between Agrippa and Gaius </a:t>
            </a:r>
            <a:r>
              <a:rPr lang="en-GB" sz="1100" dirty="0" err="1"/>
              <a:t>Sosius</a:t>
            </a:r>
            <a:r>
              <a:rPr lang="en-GB" sz="1100" dirty="0"/>
              <a:t>. </a:t>
            </a:r>
            <a:r>
              <a:rPr lang="en-GB" sz="1100" dirty="0" err="1"/>
              <a:t>Sosius</a:t>
            </a:r>
            <a:r>
              <a:rPr lang="en-GB" sz="1100" dirty="0"/>
              <a:t> lost, though he escaped, and Agrippa set up a blockade around Actium and the gulf. </a:t>
            </a:r>
            <a:r>
              <a:rPr lang="en-GB" sz="1100" dirty="0" smtClean="0"/>
              <a:t>Anthony </a:t>
            </a:r>
            <a:r>
              <a:rPr lang="en-GB" sz="1100" dirty="0"/>
              <a:t>was then cut off from reinforcements and supplies. Disease and famine set in. Some </a:t>
            </a:r>
            <a:r>
              <a:rPr lang="en-GB" sz="1100" dirty="0" err="1"/>
              <a:t>Antonian</a:t>
            </a:r>
            <a:r>
              <a:rPr lang="en-GB" sz="1100" dirty="0"/>
              <a:t> officers and senators began to defect to </a:t>
            </a:r>
            <a:r>
              <a:rPr lang="en-GB" sz="1100" dirty="0" smtClean="0"/>
              <a:t>Octavian, </a:t>
            </a:r>
            <a:r>
              <a:rPr lang="en-GB" sz="1100" dirty="0"/>
              <a:t>including </a:t>
            </a:r>
            <a:r>
              <a:rPr lang="en-GB" sz="1100" dirty="0" err="1"/>
              <a:t>Sosius</a:t>
            </a:r>
            <a:r>
              <a:rPr lang="en-GB" sz="1100" dirty="0"/>
              <a:t>’ co-consul, </a:t>
            </a:r>
            <a:r>
              <a:rPr lang="en-GB" sz="1100" dirty="0" err="1"/>
              <a:t>Gnaeus</a:t>
            </a:r>
            <a:r>
              <a:rPr lang="en-GB" sz="1100" dirty="0"/>
              <a:t> </a:t>
            </a:r>
            <a:r>
              <a:rPr lang="en-GB" sz="1100" dirty="0" err="1"/>
              <a:t>Ahenobarbus</a:t>
            </a:r>
            <a:r>
              <a:rPr lang="en-GB" sz="1100" dirty="0"/>
              <a:t>. Still, </a:t>
            </a:r>
            <a:r>
              <a:rPr lang="en-GB" sz="1100" dirty="0" smtClean="0"/>
              <a:t>Anthony </a:t>
            </a:r>
            <a:r>
              <a:rPr lang="en-GB" sz="1100" dirty="0"/>
              <a:t>retained his three best commanders: </a:t>
            </a:r>
            <a:r>
              <a:rPr lang="en-GB" sz="1100" dirty="0" err="1"/>
              <a:t>Canidius</a:t>
            </a:r>
            <a:r>
              <a:rPr lang="en-GB" sz="1100" dirty="0"/>
              <a:t>, in charge of land forces, and his admirals </a:t>
            </a:r>
            <a:r>
              <a:rPr lang="en-GB" sz="1100" dirty="0" err="1"/>
              <a:t>Sosius</a:t>
            </a:r>
            <a:r>
              <a:rPr lang="en-GB" sz="1100" dirty="0"/>
              <a:t> and Lucius </a:t>
            </a:r>
            <a:r>
              <a:rPr lang="en-GB" sz="1100" dirty="0" err="1"/>
              <a:t>Policola</a:t>
            </a:r>
            <a:r>
              <a:rPr lang="en-GB" sz="1100" dirty="0"/>
              <a:t>.</a:t>
            </a:r>
          </a:p>
          <a:p>
            <a:pPr marL="0" indent="0">
              <a:buNone/>
            </a:pPr>
            <a:r>
              <a:rPr lang="en-GB" sz="1100" dirty="0"/>
              <a:t>The time to fight was now or never. But fighting might not have been what </a:t>
            </a:r>
            <a:r>
              <a:rPr lang="en-GB" sz="1100" dirty="0" smtClean="0"/>
              <a:t>Anthony </a:t>
            </a:r>
            <a:r>
              <a:rPr lang="en-GB" sz="1100" dirty="0"/>
              <a:t>had in mind. The ancient historian </a:t>
            </a:r>
            <a:r>
              <a:rPr lang="en-GB" sz="1100" dirty="0" err="1"/>
              <a:t>Dio</a:t>
            </a:r>
            <a:r>
              <a:rPr lang="en-GB" sz="1100" dirty="0"/>
              <a:t> Cassius stated that Cleopatra wanted to return to Egypt and wanted </a:t>
            </a:r>
            <a:r>
              <a:rPr lang="en-GB" sz="1100" dirty="0" smtClean="0"/>
              <a:t>Anthony </a:t>
            </a:r>
            <a:r>
              <a:rPr lang="en-GB" sz="1100" dirty="0"/>
              <a:t>to go with her. After much deliberation he agreed, ordering his fleet to prepare for battle while he secretly made plans to escape. Although </a:t>
            </a:r>
            <a:r>
              <a:rPr lang="en-GB" sz="1100" dirty="0" err="1"/>
              <a:t>Dio</a:t>
            </a:r>
            <a:r>
              <a:rPr lang="en-GB" sz="1100" dirty="0"/>
              <a:t> might have been influenced by strong anti-</a:t>
            </a:r>
            <a:r>
              <a:rPr lang="en-GB" sz="1100" dirty="0" err="1"/>
              <a:t>Antonian</a:t>
            </a:r>
            <a:r>
              <a:rPr lang="en-GB" sz="1100" dirty="0"/>
              <a:t> propaganda, what happened at Actium was not so far off that it makes his judgment seem unreasonable</a:t>
            </a:r>
            <a:r>
              <a:rPr lang="en-GB" sz="1100" dirty="0" smtClean="0"/>
              <a:t>.</a:t>
            </a:r>
            <a:endParaRPr lang="en-GB" sz="1100" dirty="0"/>
          </a:p>
        </p:txBody>
      </p:sp>
    </p:spTree>
    <p:extLst>
      <p:ext uri="{BB962C8B-B14F-4D97-AF65-F5344CB8AC3E}">
        <p14:creationId xmlns:p14="http://schemas.microsoft.com/office/powerpoint/2010/main" val="23438149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144000" cy="1203157"/>
          </a:xfrm>
          <a:solidFill>
            <a:srgbClr val="D60093"/>
          </a:solidFill>
        </p:spPr>
        <p:style>
          <a:lnRef idx="0">
            <a:schemeClr val="accent2"/>
          </a:lnRef>
          <a:fillRef idx="3">
            <a:schemeClr val="accent2"/>
          </a:fillRef>
          <a:effectRef idx="3">
            <a:schemeClr val="accent2"/>
          </a:effectRef>
          <a:fontRef idx="minor">
            <a:schemeClr val="lt1"/>
          </a:fontRef>
        </p:style>
        <p:txBody>
          <a:bodyPr>
            <a:noAutofit/>
          </a:bodyPr>
          <a:lstStyle/>
          <a:p>
            <a:r>
              <a:rPr lang="en-GB" sz="2800" b="1" u="sng" dirty="0" smtClean="0"/>
              <a:t>Mark Anthony’s character through preparations for the battle</a:t>
            </a:r>
            <a:endParaRPr lang="en-GB" sz="2800" b="1" u="sng" dirty="0"/>
          </a:p>
        </p:txBody>
      </p:sp>
      <p:sp>
        <p:nvSpPr>
          <p:cNvPr id="3" name="Content Placeholder 2"/>
          <p:cNvSpPr>
            <a:spLocks noGrp="1"/>
          </p:cNvSpPr>
          <p:nvPr>
            <p:ph idx="1"/>
          </p:nvPr>
        </p:nvSpPr>
        <p:spPr>
          <a:xfrm>
            <a:off x="54143" y="1207251"/>
            <a:ext cx="5462337" cy="4351338"/>
          </a:xfrm>
        </p:spPr>
        <p:txBody>
          <a:bodyPr>
            <a:normAutofit/>
          </a:bodyPr>
          <a:lstStyle/>
          <a:p>
            <a:pPr marL="0" indent="0">
              <a:buNone/>
            </a:pPr>
            <a:r>
              <a:rPr lang="en-GB" sz="1800" dirty="0" smtClean="0"/>
              <a:t>As he has been for some time now, Plutarch is still using historical events to portray the character of Mark Anthony. Still, we see him as weak and easily influenced by the demanding and seductive Cleopatra. </a:t>
            </a:r>
          </a:p>
          <a:p>
            <a:pPr marL="0" indent="0">
              <a:buNone/>
            </a:pPr>
            <a:r>
              <a:rPr lang="en-GB" sz="1800" dirty="0" smtClean="0"/>
              <a:t>It would seem as though, even when discussing the preparations for the battle, Plutarch wants to make Anthony seem like someone who is at heart weak and cowardly. Which is somewhat surprising given Anthony’s stunning military record when he worked under Caesar… We might want to think about who else is getting the blame for this change…</a:t>
            </a:r>
            <a:endParaRPr lang="en-GB" sz="1800" dirty="0"/>
          </a:p>
        </p:txBody>
      </p:sp>
      <p:sp>
        <p:nvSpPr>
          <p:cNvPr id="4" name="Rectangle 3"/>
          <p:cNvSpPr/>
          <p:nvPr/>
        </p:nvSpPr>
        <p:spPr>
          <a:xfrm>
            <a:off x="108285" y="4379496"/>
            <a:ext cx="5323974" cy="2358189"/>
          </a:xfrm>
          <a:prstGeom prst="rect">
            <a:avLst/>
          </a:prstGeom>
          <a:solidFill>
            <a:schemeClr val="accent5">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dirty="0" smtClean="0">
                <a:solidFill>
                  <a:schemeClr val="tx1"/>
                </a:solidFill>
              </a:rPr>
              <a:t>CHALLENGE</a:t>
            </a:r>
            <a:r>
              <a:rPr lang="en-GB" dirty="0" smtClean="0">
                <a:solidFill>
                  <a:schemeClr val="tx1"/>
                </a:solidFill>
              </a:rPr>
              <a:t>: </a:t>
            </a:r>
          </a:p>
          <a:p>
            <a:pPr marL="457200" indent="-457200" algn="ctr">
              <a:buFont typeface="+mj-lt"/>
              <a:buAutoNum type="arabicPeriod"/>
            </a:pPr>
            <a:r>
              <a:rPr lang="en-GB" dirty="0" smtClean="0">
                <a:solidFill>
                  <a:schemeClr val="tx1"/>
                </a:solidFill>
              </a:rPr>
              <a:t>Where do you see evidence, in the same passages of Plutarch, that Cleopatra is also being portrayed negatively?</a:t>
            </a:r>
          </a:p>
          <a:p>
            <a:pPr marL="457200" indent="-457200" algn="ctr">
              <a:buFont typeface="+mj-lt"/>
              <a:buAutoNum type="arabicPeriod"/>
            </a:pPr>
            <a:r>
              <a:rPr lang="en-GB" dirty="0" smtClean="0">
                <a:solidFill>
                  <a:schemeClr val="tx1"/>
                </a:solidFill>
              </a:rPr>
              <a:t>Does the presentation match with your own knowledge of Cleopatra as a ruler?</a:t>
            </a:r>
          </a:p>
          <a:p>
            <a:pPr marL="457200" indent="-457200" algn="ctr">
              <a:buFont typeface="+mj-lt"/>
              <a:buAutoNum type="arabicPeriod"/>
            </a:pPr>
            <a:r>
              <a:rPr lang="en-GB" dirty="0" smtClean="0">
                <a:solidFill>
                  <a:schemeClr val="tx1"/>
                </a:solidFill>
              </a:rPr>
              <a:t>Do you think Plutarch’s account if Cleopatra during preparations is accurate?</a:t>
            </a:r>
            <a:endParaRPr lang="en-GB" dirty="0">
              <a:solidFill>
                <a:schemeClr val="tx1"/>
              </a:solidFill>
            </a:endParaRPr>
          </a:p>
        </p:txBody>
      </p:sp>
      <p:sp>
        <p:nvSpPr>
          <p:cNvPr id="5" name="Rectangle 4"/>
          <p:cNvSpPr/>
          <p:nvPr/>
        </p:nvSpPr>
        <p:spPr>
          <a:xfrm>
            <a:off x="5570622" y="1207251"/>
            <a:ext cx="3435015" cy="5530432"/>
          </a:xfrm>
          <a:prstGeom prst="rect">
            <a:avLst/>
          </a:prstGeom>
          <a:solidFill>
            <a:schemeClr val="accent2">
              <a:lumMod val="20000"/>
              <a:lumOff val="80000"/>
            </a:schemeClr>
          </a:solidFill>
          <a:ln>
            <a:solidFill>
              <a:srgbClr val="92D05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000" b="1" u="sng" dirty="0" smtClean="0"/>
              <a:t>TASK</a:t>
            </a:r>
            <a:r>
              <a:rPr lang="en-GB" sz="2000" dirty="0" smtClean="0"/>
              <a:t>: in your source packs, read Plutarch, Life of Mark Anthony, 62, 63 and 64.</a:t>
            </a:r>
          </a:p>
          <a:p>
            <a:pPr algn="ctr"/>
            <a:r>
              <a:rPr lang="en-GB" sz="2000" dirty="0" smtClean="0"/>
              <a:t>Answer the following questions, include quotes to support your points.</a:t>
            </a:r>
          </a:p>
          <a:p>
            <a:pPr algn="ctr"/>
            <a:endParaRPr lang="en-GB" sz="2000" dirty="0" smtClean="0"/>
          </a:p>
          <a:p>
            <a:pPr marL="285750" indent="-285750">
              <a:buFont typeface="Arial" panose="020B0604020202020204" pitchFamily="34" charset="0"/>
              <a:buChar char="•"/>
            </a:pPr>
            <a:r>
              <a:rPr lang="en-GB" sz="2000" i="1" dirty="0"/>
              <a:t>How do the sources still manage to present Mark Anthony as a coward, even though he is preparing to fight Octavian, and is a well-renowned Roman </a:t>
            </a:r>
            <a:r>
              <a:rPr lang="en-GB" sz="2000" i="1" dirty="0" smtClean="0"/>
              <a:t>soldier</a:t>
            </a:r>
            <a:r>
              <a:rPr lang="en-GB" sz="2000" i="1" dirty="0"/>
              <a:t>?</a:t>
            </a:r>
            <a:endParaRPr lang="en-GB" sz="2000" i="1" dirty="0" smtClean="0"/>
          </a:p>
          <a:p>
            <a:pPr marL="285750" indent="-285750">
              <a:buFont typeface="Arial" panose="020B0604020202020204" pitchFamily="34" charset="0"/>
              <a:buChar char="•"/>
            </a:pPr>
            <a:endParaRPr lang="en-GB" sz="2000" i="1" dirty="0"/>
          </a:p>
          <a:p>
            <a:pPr marL="285750" indent="-285750">
              <a:buFont typeface="Arial" panose="020B0604020202020204" pitchFamily="34" charset="0"/>
              <a:buChar char="•"/>
            </a:pPr>
            <a:r>
              <a:rPr lang="en-GB" sz="2000" i="1" dirty="0" smtClean="0"/>
              <a:t>To what extent do you agree that this is </a:t>
            </a:r>
            <a:r>
              <a:rPr lang="en-GB" sz="2000" i="1" dirty="0"/>
              <a:t>an idea that the </a:t>
            </a:r>
            <a:r>
              <a:rPr lang="en-GB" sz="2000" i="1" dirty="0" smtClean="0"/>
              <a:t>sources </a:t>
            </a:r>
            <a:r>
              <a:rPr lang="en-GB" sz="2000" i="1" dirty="0"/>
              <a:t>have been working in for some time</a:t>
            </a:r>
            <a:r>
              <a:rPr lang="en-GB" sz="2000" i="1" dirty="0" smtClean="0"/>
              <a:t>?</a:t>
            </a:r>
            <a:endParaRPr lang="en-GB" sz="2000" dirty="0"/>
          </a:p>
        </p:txBody>
      </p:sp>
    </p:spTree>
    <p:extLst>
      <p:ext uri="{BB962C8B-B14F-4D97-AF65-F5344CB8AC3E}">
        <p14:creationId xmlns:p14="http://schemas.microsoft.com/office/powerpoint/2010/main" val="42568579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TotalTime>
  <Words>1653</Words>
  <Application>Microsoft Macintosh PowerPoint</Application>
  <PresentationFormat>On-screen Show (4:3)</PresentationFormat>
  <Paragraphs>69</Paragraphs>
  <Slides>7</Slides>
  <Notes>1</Notes>
  <HiddenSlides>1</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Review Revise Recap – Mark Anthony and Cleopatra</vt:lpstr>
      <vt:lpstr>Preparations for the Battle of Actium</vt:lpstr>
      <vt:lpstr>Causes of the war between Octavian and Anthony/ Cleopatra</vt:lpstr>
      <vt:lpstr>Preparations for, and build up to, the Battle of Actium</vt:lpstr>
      <vt:lpstr>Battle of Actium – www.historynet.com</vt:lpstr>
      <vt:lpstr>Mark Anthony’s character through preparations for the battle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3</cp:revision>
  <dcterms:created xsi:type="dcterms:W3CDTF">2020-02-20T12:26:56Z</dcterms:created>
  <dcterms:modified xsi:type="dcterms:W3CDTF">2020-02-27T10:35:32Z</dcterms:modified>
</cp:coreProperties>
</file>