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6DB858-AE97-B544-8CD9-F605C1144122}"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F3973B-D91B-D14F-960B-623859E85980}" type="slidenum">
              <a:rPr lang="en-US" smtClean="0"/>
              <a:t>‹#›</a:t>
            </a:fld>
            <a:endParaRPr lang="en-US"/>
          </a:p>
        </p:txBody>
      </p:sp>
    </p:spTree>
    <p:extLst>
      <p:ext uri="{BB962C8B-B14F-4D97-AF65-F5344CB8AC3E}">
        <p14:creationId xmlns:p14="http://schemas.microsoft.com/office/powerpoint/2010/main" val="18748036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https://www.youtube.com/watch?v=QPO4ms1KdgY</a:t>
            </a:r>
          </a:p>
          <a:p>
            <a:r>
              <a:rPr lang="en-GB" dirty="0" smtClean="0"/>
              <a:t>https://www.youtube.com/watch?v=HRT2xapt8W8 – clip from the 1963 Cleopatra film, latter</a:t>
            </a:r>
            <a:r>
              <a:rPr lang="en-GB" baseline="0" dirty="0" smtClean="0"/>
              <a:t> stages of the battle and Cleopatra heads for Egypt</a:t>
            </a:r>
            <a:endParaRPr lang="en-GB" dirty="0"/>
          </a:p>
        </p:txBody>
      </p:sp>
      <p:sp>
        <p:nvSpPr>
          <p:cNvPr id="4" name="Slide Number Placeholder 3"/>
          <p:cNvSpPr>
            <a:spLocks noGrp="1"/>
          </p:cNvSpPr>
          <p:nvPr>
            <p:ph type="sldNum" sz="quarter" idx="10"/>
          </p:nvPr>
        </p:nvSpPr>
        <p:spPr/>
        <p:txBody>
          <a:bodyPr/>
          <a:lstStyle/>
          <a:p>
            <a:fld id="{C9062304-7639-46C6-B5A8-4C1A8F3D623A}" type="slidenum">
              <a:rPr lang="en-GB" smtClean="0"/>
              <a:t>3</a:t>
            </a:fld>
            <a:endParaRPr lang="en-GB"/>
          </a:p>
        </p:txBody>
      </p:sp>
    </p:spTree>
    <p:extLst>
      <p:ext uri="{BB962C8B-B14F-4D97-AF65-F5344CB8AC3E}">
        <p14:creationId xmlns:p14="http://schemas.microsoft.com/office/powerpoint/2010/main" val="3762258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ACE27C2-8A96-4D45-BD62-44A7A76D9A1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1290874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ACE27C2-8A96-4D45-BD62-44A7A76D9A1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217796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ACE27C2-8A96-4D45-BD62-44A7A76D9A1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2181316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ACE27C2-8A96-4D45-BD62-44A7A76D9A1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1838450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ACE27C2-8A96-4D45-BD62-44A7A76D9A1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3184019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ACE27C2-8A96-4D45-BD62-44A7A76D9A1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398922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ACE27C2-8A96-4D45-BD62-44A7A76D9A1D}"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310441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ACE27C2-8A96-4D45-BD62-44A7A76D9A1D}"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1742250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CE27C2-8A96-4D45-BD62-44A7A76D9A1D}"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127135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ACE27C2-8A96-4D45-BD62-44A7A76D9A1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1866963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ACE27C2-8A96-4D45-BD62-44A7A76D9A1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1B962A-EEB8-F245-858E-0A2026814529}" type="slidenum">
              <a:rPr lang="en-US" smtClean="0"/>
              <a:t>‹#›</a:t>
            </a:fld>
            <a:endParaRPr lang="en-US"/>
          </a:p>
        </p:txBody>
      </p:sp>
    </p:spTree>
    <p:extLst>
      <p:ext uri="{BB962C8B-B14F-4D97-AF65-F5344CB8AC3E}">
        <p14:creationId xmlns:p14="http://schemas.microsoft.com/office/powerpoint/2010/main" val="29657014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CE27C2-8A96-4D45-BD62-44A7A76D9A1D}"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1B962A-EEB8-F245-858E-0A2026814529}" type="slidenum">
              <a:rPr lang="en-US" smtClean="0"/>
              <a:t>‹#›</a:t>
            </a:fld>
            <a:endParaRPr lang="en-US"/>
          </a:p>
        </p:txBody>
      </p:sp>
    </p:spTree>
    <p:extLst>
      <p:ext uri="{BB962C8B-B14F-4D97-AF65-F5344CB8AC3E}">
        <p14:creationId xmlns:p14="http://schemas.microsoft.com/office/powerpoint/2010/main" val="2315112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35.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39" y="0"/>
            <a:ext cx="9130061" cy="6858000"/>
          </a:xfrm>
          <a:prstGeom prst="rect">
            <a:avLst/>
          </a:prstGeom>
        </p:spPr>
      </p:pic>
    </p:spTree>
    <p:extLst>
      <p:ext uri="{BB962C8B-B14F-4D97-AF65-F5344CB8AC3E}">
        <p14:creationId xmlns:p14="http://schemas.microsoft.com/office/powerpoint/2010/main" val="2613264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3047" y="599089"/>
            <a:ext cx="8477906" cy="2311784"/>
          </a:xfrm>
        </p:spPr>
        <p:txBody>
          <a:bodyPr>
            <a:noAutofit/>
          </a:bodyPr>
          <a:lstStyle/>
          <a:p>
            <a:r>
              <a:rPr lang="en-GB" sz="8800" b="1" u="sng" dirty="0" smtClean="0"/>
              <a:t>The Battle of Actium 31BC</a:t>
            </a:r>
            <a:endParaRPr lang="en-GB" sz="8800" b="1" u="sng" dirty="0"/>
          </a:p>
        </p:txBody>
      </p:sp>
      <p:sp>
        <p:nvSpPr>
          <p:cNvPr id="3" name="Subtitle 2"/>
          <p:cNvSpPr>
            <a:spLocks noGrp="1"/>
          </p:cNvSpPr>
          <p:nvPr>
            <p:ph type="subTitle" idx="1"/>
          </p:nvPr>
        </p:nvSpPr>
        <p:spPr>
          <a:xfrm>
            <a:off x="1142999" y="3814341"/>
            <a:ext cx="6858000" cy="1655762"/>
          </a:xfrm>
        </p:spPr>
        <p:txBody>
          <a:bodyPr>
            <a:normAutofit fontScale="77500" lnSpcReduction="20000"/>
          </a:bodyPr>
          <a:lstStyle/>
          <a:p>
            <a:pPr marL="514350" indent="-514350">
              <a:buAutoNum type="arabicPeriod"/>
            </a:pPr>
            <a:r>
              <a:rPr lang="en-GB" sz="2800" dirty="0" smtClean="0"/>
              <a:t>To </a:t>
            </a:r>
            <a:r>
              <a:rPr lang="en-GB" sz="2800" dirty="0"/>
              <a:t>understand and explain the key features of the battle of Actium</a:t>
            </a:r>
            <a:r>
              <a:rPr lang="en-GB" sz="2800" dirty="0" smtClean="0"/>
              <a:t>.</a:t>
            </a:r>
          </a:p>
          <a:p>
            <a:pPr marL="514350" indent="-514350">
              <a:buAutoNum type="arabicPeriod"/>
            </a:pPr>
            <a:endParaRPr lang="en-GB" sz="2800" dirty="0"/>
          </a:p>
          <a:p>
            <a:r>
              <a:rPr lang="en-GB" sz="2800" dirty="0" smtClean="0"/>
              <a:t>2. To </a:t>
            </a:r>
            <a:r>
              <a:rPr lang="en-GB" sz="2800" dirty="0"/>
              <a:t>compare the roles of key individuals in the battle.</a:t>
            </a:r>
          </a:p>
          <a:p>
            <a:endParaRPr lang="en-GB" dirty="0"/>
          </a:p>
        </p:txBody>
      </p:sp>
    </p:spTree>
    <p:extLst>
      <p:ext uri="{BB962C8B-B14F-4D97-AF65-F5344CB8AC3E}">
        <p14:creationId xmlns:p14="http://schemas.microsoft.com/office/powerpoint/2010/main" val="32186069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277007"/>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3200" b="1" u="sng" dirty="0" smtClean="0"/>
              <a:t>The Battle of Actium Sept 2</a:t>
            </a:r>
            <a:r>
              <a:rPr lang="en-GB" sz="3200" b="1" u="sng" baseline="30000" dirty="0" smtClean="0"/>
              <a:t>nd</a:t>
            </a:r>
            <a:r>
              <a:rPr lang="en-GB" sz="3200" b="1" u="sng" dirty="0" smtClean="0"/>
              <a:t> 31BC – key events and players</a:t>
            </a:r>
            <a:endParaRPr lang="en-GB" sz="3200" b="1" u="sng" dirty="0"/>
          </a:p>
        </p:txBody>
      </p:sp>
      <p:sp>
        <p:nvSpPr>
          <p:cNvPr id="3" name="Content Placeholder 2"/>
          <p:cNvSpPr>
            <a:spLocks noGrp="1"/>
          </p:cNvSpPr>
          <p:nvPr>
            <p:ph idx="1"/>
          </p:nvPr>
        </p:nvSpPr>
        <p:spPr>
          <a:xfrm>
            <a:off x="84740" y="1387366"/>
            <a:ext cx="6465833" cy="5470634"/>
          </a:xfrm>
        </p:spPr>
        <p:txBody>
          <a:bodyPr>
            <a:noAutofit/>
          </a:bodyPr>
          <a:lstStyle/>
          <a:p>
            <a:pPr marL="0" indent="0">
              <a:buNone/>
            </a:pPr>
            <a:r>
              <a:rPr lang="en-GB" sz="1600" dirty="0" smtClean="0"/>
              <a:t>Having prepared for a decisive battle against Octavian, Mark Anthony and Cleopatra met his forces on </a:t>
            </a:r>
            <a:r>
              <a:rPr lang="en-GB" sz="1600" dirty="0"/>
              <a:t>the western coast of </a:t>
            </a:r>
            <a:r>
              <a:rPr lang="en-GB" sz="1600" dirty="0" smtClean="0"/>
              <a:t>Greece. Octavian would win this battle and this decisive </a:t>
            </a:r>
            <a:r>
              <a:rPr lang="en-GB" sz="1600" dirty="0"/>
              <a:t>victory over Mark </a:t>
            </a:r>
            <a:r>
              <a:rPr lang="en-GB" sz="1600" dirty="0" smtClean="0"/>
              <a:t>Antony would allow him to become </a:t>
            </a:r>
            <a:r>
              <a:rPr lang="en-GB" sz="1600" dirty="0"/>
              <a:t>the undisputed master of the Roman world. </a:t>
            </a:r>
            <a:endParaRPr lang="en-GB" sz="1600" dirty="0" smtClean="0"/>
          </a:p>
          <a:p>
            <a:pPr marL="0" indent="0">
              <a:buNone/>
            </a:pPr>
            <a:r>
              <a:rPr lang="en-GB" sz="1600" dirty="0" smtClean="0"/>
              <a:t>Antony</a:t>
            </a:r>
            <a:r>
              <a:rPr lang="en-GB" sz="1600" dirty="0"/>
              <a:t>, with 500 ships and 70,000 infantry, made his camp at Actium, which lies on the southern side of a strait leading from the Ionian Sea into the </a:t>
            </a:r>
            <a:r>
              <a:rPr lang="en-GB" sz="1600" dirty="0" err="1"/>
              <a:t>Ambracian</a:t>
            </a:r>
            <a:r>
              <a:rPr lang="en-GB" sz="1600" dirty="0"/>
              <a:t> Gulf. Octavian, with 400 ships and 80,000 infantry, arrived from the north and, by </a:t>
            </a:r>
            <a:r>
              <a:rPr lang="en-GB" sz="1600" dirty="0" smtClean="0"/>
              <a:t>occupying </a:t>
            </a:r>
            <a:r>
              <a:rPr lang="en-GB" sz="1600" dirty="0"/>
              <a:t>Corinth, also managed to cut Antony’s southward communications with Egypt via the Peloponnese</a:t>
            </a:r>
            <a:r>
              <a:rPr lang="en-GB" sz="1600" dirty="0" smtClean="0"/>
              <a:t>.</a:t>
            </a:r>
            <a:endParaRPr lang="en-GB" sz="1600" dirty="0"/>
          </a:p>
          <a:p>
            <a:pPr marL="0" indent="0">
              <a:buNone/>
            </a:pPr>
            <a:r>
              <a:rPr lang="en-GB" sz="1600" dirty="0"/>
              <a:t>Desertions by some of his allies and a lack of provisions soon forced Antony to take action. Either hoping to win at sea because he was </a:t>
            </a:r>
            <a:r>
              <a:rPr lang="en-GB" sz="1600" dirty="0" smtClean="0"/>
              <a:t>outmanoeuvred </a:t>
            </a:r>
            <a:r>
              <a:rPr lang="en-GB" sz="1600" dirty="0"/>
              <a:t>on </a:t>
            </a:r>
            <a:r>
              <a:rPr lang="en-GB" sz="1600" dirty="0" smtClean="0"/>
              <a:t>land, or </a:t>
            </a:r>
            <a:r>
              <a:rPr lang="en-GB" sz="1600" dirty="0"/>
              <a:t>else simply trying to break the blockade, Antony followed Cleopatra’s advice to </a:t>
            </a:r>
            <a:r>
              <a:rPr lang="en-GB" sz="1600" dirty="0" smtClean="0"/>
              <a:t>use </a:t>
            </a:r>
            <a:r>
              <a:rPr lang="en-GB" sz="1600" dirty="0"/>
              <a:t>the fleet. He drew up his ships outside the bay, facing west, with Cleopatra’s squadron behind. </a:t>
            </a:r>
            <a:endParaRPr lang="en-GB" sz="1600" dirty="0" smtClean="0"/>
          </a:p>
          <a:p>
            <a:pPr marL="0" indent="0">
              <a:buNone/>
            </a:pPr>
            <a:r>
              <a:rPr lang="en-GB" sz="1600" dirty="0" smtClean="0"/>
              <a:t>The following </a:t>
            </a:r>
            <a:r>
              <a:rPr lang="en-GB" sz="1600" dirty="0"/>
              <a:t>naval battle was hotly contested, with each side’s squadrons trying to outflank the other, until Cleopatra took her Egyptian galleys and fled the battle. Antony then broke off and with a few ships managed to follow her. The remainder of his fleet became disheartened and surrendered to Octavian, and Antony’s land forces surrendered one week later.</a:t>
            </a:r>
          </a:p>
        </p:txBody>
      </p:sp>
      <p:sp>
        <p:nvSpPr>
          <p:cNvPr id="4" name="Rectangle 3"/>
          <p:cNvSpPr/>
          <p:nvPr/>
        </p:nvSpPr>
        <p:spPr>
          <a:xfrm>
            <a:off x="6787056" y="1277007"/>
            <a:ext cx="2222938" cy="347311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smtClean="0"/>
              <a:t>TASK</a:t>
            </a:r>
            <a:r>
              <a:rPr lang="en-GB" sz="2000" dirty="0" smtClean="0"/>
              <a:t>: using the information from the clip, make notes on the events of the Battle of Actium.</a:t>
            </a:r>
          </a:p>
          <a:p>
            <a:pPr algn="ctr"/>
            <a:endParaRPr lang="en-GB" sz="2000" dirty="0"/>
          </a:p>
          <a:p>
            <a:pPr algn="ctr"/>
            <a:r>
              <a:rPr lang="en-GB" sz="2000" dirty="0" smtClean="0"/>
              <a:t>Make sure to keep these notes in chronological order!</a:t>
            </a:r>
            <a:endParaRPr lang="en-GB" sz="2000" dirty="0"/>
          </a:p>
        </p:txBody>
      </p:sp>
      <p:sp>
        <p:nvSpPr>
          <p:cNvPr id="5" name="Rectangle 4"/>
          <p:cNvSpPr/>
          <p:nvPr/>
        </p:nvSpPr>
        <p:spPr>
          <a:xfrm>
            <a:off x="6787056" y="4776952"/>
            <a:ext cx="2222938" cy="2081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b="1" u="sng" dirty="0" smtClean="0"/>
              <a:t>CHALLENGE</a:t>
            </a:r>
            <a:r>
              <a:rPr lang="en-GB" sz="2000" dirty="0" smtClean="0"/>
              <a:t>: </a:t>
            </a:r>
          </a:p>
          <a:p>
            <a:pPr algn="ctr"/>
            <a:r>
              <a:rPr lang="en-GB" sz="2000" dirty="0" smtClean="0"/>
              <a:t>How significant would you argue Agrippa was in Octavian’s success at the battle. </a:t>
            </a:r>
            <a:endParaRPr lang="en-GB" sz="2000" dirty="0"/>
          </a:p>
        </p:txBody>
      </p:sp>
    </p:spTree>
    <p:extLst>
      <p:ext uri="{BB962C8B-B14F-4D97-AF65-F5344CB8AC3E}">
        <p14:creationId xmlns:p14="http://schemas.microsoft.com/office/powerpoint/2010/main" val="2088131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3853" r="4458" b="3866"/>
          <a:stretch/>
        </p:blipFill>
        <p:spPr>
          <a:xfrm>
            <a:off x="2293885" y="0"/>
            <a:ext cx="6850116" cy="6858000"/>
          </a:xfrm>
          <a:prstGeom prst="rect">
            <a:avLst/>
          </a:prstGeom>
        </p:spPr>
      </p:pic>
      <p:cxnSp>
        <p:nvCxnSpPr>
          <p:cNvPr id="6" name="Straight Arrow Connector 5"/>
          <p:cNvCxnSpPr/>
          <p:nvPr/>
        </p:nvCxnSpPr>
        <p:spPr>
          <a:xfrm>
            <a:off x="2104697" y="1671146"/>
            <a:ext cx="2424229" cy="102627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3"/>
          <a:srcRect l="30803" b="12731"/>
          <a:stretch/>
        </p:blipFill>
        <p:spPr>
          <a:xfrm>
            <a:off x="0" y="3168869"/>
            <a:ext cx="4658711" cy="3727858"/>
          </a:xfrm>
          <a:prstGeom prst="rect">
            <a:avLst/>
          </a:prstGeom>
        </p:spPr>
      </p:pic>
      <p:sp>
        <p:nvSpPr>
          <p:cNvPr id="9" name="TextBox 8"/>
          <p:cNvSpPr txBox="1"/>
          <p:nvPr/>
        </p:nvSpPr>
        <p:spPr>
          <a:xfrm>
            <a:off x="1" y="790720"/>
            <a:ext cx="2293883" cy="1815882"/>
          </a:xfrm>
          <a:prstGeom prst="rect">
            <a:avLst/>
          </a:prstGeom>
          <a:noFill/>
        </p:spPr>
        <p:txBody>
          <a:bodyPr wrap="square" rtlCol="0">
            <a:spAutoFit/>
          </a:bodyPr>
          <a:lstStyle/>
          <a:p>
            <a:pPr algn="ctr"/>
            <a:r>
              <a:rPr lang="en-GB" sz="2800" b="1" dirty="0" smtClean="0"/>
              <a:t>Where did the Battle of Actium take place?</a:t>
            </a:r>
            <a:endParaRPr lang="en-GB" sz="2800" b="1" dirty="0"/>
          </a:p>
        </p:txBody>
      </p:sp>
    </p:spTree>
    <p:extLst>
      <p:ext uri="{BB962C8B-B14F-4D97-AF65-F5344CB8AC3E}">
        <p14:creationId xmlns:p14="http://schemas.microsoft.com/office/powerpoint/2010/main" val="10943933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1"/>
            <a:ext cx="9144000" cy="630621"/>
          </a:xfrm>
          <a:prstGeom prst="rect">
            <a:avLst/>
          </a:prstGeom>
          <a:solidFill>
            <a:srgbClr val="D60093"/>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3600" b="1" u="sng" dirty="0" smtClean="0"/>
              <a:t>The Battle of Actium Sept 2</a:t>
            </a:r>
            <a:r>
              <a:rPr lang="en-GB" sz="3600" b="1" u="sng" baseline="30000" dirty="0" smtClean="0"/>
              <a:t>nd</a:t>
            </a:r>
            <a:r>
              <a:rPr lang="en-GB" sz="3600" b="1" u="sng" dirty="0" smtClean="0"/>
              <a:t> 31BC – key events and players</a:t>
            </a:r>
            <a:endParaRPr lang="en-GB" sz="3600" b="1" u="sng" dirty="0"/>
          </a:p>
        </p:txBody>
      </p:sp>
      <p:pic>
        <p:nvPicPr>
          <p:cNvPr id="17" name="Picture 16"/>
          <p:cNvPicPr>
            <a:picLocks noChangeAspect="1"/>
          </p:cNvPicPr>
          <p:nvPr/>
        </p:nvPicPr>
        <p:blipFill>
          <a:blip r:embed="rId2"/>
          <a:stretch>
            <a:fillRect/>
          </a:stretch>
        </p:blipFill>
        <p:spPr>
          <a:xfrm>
            <a:off x="5900245" y="877164"/>
            <a:ext cx="3047672" cy="5570932"/>
          </a:xfrm>
          <a:prstGeom prst="rect">
            <a:avLst/>
          </a:prstGeom>
          <a:ln>
            <a:solidFill>
              <a:schemeClr val="tx1"/>
            </a:solidFill>
          </a:ln>
        </p:spPr>
      </p:pic>
      <p:sp>
        <p:nvSpPr>
          <p:cNvPr id="18" name="Rectangle 17"/>
          <p:cNvSpPr/>
          <p:nvPr/>
        </p:nvSpPr>
        <p:spPr>
          <a:xfrm>
            <a:off x="130065" y="719510"/>
            <a:ext cx="5518559" cy="3663305"/>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TASK</a:t>
            </a:r>
            <a:r>
              <a:rPr lang="en-GB" dirty="0" smtClean="0"/>
              <a:t>: using the following sources of information, complete a timeline of events for the Battle of Actium. </a:t>
            </a:r>
          </a:p>
          <a:p>
            <a:pPr algn="ctr"/>
            <a:endParaRPr lang="en-GB" dirty="0" smtClean="0"/>
          </a:p>
          <a:p>
            <a:pPr algn="ctr"/>
            <a:r>
              <a:rPr lang="en-GB" dirty="0" smtClean="0"/>
              <a:t>This timeline should include events/ actions from four key players, so include that detail in a different colour for each person, so you can see when/where they are active!</a:t>
            </a:r>
          </a:p>
          <a:p>
            <a:pPr algn="ctr"/>
            <a:endParaRPr lang="en-GB" i="1" dirty="0"/>
          </a:p>
          <a:p>
            <a:pPr marL="285750" indent="-285750" algn="ctr">
              <a:buFont typeface="Arial" panose="020B0604020202020204" pitchFamily="34" charset="0"/>
              <a:buChar char="•"/>
            </a:pPr>
            <a:r>
              <a:rPr lang="en-GB" i="1" dirty="0" smtClean="0"/>
              <a:t>Textbook p. 197-198.</a:t>
            </a:r>
          </a:p>
          <a:p>
            <a:pPr marL="285750" indent="-285750" algn="ctr">
              <a:buFont typeface="Arial" panose="020B0604020202020204" pitchFamily="34" charset="0"/>
              <a:buChar char="•"/>
            </a:pPr>
            <a:r>
              <a:rPr lang="en-GB" i="1" dirty="0" smtClean="0"/>
              <a:t>Plutarch, Life of Mark Anthony, 66 and 68</a:t>
            </a:r>
          </a:p>
          <a:p>
            <a:pPr marL="285750" indent="-285750" algn="ctr">
              <a:buFont typeface="Arial" panose="020B0604020202020204" pitchFamily="34" charset="0"/>
              <a:buChar char="•"/>
            </a:pPr>
            <a:r>
              <a:rPr lang="en-GB" i="1" dirty="0" smtClean="0"/>
              <a:t>Print out from Ancient History Encyclopaedia.</a:t>
            </a:r>
            <a:endParaRPr lang="en-GB" i="1" dirty="0"/>
          </a:p>
        </p:txBody>
      </p:sp>
      <p:sp>
        <p:nvSpPr>
          <p:cNvPr id="20" name="Rectangle 19"/>
          <p:cNvSpPr/>
          <p:nvPr/>
        </p:nvSpPr>
        <p:spPr>
          <a:xfrm>
            <a:off x="130065" y="4471703"/>
            <a:ext cx="5640114" cy="222864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b="1" u="sng" dirty="0" smtClean="0"/>
              <a:t>CHALLENGE</a:t>
            </a:r>
            <a:r>
              <a:rPr lang="en-GB" sz="2000" dirty="0" smtClean="0"/>
              <a:t>: </a:t>
            </a:r>
          </a:p>
          <a:p>
            <a:pPr algn="ctr"/>
            <a:r>
              <a:rPr lang="en-GB" sz="2000" dirty="0" smtClean="0"/>
              <a:t>‘</a:t>
            </a:r>
            <a:r>
              <a:rPr lang="en-GB" sz="2000" i="1" dirty="0" smtClean="0"/>
              <a:t>Mark Anthony’s failure at the Battle of Actium was certain, BEFORE Cleopatra abandoned the fighting</a:t>
            </a:r>
            <a:r>
              <a:rPr lang="en-GB" sz="2000" dirty="0" smtClean="0"/>
              <a:t>’. How far do you agree with this statement? </a:t>
            </a:r>
          </a:p>
          <a:p>
            <a:pPr algn="ctr"/>
            <a:r>
              <a:rPr lang="en-GB" sz="2000" dirty="0" smtClean="0"/>
              <a:t>Use your own knowledge, and knowledge of the sources, to support your point. </a:t>
            </a:r>
            <a:endParaRPr lang="en-GB" sz="2000" dirty="0"/>
          </a:p>
        </p:txBody>
      </p:sp>
    </p:spTree>
    <p:extLst>
      <p:ext uri="{BB962C8B-B14F-4D97-AF65-F5344CB8AC3E}">
        <p14:creationId xmlns:p14="http://schemas.microsoft.com/office/powerpoint/2010/main" val="14067810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593" y="157655"/>
            <a:ext cx="8939048" cy="6463862"/>
          </a:xfrm>
        </p:spPr>
        <p:txBody>
          <a:bodyPr>
            <a:noAutofit/>
          </a:bodyPr>
          <a:lstStyle/>
          <a:p>
            <a:pPr marL="0" indent="0">
              <a:buNone/>
            </a:pPr>
            <a:r>
              <a:rPr lang="en-GB" sz="1200" dirty="0"/>
              <a:t>After four days of bad weather, the morning of September 2, 31 </a:t>
            </a:r>
            <a:r>
              <a:rPr lang="en-GB" sz="1200" dirty="0" err="1"/>
              <a:t>bc</a:t>
            </a:r>
            <a:r>
              <a:rPr lang="en-GB" sz="1200" dirty="0"/>
              <a:t>, dawned clear and calm, and Antonius’ massive </a:t>
            </a:r>
            <a:r>
              <a:rPr lang="en-GB" sz="1200" dirty="0" err="1"/>
              <a:t>quinqueremes</a:t>
            </a:r>
            <a:r>
              <a:rPr lang="en-GB" sz="1200" dirty="0"/>
              <a:t> rowed out of the gulf in two wings. They did not look like they were trying to escape; they remained in close formation, loaded with men, weapons and huge towers built on the decks for catapulting missiles. </a:t>
            </a:r>
            <a:r>
              <a:rPr lang="en-GB" sz="1200" dirty="0" smtClean="0"/>
              <a:t>Octavian’ </a:t>
            </a:r>
            <a:r>
              <a:rPr lang="en-GB" sz="1200" dirty="0"/>
              <a:t>smaller ships, many of them light </a:t>
            </a:r>
            <a:r>
              <a:rPr lang="en-GB" sz="1200" dirty="0" err="1"/>
              <a:t>Liburnian</a:t>
            </a:r>
            <a:r>
              <a:rPr lang="en-GB" sz="1200" dirty="0"/>
              <a:t> vessels, were gathered north of the gulf’s narrow entrance and hesitated before meeting the opposing force. Antonius’ galleys were intimidating. If the </a:t>
            </a:r>
            <a:r>
              <a:rPr lang="en-GB" sz="1200" dirty="0" err="1"/>
              <a:t>Liburnian</a:t>
            </a:r>
            <a:r>
              <a:rPr lang="en-GB" sz="1200" dirty="0"/>
              <a:t> ships charged them, the bronze and heavy wooden </a:t>
            </a:r>
            <a:r>
              <a:rPr lang="en-GB" sz="1200" dirty="0" err="1"/>
              <a:t>armor</a:t>
            </a:r>
            <a:r>
              <a:rPr lang="en-GB" sz="1200" dirty="0"/>
              <a:t> of the </a:t>
            </a:r>
            <a:r>
              <a:rPr lang="en-GB" sz="1200" dirty="0" err="1"/>
              <a:t>quinqueremes</a:t>
            </a:r>
            <a:r>
              <a:rPr lang="en-GB" sz="1200" dirty="0"/>
              <a:t> would easily snap their ramming beaks. If they tried to go in close and attack with spears and arrows, Antonius’ men would respond from an advantageous height, pelting </a:t>
            </a:r>
            <a:r>
              <a:rPr lang="en-GB" sz="1200" dirty="0" smtClean="0"/>
              <a:t>Octavian’ </a:t>
            </a:r>
            <a:r>
              <a:rPr lang="en-GB" sz="1200" dirty="0"/>
              <a:t>seamen with their more numerous javelins</a:t>
            </a:r>
            <a:r>
              <a:rPr lang="en-GB" sz="1200" dirty="0" smtClean="0"/>
              <a:t>.</a:t>
            </a:r>
            <a:endParaRPr lang="en-GB" sz="1200" dirty="0"/>
          </a:p>
          <a:p>
            <a:pPr marL="0" indent="0">
              <a:buNone/>
            </a:pPr>
            <a:r>
              <a:rPr lang="en-GB" sz="1200" dirty="0"/>
              <a:t>Nevertheless, Antonius’ offensive move could not go unopposed. Leaving the details to Agrippa, </a:t>
            </a:r>
            <a:r>
              <a:rPr lang="en-GB" sz="1200" dirty="0" smtClean="0"/>
              <a:t>Octavian </a:t>
            </a:r>
            <a:r>
              <a:rPr lang="en-GB" sz="1200" dirty="0"/>
              <a:t>ordered his fleet into formation before the gulf. He could take some comfort in the fact that his ships, too, would be safe from ramming by Antonius’ galleys, since the giant </a:t>
            </a:r>
            <a:r>
              <a:rPr lang="en-GB" sz="1200" dirty="0" err="1"/>
              <a:t>quinqueremes</a:t>
            </a:r>
            <a:r>
              <a:rPr lang="en-GB" sz="1200" dirty="0"/>
              <a:t> could not achieve enough speed to do much damage. </a:t>
            </a:r>
            <a:r>
              <a:rPr lang="en-GB" sz="1200" dirty="0" smtClean="0"/>
              <a:t>Octavian’ </a:t>
            </a:r>
            <a:r>
              <a:rPr lang="en-GB" sz="1200" dirty="0"/>
              <a:t>forces could therefore cluster three or four ships around each one of the </a:t>
            </a:r>
            <a:r>
              <a:rPr lang="en-GB" sz="1200" dirty="0" err="1"/>
              <a:t>quinqueremes</a:t>
            </a:r>
            <a:r>
              <a:rPr lang="en-GB" sz="1200" dirty="0"/>
              <a:t>. The small vessels, together or in turn, would harass the galleys, then row away if the Antonians tried to respond with spears, arrows, flaming missiles flung from the towers or heavy grappling irons</a:t>
            </a:r>
            <a:r>
              <a:rPr lang="en-GB" sz="1200" dirty="0" smtClean="0"/>
              <a:t>.</a:t>
            </a:r>
          </a:p>
          <a:p>
            <a:pPr marL="0" indent="0">
              <a:buNone/>
            </a:pPr>
            <a:r>
              <a:rPr lang="en-GB" sz="1200" dirty="0"/>
              <a:t>As the fighting intensified, Agrippa extended his left wing even farther, hoping to row around Antonius’ flank. Lucius </a:t>
            </a:r>
            <a:r>
              <a:rPr lang="en-GB" sz="1200" dirty="0" err="1"/>
              <a:t>Policola</a:t>
            </a:r>
            <a:r>
              <a:rPr lang="en-GB" sz="1200" dirty="0"/>
              <a:t>, commanding Antonius’ right wing, moved outward to meet the oncoming force, but in so doing he became separated from the tight </a:t>
            </a:r>
            <a:r>
              <a:rPr lang="en-GB" sz="1200" dirty="0" err="1"/>
              <a:t>center</a:t>
            </a:r>
            <a:r>
              <a:rPr lang="en-GB" sz="1200" dirty="0"/>
              <a:t>. Unlike Agrippa’s veterans, Antonius’ troops were inexperienced, and the sudden movement of their right flank threw the </a:t>
            </a:r>
            <a:r>
              <a:rPr lang="en-GB" sz="1200" dirty="0" err="1"/>
              <a:t>center</a:t>
            </a:r>
            <a:r>
              <a:rPr lang="en-GB" sz="1200" dirty="0"/>
              <a:t> into confusion.</a:t>
            </a:r>
          </a:p>
          <a:p>
            <a:pPr marL="0" indent="0">
              <a:buNone/>
            </a:pPr>
            <a:r>
              <a:rPr lang="en-GB" sz="1200" dirty="0"/>
              <a:t>The commander of </a:t>
            </a:r>
            <a:r>
              <a:rPr lang="en-GB" sz="1200" dirty="0" smtClean="0"/>
              <a:t>Octavian’ </a:t>
            </a:r>
            <a:r>
              <a:rPr lang="en-GB" sz="1200" dirty="0" err="1"/>
              <a:t>center</a:t>
            </a:r>
            <a:r>
              <a:rPr lang="en-GB" sz="1200" dirty="0"/>
              <a:t>, Lucius </a:t>
            </a:r>
            <a:r>
              <a:rPr lang="en-GB" sz="1200" dirty="0" err="1"/>
              <a:t>Arruntius</a:t>
            </a:r>
            <a:r>
              <a:rPr lang="en-GB" sz="1200" dirty="0"/>
              <a:t>, a loyal </a:t>
            </a:r>
            <a:r>
              <a:rPr lang="en-GB" sz="1200" dirty="0" err="1"/>
              <a:t>Caesarian</a:t>
            </a:r>
            <a:r>
              <a:rPr lang="en-GB" sz="1200" dirty="0"/>
              <a:t> republican and future consul, saw what was happening and immediately engaged Antonius’ </a:t>
            </a:r>
            <a:r>
              <a:rPr lang="en-GB" sz="1200" dirty="0" err="1"/>
              <a:t>center</a:t>
            </a:r>
            <a:r>
              <a:rPr lang="en-GB" sz="1200" dirty="0"/>
              <a:t>. If Antonius’ plans had included escape with his entire force, he was now bitterly disappointed. A major battle had erupted before his eyes.</a:t>
            </a:r>
          </a:p>
          <a:p>
            <a:pPr marL="0" indent="0">
              <a:buNone/>
            </a:pPr>
            <a:r>
              <a:rPr lang="en-GB" sz="1200" dirty="0"/>
              <a:t>The fighting continued all afternoon, neither side achieving any decisive gain. Burning missiles flew from the towers of Antonius’ galleys, covering the ships with a blanket of black smoke. Since neither side could ram the other — the usual means of attack in an ancient naval battle — shields, spears and arrows were used as if the men were fighting in the mountains of Gaul. The problem was, there was no line for the opponents to break through, no land for them to take and hold. The battle continued with an attack, a retreat, then another attack, until one side grew too exhausted to continue.</a:t>
            </a:r>
          </a:p>
          <a:p>
            <a:pPr marL="0" indent="0">
              <a:buNone/>
            </a:pPr>
            <a:r>
              <a:rPr lang="en-GB" sz="1200" dirty="0"/>
              <a:t>Safely with her squadron, astern of Antonius’ </a:t>
            </a:r>
            <a:r>
              <a:rPr lang="en-GB" sz="1200" dirty="0" err="1"/>
              <a:t>center</a:t>
            </a:r>
            <a:r>
              <a:rPr lang="en-GB" sz="1200" dirty="0"/>
              <a:t>, Cleopatra watched the battle with increasing anxiety. Finally she had enough. She raised her sails and headed for the open sea beyond with her squadron of 60 ships. If </a:t>
            </a:r>
            <a:r>
              <a:rPr lang="en-GB" sz="1200" dirty="0" err="1"/>
              <a:t>Policola’s</a:t>
            </a:r>
            <a:r>
              <a:rPr lang="en-GB" sz="1200" dirty="0"/>
              <a:t> movement from the </a:t>
            </a:r>
            <a:r>
              <a:rPr lang="en-GB" sz="1200" dirty="0" err="1"/>
              <a:t>center</a:t>
            </a:r>
            <a:r>
              <a:rPr lang="en-GB" sz="1200" dirty="0"/>
              <a:t> had thrown the formation into confusion, the sudden loss of 60 ships from their rear threw the Antonians into complete disorder</a:t>
            </a:r>
            <a:r>
              <a:rPr lang="en-GB" sz="1200" dirty="0" smtClean="0"/>
              <a:t>.</a:t>
            </a:r>
            <a:endParaRPr lang="en-GB" sz="1200" dirty="0"/>
          </a:p>
          <a:p>
            <a:pPr marL="0" indent="0">
              <a:buNone/>
            </a:pPr>
            <a:r>
              <a:rPr lang="en-GB" sz="1200" dirty="0"/>
              <a:t>Although they may have laid earlier escape plans, Antonius must have been shocked by Cleopatra’s sudden departure without him. The battle instantly forgotten, he boarded his personal quinquereme and hurried after his queen, with 40 of his ships in tow. The Antonians left behind to carry on the fight with </a:t>
            </a:r>
            <a:r>
              <a:rPr lang="en-GB" sz="1200" dirty="0" smtClean="0"/>
              <a:t>Octavian </a:t>
            </a:r>
            <a:r>
              <a:rPr lang="en-GB" sz="1200" dirty="0"/>
              <a:t>were now seriously diminished in number — and leaderless</a:t>
            </a:r>
            <a:r>
              <a:rPr lang="en-GB" sz="1200" dirty="0" smtClean="0"/>
              <a:t>.</a:t>
            </a:r>
            <a:endParaRPr lang="en-GB" sz="1200" dirty="0"/>
          </a:p>
          <a:p>
            <a:pPr marL="0" indent="0">
              <a:buNone/>
            </a:pPr>
            <a:r>
              <a:rPr lang="en-GB" sz="1200" dirty="0"/>
              <a:t>Once clear of the fighting, the wooden towers and war tackle cluttering the decks of Antonius’ ships were thrown overboard. Sails were raised and the ships’ speed increased. Soon Antonius caught up to Cleopatra’s fleet. She hoisted a signal on her ship and allowed him aboard her royal galley, but Antonius could not bring himself to see her right away. As Plutarch wrote, Antonius made his way to the bow of the ship, unable to utter a word to anyone, and sat holding his head between his hands as the magnitude of what he had done finally hit him.</a:t>
            </a:r>
          </a:p>
        </p:txBody>
      </p:sp>
    </p:spTree>
    <p:extLst>
      <p:ext uri="{BB962C8B-B14F-4D97-AF65-F5344CB8AC3E}">
        <p14:creationId xmlns:p14="http://schemas.microsoft.com/office/powerpoint/2010/main" val="14343573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25214"/>
          </a:xfrm>
          <a:solidFill>
            <a:srgbClr val="D60093"/>
          </a:solidFill>
        </p:spPr>
        <p:style>
          <a:lnRef idx="0">
            <a:schemeClr val="accent2"/>
          </a:lnRef>
          <a:fillRef idx="3">
            <a:schemeClr val="accent2"/>
          </a:fillRef>
          <a:effectRef idx="3">
            <a:schemeClr val="accent2"/>
          </a:effectRef>
          <a:fontRef idx="minor">
            <a:schemeClr val="lt1"/>
          </a:fontRef>
        </p:style>
        <p:txBody>
          <a:bodyPr>
            <a:normAutofit/>
          </a:bodyPr>
          <a:lstStyle/>
          <a:p>
            <a:r>
              <a:rPr lang="en-GB" sz="2800" b="1" u="sng" dirty="0" smtClean="0"/>
              <a:t>10 marker – Cleopatra and Alexander papers. Exam practise</a:t>
            </a:r>
            <a:endParaRPr lang="en-GB" sz="2800" b="1" u="sng" dirty="0"/>
          </a:p>
        </p:txBody>
      </p:sp>
      <p:sp>
        <p:nvSpPr>
          <p:cNvPr id="4" name="Rectangle 3"/>
          <p:cNvSpPr/>
          <p:nvPr/>
        </p:nvSpPr>
        <p:spPr>
          <a:xfrm>
            <a:off x="187074" y="901333"/>
            <a:ext cx="2520654" cy="205214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smtClean="0"/>
              <a:t>How significant was Cleopatra’s role in the Battle of Actium? (10).</a:t>
            </a:r>
          </a:p>
        </p:txBody>
      </p:sp>
      <p:graphicFrame>
        <p:nvGraphicFramePr>
          <p:cNvPr id="7" name="Content Placeholder 4"/>
          <p:cNvGraphicFramePr>
            <a:graphicFrameLocks/>
          </p:cNvGraphicFramePr>
          <p:nvPr>
            <p:extLst>
              <p:ext uri="{D42A27DB-BD31-4B8C-83A1-F6EECF244321}">
                <p14:modId xmlns:p14="http://schemas.microsoft.com/office/powerpoint/2010/main" val="2599032661"/>
              </p:ext>
            </p:extLst>
          </p:nvPr>
        </p:nvGraphicFramePr>
        <p:xfrm>
          <a:off x="3212680" y="627890"/>
          <a:ext cx="5790187" cy="5978971"/>
        </p:xfrm>
        <a:graphic>
          <a:graphicData uri="http://schemas.openxmlformats.org/drawingml/2006/table">
            <a:tbl>
              <a:tblPr firstRow="1" bandRow="1">
                <a:tableStyleId>{5C22544A-7EE6-4342-B048-85BDC9FD1C3A}</a:tableStyleId>
              </a:tblPr>
              <a:tblGrid>
                <a:gridCol w="595102">
                  <a:extLst>
                    <a:ext uri="{9D8B030D-6E8A-4147-A177-3AD203B41FA5}">
                      <a16:colId xmlns:a16="http://schemas.microsoft.com/office/drawing/2014/main" xmlns="" val="2191509791"/>
                    </a:ext>
                  </a:extLst>
                </a:gridCol>
                <a:gridCol w="433718">
                  <a:extLst>
                    <a:ext uri="{9D8B030D-6E8A-4147-A177-3AD203B41FA5}">
                      <a16:colId xmlns:a16="http://schemas.microsoft.com/office/drawing/2014/main" xmlns="" val="1105110964"/>
                    </a:ext>
                  </a:extLst>
                </a:gridCol>
                <a:gridCol w="4761367">
                  <a:extLst>
                    <a:ext uri="{9D8B030D-6E8A-4147-A177-3AD203B41FA5}">
                      <a16:colId xmlns:a16="http://schemas.microsoft.com/office/drawing/2014/main" xmlns="" val="899300681"/>
                    </a:ext>
                  </a:extLst>
                </a:gridCol>
              </a:tblGrid>
              <a:tr h="406014">
                <a:tc gridSpan="3">
                  <a:txBody>
                    <a:bodyPr/>
                    <a:lstStyle/>
                    <a:p>
                      <a:r>
                        <a:rPr lang="en-GB" sz="1200" dirty="0" smtClean="0"/>
                        <a:t>Question</a:t>
                      </a:r>
                      <a:r>
                        <a:rPr lang="en-GB" sz="1200" baseline="0" dirty="0" smtClean="0"/>
                        <a:t> 14. – 10 marks.</a:t>
                      </a:r>
                      <a:endParaRPr lang="en-GB" sz="1200" dirty="0"/>
                    </a:p>
                  </a:txBody>
                  <a:tcPr marL="68580" marR="68580"/>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67907965"/>
                  </a:ext>
                </a:extLst>
              </a:tr>
              <a:tr h="1167985">
                <a:tc>
                  <a:txBody>
                    <a:bodyPr/>
                    <a:lstStyle/>
                    <a:p>
                      <a:r>
                        <a:rPr lang="en-GB" sz="1200" b="1" dirty="0" smtClean="0"/>
                        <a:t>Level 5</a:t>
                      </a:r>
                      <a:endParaRPr lang="en-GB" sz="1200" b="1" dirty="0"/>
                    </a:p>
                  </a:txBody>
                  <a:tcPr marL="68580" marR="68580"/>
                </a:tc>
                <a:tc>
                  <a:txBody>
                    <a:bodyPr/>
                    <a:lstStyle/>
                    <a:p>
                      <a:r>
                        <a:rPr lang="en-GB" sz="1200" b="1" dirty="0" smtClean="0"/>
                        <a:t>9-10</a:t>
                      </a:r>
                      <a:endParaRPr lang="en-GB" sz="1200" b="1" dirty="0"/>
                    </a:p>
                  </a:txBody>
                  <a:tcPr marL="68580" marR="68580"/>
                </a:tc>
                <a:tc>
                  <a:txBody>
                    <a:bodyPr/>
                    <a:lstStyle/>
                    <a:p>
                      <a:r>
                        <a:rPr lang="en-GB" sz="1200" b="1" dirty="0" smtClean="0"/>
                        <a:t>Range of detailed </a:t>
                      </a:r>
                      <a:r>
                        <a:rPr lang="en-GB" sz="1200" dirty="0" smtClean="0"/>
                        <a:t>and accurate knowledge and a developed understanding that is fully relevant to the question. (AO1)</a:t>
                      </a:r>
                    </a:p>
                    <a:p>
                      <a:r>
                        <a:rPr lang="en-GB" sz="1200" dirty="0" smtClean="0"/>
                        <a:t>Full explanation and thorough, </a:t>
                      </a:r>
                      <a:r>
                        <a:rPr lang="en-GB" sz="1200" b="1" dirty="0" smtClean="0"/>
                        <a:t>convincing analysis </a:t>
                      </a:r>
                      <a:r>
                        <a:rPr lang="en-GB" sz="1200" dirty="0" smtClean="0"/>
                        <a:t>of the issue in the question, arriving at substantiated and developed judgements. (AO2)</a:t>
                      </a:r>
                      <a:endParaRPr lang="en-GB" sz="1200" dirty="0"/>
                    </a:p>
                  </a:txBody>
                  <a:tcPr marL="68580" marR="68580"/>
                </a:tc>
                <a:extLst>
                  <a:ext uri="{0D108BD9-81ED-4DB2-BD59-A6C34878D82A}">
                    <a16:rowId xmlns:a16="http://schemas.microsoft.com/office/drawing/2014/main" xmlns="" val="2680120033"/>
                  </a:ext>
                </a:extLst>
              </a:tr>
              <a:tr h="1434953">
                <a:tc>
                  <a:txBody>
                    <a:bodyPr/>
                    <a:lstStyle/>
                    <a:p>
                      <a:r>
                        <a:rPr lang="en-GB" sz="1200" b="1" dirty="0" smtClean="0"/>
                        <a:t>Level 4</a:t>
                      </a:r>
                      <a:endParaRPr lang="en-GB" sz="1200" b="1" dirty="0"/>
                    </a:p>
                  </a:txBody>
                  <a:tcPr marL="68580" marR="68580"/>
                </a:tc>
                <a:tc>
                  <a:txBody>
                    <a:bodyPr/>
                    <a:lstStyle/>
                    <a:p>
                      <a:r>
                        <a:rPr lang="en-GB" sz="1200" b="1" dirty="0" smtClean="0"/>
                        <a:t>7-8</a:t>
                      </a:r>
                      <a:endParaRPr lang="en-GB" sz="1200" b="1" dirty="0"/>
                    </a:p>
                  </a:txBody>
                  <a:tcPr marL="68580" marR="68580"/>
                </a:tc>
                <a:tc>
                  <a:txBody>
                    <a:bodyPr/>
                    <a:lstStyle/>
                    <a:p>
                      <a:r>
                        <a:rPr lang="en-GB" sz="1200" dirty="0" smtClean="0"/>
                        <a:t>Accurate knowledge and a developed understanding that is fully relevant to the question. (AO1)</a:t>
                      </a:r>
                    </a:p>
                    <a:p>
                      <a:r>
                        <a:rPr lang="en-GB" sz="1200" dirty="0" smtClean="0"/>
                        <a:t>Full explanation and analysis of the issue in the question arriving at substantiated judgements, </a:t>
                      </a:r>
                      <a:r>
                        <a:rPr lang="en-GB" sz="1200" b="1" dirty="0" smtClean="0"/>
                        <a:t>but these are not consistently well-developed</a:t>
                      </a:r>
                      <a:r>
                        <a:rPr lang="en-GB" sz="1200" dirty="0" smtClean="0"/>
                        <a:t>. AO2</a:t>
                      </a:r>
                      <a:endParaRPr lang="en-GB" sz="1200" dirty="0"/>
                    </a:p>
                  </a:txBody>
                  <a:tcPr marL="68580" marR="68580"/>
                </a:tc>
                <a:extLst>
                  <a:ext uri="{0D108BD9-81ED-4DB2-BD59-A6C34878D82A}">
                    <a16:rowId xmlns:a16="http://schemas.microsoft.com/office/drawing/2014/main" xmlns="" val="2019454736"/>
                  </a:ext>
                </a:extLst>
              </a:tr>
              <a:tr h="1167985">
                <a:tc>
                  <a:txBody>
                    <a:bodyPr/>
                    <a:lstStyle/>
                    <a:p>
                      <a:r>
                        <a:rPr lang="en-GB" sz="1200" b="1" dirty="0" smtClean="0"/>
                        <a:t>Level 3</a:t>
                      </a:r>
                      <a:endParaRPr lang="en-GB" sz="1200" b="1" dirty="0"/>
                    </a:p>
                  </a:txBody>
                  <a:tcPr marL="68580" marR="68580"/>
                </a:tc>
                <a:tc>
                  <a:txBody>
                    <a:bodyPr/>
                    <a:lstStyle/>
                    <a:p>
                      <a:r>
                        <a:rPr lang="en-GB" sz="1200" b="1" dirty="0" smtClean="0"/>
                        <a:t>6-5</a:t>
                      </a:r>
                      <a:endParaRPr lang="en-GB" sz="1200" b="1" dirty="0"/>
                    </a:p>
                  </a:txBody>
                  <a:tcPr marL="68580" marR="68580"/>
                </a:tc>
                <a:tc>
                  <a:txBody>
                    <a:bodyPr/>
                    <a:lstStyle/>
                    <a:p>
                      <a:r>
                        <a:rPr lang="en-GB" sz="1200" dirty="0" smtClean="0"/>
                        <a:t>Demonstrates accurate knowledge and </a:t>
                      </a:r>
                      <a:r>
                        <a:rPr lang="en-GB" sz="1200" b="1" dirty="0" smtClean="0"/>
                        <a:t>some understanding</a:t>
                      </a:r>
                      <a:r>
                        <a:rPr lang="en-GB" sz="1200" dirty="0" smtClean="0"/>
                        <a:t> that is relevant to the question. (AO1) </a:t>
                      </a:r>
                    </a:p>
                    <a:p>
                      <a:r>
                        <a:rPr lang="en-GB" sz="1200" dirty="0" smtClean="0"/>
                        <a:t>Linked to an analysis and explanation of the issue in the question but </a:t>
                      </a:r>
                      <a:r>
                        <a:rPr lang="en-GB" sz="1200" b="1" dirty="0" smtClean="0"/>
                        <a:t>judgements may not always be made explicit. </a:t>
                      </a:r>
                      <a:r>
                        <a:rPr lang="en-GB" sz="1200" dirty="0" smtClean="0"/>
                        <a:t>(AO2)</a:t>
                      </a:r>
                      <a:endParaRPr lang="en-GB" sz="1200" dirty="0"/>
                    </a:p>
                  </a:txBody>
                  <a:tcPr marL="68580" marR="68580"/>
                </a:tc>
                <a:extLst>
                  <a:ext uri="{0D108BD9-81ED-4DB2-BD59-A6C34878D82A}">
                    <a16:rowId xmlns:a16="http://schemas.microsoft.com/office/drawing/2014/main" xmlns="" val="3214254444"/>
                  </a:ext>
                </a:extLst>
              </a:tr>
              <a:tr h="901017">
                <a:tc>
                  <a:txBody>
                    <a:bodyPr/>
                    <a:lstStyle/>
                    <a:p>
                      <a:r>
                        <a:rPr lang="en-GB" sz="1200" b="1" dirty="0" smtClean="0"/>
                        <a:t>Level 2</a:t>
                      </a:r>
                      <a:endParaRPr lang="en-GB" sz="1200" b="1" dirty="0"/>
                    </a:p>
                  </a:txBody>
                  <a:tcPr marL="68580" marR="68580"/>
                </a:tc>
                <a:tc>
                  <a:txBody>
                    <a:bodyPr/>
                    <a:lstStyle/>
                    <a:p>
                      <a:r>
                        <a:rPr lang="en-GB" sz="1200" b="1" dirty="0" smtClean="0"/>
                        <a:t>4-3</a:t>
                      </a:r>
                      <a:endParaRPr lang="en-GB" sz="1200" b="1" dirty="0"/>
                    </a:p>
                  </a:txBody>
                  <a:tcPr marL="68580" marR="68580"/>
                </a:tc>
                <a:tc>
                  <a:txBody>
                    <a:bodyPr/>
                    <a:lstStyle/>
                    <a:p>
                      <a:r>
                        <a:rPr lang="en-GB" sz="1200" dirty="0" smtClean="0"/>
                        <a:t>Demonstrates </a:t>
                      </a:r>
                      <a:r>
                        <a:rPr lang="en-GB" sz="1200" b="1" dirty="0" smtClean="0"/>
                        <a:t>basic knowledge and some understanding </a:t>
                      </a:r>
                      <a:r>
                        <a:rPr lang="en-GB" sz="1200" dirty="0" smtClean="0"/>
                        <a:t>that is relevant to the question. (AO1)</a:t>
                      </a:r>
                    </a:p>
                    <a:p>
                      <a:r>
                        <a:rPr lang="en-GB" sz="1200" b="1" dirty="0" smtClean="0"/>
                        <a:t>Basic explanation of the issue</a:t>
                      </a:r>
                      <a:r>
                        <a:rPr lang="en-GB" sz="1200" dirty="0" smtClean="0"/>
                        <a:t> in the question. (AO2)</a:t>
                      </a:r>
                      <a:endParaRPr lang="en-GB" sz="1200" dirty="0"/>
                    </a:p>
                  </a:txBody>
                  <a:tcPr marL="68580" marR="68580"/>
                </a:tc>
                <a:extLst>
                  <a:ext uri="{0D108BD9-81ED-4DB2-BD59-A6C34878D82A}">
                    <a16:rowId xmlns:a16="http://schemas.microsoft.com/office/drawing/2014/main" xmlns="" val="4024536624"/>
                  </a:ext>
                </a:extLst>
              </a:tr>
              <a:tr h="901017">
                <a:tc>
                  <a:txBody>
                    <a:bodyPr/>
                    <a:lstStyle/>
                    <a:p>
                      <a:r>
                        <a:rPr lang="en-GB" sz="1200" b="1" dirty="0" smtClean="0"/>
                        <a:t>Level 1</a:t>
                      </a:r>
                      <a:endParaRPr lang="en-GB" sz="1200" b="1" dirty="0"/>
                    </a:p>
                  </a:txBody>
                  <a:tcPr marL="68580" marR="68580"/>
                </a:tc>
                <a:tc>
                  <a:txBody>
                    <a:bodyPr/>
                    <a:lstStyle/>
                    <a:p>
                      <a:r>
                        <a:rPr lang="en-GB" sz="1200" b="1" dirty="0" smtClean="0"/>
                        <a:t>2-1</a:t>
                      </a:r>
                      <a:endParaRPr lang="en-GB" sz="1200" b="1" dirty="0"/>
                    </a:p>
                  </a:txBody>
                  <a:tcPr marL="68580" marR="68580"/>
                </a:tc>
                <a:tc>
                  <a:txBody>
                    <a:bodyPr/>
                    <a:lstStyle/>
                    <a:p>
                      <a:r>
                        <a:rPr lang="en-GB" sz="1200" dirty="0" smtClean="0"/>
                        <a:t>Basic knowledge that is relevant to the topic of the question. (AO1) </a:t>
                      </a:r>
                    </a:p>
                    <a:p>
                      <a:r>
                        <a:rPr lang="en-GB" sz="1200" b="1" dirty="0" smtClean="0"/>
                        <a:t>Little or no attempt at a very basic explanation </a:t>
                      </a:r>
                      <a:r>
                        <a:rPr lang="en-GB" sz="1200" dirty="0" smtClean="0"/>
                        <a:t>of the issue in the question. A02</a:t>
                      </a:r>
                      <a:endParaRPr lang="en-GB" sz="1200" dirty="0"/>
                    </a:p>
                  </a:txBody>
                  <a:tcPr marL="68580" marR="68580"/>
                </a:tc>
                <a:extLst>
                  <a:ext uri="{0D108BD9-81ED-4DB2-BD59-A6C34878D82A}">
                    <a16:rowId xmlns:a16="http://schemas.microsoft.com/office/drawing/2014/main" xmlns="" val="2270818195"/>
                  </a:ext>
                </a:extLst>
              </a:tr>
            </a:tbl>
          </a:graphicData>
        </a:graphic>
      </p:graphicFrame>
      <p:sp>
        <p:nvSpPr>
          <p:cNvPr id="8" name="Rectangle 7"/>
          <p:cNvSpPr/>
          <p:nvPr/>
        </p:nvSpPr>
        <p:spPr>
          <a:xfrm rot="21033429">
            <a:off x="2945230" y="1581226"/>
            <a:ext cx="907961" cy="463640"/>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b="1" dirty="0" smtClean="0"/>
              <a:t>3 points of discussion</a:t>
            </a:r>
            <a:endParaRPr lang="en-GB" sz="1200" b="1" dirty="0"/>
          </a:p>
        </p:txBody>
      </p:sp>
      <p:sp>
        <p:nvSpPr>
          <p:cNvPr id="9" name="Rectangle 8"/>
          <p:cNvSpPr/>
          <p:nvPr/>
        </p:nvSpPr>
        <p:spPr>
          <a:xfrm rot="20992073">
            <a:off x="2903506" y="3286049"/>
            <a:ext cx="907961" cy="463640"/>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b="1" dirty="0" smtClean="0"/>
              <a:t>2-3 points of discussion</a:t>
            </a:r>
            <a:endParaRPr lang="en-GB" sz="1200" b="1" dirty="0"/>
          </a:p>
        </p:txBody>
      </p:sp>
      <p:sp>
        <p:nvSpPr>
          <p:cNvPr id="10" name="Rectangle 9"/>
          <p:cNvSpPr/>
          <p:nvPr/>
        </p:nvSpPr>
        <p:spPr>
          <a:xfrm rot="20922223">
            <a:off x="2915138" y="4416018"/>
            <a:ext cx="907961" cy="552651"/>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b="1" dirty="0" smtClean="0"/>
              <a:t>1-2 points of discussion</a:t>
            </a:r>
            <a:endParaRPr lang="en-GB" sz="1200" b="1" dirty="0"/>
          </a:p>
        </p:txBody>
      </p:sp>
      <p:sp>
        <p:nvSpPr>
          <p:cNvPr id="11" name="Rectangle 10"/>
          <p:cNvSpPr/>
          <p:nvPr/>
        </p:nvSpPr>
        <p:spPr>
          <a:xfrm rot="20922223">
            <a:off x="2939401" y="5999325"/>
            <a:ext cx="907961" cy="552651"/>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b="1" dirty="0" smtClean="0"/>
              <a:t>1, poor point of discussion</a:t>
            </a:r>
            <a:endParaRPr lang="en-GB" sz="1200" b="1" dirty="0"/>
          </a:p>
        </p:txBody>
      </p:sp>
      <p:sp>
        <p:nvSpPr>
          <p:cNvPr id="12" name="Rectangle 11"/>
          <p:cNvSpPr/>
          <p:nvPr/>
        </p:nvSpPr>
        <p:spPr>
          <a:xfrm>
            <a:off x="205153" y="3099955"/>
            <a:ext cx="2463203" cy="3535595"/>
          </a:xfrm>
          <a:prstGeom prst="rect">
            <a:avLst/>
          </a:prstGeom>
          <a:ln w="57150">
            <a:solidFill>
              <a:srgbClr val="0070C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GB" sz="1600" b="1" u="sng" dirty="0" smtClean="0"/>
              <a:t>STEP 1</a:t>
            </a:r>
            <a:r>
              <a:rPr lang="en-GB" sz="1600" dirty="0" smtClean="0"/>
              <a:t> – Plan how many points you could make to answer this question.</a:t>
            </a:r>
          </a:p>
          <a:p>
            <a:pPr algn="ctr"/>
            <a:endParaRPr lang="en-GB" sz="1600" dirty="0" smtClean="0"/>
          </a:p>
          <a:p>
            <a:pPr algn="ctr"/>
            <a:r>
              <a:rPr lang="en-GB" sz="1600" b="1" u="sng" dirty="0" smtClean="0"/>
              <a:t>STEP 2 </a:t>
            </a:r>
            <a:r>
              <a:rPr lang="en-GB" sz="1600" dirty="0" smtClean="0"/>
              <a:t>– plan HOW each point proves/ disproves that Cleopatra was significant.</a:t>
            </a:r>
          </a:p>
          <a:p>
            <a:pPr algn="ctr"/>
            <a:endParaRPr lang="en-GB" sz="1600" dirty="0" smtClean="0"/>
          </a:p>
          <a:p>
            <a:pPr algn="ctr"/>
            <a:r>
              <a:rPr lang="en-GB" sz="1600" b="1" u="sng" dirty="0" smtClean="0"/>
              <a:t>STEP 3</a:t>
            </a:r>
            <a:r>
              <a:rPr lang="en-GB" sz="1600" dirty="0" smtClean="0"/>
              <a:t> – decide what your conclusion will be – </a:t>
            </a:r>
            <a:r>
              <a:rPr lang="en-GB" sz="1600" i="1" dirty="0" smtClean="0"/>
              <a:t>was she, or was she not, significant for the battle?</a:t>
            </a:r>
            <a:endParaRPr lang="en-GB" sz="1600" i="1" dirty="0"/>
          </a:p>
        </p:txBody>
      </p:sp>
    </p:spTree>
    <p:extLst>
      <p:ext uri="{BB962C8B-B14F-4D97-AF65-F5344CB8AC3E}">
        <p14:creationId xmlns:p14="http://schemas.microsoft.com/office/powerpoint/2010/main" val="2052240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1616</Words>
  <Application>Microsoft Macintosh PowerPoint</Application>
  <PresentationFormat>On-screen Show (4:3)</PresentationFormat>
  <Paragraphs>69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The Battle of Actium 31BC</vt:lpstr>
      <vt:lpstr>The Battle of Actium Sept 2nd 31BC – key events and players</vt:lpstr>
      <vt:lpstr>PowerPoint Presentation</vt:lpstr>
      <vt:lpstr>PowerPoint Presentation</vt:lpstr>
      <vt:lpstr>PowerPoint Presentation</vt:lpstr>
      <vt:lpstr>10 marker – Cleopatra and Alexander papers. Exam practise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3</cp:revision>
  <dcterms:created xsi:type="dcterms:W3CDTF">2020-02-20T12:27:59Z</dcterms:created>
  <dcterms:modified xsi:type="dcterms:W3CDTF">2020-02-27T10:36:04Z</dcterms:modified>
</cp:coreProperties>
</file>