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710945-F411-4E71-BF6D-0D9ACA5592DE}" type="doc">
      <dgm:prSet loTypeId="urn:microsoft.com/office/officeart/2005/8/layout/radial1" loCatId="relationship" qsTypeId="urn:microsoft.com/office/officeart/2005/8/quickstyle/simple2" qsCatId="simple" csTypeId="urn:microsoft.com/office/officeart/2005/8/colors/colorful1" csCatId="colorful" phldr="1"/>
      <dgm:spPr/>
      <dgm:t>
        <a:bodyPr/>
        <a:lstStyle/>
        <a:p>
          <a:endParaRPr lang="en-US"/>
        </a:p>
      </dgm:t>
    </dgm:pt>
    <dgm:pt modelId="{3627EA7E-5024-416F-8A3E-73866DB3CE14}">
      <dgm:prSet phldrT="[Text]" custT="1"/>
      <dgm:spPr/>
      <dgm:t>
        <a:bodyPr/>
        <a:lstStyle/>
        <a:p>
          <a:r>
            <a:rPr lang="en-US" sz="2800" b="1" u="sng" dirty="0" smtClean="0"/>
            <a:t>Importance of Egypt for Rome</a:t>
          </a:r>
          <a:endParaRPr lang="en-US" sz="2800" b="1" u="sng" dirty="0"/>
        </a:p>
      </dgm:t>
    </dgm:pt>
    <dgm:pt modelId="{72DB9648-A5C9-4BA8-8BE3-DA0CB2584C19}" type="parTrans" cxnId="{67A8F97A-9A86-4DC6-8EAC-72B7A44D85D3}">
      <dgm:prSet/>
      <dgm:spPr/>
      <dgm:t>
        <a:bodyPr/>
        <a:lstStyle/>
        <a:p>
          <a:endParaRPr lang="en-US"/>
        </a:p>
      </dgm:t>
    </dgm:pt>
    <dgm:pt modelId="{1D61C8B1-9733-45BD-9B50-42EBBA9E1A04}" type="sibTrans" cxnId="{67A8F97A-9A86-4DC6-8EAC-72B7A44D85D3}">
      <dgm:prSet/>
      <dgm:spPr/>
      <dgm:t>
        <a:bodyPr/>
        <a:lstStyle/>
        <a:p>
          <a:endParaRPr lang="en-US"/>
        </a:p>
      </dgm:t>
    </dgm:pt>
    <dgm:pt modelId="{7AD2AC6E-C239-43C0-A51F-4E9DBF2BF979}">
      <dgm:prSet phldrT="[Text]" custT="1"/>
      <dgm:spPr/>
      <dgm:t>
        <a:bodyPr/>
        <a:lstStyle/>
        <a:p>
          <a:r>
            <a:rPr lang="en-US" sz="1800" b="1" u="sng" dirty="0" smtClean="0"/>
            <a:t>Location</a:t>
          </a:r>
        </a:p>
        <a:p>
          <a:r>
            <a:rPr lang="en-US" sz="1800" dirty="0" smtClean="0"/>
            <a:t>Egypt’s location made it appealing politically and economically for Rome. Its position in the southern Mediterranean along with the Nile provided excellent trade options and resources for Rome.</a:t>
          </a:r>
          <a:endParaRPr lang="en-US" sz="1800" dirty="0"/>
        </a:p>
      </dgm:t>
    </dgm:pt>
    <dgm:pt modelId="{E2D0C71E-FF1F-40D0-898D-F7CC7D6F00FC}" type="parTrans" cxnId="{53F1821C-538F-4104-98AE-BE93A4C01D94}">
      <dgm:prSet/>
      <dgm:spPr/>
      <dgm:t>
        <a:bodyPr/>
        <a:lstStyle/>
        <a:p>
          <a:endParaRPr lang="en-US" dirty="0"/>
        </a:p>
      </dgm:t>
    </dgm:pt>
    <dgm:pt modelId="{A0287A40-5E78-4F29-82DA-D4FC6FCF734D}" type="sibTrans" cxnId="{53F1821C-538F-4104-98AE-BE93A4C01D94}">
      <dgm:prSet/>
      <dgm:spPr/>
      <dgm:t>
        <a:bodyPr/>
        <a:lstStyle/>
        <a:p>
          <a:endParaRPr lang="en-US"/>
        </a:p>
      </dgm:t>
    </dgm:pt>
    <dgm:pt modelId="{3FB81540-5733-492F-80F1-EEDAFAA458C2}">
      <dgm:prSet phldrT="[Text]" custT="1"/>
      <dgm:spPr/>
      <dgm:t>
        <a:bodyPr/>
        <a:lstStyle/>
        <a:p>
          <a:r>
            <a:rPr lang="en-US" sz="1800" b="1" u="sng" dirty="0" smtClean="0"/>
            <a:t>Natural resources</a:t>
          </a:r>
        </a:p>
        <a:p>
          <a:r>
            <a:rPr lang="en-US" sz="1800" dirty="0" smtClean="0"/>
            <a:t>Egypt was a land of excellent resources. The yearly flooding of the Nile created very fertile land which the Egyptians farmed very effectively</a:t>
          </a:r>
          <a:r>
            <a:rPr lang="en-US" sz="1600" dirty="0" smtClean="0"/>
            <a:t>.</a:t>
          </a:r>
          <a:endParaRPr lang="en-US" sz="1600" dirty="0"/>
        </a:p>
      </dgm:t>
    </dgm:pt>
    <dgm:pt modelId="{B5AA545F-05CB-47F4-AB66-7897F1C2E45F}" type="parTrans" cxnId="{1C538700-6C8E-4425-AAC4-CF72816F51E3}">
      <dgm:prSet/>
      <dgm:spPr/>
      <dgm:t>
        <a:bodyPr/>
        <a:lstStyle/>
        <a:p>
          <a:endParaRPr lang="en-US" dirty="0"/>
        </a:p>
      </dgm:t>
    </dgm:pt>
    <dgm:pt modelId="{01287B45-0873-4C77-9B77-4D809D06B03B}" type="sibTrans" cxnId="{1C538700-6C8E-4425-AAC4-CF72816F51E3}">
      <dgm:prSet/>
      <dgm:spPr/>
      <dgm:t>
        <a:bodyPr/>
        <a:lstStyle/>
        <a:p>
          <a:endParaRPr lang="en-US"/>
        </a:p>
      </dgm:t>
    </dgm:pt>
    <dgm:pt modelId="{3310C023-3444-4B97-885A-44B53CD46721}">
      <dgm:prSet phldrT="[Text]" custT="1"/>
      <dgm:spPr/>
      <dgm:t>
        <a:bodyPr/>
        <a:lstStyle/>
        <a:p>
          <a:r>
            <a:rPr lang="en-US" sz="1800" b="1" u="sng" dirty="0" smtClean="0"/>
            <a:t>Political Potential</a:t>
          </a:r>
        </a:p>
        <a:p>
          <a:r>
            <a:rPr lang="en-US" sz="1800" dirty="0" smtClean="0"/>
            <a:t>Ambitious Romans knew they could harness the potential of Egypt for their own political gains</a:t>
          </a:r>
          <a:endParaRPr lang="en-US" sz="1800" dirty="0"/>
        </a:p>
      </dgm:t>
    </dgm:pt>
    <dgm:pt modelId="{A42370A0-4384-449F-B021-F7F3CCA08A08}" type="parTrans" cxnId="{A66769E0-8748-4FF2-96C4-5BF6EC42B568}">
      <dgm:prSet/>
      <dgm:spPr/>
      <dgm:t>
        <a:bodyPr/>
        <a:lstStyle/>
        <a:p>
          <a:endParaRPr lang="en-US" dirty="0"/>
        </a:p>
      </dgm:t>
    </dgm:pt>
    <dgm:pt modelId="{4665518C-6027-42D7-BB34-AFEF474C9A37}" type="sibTrans" cxnId="{A66769E0-8748-4FF2-96C4-5BF6EC42B568}">
      <dgm:prSet/>
      <dgm:spPr/>
      <dgm:t>
        <a:bodyPr/>
        <a:lstStyle/>
        <a:p>
          <a:endParaRPr lang="en-US"/>
        </a:p>
      </dgm:t>
    </dgm:pt>
    <dgm:pt modelId="{286317A2-B500-4875-A097-47BF42463474}">
      <dgm:prSet phldrT="[Text]" custT="1"/>
      <dgm:spPr/>
      <dgm:t>
        <a:bodyPr/>
        <a:lstStyle/>
        <a:p>
          <a:r>
            <a:rPr lang="en-US" sz="1800" b="1" u="sng" dirty="0" smtClean="0"/>
            <a:t>Wealth</a:t>
          </a:r>
        </a:p>
        <a:p>
          <a:r>
            <a:rPr lang="en-US" sz="1800" dirty="0" smtClean="0"/>
            <a:t>As a result of their ample natural resources and location, Egypt had a thriving economy and was a nation of great wealth</a:t>
          </a:r>
          <a:endParaRPr lang="en-US" sz="1800" dirty="0"/>
        </a:p>
      </dgm:t>
    </dgm:pt>
    <dgm:pt modelId="{838FD1A4-C620-47C1-A5D0-38F6DE6043FD}" type="parTrans" cxnId="{5847F6F6-3A95-4A5E-961C-92D90605D977}">
      <dgm:prSet/>
      <dgm:spPr/>
      <dgm:t>
        <a:bodyPr/>
        <a:lstStyle/>
        <a:p>
          <a:endParaRPr lang="en-US" dirty="0"/>
        </a:p>
      </dgm:t>
    </dgm:pt>
    <dgm:pt modelId="{124E0B46-7976-4BBB-BFC2-D6AAFB337EDB}" type="sibTrans" cxnId="{5847F6F6-3A95-4A5E-961C-92D90605D977}">
      <dgm:prSet/>
      <dgm:spPr/>
      <dgm:t>
        <a:bodyPr/>
        <a:lstStyle/>
        <a:p>
          <a:endParaRPr lang="en-US"/>
        </a:p>
      </dgm:t>
    </dgm:pt>
    <dgm:pt modelId="{AF50CC5D-059E-449D-83A7-BD7E4AAB87FD}" type="pres">
      <dgm:prSet presAssocID="{66710945-F411-4E71-BF6D-0D9ACA5592DE}" presName="cycle" presStyleCnt="0">
        <dgm:presLayoutVars>
          <dgm:chMax val="1"/>
          <dgm:dir/>
          <dgm:animLvl val="ctr"/>
          <dgm:resizeHandles val="exact"/>
        </dgm:presLayoutVars>
      </dgm:prSet>
      <dgm:spPr/>
      <dgm:t>
        <a:bodyPr/>
        <a:lstStyle/>
        <a:p>
          <a:endParaRPr lang="en-US"/>
        </a:p>
      </dgm:t>
    </dgm:pt>
    <dgm:pt modelId="{E9D0436D-39A6-40D6-9E54-760AE71FE62F}" type="pres">
      <dgm:prSet presAssocID="{3627EA7E-5024-416F-8A3E-73866DB3CE14}" presName="centerShape" presStyleLbl="node0" presStyleIdx="0" presStyleCnt="1" custScaleX="146979"/>
      <dgm:spPr/>
      <dgm:t>
        <a:bodyPr/>
        <a:lstStyle/>
        <a:p>
          <a:endParaRPr lang="en-US"/>
        </a:p>
      </dgm:t>
    </dgm:pt>
    <dgm:pt modelId="{74EE5EEA-5698-426D-9697-1237BC21910F}" type="pres">
      <dgm:prSet presAssocID="{E2D0C71E-FF1F-40D0-898D-F7CC7D6F00FC}" presName="Name9" presStyleLbl="parChTrans1D2" presStyleIdx="0" presStyleCnt="4"/>
      <dgm:spPr/>
      <dgm:t>
        <a:bodyPr/>
        <a:lstStyle/>
        <a:p>
          <a:endParaRPr lang="en-US"/>
        </a:p>
      </dgm:t>
    </dgm:pt>
    <dgm:pt modelId="{96F4017A-18D6-4F49-84ED-A844776A0049}" type="pres">
      <dgm:prSet presAssocID="{E2D0C71E-FF1F-40D0-898D-F7CC7D6F00FC}" presName="connTx" presStyleLbl="parChTrans1D2" presStyleIdx="0" presStyleCnt="4"/>
      <dgm:spPr/>
      <dgm:t>
        <a:bodyPr/>
        <a:lstStyle/>
        <a:p>
          <a:endParaRPr lang="en-US"/>
        </a:p>
      </dgm:t>
    </dgm:pt>
    <dgm:pt modelId="{0C33A6A3-50A6-4526-B4BB-041188CB01A2}" type="pres">
      <dgm:prSet presAssocID="{7AD2AC6E-C239-43C0-A51F-4E9DBF2BF979}" presName="node" presStyleLbl="node1" presStyleIdx="0" presStyleCnt="4" custScaleX="264489" custScaleY="134905">
        <dgm:presLayoutVars>
          <dgm:bulletEnabled val="1"/>
        </dgm:presLayoutVars>
      </dgm:prSet>
      <dgm:spPr/>
      <dgm:t>
        <a:bodyPr/>
        <a:lstStyle/>
        <a:p>
          <a:endParaRPr lang="en-US"/>
        </a:p>
      </dgm:t>
    </dgm:pt>
    <dgm:pt modelId="{0D9467DE-F10E-49A2-B547-949A6534E5CE}" type="pres">
      <dgm:prSet presAssocID="{B5AA545F-05CB-47F4-AB66-7897F1C2E45F}" presName="Name9" presStyleLbl="parChTrans1D2" presStyleIdx="1" presStyleCnt="4"/>
      <dgm:spPr/>
      <dgm:t>
        <a:bodyPr/>
        <a:lstStyle/>
        <a:p>
          <a:endParaRPr lang="en-US"/>
        </a:p>
      </dgm:t>
    </dgm:pt>
    <dgm:pt modelId="{C412EEFC-90C2-4DC1-ACB1-0313CDE11FF5}" type="pres">
      <dgm:prSet presAssocID="{B5AA545F-05CB-47F4-AB66-7897F1C2E45F}" presName="connTx" presStyleLbl="parChTrans1D2" presStyleIdx="1" presStyleCnt="4"/>
      <dgm:spPr/>
      <dgm:t>
        <a:bodyPr/>
        <a:lstStyle/>
        <a:p>
          <a:endParaRPr lang="en-US"/>
        </a:p>
      </dgm:t>
    </dgm:pt>
    <dgm:pt modelId="{6F0C815B-5ADC-4A33-A03C-132B719DB2FE}" type="pres">
      <dgm:prSet presAssocID="{3FB81540-5733-492F-80F1-EEDAFAA458C2}" presName="node" presStyleLbl="node1" presStyleIdx="1" presStyleCnt="4" custScaleX="192072" custScaleY="155849" custRadScaleRad="173586" custRadScaleInc="3">
        <dgm:presLayoutVars>
          <dgm:bulletEnabled val="1"/>
        </dgm:presLayoutVars>
      </dgm:prSet>
      <dgm:spPr/>
      <dgm:t>
        <a:bodyPr/>
        <a:lstStyle/>
        <a:p>
          <a:endParaRPr lang="en-US"/>
        </a:p>
      </dgm:t>
    </dgm:pt>
    <dgm:pt modelId="{B2E96680-FDF7-46F2-8EEC-BBDA3221D552}" type="pres">
      <dgm:prSet presAssocID="{A42370A0-4384-449F-B021-F7F3CCA08A08}" presName="Name9" presStyleLbl="parChTrans1D2" presStyleIdx="2" presStyleCnt="4"/>
      <dgm:spPr/>
      <dgm:t>
        <a:bodyPr/>
        <a:lstStyle/>
        <a:p>
          <a:endParaRPr lang="en-US"/>
        </a:p>
      </dgm:t>
    </dgm:pt>
    <dgm:pt modelId="{95ACCD7F-66E8-478C-96AA-78188D15EA4D}" type="pres">
      <dgm:prSet presAssocID="{A42370A0-4384-449F-B021-F7F3CCA08A08}" presName="connTx" presStyleLbl="parChTrans1D2" presStyleIdx="2" presStyleCnt="4"/>
      <dgm:spPr/>
      <dgm:t>
        <a:bodyPr/>
        <a:lstStyle/>
        <a:p>
          <a:endParaRPr lang="en-US"/>
        </a:p>
      </dgm:t>
    </dgm:pt>
    <dgm:pt modelId="{84142DC3-A879-41E6-9779-9065430FFB11}" type="pres">
      <dgm:prSet presAssocID="{3310C023-3444-4B97-885A-44B53CD46721}" presName="node" presStyleLbl="node1" presStyleIdx="2" presStyleCnt="4" custScaleX="249949" custScaleY="118224" custRadScaleRad="89477">
        <dgm:presLayoutVars>
          <dgm:bulletEnabled val="1"/>
        </dgm:presLayoutVars>
      </dgm:prSet>
      <dgm:spPr/>
      <dgm:t>
        <a:bodyPr/>
        <a:lstStyle/>
        <a:p>
          <a:endParaRPr lang="en-US"/>
        </a:p>
      </dgm:t>
    </dgm:pt>
    <dgm:pt modelId="{2E463E42-601E-40CF-AEEA-6C9225D1946C}" type="pres">
      <dgm:prSet presAssocID="{838FD1A4-C620-47C1-A5D0-38F6DE6043FD}" presName="Name9" presStyleLbl="parChTrans1D2" presStyleIdx="3" presStyleCnt="4"/>
      <dgm:spPr/>
      <dgm:t>
        <a:bodyPr/>
        <a:lstStyle/>
        <a:p>
          <a:endParaRPr lang="en-US"/>
        </a:p>
      </dgm:t>
    </dgm:pt>
    <dgm:pt modelId="{A385A023-A0C6-4128-8BAE-5A1FC6178089}" type="pres">
      <dgm:prSet presAssocID="{838FD1A4-C620-47C1-A5D0-38F6DE6043FD}" presName="connTx" presStyleLbl="parChTrans1D2" presStyleIdx="3" presStyleCnt="4"/>
      <dgm:spPr/>
      <dgm:t>
        <a:bodyPr/>
        <a:lstStyle/>
        <a:p>
          <a:endParaRPr lang="en-US"/>
        </a:p>
      </dgm:t>
    </dgm:pt>
    <dgm:pt modelId="{246CE0C1-AED0-4BD3-92B3-60460049DCD4}" type="pres">
      <dgm:prSet presAssocID="{286317A2-B500-4875-A097-47BF42463474}" presName="node" presStyleLbl="node1" presStyleIdx="3" presStyleCnt="4" custScaleX="192357" custScaleY="162589" custRadScaleRad="176481" custRadScaleInc="-403">
        <dgm:presLayoutVars>
          <dgm:bulletEnabled val="1"/>
        </dgm:presLayoutVars>
      </dgm:prSet>
      <dgm:spPr/>
      <dgm:t>
        <a:bodyPr/>
        <a:lstStyle/>
        <a:p>
          <a:endParaRPr lang="en-US"/>
        </a:p>
      </dgm:t>
    </dgm:pt>
  </dgm:ptLst>
  <dgm:cxnLst>
    <dgm:cxn modelId="{67A8F97A-9A86-4DC6-8EAC-72B7A44D85D3}" srcId="{66710945-F411-4E71-BF6D-0D9ACA5592DE}" destId="{3627EA7E-5024-416F-8A3E-73866DB3CE14}" srcOrd="0" destOrd="0" parTransId="{72DB9648-A5C9-4BA8-8BE3-DA0CB2584C19}" sibTransId="{1D61C8B1-9733-45BD-9B50-42EBBA9E1A04}"/>
    <dgm:cxn modelId="{26984507-186C-9A4A-BE42-F9C1D0EF4AB3}" type="presOf" srcId="{A42370A0-4384-449F-B021-F7F3CCA08A08}" destId="{95ACCD7F-66E8-478C-96AA-78188D15EA4D}" srcOrd="1" destOrd="0" presId="urn:microsoft.com/office/officeart/2005/8/layout/radial1"/>
    <dgm:cxn modelId="{487EA880-2A8B-AC48-A3A8-2C9C56BB22E2}" type="presOf" srcId="{3FB81540-5733-492F-80F1-EEDAFAA458C2}" destId="{6F0C815B-5ADC-4A33-A03C-132B719DB2FE}" srcOrd="0" destOrd="0" presId="urn:microsoft.com/office/officeart/2005/8/layout/radial1"/>
    <dgm:cxn modelId="{53F1821C-538F-4104-98AE-BE93A4C01D94}" srcId="{3627EA7E-5024-416F-8A3E-73866DB3CE14}" destId="{7AD2AC6E-C239-43C0-A51F-4E9DBF2BF979}" srcOrd="0" destOrd="0" parTransId="{E2D0C71E-FF1F-40D0-898D-F7CC7D6F00FC}" sibTransId="{A0287A40-5E78-4F29-82DA-D4FC6FCF734D}"/>
    <dgm:cxn modelId="{6811CF9A-151E-EC44-AC53-47CF3993A914}" type="presOf" srcId="{B5AA545F-05CB-47F4-AB66-7897F1C2E45F}" destId="{C412EEFC-90C2-4DC1-ACB1-0313CDE11FF5}" srcOrd="1" destOrd="0" presId="urn:microsoft.com/office/officeart/2005/8/layout/radial1"/>
    <dgm:cxn modelId="{9D3DCF5F-1ACA-5946-803F-69FA000791A7}" type="presOf" srcId="{B5AA545F-05CB-47F4-AB66-7897F1C2E45F}" destId="{0D9467DE-F10E-49A2-B547-949A6534E5CE}" srcOrd="0" destOrd="0" presId="urn:microsoft.com/office/officeart/2005/8/layout/radial1"/>
    <dgm:cxn modelId="{E7E9CC11-9CB3-FA4F-8EA5-7427E41BBF42}" type="presOf" srcId="{3310C023-3444-4B97-885A-44B53CD46721}" destId="{84142DC3-A879-41E6-9779-9065430FFB11}" srcOrd="0" destOrd="0" presId="urn:microsoft.com/office/officeart/2005/8/layout/radial1"/>
    <dgm:cxn modelId="{70C268DE-09A8-C94B-BBEA-F979571286DC}" type="presOf" srcId="{E2D0C71E-FF1F-40D0-898D-F7CC7D6F00FC}" destId="{96F4017A-18D6-4F49-84ED-A844776A0049}" srcOrd="1" destOrd="0" presId="urn:microsoft.com/office/officeart/2005/8/layout/radial1"/>
    <dgm:cxn modelId="{A66769E0-8748-4FF2-96C4-5BF6EC42B568}" srcId="{3627EA7E-5024-416F-8A3E-73866DB3CE14}" destId="{3310C023-3444-4B97-885A-44B53CD46721}" srcOrd="2" destOrd="0" parTransId="{A42370A0-4384-449F-B021-F7F3CCA08A08}" sibTransId="{4665518C-6027-42D7-BB34-AFEF474C9A37}"/>
    <dgm:cxn modelId="{28B105A2-47EB-E34B-A592-5F4F586AC67B}" type="presOf" srcId="{3627EA7E-5024-416F-8A3E-73866DB3CE14}" destId="{E9D0436D-39A6-40D6-9E54-760AE71FE62F}" srcOrd="0" destOrd="0" presId="urn:microsoft.com/office/officeart/2005/8/layout/radial1"/>
    <dgm:cxn modelId="{6BA56651-8441-F14D-A212-3D2B07F52E79}" type="presOf" srcId="{A42370A0-4384-449F-B021-F7F3CCA08A08}" destId="{B2E96680-FDF7-46F2-8EEC-BBDA3221D552}" srcOrd="0" destOrd="0" presId="urn:microsoft.com/office/officeart/2005/8/layout/radial1"/>
    <dgm:cxn modelId="{08AB83BD-6745-B645-9E59-C6314A35561B}" type="presOf" srcId="{7AD2AC6E-C239-43C0-A51F-4E9DBF2BF979}" destId="{0C33A6A3-50A6-4526-B4BB-041188CB01A2}" srcOrd="0" destOrd="0" presId="urn:microsoft.com/office/officeart/2005/8/layout/radial1"/>
    <dgm:cxn modelId="{E28BB51F-6523-A649-A320-EEE3F0FADDF7}" type="presOf" srcId="{838FD1A4-C620-47C1-A5D0-38F6DE6043FD}" destId="{2E463E42-601E-40CF-AEEA-6C9225D1946C}" srcOrd="0" destOrd="0" presId="urn:microsoft.com/office/officeart/2005/8/layout/radial1"/>
    <dgm:cxn modelId="{90683410-39B9-3D48-A218-14E3FBEF6B97}" type="presOf" srcId="{286317A2-B500-4875-A097-47BF42463474}" destId="{246CE0C1-AED0-4BD3-92B3-60460049DCD4}" srcOrd="0" destOrd="0" presId="urn:microsoft.com/office/officeart/2005/8/layout/radial1"/>
    <dgm:cxn modelId="{1C538700-6C8E-4425-AAC4-CF72816F51E3}" srcId="{3627EA7E-5024-416F-8A3E-73866DB3CE14}" destId="{3FB81540-5733-492F-80F1-EEDAFAA458C2}" srcOrd="1" destOrd="0" parTransId="{B5AA545F-05CB-47F4-AB66-7897F1C2E45F}" sibTransId="{01287B45-0873-4C77-9B77-4D809D06B03B}"/>
    <dgm:cxn modelId="{6FA715D0-8DE0-3146-BB52-547C48E06886}" type="presOf" srcId="{66710945-F411-4E71-BF6D-0D9ACA5592DE}" destId="{AF50CC5D-059E-449D-83A7-BD7E4AAB87FD}" srcOrd="0" destOrd="0" presId="urn:microsoft.com/office/officeart/2005/8/layout/radial1"/>
    <dgm:cxn modelId="{DA804B85-2396-5740-B989-752F5CBE69E2}" type="presOf" srcId="{E2D0C71E-FF1F-40D0-898D-F7CC7D6F00FC}" destId="{74EE5EEA-5698-426D-9697-1237BC21910F}" srcOrd="0" destOrd="0" presId="urn:microsoft.com/office/officeart/2005/8/layout/radial1"/>
    <dgm:cxn modelId="{5847F6F6-3A95-4A5E-961C-92D90605D977}" srcId="{3627EA7E-5024-416F-8A3E-73866DB3CE14}" destId="{286317A2-B500-4875-A097-47BF42463474}" srcOrd="3" destOrd="0" parTransId="{838FD1A4-C620-47C1-A5D0-38F6DE6043FD}" sibTransId="{124E0B46-7976-4BBB-BFC2-D6AAFB337EDB}"/>
    <dgm:cxn modelId="{46D14E56-4B10-5044-AADB-CC52EF0609E9}" type="presOf" srcId="{838FD1A4-C620-47C1-A5D0-38F6DE6043FD}" destId="{A385A023-A0C6-4128-8BAE-5A1FC6178089}" srcOrd="1" destOrd="0" presId="urn:microsoft.com/office/officeart/2005/8/layout/radial1"/>
    <dgm:cxn modelId="{CCC1F914-1734-284F-93CC-F091A7A5CF69}" type="presParOf" srcId="{AF50CC5D-059E-449D-83A7-BD7E4AAB87FD}" destId="{E9D0436D-39A6-40D6-9E54-760AE71FE62F}" srcOrd="0" destOrd="0" presId="urn:microsoft.com/office/officeart/2005/8/layout/radial1"/>
    <dgm:cxn modelId="{9B09428C-A016-C140-944F-D6729B856074}" type="presParOf" srcId="{AF50CC5D-059E-449D-83A7-BD7E4AAB87FD}" destId="{74EE5EEA-5698-426D-9697-1237BC21910F}" srcOrd="1" destOrd="0" presId="urn:microsoft.com/office/officeart/2005/8/layout/radial1"/>
    <dgm:cxn modelId="{8CC24A1F-7FD5-E044-8901-4628466B8C09}" type="presParOf" srcId="{74EE5EEA-5698-426D-9697-1237BC21910F}" destId="{96F4017A-18D6-4F49-84ED-A844776A0049}" srcOrd="0" destOrd="0" presId="urn:microsoft.com/office/officeart/2005/8/layout/radial1"/>
    <dgm:cxn modelId="{1C425F05-302F-254A-92C3-FEFBFE4FEAAF}" type="presParOf" srcId="{AF50CC5D-059E-449D-83A7-BD7E4AAB87FD}" destId="{0C33A6A3-50A6-4526-B4BB-041188CB01A2}" srcOrd="2" destOrd="0" presId="urn:microsoft.com/office/officeart/2005/8/layout/radial1"/>
    <dgm:cxn modelId="{C1C0910D-2483-5646-92F2-40E18969B379}" type="presParOf" srcId="{AF50CC5D-059E-449D-83A7-BD7E4AAB87FD}" destId="{0D9467DE-F10E-49A2-B547-949A6534E5CE}" srcOrd="3" destOrd="0" presId="urn:microsoft.com/office/officeart/2005/8/layout/radial1"/>
    <dgm:cxn modelId="{1F6D9D20-68BF-F04C-AB1C-7ABACEDD9B3C}" type="presParOf" srcId="{0D9467DE-F10E-49A2-B547-949A6534E5CE}" destId="{C412EEFC-90C2-4DC1-ACB1-0313CDE11FF5}" srcOrd="0" destOrd="0" presId="urn:microsoft.com/office/officeart/2005/8/layout/radial1"/>
    <dgm:cxn modelId="{262FA372-52E6-F646-8C97-93EFA6643B76}" type="presParOf" srcId="{AF50CC5D-059E-449D-83A7-BD7E4AAB87FD}" destId="{6F0C815B-5ADC-4A33-A03C-132B719DB2FE}" srcOrd="4" destOrd="0" presId="urn:microsoft.com/office/officeart/2005/8/layout/radial1"/>
    <dgm:cxn modelId="{099C9CD9-1F44-4A4F-860E-3DBDC7818E98}" type="presParOf" srcId="{AF50CC5D-059E-449D-83A7-BD7E4AAB87FD}" destId="{B2E96680-FDF7-46F2-8EEC-BBDA3221D552}" srcOrd="5" destOrd="0" presId="urn:microsoft.com/office/officeart/2005/8/layout/radial1"/>
    <dgm:cxn modelId="{FA8DF4F6-732F-134E-ADEA-C6AE5850F6FE}" type="presParOf" srcId="{B2E96680-FDF7-46F2-8EEC-BBDA3221D552}" destId="{95ACCD7F-66E8-478C-96AA-78188D15EA4D}" srcOrd="0" destOrd="0" presId="urn:microsoft.com/office/officeart/2005/8/layout/radial1"/>
    <dgm:cxn modelId="{16330CAA-7380-7540-955B-B00D8E716B5C}" type="presParOf" srcId="{AF50CC5D-059E-449D-83A7-BD7E4AAB87FD}" destId="{84142DC3-A879-41E6-9779-9065430FFB11}" srcOrd="6" destOrd="0" presId="urn:microsoft.com/office/officeart/2005/8/layout/radial1"/>
    <dgm:cxn modelId="{BA80F943-0721-A44C-A29A-E7D00C866099}" type="presParOf" srcId="{AF50CC5D-059E-449D-83A7-BD7E4AAB87FD}" destId="{2E463E42-601E-40CF-AEEA-6C9225D1946C}" srcOrd="7" destOrd="0" presId="urn:microsoft.com/office/officeart/2005/8/layout/radial1"/>
    <dgm:cxn modelId="{5A6A2AE0-D9D2-C34A-9E15-C28A895723F9}" type="presParOf" srcId="{2E463E42-601E-40CF-AEEA-6C9225D1946C}" destId="{A385A023-A0C6-4128-8BAE-5A1FC6178089}" srcOrd="0" destOrd="0" presId="urn:microsoft.com/office/officeart/2005/8/layout/radial1"/>
    <dgm:cxn modelId="{3CD8635D-4715-444A-A73B-9680C691BF64}" type="presParOf" srcId="{AF50CC5D-059E-449D-83A7-BD7E4AAB87FD}" destId="{246CE0C1-AED0-4BD3-92B3-60460049DCD4}"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D0436D-39A6-40D6-9E54-760AE71FE62F}">
      <dsp:nvSpPr>
        <dsp:cNvPr id="0" name=""/>
        <dsp:cNvSpPr/>
      </dsp:nvSpPr>
      <dsp:spPr>
        <a:xfrm>
          <a:off x="3094321" y="2407851"/>
          <a:ext cx="2603711" cy="1771485"/>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u="sng" kern="1200" dirty="0" smtClean="0"/>
            <a:t>Importance of Egypt for Rome</a:t>
          </a:r>
          <a:endParaRPr lang="en-US" sz="2800" b="1" u="sng" kern="1200" dirty="0"/>
        </a:p>
      </dsp:txBody>
      <dsp:txXfrm>
        <a:off x="3475626" y="2667279"/>
        <a:ext cx="1841101" cy="1252629"/>
      </dsp:txXfrm>
    </dsp:sp>
    <dsp:sp modelId="{74EE5EEA-5698-426D-9697-1237BC21910F}">
      <dsp:nvSpPr>
        <dsp:cNvPr id="0" name=""/>
        <dsp:cNvSpPr/>
      </dsp:nvSpPr>
      <dsp:spPr>
        <a:xfrm rot="16200000">
          <a:off x="4282873" y="2276408"/>
          <a:ext cx="226607" cy="36276"/>
        </a:xfrm>
        <a:custGeom>
          <a:avLst/>
          <a:gdLst/>
          <a:ahLst/>
          <a:cxnLst/>
          <a:rect l="0" t="0" r="0" b="0"/>
          <a:pathLst>
            <a:path>
              <a:moveTo>
                <a:pt x="0" y="18138"/>
              </a:moveTo>
              <a:lnTo>
                <a:pt x="226607" y="1813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390512" y="2288881"/>
        <a:ext cx="11330" cy="11330"/>
      </dsp:txXfrm>
    </dsp:sp>
    <dsp:sp modelId="{0C33A6A3-50A6-4526-B4BB-041188CB01A2}">
      <dsp:nvSpPr>
        <dsp:cNvPr id="0" name=""/>
        <dsp:cNvSpPr/>
      </dsp:nvSpPr>
      <dsp:spPr>
        <a:xfrm>
          <a:off x="2053485" y="-208579"/>
          <a:ext cx="4685384" cy="2389822"/>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u="sng" kern="1200" dirty="0" smtClean="0"/>
            <a:t>Location</a:t>
          </a:r>
        </a:p>
        <a:p>
          <a:pPr lvl="0" algn="ctr" defTabSz="800100">
            <a:lnSpc>
              <a:spcPct val="90000"/>
            </a:lnSpc>
            <a:spcBef>
              <a:spcPct val="0"/>
            </a:spcBef>
            <a:spcAft>
              <a:spcPct val="35000"/>
            </a:spcAft>
          </a:pPr>
          <a:r>
            <a:rPr lang="en-US" sz="1800" kern="1200" dirty="0" smtClean="0"/>
            <a:t>Egypt’s location made it appealing politically and economically for Rome. Its position in the southern Mediterranean along with the Nile provided excellent trade options and resources for Rome.</a:t>
          </a:r>
          <a:endParaRPr lang="en-US" sz="1800" kern="1200" dirty="0"/>
        </a:p>
      </dsp:txBody>
      <dsp:txXfrm>
        <a:off x="2739644" y="141402"/>
        <a:ext cx="3313066" cy="1689860"/>
      </dsp:txXfrm>
    </dsp:sp>
    <dsp:sp modelId="{0D9467DE-F10E-49A2-B547-949A6534E5CE}">
      <dsp:nvSpPr>
        <dsp:cNvPr id="0" name=""/>
        <dsp:cNvSpPr/>
      </dsp:nvSpPr>
      <dsp:spPr>
        <a:xfrm rot="10800120">
          <a:off x="5387302" y="3275495"/>
          <a:ext cx="310730" cy="36276"/>
        </a:xfrm>
        <a:custGeom>
          <a:avLst/>
          <a:gdLst/>
          <a:ahLst/>
          <a:cxnLst/>
          <a:rect l="0" t="0" r="0" b="0"/>
          <a:pathLst>
            <a:path>
              <a:moveTo>
                <a:pt x="0" y="18138"/>
              </a:moveTo>
              <a:lnTo>
                <a:pt x="310730" y="1813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0800000">
        <a:off x="5534900" y="3285865"/>
        <a:ext cx="15536" cy="15536"/>
      </dsp:txXfrm>
    </dsp:sp>
    <dsp:sp modelId="{6F0C815B-5ADC-4A33-A03C-132B719DB2FE}">
      <dsp:nvSpPr>
        <dsp:cNvPr id="0" name=""/>
        <dsp:cNvSpPr/>
      </dsp:nvSpPr>
      <dsp:spPr>
        <a:xfrm>
          <a:off x="5387302" y="1913266"/>
          <a:ext cx="3402528" cy="2760842"/>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u="sng" kern="1200" dirty="0" smtClean="0"/>
            <a:t>Natural resources</a:t>
          </a:r>
        </a:p>
        <a:p>
          <a:pPr lvl="0" algn="ctr" defTabSz="800100">
            <a:lnSpc>
              <a:spcPct val="90000"/>
            </a:lnSpc>
            <a:spcBef>
              <a:spcPct val="0"/>
            </a:spcBef>
            <a:spcAft>
              <a:spcPct val="35000"/>
            </a:spcAft>
          </a:pPr>
          <a:r>
            <a:rPr lang="en-US" sz="1800" kern="1200" dirty="0" smtClean="0"/>
            <a:t>Egypt was a land of excellent resources. The yearly flooding of the Nile created very fertile land which the Egyptians farmed very effectively</a:t>
          </a:r>
          <a:r>
            <a:rPr lang="en-US" sz="1600" kern="1200" dirty="0" smtClean="0"/>
            <a:t>.</a:t>
          </a:r>
          <a:endParaRPr lang="en-US" sz="1600" kern="1200" dirty="0"/>
        </a:p>
      </dsp:txBody>
      <dsp:txXfrm>
        <a:off x="5885591" y="2317582"/>
        <a:ext cx="2405950" cy="1952210"/>
      </dsp:txXfrm>
    </dsp:sp>
    <dsp:sp modelId="{B2E96680-FDF7-46F2-8EEC-BBDA3221D552}">
      <dsp:nvSpPr>
        <dsp:cNvPr id="0" name=""/>
        <dsp:cNvSpPr/>
      </dsp:nvSpPr>
      <dsp:spPr>
        <a:xfrm rot="5400000">
          <a:off x="4330395" y="4226980"/>
          <a:ext cx="131565" cy="36276"/>
        </a:xfrm>
        <a:custGeom>
          <a:avLst/>
          <a:gdLst/>
          <a:ahLst/>
          <a:cxnLst/>
          <a:rect l="0" t="0" r="0" b="0"/>
          <a:pathLst>
            <a:path>
              <a:moveTo>
                <a:pt x="0" y="18138"/>
              </a:moveTo>
              <a:lnTo>
                <a:pt x="131565" y="1813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392888" y="4241830"/>
        <a:ext cx="6578" cy="6578"/>
      </dsp:txXfrm>
    </dsp:sp>
    <dsp:sp modelId="{84142DC3-A879-41E6-9779-9065430FFB11}">
      <dsp:nvSpPr>
        <dsp:cNvPr id="0" name=""/>
        <dsp:cNvSpPr/>
      </dsp:nvSpPr>
      <dsp:spPr>
        <a:xfrm>
          <a:off x="2182272" y="4310902"/>
          <a:ext cx="4427810" cy="2094321"/>
        </a:xfrm>
        <a:prstGeom prst="ellips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u="sng" kern="1200" dirty="0" smtClean="0"/>
            <a:t>Political Potential</a:t>
          </a:r>
        </a:p>
        <a:p>
          <a:pPr lvl="0" algn="ctr" defTabSz="800100">
            <a:lnSpc>
              <a:spcPct val="90000"/>
            </a:lnSpc>
            <a:spcBef>
              <a:spcPct val="0"/>
            </a:spcBef>
            <a:spcAft>
              <a:spcPct val="35000"/>
            </a:spcAft>
          </a:pPr>
          <a:r>
            <a:rPr lang="en-US" sz="1800" kern="1200" dirty="0" smtClean="0"/>
            <a:t>Ambitious Romans knew they could harness the potential of Egypt for their own political gains</a:t>
          </a:r>
          <a:endParaRPr lang="en-US" sz="1800" kern="1200" dirty="0"/>
        </a:p>
      </dsp:txBody>
      <dsp:txXfrm>
        <a:off x="2830710" y="4617608"/>
        <a:ext cx="3130934" cy="1480909"/>
      </dsp:txXfrm>
    </dsp:sp>
    <dsp:sp modelId="{2E463E42-601E-40CF-AEEA-6C9225D1946C}">
      <dsp:nvSpPr>
        <dsp:cNvPr id="0" name=""/>
        <dsp:cNvSpPr/>
      </dsp:nvSpPr>
      <dsp:spPr>
        <a:xfrm rot="21583544">
          <a:off x="3094352" y="3280937"/>
          <a:ext cx="313199" cy="36276"/>
        </a:xfrm>
        <a:custGeom>
          <a:avLst/>
          <a:gdLst/>
          <a:ahLst/>
          <a:cxnLst/>
          <a:rect l="0" t="0" r="0" b="0"/>
          <a:pathLst>
            <a:path>
              <a:moveTo>
                <a:pt x="0" y="18138"/>
              </a:moveTo>
              <a:lnTo>
                <a:pt x="313199" y="1813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3243121" y="3291245"/>
        <a:ext cx="15659" cy="15659"/>
      </dsp:txXfrm>
    </dsp:sp>
    <dsp:sp modelId="{246CE0C1-AED0-4BD3-92B3-60460049DCD4}">
      <dsp:nvSpPr>
        <dsp:cNvPr id="0" name=""/>
        <dsp:cNvSpPr/>
      </dsp:nvSpPr>
      <dsp:spPr>
        <a:xfrm>
          <a:off x="0" y="1866361"/>
          <a:ext cx="3407576" cy="2880240"/>
        </a:xfrm>
        <a:prstGeom prst="ellipse">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u="sng" kern="1200" dirty="0" smtClean="0"/>
            <a:t>Wealth</a:t>
          </a:r>
        </a:p>
        <a:p>
          <a:pPr lvl="0" algn="ctr" defTabSz="800100">
            <a:lnSpc>
              <a:spcPct val="90000"/>
            </a:lnSpc>
            <a:spcBef>
              <a:spcPct val="0"/>
            </a:spcBef>
            <a:spcAft>
              <a:spcPct val="35000"/>
            </a:spcAft>
          </a:pPr>
          <a:r>
            <a:rPr lang="en-US" sz="1800" kern="1200" dirty="0" smtClean="0"/>
            <a:t>As a result of their ample natural resources and location, Egypt had a thriving economy and was a nation of great wealth</a:t>
          </a:r>
          <a:endParaRPr lang="en-US" sz="1800" kern="1200" dirty="0"/>
        </a:p>
      </dsp:txBody>
      <dsp:txXfrm>
        <a:off x="499028" y="2288162"/>
        <a:ext cx="2409520" cy="203663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3CBBF4-E507-2141-82EE-E3CB144B0A74}"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B8508C-29A0-AA4B-A041-F48DCFECF6D1}" type="slidenum">
              <a:rPr lang="en-US" smtClean="0"/>
              <a:t>‹#›</a:t>
            </a:fld>
            <a:endParaRPr lang="en-US"/>
          </a:p>
        </p:txBody>
      </p:sp>
    </p:spTree>
    <p:extLst>
      <p:ext uri="{BB962C8B-B14F-4D97-AF65-F5344CB8AC3E}">
        <p14:creationId xmlns:p14="http://schemas.microsoft.com/office/powerpoint/2010/main" val="21345052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152436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6093D58-28A0-864F-9515-AFED9660FF4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2933783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6093D58-28A0-864F-9515-AFED9660FF4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901985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6093D58-28A0-864F-9515-AFED9660FF4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319158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6093D58-28A0-864F-9515-AFED9660FF4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3070538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6093D58-28A0-864F-9515-AFED9660FF4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3160554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6093D58-28A0-864F-9515-AFED9660FF4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3707784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6093D58-28A0-864F-9515-AFED9660FF4B}"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2723194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6093D58-28A0-864F-9515-AFED9660FF4B}"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249596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93D58-28A0-864F-9515-AFED9660FF4B}"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2709954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6093D58-28A0-864F-9515-AFED9660FF4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1175433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6093D58-28A0-864F-9515-AFED9660FF4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1350D-63F9-7A4F-96D1-EE8756D91DC7}" type="slidenum">
              <a:rPr lang="en-US" smtClean="0"/>
              <a:t>‹#›</a:t>
            </a:fld>
            <a:endParaRPr lang="en-US"/>
          </a:p>
        </p:txBody>
      </p:sp>
    </p:spTree>
    <p:extLst>
      <p:ext uri="{BB962C8B-B14F-4D97-AF65-F5344CB8AC3E}">
        <p14:creationId xmlns:p14="http://schemas.microsoft.com/office/powerpoint/2010/main" val="25803094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093D58-28A0-864F-9515-AFED9660FF4B}"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1350D-63F9-7A4F-96D1-EE8756D91DC7}" type="slidenum">
              <a:rPr lang="en-US" smtClean="0"/>
              <a:t>‹#›</a:t>
            </a:fld>
            <a:endParaRPr lang="en-US"/>
          </a:p>
        </p:txBody>
      </p:sp>
    </p:spTree>
    <p:extLst>
      <p:ext uri="{BB962C8B-B14F-4D97-AF65-F5344CB8AC3E}">
        <p14:creationId xmlns:p14="http://schemas.microsoft.com/office/powerpoint/2010/main" val="3315632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30.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Tree>
    <p:extLst>
      <p:ext uri="{BB962C8B-B14F-4D97-AF65-F5344CB8AC3E}">
        <p14:creationId xmlns:p14="http://schemas.microsoft.com/office/powerpoint/2010/main" val="3756277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154983"/>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lvl="0" indent="-457200">
              <a:buAutoNum type="arabicPeriod"/>
            </a:pPr>
            <a:r>
              <a:rPr lang="en-GB" sz="2400" dirty="0" smtClean="0"/>
              <a:t>To </a:t>
            </a:r>
            <a:r>
              <a:rPr lang="en-GB" sz="2400" dirty="0"/>
              <a:t>understand the type of relationship Rome had with its client </a:t>
            </a:r>
            <a:r>
              <a:rPr lang="en-GB" sz="2400" dirty="0" smtClean="0"/>
              <a:t>states.</a:t>
            </a:r>
          </a:p>
          <a:p>
            <a:pPr marL="457200" lvl="0" indent="-457200">
              <a:buAutoNum type="arabicPeriod"/>
            </a:pPr>
            <a:endParaRPr lang="en-GB" sz="2400" dirty="0"/>
          </a:p>
          <a:p>
            <a:pPr marL="457200" lvl="0" indent="-457200">
              <a:buAutoNum type="arabicPeriod"/>
            </a:pPr>
            <a:r>
              <a:rPr lang="en-GB" sz="2400" dirty="0" smtClean="0"/>
              <a:t>To </a:t>
            </a:r>
            <a:r>
              <a:rPr lang="en-GB" sz="2400" dirty="0"/>
              <a:t>assess the significance of Rome’s involvement with Egypt in the 50s and 60s BC.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170826" y="296232"/>
            <a:ext cx="6029713" cy="1200329"/>
          </a:xfrm>
          <a:prstGeom prst="rect">
            <a:avLst/>
          </a:prstGeom>
          <a:noFill/>
        </p:spPr>
        <p:txBody>
          <a:bodyPr wrap="square" rtlCol="0">
            <a:spAutoFit/>
          </a:bodyPr>
          <a:lstStyle/>
          <a:p>
            <a:pPr lvl="0" defTabSz="1219170">
              <a:defRPr/>
            </a:pPr>
            <a:r>
              <a:rPr lang="en-GB" sz="3600" b="1" u="sng" dirty="0"/>
              <a:t>Rome’s relationship and involvement with Egypt</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significance, client state, resources </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21"/>
          <p:cNvSpPr/>
          <p:nvPr/>
        </p:nvSpPr>
        <p:spPr>
          <a:xfrm>
            <a:off x="4168589" y="1458990"/>
            <a:ext cx="4717082" cy="3957073"/>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mn-cs"/>
              </a:rPr>
              <a:t>Revise, Review, Recap</a:t>
            </a:r>
            <a:r>
              <a:rPr kumimoji="0" lang="en-GB" sz="2400" b="1" i="0" u="none" strike="noStrike" kern="1200" cap="none" spc="0" normalizeH="0" noProof="0" dirty="0" smtClean="0">
                <a:ln>
                  <a:noFill/>
                </a:ln>
                <a:solidFill>
                  <a:prstClr val="black"/>
                </a:solidFill>
                <a:effectLst/>
                <a:uLnTx/>
                <a:uFillTx/>
                <a:latin typeface="Calibri" panose="020F0502020204030204"/>
                <a:ea typeface="+mn-ea"/>
                <a:cs typeface="+mn-cs"/>
              </a:rPr>
              <a:t> – </a:t>
            </a:r>
            <a:r>
              <a:rPr kumimoji="0" lang="en-GB" sz="2400" b="1" i="0" u="none" strike="noStrike" kern="1200" cap="none" spc="0" normalizeH="0" noProof="0" dirty="0" err="1" smtClean="0">
                <a:ln>
                  <a:noFill/>
                </a:ln>
                <a:solidFill>
                  <a:prstClr val="black"/>
                </a:solidFill>
                <a:effectLst/>
                <a:uLnTx/>
                <a:uFillTx/>
                <a:latin typeface="Calibri" panose="020F0502020204030204"/>
                <a:ea typeface="+mn-ea"/>
                <a:cs typeface="+mn-cs"/>
              </a:rPr>
              <a:t>unscramb</a:t>
            </a:r>
            <a:r>
              <a:rPr lang="en-GB" sz="2400" b="1" dirty="0" smtClean="0">
                <a:solidFill>
                  <a:prstClr val="black"/>
                </a:solidFill>
                <a:latin typeface="Calibri" panose="020F0502020204030204"/>
              </a:rPr>
              <a:t>le and define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400" b="1" dirty="0" err="1" smtClean="0">
                <a:solidFill>
                  <a:prstClr val="black"/>
                </a:solidFill>
                <a:latin typeface="Calibri" panose="020F0502020204030204"/>
              </a:rPr>
              <a:t>iiss</a:t>
            </a:r>
            <a:endParaRPr lang="en-GB" sz="2400" b="1" dirty="0" smtClean="0">
              <a:solidFill>
                <a:prstClr val="black"/>
              </a:solidFill>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400" b="1" dirty="0" err="1" smtClean="0">
                <a:solidFill>
                  <a:prstClr val="black"/>
                </a:solidFill>
                <a:latin typeface="Calibri" panose="020F0502020204030204"/>
              </a:rPr>
              <a:t>Hlileinstce</a:t>
            </a:r>
            <a:endParaRPr lang="en-GB" sz="2400" b="1" dirty="0" smtClean="0">
              <a:solidFill>
                <a:prstClr val="black"/>
              </a:solidFill>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1" i="0" u="none" strike="noStrike" kern="1200" cap="none" spc="0" normalizeH="0" baseline="0" noProof="0" dirty="0" err="1" smtClean="0">
                <a:ln>
                  <a:noFill/>
                </a:ln>
                <a:solidFill>
                  <a:prstClr val="black"/>
                </a:solidFill>
                <a:effectLst/>
                <a:uLnTx/>
                <a:uFillTx/>
                <a:latin typeface="Calibri" panose="020F0502020204030204"/>
                <a:ea typeface="+mn-ea"/>
                <a:cs typeface="+mn-cs"/>
              </a:rPr>
              <a:t>Tloycoapi</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GB" sz="2400" b="1" i="0" u="none" strike="noStrike" kern="1200" cap="none" spc="0" normalizeH="0" baseline="0" noProof="0" dirty="0" err="1" smtClean="0">
                <a:ln>
                  <a:noFill/>
                </a:ln>
                <a:solidFill>
                  <a:prstClr val="black"/>
                </a:solidFill>
                <a:effectLst/>
                <a:uLnTx/>
                <a:uFillTx/>
                <a:latin typeface="Calibri" panose="020F0502020204030204"/>
                <a:ea typeface="+mn-ea"/>
                <a:cs typeface="+mn-cs"/>
              </a:rPr>
              <a:t>ydsya</a:t>
            </a:r>
            <a:r>
              <a:rPr lang="en-GB" sz="2400" b="1" dirty="0" err="1" smtClean="0">
                <a:solidFill>
                  <a:prstClr val="black"/>
                </a:solidFill>
                <a:latin typeface="Calibri" panose="020F0502020204030204"/>
              </a:rPr>
              <a:t>nt</a:t>
            </a:r>
            <a:endParaRPr lang="en-GB" sz="2400" b="1" dirty="0" smtClean="0">
              <a:solidFill>
                <a:prstClr val="black"/>
              </a:solidFill>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1" i="0" u="none" strike="noStrike" kern="1200" cap="none" spc="0" normalizeH="0" baseline="0" noProof="0" dirty="0" err="1" smtClean="0">
                <a:ln>
                  <a:noFill/>
                </a:ln>
                <a:solidFill>
                  <a:prstClr val="black"/>
                </a:solidFill>
                <a:effectLst/>
                <a:uLnTx/>
                <a:uFillTx/>
                <a:latin typeface="Calibri" panose="020F0502020204030204"/>
                <a:ea typeface="+mn-ea"/>
                <a:cs typeface="+mn-cs"/>
              </a:rPr>
              <a:t>Arolcaptoe</a:t>
            </a: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400" b="1" noProof="0" dirty="0" err="1" smtClean="0">
                <a:solidFill>
                  <a:prstClr val="black"/>
                </a:solidFill>
                <a:latin typeface="Calibri" panose="020F0502020204030204"/>
              </a:rPr>
              <a:t>Naaceoris</a:t>
            </a:r>
            <a:r>
              <a:rPr lang="en-GB" sz="2400" b="1" noProof="0" dirty="0" smtClean="0">
                <a:solidFill>
                  <a:prstClr val="black"/>
                </a:solidFill>
                <a:latin typeface="Calibri" panose="020F0502020204030204"/>
              </a:rPr>
              <a:t> </a:t>
            </a:r>
            <a:endParaRPr kumimoji="0" lang="en-GB" sz="2400" b="1" i="0" u="none" strike="noStrike" kern="1200" cap="none" spc="0" normalizeH="0" noProof="0" dirty="0" smtClean="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63977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46975"/>
          </a:xfrm>
          <a:solidFill>
            <a:srgbClr val="FF0066"/>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Client states; beneficial to everyone?</a:t>
            </a:r>
            <a:endParaRPr lang="en-GB" b="1" u="sng" dirty="0"/>
          </a:p>
        </p:txBody>
      </p:sp>
      <p:sp>
        <p:nvSpPr>
          <p:cNvPr id="3" name="Content Placeholder 2"/>
          <p:cNvSpPr>
            <a:spLocks noGrp="1"/>
          </p:cNvSpPr>
          <p:nvPr>
            <p:ph idx="1"/>
          </p:nvPr>
        </p:nvSpPr>
        <p:spPr>
          <a:xfrm>
            <a:off x="84787" y="894356"/>
            <a:ext cx="6164687" cy="3693931"/>
          </a:xfrm>
        </p:spPr>
        <p:txBody>
          <a:bodyPr>
            <a:normAutofit fontScale="85000" lnSpcReduction="10000"/>
          </a:bodyPr>
          <a:lstStyle/>
          <a:p>
            <a:pPr marL="0" indent="0">
              <a:buNone/>
            </a:pPr>
            <a:r>
              <a:rPr lang="en-GB" sz="2000" dirty="0" smtClean="0"/>
              <a:t>Since launching their first offensive against the Carthaginians in 264BC, Rome’s empire and influence had been steadily growing across the Mediterranean. By the time of the reign of Ptolemy Auletes, Rome was the ancient world’s dominant power.</a:t>
            </a:r>
          </a:p>
          <a:p>
            <a:pPr marL="0" indent="0">
              <a:buNone/>
            </a:pPr>
            <a:r>
              <a:rPr lang="en-GB" sz="2000" dirty="0" smtClean="0"/>
              <a:t>Rome used client-kings to help ensure peace across its vast empire; these were kings that relied on Rome for the power and control of their own kingdom, so ultimately they did as Rome commanded… </a:t>
            </a:r>
          </a:p>
          <a:p>
            <a:pPr marL="0" indent="0">
              <a:buNone/>
            </a:pPr>
            <a:endParaRPr lang="en-GB" sz="2000" dirty="0"/>
          </a:p>
          <a:p>
            <a:pPr marL="0" indent="0">
              <a:buNone/>
            </a:pPr>
            <a:r>
              <a:rPr lang="en-GB" sz="2000" b="1" u="sng" dirty="0" smtClean="0"/>
              <a:t>TASK</a:t>
            </a:r>
            <a:r>
              <a:rPr lang="en-GB" sz="2000" u="sng" dirty="0" smtClean="0"/>
              <a:t>: using p. 168-169, draw out and complete the table summarising the ways in which the client-states benefitted the client-kings and Rome itself.</a:t>
            </a:r>
          </a:p>
          <a:p>
            <a:pPr marL="0" indent="0">
              <a:buNone/>
            </a:pPr>
            <a:r>
              <a:rPr lang="en-GB" sz="2000" u="sng" dirty="0" smtClean="0"/>
              <a:t>Make sure to note any drawbacks that either side experienced in this deal! Infer!</a:t>
            </a:r>
            <a:endParaRPr lang="en-GB" sz="2000" u="sng" dirty="0"/>
          </a:p>
        </p:txBody>
      </p:sp>
      <p:graphicFrame>
        <p:nvGraphicFramePr>
          <p:cNvPr id="4" name="Table 3"/>
          <p:cNvGraphicFramePr>
            <a:graphicFrameLocks noGrp="1"/>
          </p:cNvGraphicFramePr>
          <p:nvPr>
            <p:extLst>
              <p:ext uri="{D42A27DB-BD31-4B8C-83A1-F6EECF244321}">
                <p14:modId xmlns:p14="http://schemas.microsoft.com/office/powerpoint/2010/main" val="1000957479"/>
              </p:ext>
            </p:extLst>
          </p:nvPr>
        </p:nvGraphicFramePr>
        <p:xfrm>
          <a:off x="171718" y="4995452"/>
          <a:ext cx="5942528" cy="1645920"/>
        </p:xfrm>
        <a:graphic>
          <a:graphicData uri="http://schemas.openxmlformats.org/drawingml/2006/table">
            <a:tbl>
              <a:tblPr firstRow="1" bandRow="1">
                <a:tableStyleId>{21E4AEA4-8DFA-4A89-87EB-49C32662AFE0}</a:tableStyleId>
              </a:tblPr>
              <a:tblGrid>
                <a:gridCol w="2971264">
                  <a:extLst>
                    <a:ext uri="{9D8B030D-6E8A-4147-A177-3AD203B41FA5}">
                      <a16:colId xmlns="" xmlns:a16="http://schemas.microsoft.com/office/drawing/2014/main" val="3741084150"/>
                    </a:ext>
                  </a:extLst>
                </a:gridCol>
                <a:gridCol w="2971264">
                  <a:extLst>
                    <a:ext uri="{9D8B030D-6E8A-4147-A177-3AD203B41FA5}">
                      <a16:colId xmlns="" xmlns:a16="http://schemas.microsoft.com/office/drawing/2014/main" val="1062065345"/>
                    </a:ext>
                  </a:extLst>
                </a:gridCol>
              </a:tblGrid>
              <a:tr h="761405">
                <a:tc>
                  <a:txBody>
                    <a:bodyPr/>
                    <a:lstStyle/>
                    <a:p>
                      <a:pPr algn="ctr"/>
                      <a:r>
                        <a:rPr lang="en-GB" sz="2000" u="sng" dirty="0" smtClean="0"/>
                        <a:t>Evidence that Client states</a:t>
                      </a:r>
                      <a:r>
                        <a:rPr lang="en-GB" sz="2000" u="sng" baseline="0" dirty="0" smtClean="0"/>
                        <a:t> were beneficial to Client-Kings</a:t>
                      </a:r>
                      <a:endParaRPr lang="en-GB" sz="2000" u="sng" dirty="0"/>
                    </a:p>
                  </a:txBody>
                  <a:tcPr marL="68580" marR="6858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u="sng" dirty="0" smtClean="0"/>
                        <a:t>Evidence that Client states</a:t>
                      </a:r>
                      <a:r>
                        <a:rPr lang="en-GB" sz="2000" u="sng" baseline="0" dirty="0" smtClean="0"/>
                        <a:t> were beneficial to Rome</a:t>
                      </a:r>
                      <a:endParaRPr lang="en-GB" sz="2000" u="sng" dirty="0" smtClean="0"/>
                    </a:p>
                  </a:txBody>
                  <a:tcPr marL="68580" marR="68580"/>
                </a:tc>
                <a:extLst>
                  <a:ext uri="{0D108BD9-81ED-4DB2-BD59-A6C34878D82A}">
                    <a16:rowId xmlns="" xmlns:a16="http://schemas.microsoft.com/office/drawing/2014/main" val="1367870918"/>
                  </a:ext>
                </a:extLst>
              </a:tr>
              <a:tr h="441653">
                <a:tc>
                  <a:txBody>
                    <a:bodyPr/>
                    <a:lstStyle/>
                    <a:p>
                      <a:endParaRPr lang="en-GB" dirty="0" smtClean="0"/>
                    </a:p>
                    <a:p>
                      <a:endParaRPr lang="en-GB" dirty="0"/>
                    </a:p>
                  </a:txBody>
                  <a:tcPr marL="68580" marR="68580"/>
                </a:tc>
                <a:tc>
                  <a:txBody>
                    <a:bodyPr/>
                    <a:lstStyle/>
                    <a:p>
                      <a:endParaRPr lang="en-GB" dirty="0"/>
                    </a:p>
                  </a:txBody>
                  <a:tcPr marL="68580" marR="68580"/>
                </a:tc>
                <a:extLst>
                  <a:ext uri="{0D108BD9-81ED-4DB2-BD59-A6C34878D82A}">
                    <a16:rowId xmlns="" xmlns:a16="http://schemas.microsoft.com/office/drawing/2014/main" val="2505967807"/>
                  </a:ext>
                </a:extLst>
              </a:tr>
            </a:tbl>
          </a:graphicData>
        </a:graphic>
      </p:graphicFrame>
      <p:sp>
        <p:nvSpPr>
          <p:cNvPr id="5" name="Rectangle 4"/>
          <p:cNvSpPr/>
          <p:nvPr/>
        </p:nvSpPr>
        <p:spPr>
          <a:xfrm>
            <a:off x="1671034" y="6065950"/>
            <a:ext cx="3187521" cy="63106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What were the drawbacks of a Client-State? 2 points for each side!</a:t>
            </a:r>
            <a:endParaRPr lang="en-GB" dirty="0"/>
          </a:p>
        </p:txBody>
      </p:sp>
      <p:sp>
        <p:nvSpPr>
          <p:cNvPr id="6" name="Rectangle 5"/>
          <p:cNvSpPr/>
          <p:nvPr/>
        </p:nvSpPr>
        <p:spPr>
          <a:xfrm>
            <a:off x="6355725" y="997386"/>
            <a:ext cx="2616557" cy="2694860"/>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1900" b="1" u="sng" dirty="0" smtClean="0"/>
              <a:t>CHALLENGE</a:t>
            </a:r>
            <a:r>
              <a:rPr lang="en-GB" sz="1900" dirty="0" smtClean="0"/>
              <a:t>:</a:t>
            </a:r>
          </a:p>
          <a:p>
            <a:pPr algn="ctr"/>
            <a:r>
              <a:rPr lang="en-GB" sz="1900" dirty="0" smtClean="0"/>
              <a:t>Of the two sides involved in a client-state, the client-kings and Rome, which do you think benefitted the most out of the relationship? </a:t>
            </a:r>
          </a:p>
          <a:p>
            <a:pPr algn="ctr"/>
            <a:r>
              <a:rPr lang="en-GB" sz="1900" dirty="0" smtClean="0"/>
              <a:t>Explain your answer using specific historical detail </a:t>
            </a:r>
            <a:endParaRPr lang="en-GB" sz="1900" dirty="0"/>
          </a:p>
        </p:txBody>
      </p:sp>
      <p:sp>
        <p:nvSpPr>
          <p:cNvPr id="7" name="Rectangle 6"/>
          <p:cNvSpPr/>
          <p:nvPr/>
        </p:nvSpPr>
        <p:spPr>
          <a:xfrm>
            <a:off x="6355725" y="4108362"/>
            <a:ext cx="2616557" cy="2592707"/>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900" b="1" u="sng" dirty="0" smtClean="0"/>
              <a:t>EXTENSION</a:t>
            </a:r>
            <a:r>
              <a:rPr lang="en-GB" sz="1900" dirty="0" smtClean="0"/>
              <a:t>:</a:t>
            </a:r>
          </a:p>
          <a:p>
            <a:pPr algn="ctr"/>
            <a:endParaRPr lang="en-GB" sz="1900" dirty="0" smtClean="0"/>
          </a:p>
          <a:p>
            <a:pPr algn="ctr"/>
            <a:r>
              <a:rPr lang="en-GB" sz="1900" dirty="0" smtClean="0"/>
              <a:t>Given the issues that Auletes had before her, to what extent would this client-state relationship have helped Cleopatra establish a trusting relationship with Rome?</a:t>
            </a:r>
            <a:endParaRPr lang="en-GB" sz="1900" dirty="0"/>
          </a:p>
        </p:txBody>
      </p:sp>
    </p:spTree>
    <p:extLst>
      <p:ext uri="{BB962C8B-B14F-4D97-AF65-F5344CB8AC3E}">
        <p14:creationId xmlns:p14="http://schemas.microsoft.com/office/powerpoint/2010/main" val="29664627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21662325"/>
              </p:ext>
            </p:extLst>
          </p:nvPr>
        </p:nvGraphicFramePr>
        <p:xfrm>
          <a:off x="231820" y="270456"/>
          <a:ext cx="8789831" cy="643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 y="0"/>
            <a:ext cx="2616557" cy="1921660"/>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dirty="0" smtClean="0"/>
              <a:t>TASK:</a:t>
            </a:r>
          </a:p>
          <a:p>
            <a:pPr algn="ctr"/>
            <a:r>
              <a:rPr lang="en-GB" sz="2400" dirty="0" smtClean="0"/>
              <a:t>Rank on your sheet (1-4) the most important reason for Egypt’s importance to Rome</a:t>
            </a:r>
            <a:endParaRPr lang="en-GB" sz="2400" dirty="0"/>
          </a:p>
        </p:txBody>
      </p:sp>
    </p:spTree>
    <p:extLst>
      <p:ext uri="{BB962C8B-B14F-4D97-AF65-F5344CB8AC3E}">
        <p14:creationId xmlns:p14="http://schemas.microsoft.com/office/powerpoint/2010/main" val="10138519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E9D0436D-39A6-40D6-9E54-760AE71FE62F}"/>
                                            </p:graphicEl>
                                          </p:spTgt>
                                        </p:tgtEl>
                                        <p:attrNameLst>
                                          <p:attrName>style.visibility</p:attrName>
                                        </p:attrNameLst>
                                      </p:cBhvr>
                                      <p:to>
                                        <p:strVal val="visible"/>
                                      </p:to>
                                    </p:set>
                                    <p:animEffect transition="in" filter="fade">
                                      <p:cBhvr>
                                        <p:cTn id="7" dur="500"/>
                                        <p:tgtEl>
                                          <p:spTgt spid="5">
                                            <p:graphicEl>
                                              <a:dgm id="{E9D0436D-39A6-40D6-9E54-760AE71FE62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74EE5EEA-5698-426D-9697-1237BC21910F}"/>
                                            </p:graphicEl>
                                          </p:spTgt>
                                        </p:tgtEl>
                                        <p:attrNameLst>
                                          <p:attrName>style.visibility</p:attrName>
                                        </p:attrNameLst>
                                      </p:cBhvr>
                                      <p:to>
                                        <p:strVal val="visible"/>
                                      </p:to>
                                    </p:set>
                                    <p:animEffect transition="in" filter="fade">
                                      <p:cBhvr>
                                        <p:cTn id="12" dur="500"/>
                                        <p:tgtEl>
                                          <p:spTgt spid="5">
                                            <p:graphicEl>
                                              <a:dgm id="{74EE5EEA-5698-426D-9697-1237BC21910F}"/>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0C33A6A3-50A6-4526-B4BB-041188CB01A2}"/>
                                            </p:graphicEl>
                                          </p:spTgt>
                                        </p:tgtEl>
                                        <p:attrNameLst>
                                          <p:attrName>style.visibility</p:attrName>
                                        </p:attrNameLst>
                                      </p:cBhvr>
                                      <p:to>
                                        <p:strVal val="visible"/>
                                      </p:to>
                                    </p:set>
                                    <p:animEffect transition="in" filter="fade">
                                      <p:cBhvr>
                                        <p:cTn id="15" dur="500"/>
                                        <p:tgtEl>
                                          <p:spTgt spid="5">
                                            <p:graphicEl>
                                              <a:dgm id="{0C33A6A3-50A6-4526-B4BB-041188CB01A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0D9467DE-F10E-49A2-B547-949A6534E5CE}"/>
                                            </p:graphicEl>
                                          </p:spTgt>
                                        </p:tgtEl>
                                        <p:attrNameLst>
                                          <p:attrName>style.visibility</p:attrName>
                                        </p:attrNameLst>
                                      </p:cBhvr>
                                      <p:to>
                                        <p:strVal val="visible"/>
                                      </p:to>
                                    </p:set>
                                    <p:animEffect transition="in" filter="fade">
                                      <p:cBhvr>
                                        <p:cTn id="20" dur="500"/>
                                        <p:tgtEl>
                                          <p:spTgt spid="5">
                                            <p:graphicEl>
                                              <a:dgm id="{0D9467DE-F10E-49A2-B547-949A6534E5CE}"/>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6F0C815B-5ADC-4A33-A03C-132B719DB2FE}"/>
                                            </p:graphicEl>
                                          </p:spTgt>
                                        </p:tgtEl>
                                        <p:attrNameLst>
                                          <p:attrName>style.visibility</p:attrName>
                                        </p:attrNameLst>
                                      </p:cBhvr>
                                      <p:to>
                                        <p:strVal val="visible"/>
                                      </p:to>
                                    </p:set>
                                    <p:animEffect transition="in" filter="fade">
                                      <p:cBhvr>
                                        <p:cTn id="23" dur="500"/>
                                        <p:tgtEl>
                                          <p:spTgt spid="5">
                                            <p:graphicEl>
                                              <a:dgm id="{6F0C815B-5ADC-4A33-A03C-132B719DB2F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B2E96680-FDF7-46F2-8EEC-BBDA3221D552}"/>
                                            </p:graphicEl>
                                          </p:spTgt>
                                        </p:tgtEl>
                                        <p:attrNameLst>
                                          <p:attrName>style.visibility</p:attrName>
                                        </p:attrNameLst>
                                      </p:cBhvr>
                                      <p:to>
                                        <p:strVal val="visible"/>
                                      </p:to>
                                    </p:set>
                                    <p:animEffect transition="in" filter="fade">
                                      <p:cBhvr>
                                        <p:cTn id="28" dur="500"/>
                                        <p:tgtEl>
                                          <p:spTgt spid="5">
                                            <p:graphicEl>
                                              <a:dgm id="{B2E96680-FDF7-46F2-8EEC-BBDA3221D552}"/>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84142DC3-A879-41E6-9779-9065430FFB11}"/>
                                            </p:graphicEl>
                                          </p:spTgt>
                                        </p:tgtEl>
                                        <p:attrNameLst>
                                          <p:attrName>style.visibility</p:attrName>
                                        </p:attrNameLst>
                                      </p:cBhvr>
                                      <p:to>
                                        <p:strVal val="visible"/>
                                      </p:to>
                                    </p:set>
                                    <p:animEffect transition="in" filter="fade">
                                      <p:cBhvr>
                                        <p:cTn id="31" dur="500"/>
                                        <p:tgtEl>
                                          <p:spTgt spid="5">
                                            <p:graphicEl>
                                              <a:dgm id="{84142DC3-A879-41E6-9779-9065430FFB11}"/>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2E463E42-601E-40CF-AEEA-6C9225D1946C}"/>
                                            </p:graphicEl>
                                          </p:spTgt>
                                        </p:tgtEl>
                                        <p:attrNameLst>
                                          <p:attrName>style.visibility</p:attrName>
                                        </p:attrNameLst>
                                      </p:cBhvr>
                                      <p:to>
                                        <p:strVal val="visible"/>
                                      </p:to>
                                    </p:set>
                                    <p:animEffect transition="in" filter="fade">
                                      <p:cBhvr>
                                        <p:cTn id="36" dur="500"/>
                                        <p:tgtEl>
                                          <p:spTgt spid="5">
                                            <p:graphicEl>
                                              <a:dgm id="{2E463E42-601E-40CF-AEEA-6C9225D1946C}"/>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246CE0C1-AED0-4BD3-92B3-60460049DCD4}"/>
                                            </p:graphicEl>
                                          </p:spTgt>
                                        </p:tgtEl>
                                        <p:attrNameLst>
                                          <p:attrName>style.visibility</p:attrName>
                                        </p:attrNameLst>
                                      </p:cBhvr>
                                      <p:to>
                                        <p:strVal val="visible"/>
                                      </p:to>
                                    </p:set>
                                    <p:animEffect transition="in" filter="fade">
                                      <p:cBhvr>
                                        <p:cTn id="39" dur="500"/>
                                        <p:tgtEl>
                                          <p:spTgt spid="5">
                                            <p:graphicEl>
                                              <a:dgm id="{246CE0C1-AED0-4BD3-92B3-60460049DCD4}"/>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1"/>
            <a:ext cx="4572638" cy="3429479"/>
          </a:xfrm>
          <a:prstGeom prst="rect">
            <a:avLst/>
          </a:prstGeom>
        </p:spPr>
      </p:pic>
      <p:pic>
        <p:nvPicPr>
          <p:cNvPr id="5" name="Picture 4"/>
          <p:cNvPicPr>
            <a:picLocks noChangeAspect="1"/>
          </p:cNvPicPr>
          <p:nvPr/>
        </p:nvPicPr>
        <p:blipFill>
          <a:blip r:embed="rId2"/>
          <a:stretch>
            <a:fillRect/>
          </a:stretch>
        </p:blipFill>
        <p:spPr>
          <a:xfrm>
            <a:off x="1" y="3428522"/>
            <a:ext cx="4572638" cy="3429479"/>
          </a:xfrm>
          <a:prstGeom prst="rect">
            <a:avLst/>
          </a:prstGeom>
        </p:spPr>
      </p:pic>
      <p:pic>
        <p:nvPicPr>
          <p:cNvPr id="6" name="Picture 5"/>
          <p:cNvPicPr>
            <a:picLocks noChangeAspect="1"/>
          </p:cNvPicPr>
          <p:nvPr/>
        </p:nvPicPr>
        <p:blipFill>
          <a:blip r:embed="rId2"/>
          <a:stretch>
            <a:fillRect/>
          </a:stretch>
        </p:blipFill>
        <p:spPr>
          <a:xfrm>
            <a:off x="4572639" y="1"/>
            <a:ext cx="4572638" cy="3429479"/>
          </a:xfrm>
          <a:prstGeom prst="rect">
            <a:avLst/>
          </a:prstGeom>
        </p:spPr>
      </p:pic>
      <p:pic>
        <p:nvPicPr>
          <p:cNvPr id="7" name="Picture 6"/>
          <p:cNvPicPr>
            <a:picLocks noChangeAspect="1"/>
          </p:cNvPicPr>
          <p:nvPr/>
        </p:nvPicPr>
        <p:blipFill>
          <a:blip r:embed="rId2"/>
          <a:stretch>
            <a:fillRect/>
          </a:stretch>
        </p:blipFill>
        <p:spPr>
          <a:xfrm>
            <a:off x="4571362" y="3428521"/>
            <a:ext cx="4572638" cy="3429479"/>
          </a:xfrm>
          <a:prstGeom prst="rect">
            <a:avLst/>
          </a:prstGeom>
        </p:spPr>
      </p:pic>
    </p:spTree>
    <p:extLst>
      <p:ext uri="{BB962C8B-B14F-4D97-AF65-F5344CB8AC3E}">
        <p14:creationId xmlns:p14="http://schemas.microsoft.com/office/powerpoint/2010/main" val="682785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50006"/>
          </a:xfrm>
          <a:solidFill>
            <a:srgbClr val="FF0066"/>
          </a:solidFill>
          <a:ln>
            <a:solidFill>
              <a:srgbClr val="FF0066"/>
            </a:solidFill>
          </a:ln>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Rome’s involvement Egypt in the 60s and 50s</a:t>
            </a:r>
            <a:endParaRPr lang="en-GB" b="1" u="sng" dirty="0"/>
          </a:p>
        </p:txBody>
      </p:sp>
      <p:sp>
        <p:nvSpPr>
          <p:cNvPr id="3" name="Content Placeholder 2"/>
          <p:cNvSpPr>
            <a:spLocks noGrp="1"/>
          </p:cNvSpPr>
          <p:nvPr>
            <p:ph idx="1"/>
          </p:nvPr>
        </p:nvSpPr>
        <p:spPr>
          <a:xfrm>
            <a:off x="116715" y="1014256"/>
            <a:ext cx="6721967" cy="4351338"/>
          </a:xfrm>
        </p:spPr>
        <p:txBody>
          <a:bodyPr>
            <a:normAutofit/>
          </a:bodyPr>
          <a:lstStyle/>
          <a:p>
            <a:pPr marL="0" indent="0">
              <a:buNone/>
            </a:pPr>
            <a:r>
              <a:rPr lang="en-GB" sz="2400" dirty="0" smtClean="0"/>
              <a:t>Rome’s involvement with Egypt goes back much further than their dealings with Ptolemy Auletes. As the diagram on the last slide makes clear, the advantages of having Egypt as a client Kingdom had been well-known for some time, so Rome had, had near continuous involvement with the Kingdom since 168BC. About 130years before the reign of Cleopatra!</a:t>
            </a:r>
          </a:p>
          <a:p>
            <a:pPr marL="0" indent="0">
              <a:buNone/>
            </a:pPr>
            <a:r>
              <a:rPr lang="en-GB" sz="2400" dirty="0" smtClean="0"/>
              <a:t>You can see why the likes of Cicero didn’t appreciate Cleopatra shifting this power dynamic about…</a:t>
            </a:r>
            <a:endParaRPr lang="en-GB" sz="2400" dirty="0"/>
          </a:p>
        </p:txBody>
      </p:sp>
      <p:sp>
        <p:nvSpPr>
          <p:cNvPr id="4" name="Rectangle 3"/>
          <p:cNvSpPr/>
          <p:nvPr/>
        </p:nvSpPr>
        <p:spPr>
          <a:xfrm>
            <a:off x="6915955" y="1017432"/>
            <a:ext cx="2086378" cy="3206839"/>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smtClean="0"/>
              <a:t>TASK</a:t>
            </a:r>
            <a:r>
              <a:rPr lang="en-GB" sz="2400" dirty="0" smtClean="0"/>
              <a:t>: using p. 169-170, annotate the timeline with information on the involvement between Rome and Egypt.</a:t>
            </a:r>
          </a:p>
          <a:p>
            <a:pPr algn="ctr"/>
            <a:endParaRPr lang="en-GB" sz="2400" dirty="0"/>
          </a:p>
        </p:txBody>
      </p:sp>
      <p:sp>
        <p:nvSpPr>
          <p:cNvPr id="5" name="Rectangle 4"/>
          <p:cNvSpPr/>
          <p:nvPr/>
        </p:nvSpPr>
        <p:spPr>
          <a:xfrm>
            <a:off x="7070501" y="3928055"/>
            <a:ext cx="1777285" cy="927279"/>
          </a:xfrm>
          <a:prstGeom prst="rect">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Make sure to include clear, specific historical detail.</a:t>
            </a:r>
            <a:endParaRPr lang="en-GB" dirty="0"/>
          </a:p>
        </p:txBody>
      </p:sp>
      <p:sp>
        <p:nvSpPr>
          <p:cNvPr id="6" name="Rectangle 5"/>
          <p:cNvSpPr/>
          <p:nvPr/>
        </p:nvSpPr>
        <p:spPr>
          <a:xfrm>
            <a:off x="116716" y="4984124"/>
            <a:ext cx="2994338" cy="1661374"/>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1900" dirty="0" smtClean="0"/>
              <a:t>12. What can we learn from this passage about the benefit to Rome of Client-Kingdom relationships? (5)</a:t>
            </a:r>
            <a:endParaRPr lang="en-GB" sz="1900" dirty="0"/>
          </a:p>
        </p:txBody>
      </p:sp>
      <p:sp>
        <p:nvSpPr>
          <p:cNvPr id="7" name="Rectangle 6"/>
          <p:cNvSpPr/>
          <p:nvPr/>
        </p:nvSpPr>
        <p:spPr>
          <a:xfrm>
            <a:off x="3265600" y="4984124"/>
            <a:ext cx="2994338" cy="1661374"/>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900" dirty="0" smtClean="0"/>
              <a:t>13. Using details from the passage, evaluate how accurate you think this portrayal of the influence of Rome over client-states is. (5)</a:t>
            </a:r>
            <a:endParaRPr lang="en-GB" sz="1900" dirty="0"/>
          </a:p>
        </p:txBody>
      </p:sp>
      <p:sp>
        <p:nvSpPr>
          <p:cNvPr id="8" name="Rectangle 7"/>
          <p:cNvSpPr/>
          <p:nvPr/>
        </p:nvSpPr>
        <p:spPr>
          <a:xfrm>
            <a:off x="1473826" y="4018210"/>
            <a:ext cx="3506273" cy="1133341"/>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CHALLENGE</a:t>
            </a:r>
            <a:r>
              <a:rPr lang="en-GB" dirty="0" smtClean="0"/>
              <a:t>:</a:t>
            </a:r>
          </a:p>
          <a:p>
            <a:pPr algn="ctr"/>
            <a:r>
              <a:rPr lang="en-GB" dirty="0" smtClean="0"/>
              <a:t>Read Plutarch, Life of Caesar 48, and complete the practise exam questions in full.</a:t>
            </a:r>
            <a:endParaRPr lang="en-GB" dirty="0"/>
          </a:p>
        </p:txBody>
      </p:sp>
    </p:spTree>
    <p:extLst>
      <p:ext uri="{BB962C8B-B14F-4D97-AF65-F5344CB8AC3E}">
        <p14:creationId xmlns:p14="http://schemas.microsoft.com/office/powerpoint/2010/main" val="1593807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273" y="103032"/>
            <a:ext cx="8934719"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6" name="Straight Arrow Connector 5"/>
          <p:cNvCxnSpPr>
            <a:stCxn id="4" idx="1"/>
            <a:endCxn id="4" idx="3"/>
          </p:cNvCxnSpPr>
          <p:nvPr/>
        </p:nvCxnSpPr>
        <p:spPr>
          <a:xfrm>
            <a:off x="77273" y="1725770"/>
            <a:ext cx="893471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163001" y="1309283"/>
            <a:ext cx="753414" cy="646331"/>
          </a:xfrm>
          <a:prstGeom prst="rect">
            <a:avLst/>
          </a:prstGeom>
          <a:noFill/>
        </p:spPr>
        <p:txBody>
          <a:bodyPr wrap="square" rtlCol="0">
            <a:spAutoFit/>
          </a:bodyPr>
          <a:lstStyle/>
          <a:p>
            <a:pPr algn="ctr"/>
            <a:r>
              <a:rPr lang="en-GB" dirty="0" smtClean="0"/>
              <a:t>168BC</a:t>
            </a:r>
            <a:endParaRPr lang="en-GB" dirty="0"/>
          </a:p>
        </p:txBody>
      </p:sp>
      <p:sp>
        <p:nvSpPr>
          <p:cNvPr id="9" name="TextBox 8"/>
          <p:cNvSpPr txBox="1"/>
          <p:nvPr/>
        </p:nvSpPr>
        <p:spPr>
          <a:xfrm>
            <a:off x="2508968" y="1850405"/>
            <a:ext cx="753414" cy="369332"/>
          </a:xfrm>
          <a:prstGeom prst="rect">
            <a:avLst/>
          </a:prstGeom>
          <a:noFill/>
        </p:spPr>
        <p:txBody>
          <a:bodyPr wrap="square" rtlCol="0">
            <a:spAutoFit/>
          </a:bodyPr>
          <a:lstStyle/>
          <a:p>
            <a:pPr algn="ctr"/>
            <a:r>
              <a:rPr lang="en-GB" dirty="0" smtClean="0"/>
              <a:t>81BC</a:t>
            </a:r>
            <a:endParaRPr lang="en-GB" dirty="0"/>
          </a:p>
        </p:txBody>
      </p:sp>
      <p:sp>
        <p:nvSpPr>
          <p:cNvPr id="10" name="TextBox 9"/>
          <p:cNvSpPr txBox="1"/>
          <p:nvPr/>
        </p:nvSpPr>
        <p:spPr>
          <a:xfrm>
            <a:off x="5847011" y="1787674"/>
            <a:ext cx="753414" cy="369332"/>
          </a:xfrm>
          <a:prstGeom prst="rect">
            <a:avLst/>
          </a:prstGeom>
          <a:noFill/>
        </p:spPr>
        <p:txBody>
          <a:bodyPr wrap="square" rtlCol="0">
            <a:spAutoFit/>
          </a:bodyPr>
          <a:lstStyle/>
          <a:p>
            <a:pPr algn="ctr"/>
            <a:r>
              <a:rPr lang="en-GB" dirty="0" smtClean="0"/>
              <a:t>58BC</a:t>
            </a:r>
            <a:endParaRPr lang="en-GB" dirty="0"/>
          </a:p>
        </p:txBody>
      </p:sp>
      <p:sp>
        <p:nvSpPr>
          <p:cNvPr id="13" name="TextBox 12"/>
          <p:cNvSpPr txBox="1"/>
          <p:nvPr/>
        </p:nvSpPr>
        <p:spPr>
          <a:xfrm>
            <a:off x="4676643" y="1356438"/>
            <a:ext cx="753414" cy="369332"/>
          </a:xfrm>
          <a:prstGeom prst="rect">
            <a:avLst/>
          </a:prstGeom>
          <a:noFill/>
        </p:spPr>
        <p:txBody>
          <a:bodyPr wrap="square" rtlCol="0">
            <a:spAutoFit/>
          </a:bodyPr>
          <a:lstStyle/>
          <a:p>
            <a:pPr algn="ctr"/>
            <a:r>
              <a:rPr lang="en-GB" dirty="0" smtClean="0"/>
              <a:t>59BC</a:t>
            </a:r>
            <a:endParaRPr lang="en-GB" dirty="0"/>
          </a:p>
        </p:txBody>
      </p:sp>
      <p:sp>
        <p:nvSpPr>
          <p:cNvPr id="14" name="TextBox 13"/>
          <p:cNvSpPr txBox="1"/>
          <p:nvPr/>
        </p:nvSpPr>
        <p:spPr>
          <a:xfrm>
            <a:off x="6844317" y="1356438"/>
            <a:ext cx="753414" cy="369332"/>
          </a:xfrm>
          <a:prstGeom prst="rect">
            <a:avLst/>
          </a:prstGeom>
          <a:noFill/>
        </p:spPr>
        <p:txBody>
          <a:bodyPr wrap="square" rtlCol="0">
            <a:spAutoFit/>
          </a:bodyPr>
          <a:lstStyle/>
          <a:p>
            <a:pPr algn="ctr"/>
            <a:r>
              <a:rPr lang="en-GB" dirty="0" smtClean="0"/>
              <a:t>57BC</a:t>
            </a:r>
            <a:endParaRPr lang="en-GB" dirty="0"/>
          </a:p>
        </p:txBody>
      </p:sp>
      <p:sp>
        <p:nvSpPr>
          <p:cNvPr id="15" name="TextBox 14"/>
          <p:cNvSpPr txBox="1"/>
          <p:nvPr/>
        </p:nvSpPr>
        <p:spPr>
          <a:xfrm>
            <a:off x="7724105" y="1787674"/>
            <a:ext cx="753414" cy="369332"/>
          </a:xfrm>
          <a:prstGeom prst="rect">
            <a:avLst/>
          </a:prstGeom>
          <a:noFill/>
        </p:spPr>
        <p:txBody>
          <a:bodyPr wrap="square" rtlCol="0">
            <a:spAutoFit/>
          </a:bodyPr>
          <a:lstStyle/>
          <a:p>
            <a:pPr algn="ctr"/>
            <a:r>
              <a:rPr lang="en-GB" dirty="0" smtClean="0"/>
              <a:t>55BC</a:t>
            </a:r>
            <a:endParaRPr lang="en-GB" dirty="0"/>
          </a:p>
        </p:txBody>
      </p:sp>
      <p:sp>
        <p:nvSpPr>
          <p:cNvPr id="25" name="Rectangle 24"/>
          <p:cNvSpPr/>
          <p:nvPr/>
        </p:nvSpPr>
        <p:spPr>
          <a:xfrm>
            <a:off x="77273" y="3473142"/>
            <a:ext cx="8934719"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26" name="Straight Arrow Connector 25"/>
          <p:cNvCxnSpPr>
            <a:stCxn id="25" idx="1"/>
            <a:endCxn id="25" idx="3"/>
          </p:cNvCxnSpPr>
          <p:nvPr/>
        </p:nvCxnSpPr>
        <p:spPr>
          <a:xfrm>
            <a:off x="77273" y="5095880"/>
            <a:ext cx="893471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163001" y="4679393"/>
            <a:ext cx="753414" cy="646331"/>
          </a:xfrm>
          <a:prstGeom prst="rect">
            <a:avLst/>
          </a:prstGeom>
          <a:noFill/>
        </p:spPr>
        <p:txBody>
          <a:bodyPr wrap="square" rtlCol="0">
            <a:spAutoFit/>
          </a:bodyPr>
          <a:lstStyle/>
          <a:p>
            <a:pPr algn="ctr"/>
            <a:r>
              <a:rPr lang="en-GB" dirty="0" smtClean="0"/>
              <a:t>168BC</a:t>
            </a:r>
            <a:endParaRPr lang="en-GB" dirty="0"/>
          </a:p>
        </p:txBody>
      </p:sp>
      <p:sp>
        <p:nvSpPr>
          <p:cNvPr id="28" name="TextBox 27"/>
          <p:cNvSpPr txBox="1"/>
          <p:nvPr/>
        </p:nvSpPr>
        <p:spPr>
          <a:xfrm>
            <a:off x="2508968" y="5220515"/>
            <a:ext cx="753414" cy="369332"/>
          </a:xfrm>
          <a:prstGeom prst="rect">
            <a:avLst/>
          </a:prstGeom>
          <a:noFill/>
        </p:spPr>
        <p:txBody>
          <a:bodyPr wrap="square" rtlCol="0">
            <a:spAutoFit/>
          </a:bodyPr>
          <a:lstStyle/>
          <a:p>
            <a:pPr algn="ctr"/>
            <a:r>
              <a:rPr lang="en-GB" dirty="0" smtClean="0"/>
              <a:t>81BC</a:t>
            </a:r>
            <a:endParaRPr lang="en-GB" dirty="0"/>
          </a:p>
        </p:txBody>
      </p:sp>
      <p:sp>
        <p:nvSpPr>
          <p:cNvPr id="29" name="TextBox 28"/>
          <p:cNvSpPr txBox="1"/>
          <p:nvPr/>
        </p:nvSpPr>
        <p:spPr>
          <a:xfrm>
            <a:off x="5847011" y="5157784"/>
            <a:ext cx="753414" cy="369332"/>
          </a:xfrm>
          <a:prstGeom prst="rect">
            <a:avLst/>
          </a:prstGeom>
          <a:noFill/>
        </p:spPr>
        <p:txBody>
          <a:bodyPr wrap="square" rtlCol="0">
            <a:spAutoFit/>
          </a:bodyPr>
          <a:lstStyle/>
          <a:p>
            <a:pPr algn="ctr"/>
            <a:r>
              <a:rPr lang="en-GB" dirty="0" smtClean="0"/>
              <a:t>58BC</a:t>
            </a:r>
            <a:endParaRPr lang="en-GB" dirty="0"/>
          </a:p>
        </p:txBody>
      </p:sp>
      <p:sp>
        <p:nvSpPr>
          <p:cNvPr id="30" name="TextBox 29"/>
          <p:cNvSpPr txBox="1"/>
          <p:nvPr/>
        </p:nvSpPr>
        <p:spPr>
          <a:xfrm>
            <a:off x="4676643" y="4726548"/>
            <a:ext cx="753414" cy="369332"/>
          </a:xfrm>
          <a:prstGeom prst="rect">
            <a:avLst/>
          </a:prstGeom>
          <a:noFill/>
        </p:spPr>
        <p:txBody>
          <a:bodyPr wrap="square" rtlCol="0">
            <a:spAutoFit/>
          </a:bodyPr>
          <a:lstStyle/>
          <a:p>
            <a:pPr algn="ctr"/>
            <a:r>
              <a:rPr lang="en-GB" dirty="0" smtClean="0"/>
              <a:t>59BC</a:t>
            </a:r>
            <a:endParaRPr lang="en-GB" dirty="0"/>
          </a:p>
        </p:txBody>
      </p:sp>
      <p:sp>
        <p:nvSpPr>
          <p:cNvPr id="31" name="TextBox 30"/>
          <p:cNvSpPr txBox="1"/>
          <p:nvPr/>
        </p:nvSpPr>
        <p:spPr>
          <a:xfrm>
            <a:off x="6844317" y="4726548"/>
            <a:ext cx="753414" cy="369332"/>
          </a:xfrm>
          <a:prstGeom prst="rect">
            <a:avLst/>
          </a:prstGeom>
          <a:noFill/>
        </p:spPr>
        <p:txBody>
          <a:bodyPr wrap="square" rtlCol="0">
            <a:spAutoFit/>
          </a:bodyPr>
          <a:lstStyle/>
          <a:p>
            <a:pPr algn="ctr"/>
            <a:r>
              <a:rPr lang="en-GB" dirty="0" smtClean="0"/>
              <a:t>57BC</a:t>
            </a:r>
            <a:endParaRPr lang="en-GB" dirty="0"/>
          </a:p>
        </p:txBody>
      </p:sp>
      <p:sp>
        <p:nvSpPr>
          <p:cNvPr id="32" name="TextBox 31"/>
          <p:cNvSpPr txBox="1"/>
          <p:nvPr/>
        </p:nvSpPr>
        <p:spPr>
          <a:xfrm>
            <a:off x="7724105" y="5157784"/>
            <a:ext cx="753414" cy="369332"/>
          </a:xfrm>
          <a:prstGeom prst="rect">
            <a:avLst/>
          </a:prstGeom>
          <a:noFill/>
        </p:spPr>
        <p:txBody>
          <a:bodyPr wrap="square" rtlCol="0">
            <a:spAutoFit/>
          </a:bodyPr>
          <a:lstStyle/>
          <a:p>
            <a:pPr algn="ctr"/>
            <a:r>
              <a:rPr lang="en-GB" dirty="0" smtClean="0"/>
              <a:t>55BC</a:t>
            </a:r>
            <a:endParaRPr lang="en-GB" dirty="0"/>
          </a:p>
        </p:txBody>
      </p:sp>
      <p:cxnSp>
        <p:nvCxnSpPr>
          <p:cNvPr id="34" name="Straight Connector 33"/>
          <p:cNvCxnSpPr>
            <a:stCxn id="13" idx="2"/>
            <a:endCxn id="13" idx="2"/>
          </p:cNvCxnSpPr>
          <p:nvPr/>
        </p:nvCxnSpPr>
        <p:spPr>
          <a:xfrm>
            <a:off x="5053350" y="1725770"/>
            <a:ext cx="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73851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647</Words>
  <Application>Microsoft Macintosh PowerPoint</Application>
  <PresentationFormat>On-screen Show (4:3)</PresentationFormat>
  <Paragraphs>64</Paragraphs>
  <Slides>7</Slides>
  <Notes>1</Notes>
  <HiddenSlides>1</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Client states; beneficial to everyone?</vt:lpstr>
      <vt:lpstr>PowerPoint Presentation</vt:lpstr>
      <vt:lpstr>PowerPoint Presentation</vt:lpstr>
      <vt:lpstr>Rome’s involvement Egypt in the 60s and 50s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2020-02-20T12:04:03Z</dcterms:created>
  <dcterms:modified xsi:type="dcterms:W3CDTF">2020-02-27T10:30:32Z</dcterms:modified>
</cp:coreProperties>
</file>