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2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C50BBF-6342-1E42-AA98-428DB214A6AF}"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CC2A03-4A1C-B446-AB86-A9A81BDA4C17}" type="slidenum">
              <a:rPr lang="en-US" smtClean="0"/>
              <a:t>‹#›</a:t>
            </a:fld>
            <a:endParaRPr lang="en-US"/>
          </a:p>
        </p:txBody>
      </p:sp>
    </p:spTree>
    <p:extLst>
      <p:ext uri="{BB962C8B-B14F-4D97-AF65-F5344CB8AC3E}">
        <p14:creationId xmlns:p14="http://schemas.microsoft.com/office/powerpoint/2010/main" val="11321930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s://www.youtube.com/watch?v=2rnC5XlBll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1262695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BFCCD9-D1B0-4B82-B738-52B92AF59489}" type="slidenum">
              <a:rPr lang="en-GB" smtClean="0"/>
              <a:t>4</a:t>
            </a:fld>
            <a:endParaRPr lang="en-GB"/>
          </a:p>
        </p:txBody>
      </p:sp>
    </p:spTree>
    <p:extLst>
      <p:ext uri="{BB962C8B-B14F-4D97-AF65-F5344CB8AC3E}">
        <p14:creationId xmlns:p14="http://schemas.microsoft.com/office/powerpoint/2010/main" val="2250726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https://www.youtube.com/watch?v=CKyDjOIT0is –</a:t>
            </a:r>
            <a:r>
              <a:rPr lang="en-GB" baseline="0" dirty="0" smtClean="0"/>
              <a:t> Rome scene</a:t>
            </a:r>
            <a:endParaRPr lang="en-GB" dirty="0" smtClean="0"/>
          </a:p>
          <a:p>
            <a:endParaRPr lang="en-GB" dirty="0" smtClean="0"/>
          </a:p>
          <a:p>
            <a:r>
              <a:rPr lang="en-GB" dirty="0" smtClean="0">
                <a:hlinkClick r:id="rId3"/>
              </a:rPr>
              <a:t>https://www.youtube.com/watch?v=2rnC5XlBlls</a:t>
            </a:r>
            <a:r>
              <a:rPr lang="en-GB" dirty="0" smtClean="0"/>
              <a:t> – Elizabeth</a:t>
            </a:r>
            <a:r>
              <a:rPr lang="en-GB" baseline="0" dirty="0" smtClean="0"/>
              <a:t> Taylor scene</a:t>
            </a:r>
            <a:endParaRPr lang="en-GB" dirty="0"/>
          </a:p>
        </p:txBody>
      </p:sp>
      <p:sp>
        <p:nvSpPr>
          <p:cNvPr id="4" name="Slide Number Placeholder 3"/>
          <p:cNvSpPr>
            <a:spLocks noGrp="1"/>
          </p:cNvSpPr>
          <p:nvPr>
            <p:ph type="sldNum" sz="quarter" idx="10"/>
          </p:nvPr>
        </p:nvSpPr>
        <p:spPr/>
        <p:txBody>
          <a:bodyPr/>
          <a:lstStyle/>
          <a:p>
            <a:fld id="{3EBFCCD9-D1B0-4B82-B738-52B92AF59489}" type="slidenum">
              <a:rPr lang="en-GB" smtClean="0"/>
              <a:t>6</a:t>
            </a:fld>
            <a:endParaRPr lang="en-GB"/>
          </a:p>
        </p:txBody>
      </p:sp>
    </p:spTree>
    <p:extLst>
      <p:ext uri="{BB962C8B-B14F-4D97-AF65-F5344CB8AC3E}">
        <p14:creationId xmlns:p14="http://schemas.microsoft.com/office/powerpoint/2010/main" val="1193814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B58012B0-CF2D-3148-956B-967CEF9E0F0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52D818-EB12-A64B-88DF-1D765B53CDC4}" type="slidenum">
              <a:rPr lang="en-US" smtClean="0"/>
              <a:t>‹#›</a:t>
            </a:fld>
            <a:endParaRPr lang="en-US"/>
          </a:p>
        </p:txBody>
      </p:sp>
    </p:spTree>
    <p:extLst>
      <p:ext uri="{BB962C8B-B14F-4D97-AF65-F5344CB8AC3E}">
        <p14:creationId xmlns:p14="http://schemas.microsoft.com/office/powerpoint/2010/main" val="3652471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58012B0-CF2D-3148-956B-967CEF9E0F0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52D818-EB12-A64B-88DF-1D765B53CDC4}" type="slidenum">
              <a:rPr lang="en-US" smtClean="0"/>
              <a:t>‹#›</a:t>
            </a:fld>
            <a:endParaRPr lang="en-US"/>
          </a:p>
        </p:txBody>
      </p:sp>
    </p:spTree>
    <p:extLst>
      <p:ext uri="{BB962C8B-B14F-4D97-AF65-F5344CB8AC3E}">
        <p14:creationId xmlns:p14="http://schemas.microsoft.com/office/powerpoint/2010/main" val="891030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58012B0-CF2D-3148-956B-967CEF9E0F0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52D818-EB12-A64B-88DF-1D765B53CDC4}" type="slidenum">
              <a:rPr lang="en-US" smtClean="0"/>
              <a:t>‹#›</a:t>
            </a:fld>
            <a:endParaRPr lang="en-US"/>
          </a:p>
        </p:txBody>
      </p:sp>
    </p:spTree>
    <p:extLst>
      <p:ext uri="{BB962C8B-B14F-4D97-AF65-F5344CB8AC3E}">
        <p14:creationId xmlns:p14="http://schemas.microsoft.com/office/powerpoint/2010/main" val="1085405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58012B0-CF2D-3148-956B-967CEF9E0F0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52D818-EB12-A64B-88DF-1D765B53CDC4}" type="slidenum">
              <a:rPr lang="en-US" smtClean="0"/>
              <a:t>‹#›</a:t>
            </a:fld>
            <a:endParaRPr lang="en-US"/>
          </a:p>
        </p:txBody>
      </p:sp>
    </p:spTree>
    <p:extLst>
      <p:ext uri="{BB962C8B-B14F-4D97-AF65-F5344CB8AC3E}">
        <p14:creationId xmlns:p14="http://schemas.microsoft.com/office/powerpoint/2010/main" val="1933645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58012B0-CF2D-3148-956B-967CEF9E0F0B}"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52D818-EB12-A64B-88DF-1D765B53CDC4}" type="slidenum">
              <a:rPr lang="en-US" smtClean="0"/>
              <a:t>‹#›</a:t>
            </a:fld>
            <a:endParaRPr lang="en-US"/>
          </a:p>
        </p:txBody>
      </p:sp>
    </p:spTree>
    <p:extLst>
      <p:ext uri="{BB962C8B-B14F-4D97-AF65-F5344CB8AC3E}">
        <p14:creationId xmlns:p14="http://schemas.microsoft.com/office/powerpoint/2010/main" val="60284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B58012B0-CF2D-3148-956B-967CEF9E0F0B}"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52D818-EB12-A64B-88DF-1D765B53CDC4}" type="slidenum">
              <a:rPr lang="en-US" smtClean="0"/>
              <a:t>‹#›</a:t>
            </a:fld>
            <a:endParaRPr lang="en-US"/>
          </a:p>
        </p:txBody>
      </p:sp>
    </p:spTree>
    <p:extLst>
      <p:ext uri="{BB962C8B-B14F-4D97-AF65-F5344CB8AC3E}">
        <p14:creationId xmlns:p14="http://schemas.microsoft.com/office/powerpoint/2010/main" val="1865370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58012B0-CF2D-3148-956B-967CEF9E0F0B}"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52D818-EB12-A64B-88DF-1D765B53CDC4}" type="slidenum">
              <a:rPr lang="en-US" smtClean="0"/>
              <a:t>‹#›</a:t>
            </a:fld>
            <a:endParaRPr lang="en-US"/>
          </a:p>
        </p:txBody>
      </p:sp>
    </p:spTree>
    <p:extLst>
      <p:ext uri="{BB962C8B-B14F-4D97-AF65-F5344CB8AC3E}">
        <p14:creationId xmlns:p14="http://schemas.microsoft.com/office/powerpoint/2010/main" val="1131814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58012B0-CF2D-3148-956B-967CEF9E0F0B}"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52D818-EB12-A64B-88DF-1D765B53CDC4}" type="slidenum">
              <a:rPr lang="en-US" smtClean="0"/>
              <a:t>‹#›</a:t>
            </a:fld>
            <a:endParaRPr lang="en-US"/>
          </a:p>
        </p:txBody>
      </p:sp>
    </p:spTree>
    <p:extLst>
      <p:ext uri="{BB962C8B-B14F-4D97-AF65-F5344CB8AC3E}">
        <p14:creationId xmlns:p14="http://schemas.microsoft.com/office/powerpoint/2010/main" val="2781233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8012B0-CF2D-3148-956B-967CEF9E0F0B}"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52D818-EB12-A64B-88DF-1D765B53CDC4}" type="slidenum">
              <a:rPr lang="en-US" smtClean="0"/>
              <a:t>‹#›</a:t>
            </a:fld>
            <a:endParaRPr lang="en-US"/>
          </a:p>
        </p:txBody>
      </p:sp>
    </p:spTree>
    <p:extLst>
      <p:ext uri="{BB962C8B-B14F-4D97-AF65-F5344CB8AC3E}">
        <p14:creationId xmlns:p14="http://schemas.microsoft.com/office/powerpoint/2010/main" val="3273537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58012B0-CF2D-3148-956B-967CEF9E0F0B}"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52D818-EB12-A64B-88DF-1D765B53CDC4}" type="slidenum">
              <a:rPr lang="en-US" smtClean="0"/>
              <a:t>‹#›</a:t>
            </a:fld>
            <a:endParaRPr lang="en-US"/>
          </a:p>
        </p:txBody>
      </p:sp>
    </p:spTree>
    <p:extLst>
      <p:ext uri="{BB962C8B-B14F-4D97-AF65-F5344CB8AC3E}">
        <p14:creationId xmlns:p14="http://schemas.microsoft.com/office/powerpoint/2010/main" val="3069193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58012B0-CF2D-3148-956B-967CEF9E0F0B}"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52D818-EB12-A64B-88DF-1D765B53CDC4}" type="slidenum">
              <a:rPr lang="en-US" smtClean="0"/>
              <a:t>‹#›</a:t>
            </a:fld>
            <a:endParaRPr lang="en-US"/>
          </a:p>
        </p:txBody>
      </p:sp>
    </p:spTree>
    <p:extLst>
      <p:ext uri="{BB962C8B-B14F-4D97-AF65-F5344CB8AC3E}">
        <p14:creationId xmlns:p14="http://schemas.microsoft.com/office/powerpoint/2010/main" val="2953623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8012B0-CF2D-3148-956B-967CEF9E0F0B}"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52D818-EB12-A64B-88DF-1D765B53CDC4}" type="slidenum">
              <a:rPr lang="en-US" smtClean="0"/>
              <a:t>‹#›</a:t>
            </a:fld>
            <a:endParaRPr lang="en-US"/>
          </a:p>
        </p:txBody>
      </p:sp>
    </p:spTree>
    <p:extLst>
      <p:ext uri="{BB962C8B-B14F-4D97-AF65-F5344CB8AC3E}">
        <p14:creationId xmlns:p14="http://schemas.microsoft.com/office/powerpoint/2010/main" val="2786221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20-02-27 at 10.31.1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0" y="0"/>
            <a:ext cx="9137030" cy="6858000"/>
          </a:xfrm>
          <a:prstGeom prst="rect">
            <a:avLst/>
          </a:prstGeom>
        </p:spPr>
      </p:pic>
    </p:spTree>
    <p:extLst>
      <p:ext uri="{BB962C8B-B14F-4D97-AF65-F5344CB8AC3E}">
        <p14:creationId xmlns:p14="http://schemas.microsoft.com/office/powerpoint/2010/main" val="3188799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76792" y="1161547"/>
            <a:ext cx="2525824" cy="461665"/>
          </a:xfrm>
          <a:prstGeom prst="rect">
            <a:avLst/>
          </a:prstGeom>
          <a:solidFill>
            <a:schemeClr val="accent1">
              <a:lumMod val="20000"/>
              <a:lumOff val="80000"/>
            </a:schemeClr>
          </a:solidFill>
          <a:ln>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t>
            </a:r>
            <a:r>
              <a:rPr kumimoji="0" lang="en-GB" sz="1200" b="0" i="0" u="sng"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Underline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date and title using a pencil and ruler)</a:t>
            </a:r>
          </a:p>
        </p:txBody>
      </p:sp>
      <p:sp>
        <p:nvSpPr>
          <p:cNvPr id="5" name="TextBox 4"/>
          <p:cNvSpPr txBox="1"/>
          <p:nvPr/>
        </p:nvSpPr>
        <p:spPr>
          <a:xfrm>
            <a:off x="161849" y="1942519"/>
            <a:ext cx="3835301" cy="4154983"/>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Lesson Objectives</a:t>
            </a:r>
            <a:r>
              <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457200" lvl="0" indent="-457200">
              <a:buAutoNum type="arabicPeriod"/>
            </a:pPr>
            <a:r>
              <a:rPr lang="en-GB" sz="2400" dirty="0" smtClean="0"/>
              <a:t>To </a:t>
            </a:r>
            <a:r>
              <a:rPr lang="en-GB" sz="2400" dirty="0"/>
              <a:t>understand the development of the relationship between Caesar and </a:t>
            </a:r>
            <a:r>
              <a:rPr lang="en-GB" sz="2400" dirty="0" smtClean="0"/>
              <a:t>Cleopatra.</a:t>
            </a:r>
          </a:p>
          <a:p>
            <a:pPr marL="457200" lvl="0" indent="-457200">
              <a:buAutoNum type="arabicPeriod"/>
            </a:pPr>
            <a:endParaRPr lang="en-GB" sz="2400" dirty="0"/>
          </a:p>
          <a:p>
            <a:pPr marL="457200" lvl="0" indent="-457200">
              <a:buAutoNum type="arabicPeriod"/>
            </a:pPr>
            <a:r>
              <a:rPr lang="en-GB" sz="2400" dirty="0" smtClean="0"/>
              <a:t>To </a:t>
            </a:r>
            <a:r>
              <a:rPr lang="en-GB" sz="2400" dirty="0"/>
              <a:t>assess the factors behind his decision to support her.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endParaRPr>
          </a:p>
        </p:txBody>
      </p:sp>
      <p:sp>
        <p:nvSpPr>
          <p:cNvPr id="7" name="TextBox 6"/>
          <p:cNvSpPr txBox="1"/>
          <p:nvPr/>
        </p:nvSpPr>
        <p:spPr>
          <a:xfrm>
            <a:off x="1170826" y="296232"/>
            <a:ext cx="6029713" cy="1754327"/>
          </a:xfrm>
          <a:prstGeom prst="rect">
            <a:avLst/>
          </a:prstGeom>
          <a:noFill/>
        </p:spPr>
        <p:txBody>
          <a:bodyPr wrap="square" rtlCol="0">
            <a:spAutoFit/>
          </a:bodyPr>
          <a:lstStyle/>
          <a:p>
            <a:pPr lvl="0" defTabSz="1219170">
              <a:defRPr/>
            </a:pPr>
            <a:r>
              <a:rPr lang="en-GB" sz="3600" b="1" u="sng" dirty="0"/>
              <a:t>Cleopatra’s initial meeting with Caesar, and his decision to support her</a:t>
            </a:r>
            <a:endParaRPr kumimoji="0" lang="en-GB" sz="4000" b="1" i="0" u="sng" strike="noStrike" kern="0" cap="none" spc="0" normalizeH="0" baseline="0" noProof="0" dirty="0">
              <a:ln>
                <a:noFill/>
              </a:ln>
              <a:solidFill>
                <a:srgbClr val="000000"/>
              </a:solidFill>
              <a:effectLst/>
              <a:uLnTx/>
              <a:uFillTx/>
              <a:latin typeface="Calibri" panose="020F0502020204030204"/>
              <a:ea typeface="Oswald"/>
              <a:cs typeface="Oswald"/>
              <a:sym typeface="Oswald"/>
            </a:endParaRPr>
          </a:p>
        </p:txBody>
      </p:sp>
      <p:sp>
        <p:nvSpPr>
          <p:cNvPr id="20" name="TextBox 19"/>
          <p:cNvSpPr txBox="1"/>
          <p:nvPr/>
        </p:nvSpPr>
        <p:spPr>
          <a:xfrm>
            <a:off x="6533880" y="200466"/>
            <a:ext cx="2375678" cy="83099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3CF9CA-01E0-44F4-86AE-C98869E16A83}" type="datetime4">
              <a:rPr kumimoji="0" lang="en-GB" sz="2400" b="1" i="0" u="sng"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February 27, 2020</a:t>
            </a:fld>
            <a:endPar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p:cNvSpPr txBox="1"/>
          <p:nvPr/>
        </p:nvSpPr>
        <p:spPr>
          <a:xfrm>
            <a:off x="4168589" y="5618887"/>
            <a:ext cx="4730580" cy="584776"/>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Key words/Spellings</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Cleopatra, Caesar, Pompey, consequence </a:t>
            </a:r>
            <a:r>
              <a:rPr kumimoji="0" lang="en-GB" sz="1600" b="0" i="0" u="none" strike="noStrike" kern="1200" cap="none" spc="0" normalizeH="0" noProof="0" dirty="0" smtClean="0">
                <a:ln>
                  <a:noFill/>
                </a:ln>
                <a:solidFill>
                  <a:prstClr val="black"/>
                </a:solidFill>
                <a:effectLst/>
                <a:uLnTx/>
                <a:uFillTx/>
                <a:latin typeface="Calibri" panose="020F0502020204030204"/>
                <a:ea typeface="+mn-ea"/>
                <a:cs typeface="Arial" panose="020B0604020202020204" pitchFamily="34" charset="0"/>
              </a:rPr>
              <a:t> </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2" name="Rectangle 21"/>
          <p:cNvSpPr/>
          <p:nvPr/>
        </p:nvSpPr>
        <p:spPr>
          <a:xfrm>
            <a:off x="4168589" y="1458990"/>
            <a:ext cx="4717082" cy="3957073"/>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mn-cs"/>
              </a:rPr>
              <a:t>Revise, Review, Recap – True or</a:t>
            </a:r>
            <a:r>
              <a:rPr kumimoji="0" lang="en-GB" sz="2400" b="1" i="0" u="none" strike="noStrike" kern="1200" cap="none" spc="0" normalizeH="0" noProof="0" dirty="0" smtClean="0">
                <a:ln>
                  <a:noFill/>
                </a:ln>
                <a:solidFill>
                  <a:prstClr val="black"/>
                </a:solidFill>
                <a:effectLst/>
                <a:uLnTx/>
                <a:uFillTx/>
                <a:latin typeface="Calibri" panose="020F0502020204030204"/>
                <a:ea typeface="+mn-ea"/>
                <a:cs typeface="+mn-cs"/>
              </a:rPr>
              <a:t> False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400" b="1" baseline="0" dirty="0">
              <a:solidFill>
                <a:prstClr val="black"/>
              </a:solidFill>
              <a:latin typeface="Calibri" panose="020F0502020204030204"/>
            </a:endParaRPr>
          </a:p>
          <a:p>
            <a:pPr marL="457200" marR="0" lvl="0" indent="-457200" algn="l" defTabSz="914400" rtl="0" eaLnBrk="1" fontAlgn="auto" latinLnBrk="0" hangingPunct="1">
              <a:lnSpc>
                <a:spcPct val="100000"/>
              </a:lnSpc>
              <a:spcBef>
                <a:spcPts val="0"/>
              </a:spcBef>
              <a:spcAft>
                <a:spcPts val="0"/>
              </a:spcAft>
              <a:buClrTx/>
              <a:buSzTx/>
              <a:buFontTx/>
              <a:buAutoNum type="arabicParenR"/>
              <a:tabLst/>
              <a:defRPr/>
            </a:pPr>
            <a:r>
              <a:rPr kumimoji="0" lang="en-GB" sz="2400" b="1" i="0" u="none" strike="noStrike" kern="1200" cap="none" spc="0" normalizeH="0" noProof="0" dirty="0" smtClean="0">
                <a:ln>
                  <a:noFill/>
                </a:ln>
                <a:solidFill>
                  <a:prstClr val="black"/>
                </a:solidFill>
                <a:effectLst/>
                <a:uLnTx/>
                <a:uFillTx/>
                <a:latin typeface="Calibri" panose="020F0502020204030204"/>
                <a:ea typeface="+mn-ea"/>
                <a:cs typeface="+mn-cs"/>
              </a:rPr>
              <a:t>Cleopatra could not raise a large army to fight her brother</a:t>
            </a:r>
          </a:p>
          <a:p>
            <a:pPr marL="457200" marR="0" lvl="0" indent="-457200" algn="l" defTabSz="914400" rtl="0" eaLnBrk="1" fontAlgn="auto" latinLnBrk="0" hangingPunct="1">
              <a:lnSpc>
                <a:spcPct val="100000"/>
              </a:lnSpc>
              <a:spcBef>
                <a:spcPts val="0"/>
              </a:spcBef>
              <a:spcAft>
                <a:spcPts val="0"/>
              </a:spcAft>
              <a:buClrTx/>
              <a:buSzTx/>
              <a:buFontTx/>
              <a:buAutoNum type="arabicParenR"/>
              <a:tabLst/>
              <a:defRPr/>
            </a:pPr>
            <a:r>
              <a:rPr lang="en-GB" sz="2400" b="1" noProof="0" dirty="0" smtClean="0">
                <a:solidFill>
                  <a:prstClr val="black"/>
                </a:solidFill>
                <a:latin typeface="Calibri" panose="020F0502020204030204"/>
              </a:rPr>
              <a:t>Pompey the Great came to Egypt to seek help during the Roman Civil War</a:t>
            </a:r>
          </a:p>
          <a:p>
            <a:pPr marL="457200" marR="0" lvl="0" indent="-457200" algn="l" defTabSz="914400" rtl="0" eaLnBrk="1" fontAlgn="auto" latinLnBrk="0" hangingPunct="1">
              <a:lnSpc>
                <a:spcPct val="100000"/>
              </a:lnSpc>
              <a:spcBef>
                <a:spcPts val="0"/>
              </a:spcBef>
              <a:spcAft>
                <a:spcPts val="0"/>
              </a:spcAft>
              <a:buClrTx/>
              <a:buSzTx/>
              <a:buFontTx/>
              <a:buAutoNum type="arabicParenR"/>
              <a:tabLst/>
              <a:defRPr/>
            </a:pPr>
            <a:r>
              <a:rPr lang="en-GB" sz="2400" b="1" noProof="0" dirty="0" smtClean="0">
                <a:solidFill>
                  <a:prstClr val="black"/>
                </a:solidFill>
                <a:latin typeface="Calibri" panose="020F0502020204030204"/>
              </a:rPr>
              <a:t>Pompey was shot on arrival to Egypt</a:t>
            </a:r>
          </a:p>
          <a:p>
            <a:pPr marL="457200" marR="0" lvl="0" indent="-457200" algn="l" defTabSz="914400" rtl="0" eaLnBrk="1" fontAlgn="auto" latinLnBrk="0" hangingPunct="1">
              <a:lnSpc>
                <a:spcPct val="100000"/>
              </a:lnSpc>
              <a:spcBef>
                <a:spcPts val="0"/>
              </a:spcBef>
              <a:spcAft>
                <a:spcPts val="0"/>
              </a:spcAft>
              <a:buClrTx/>
              <a:buSzTx/>
              <a:buFontTx/>
              <a:buAutoNum type="arabicParenR"/>
              <a:tabLst/>
              <a:defRPr/>
            </a:pPr>
            <a:r>
              <a:rPr kumimoji="0" lang="en-GB" sz="2400" b="1" i="0" u="none" strike="noStrike" kern="1200" cap="none" spc="0" normalizeH="0" baseline="0" dirty="0" smtClean="0">
                <a:ln>
                  <a:noFill/>
                </a:ln>
                <a:solidFill>
                  <a:prstClr val="black"/>
                </a:solidFill>
                <a:effectLst/>
                <a:uLnTx/>
                <a:uFillTx/>
                <a:latin typeface="Calibri" panose="020F0502020204030204"/>
                <a:ea typeface="+mn-ea"/>
                <a:cs typeface="+mn-cs"/>
              </a:rPr>
              <a:t>Caesar</a:t>
            </a:r>
            <a:r>
              <a:rPr kumimoji="0" lang="en-GB" sz="2400" b="1" i="0" u="none" strike="noStrike" kern="1200" cap="none" spc="0" normalizeH="0" dirty="0" smtClean="0">
                <a:ln>
                  <a:noFill/>
                </a:ln>
                <a:solidFill>
                  <a:prstClr val="black"/>
                </a:solidFill>
                <a:effectLst/>
                <a:uLnTx/>
                <a:uFillTx/>
                <a:latin typeface="Calibri" panose="020F0502020204030204"/>
                <a:ea typeface="+mn-ea"/>
                <a:cs typeface="+mn-cs"/>
              </a:rPr>
              <a:t> was outraged by the death of Pompey as he was still a Roman Consul</a:t>
            </a:r>
          </a:p>
          <a:p>
            <a:pPr marL="457200" marR="0" lvl="0" indent="-457200" algn="l" defTabSz="914400" rtl="0" eaLnBrk="1" fontAlgn="auto" latinLnBrk="0" hangingPunct="1">
              <a:lnSpc>
                <a:spcPct val="100000"/>
              </a:lnSpc>
              <a:spcBef>
                <a:spcPts val="0"/>
              </a:spcBef>
              <a:spcAft>
                <a:spcPts val="0"/>
              </a:spcAft>
              <a:buClrTx/>
              <a:buSzTx/>
              <a:buFontTx/>
              <a:buAutoNum type="arabicParenR"/>
              <a:tabLst/>
              <a:defRPr/>
            </a:pPr>
            <a:r>
              <a:rPr lang="en-GB" sz="2400" b="1" dirty="0" smtClean="0">
                <a:solidFill>
                  <a:prstClr val="black"/>
                </a:solidFill>
                <a:latin typeface="Calibri" panose="020F0502020204030204"/>
              </a:rPr>
              <a:t>Caesar went straight back to Rome and left Ptolemy to fight Cleopatra</a:t>
            </a:r>
            <a:endPar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751854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954" y="218051"/>
            <a:ext cx="6262534" cy="6359731"/>
          </a:xfrm>
        </p:spPr>
        <p:style>
          <a:lnRef idx="2">
            <a:schemeClr val="dk1"/>
          </a:lnRef>
          <a:fillRef idx="1">
            <a:schemeClr val="lt1"/>
          </a:fillRef>
          <a:effectRef idx="0">
            <a:schemeClr val="dk1"/>
          </a:effectRef>
          <a:fontRef idx="minor">
            <a:schemeClr val="dk1"/>
          </a:fontRef>
        </p:style>
        <p:txBody>
          <a:bodyPr>
            <a:normAutofit fontScale="62500" lnSpcReduction="20000"/>
          </a:bodyPr>
          <a:lstStyle/>
          <a:p>
            <a:pPr marL="0" indent="0">
              <a:lnSpc>
                <a:spcPct val="160000"/>
              </a:lnSpc>
              <a:buNone/>
            </a:pPr>
            <a:r>
              <a:rPr lang="en-GB" dirty="0"/>
              <a:t>Caesar gave the </a:t>
            </a:r>
            <a:r>
              <a:rPr lang="en-GB" dirty="0" err="1"/>
              <a:t>Thessalians</a:t>
            </a:r>
            <a:r>
              <a:rPr lang="en-GB" dirty="0"/>
              <a:t> back their freedom to celebrate his victory and then followed after Pompey; when he reached Asia he also made the </a:t>
            </a:r>
            <a:r>
              <a:rPr lang="en-GB" dirty="0" err="1"/>
              <a:t>Cnidians</a:t>
            </a:r>
            <a:r>
              <a:rPr lang="en-GB" dirty="0"/>
              <a:t> free to please </a:t>
            </a:r>
            <a:r>
              <a:rPr lang="en-GB" dirty="0" err="1"/>
              <a:t>Theopompus</a:t>
            </a:r>
            <a:r>
              <a:rPr lang="en-GB" dirty="0"/>
              <a:t> (the one who collected stories together) and he let off all the people who lived in Asia for a third of their taxes. Arriving at Alexandria just after Pompey’s death, Caesar turned away in horror when </a:t>
            </a:r>
            <a:r>
              <a:rPr lang="en-GB" dirty="0" err="1"/>
              <a:t>Theodotus</a:t>
            </a:r>
            <a:r>
              <a:rPr lang="en-GB" dirty="0"/>
              <a:t> showed him Pompey’s head, but he accepted Pompey’s seal-ring and he cried when he saw it. Also, he was kind to all the friends and associates of Pompey who had been captured by the King of Egypt as they wandered about the country and he got them onto his side. </a:t>
            </a:r>
            <a:endParaRPr lang="en-GB" dirty="0" smtClean="0"/>
          </a:p>
          <a:p>
            <a:pPr marL="0" indent="0" algn="r">
              <a:buNone/>
            </a:pPr>
            <a:r>
              <a:rPr lang="en-GB" b="1" u="sng" dirty="0" smtClean="0"/>
              <a:t>Plutarch, Life of Caesar, 48</a:t>
            </a:r>
            <a:endParaRPr lang="en-GB" b="1" u="sng" dirty="0"/>
          </a:p>
        </p:txBody>
      </p:sp>
      <p:sp>
        <p:nvSpPr>
          <p:cNvPr id="4" name="Rectangle 3"/>
          <p:cNvSpPr/>
          <p:nvPr/>
        </p:nvSpPr>
        <p:spPr>
          <a:xfrm>
            <a:off x="6492978" y="218051"/>
            <a:ext cx="2488790" cy="1743485"/>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GB" sz="2400" dirty="0" smtClean="0"/>
              <a:t>What can we learn from this passage about the Client state relationship? (5)</a:t>
            </a:r>
            <a:endParaRPr lang="en-GB" sz="2400" dirty="0"/>
          </a:p>
        </p:txBody>
      </p:sp>
      <p:sp>
        <p:nvSpPr>
          <p:cNvPr id="5" name="Rectangle 4"/>
          <p:cNvSpPr/>
          <p:nvPr/>
        </p:nvSpPr>
        <p:spPr>
          <a:xfrm>
            <a:off x="6492977" y="2182044"/>
            <a:ext cx="2488790" cy="2431743"/>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n-GB" sz="2400" dirty="0" smtClean="0"/>
              <a:t>Using details from the passage, evaluate how accurate you think the account of Caesar’s reaction to Pompey’s death was. (5)</a:t>
            </a:r>
            <a:endParaRPr lang="en-GB" sz="2400" dirty="0"/>
          </a:p>
        </p:txBody>
      </p:sp>
      <p:sp>
        <p:nvSpPr>
          <p:cNvPr id="6" name="Rectangle 5"/>
          <p:cNvSpPr/>
          <p:nvPr/>
        </p:nvSpPr>
        <p:spPr>
          <a:xfrm>
            <a:off x="6492977" y="4834294"/>
            <a:ext cx="2651024" cy="202370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400" b="1" u="sng" dirty="0" smtClean="0"/>
              <a:t>CHALLENGE</a:t>
            </a:r>
            <a:r>
              <a:rPr lang="en-GB" sz="2400" dirty="0" smtClean="0"/>
              <a:t>:</a:t>
            </a:r>
          </a:p>
          <a:p>
            <a:pPr algn="ctr"/>
            <a:r>
              <a:rPr lang="en-GB" sz="2400" dirty="0" smtClean="0"/>
              <a:t>Explain the significance of Pompey’s assassination for Ptolemy XIII and his advisors.</a:t>
            </a:r>
            <a:endParaRPr lang="en-GB" sz="2400" dirty="0"/>
          </a:p>
        </p:txBody>
      </p:sp>
    </p:spTree>
    <p:extLst>
      <p:ext uri="{BB962C8B-B14F-4D97-AF65-F5344CB8AC3E}">
        <p14:creationId xmlns:p14="http://schemas.microsoft.com/office/powerpoint/2010/main" val="21974748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90414"/>
          </a:xfrm>
          <a:solidFill>
            <a:srgbClr val="D60093"/>
          </a:solidFill>
        </p:spPr>
        <p:style>
          <a:lnRef idx="0">
            <a:schemeClr val="accent2"/>
          </a:lnRef>
          <a:fillRef idx="3">
            <a:schemeClr val="accent2"/>
          </a:fillRef>
          <a:effectRef idx="3">
            <a:schemeClr val="accent2"/>
          </a:effectRef>
          <a:fontRef idx="minor">
            <a:schemeClr val="lt1"/>
          </a:fontRef>
        </p:style>
        <p:txBody>
          <a:bodyPr/>
          <a:lstStyle/>
          <a:p>
            <a:r>
              <a:rPr lang="en-GB" b="1" u="sng" dirty="0" smtClean="0"/>
              <a:t>Cleopatra meets Caesar</a:t>
            </a:r>
            <a:endParaRPr lang="en-GB" b="1" u="sng" dirty="0"/>
          </a:p>
        </p:txBody>
      </p:sp>
      <p:sp>
        <p:nvSpPr>
          <p:cNvPr id="3" name="Content Placeholder 2"/>
          <p:cNvSpPr>
            <a:spLocks noGrp="1"/>
          </p:cNvSpPr>
          <p:nvPr>
            <p:ph idx="1"/>
          </p:nvPr>
        </p:nvSpPr>
        <p:spPr>
          <a:xfrm>
            <a:off x="153015" y="825347"/>
            <a:ext cx="6052370" cy="4351338"/>
          </a:xfrm>
        </p:spPr>
        <p:txBody>
          <a:bodyPr>
            <a:normAutofit fontScale="92500"/>
          </a:bodyPr>
          <a:lstStyle/>
          <a:p>
            <a:pPr marL="0" indent="0">
              <a:buNone/>
            </a:pPr>
            <a:r>
              <a:rPr lang="en-GB" sz="2100" dirty="0" smtClean="0"/>
              <a:t>According to Plutarch, Life of Caesar, 49, Cleopatra sought out Caesar for help. She left her troops at </a:t>
            </a:r>
            <a:r>
              <a:rPr lang="en-GB" sz="2100" dirty="0" err="1" smtClean="0"/>
              <a:t>Pelusium</a:t>
            </a:r>
            <a:r>
              <a:rPr lang="en-GB" sz="2100" dirty="0" smtClean="0"/>
              <a:t> and secretly made her way to Alexandria in a small fishing boat, upon arrival she was wrapped in a carpet and smuggled into Caesar’s lodgings. All an attempt to avoid the guards of </a:t>
            </a:r>
            <a:r>
              <a:rPr lang="en-GB" sz="2100" dirty="0" err="1" smtClean="0"/>
              <a:t>Ptolmey</a:t>
            </a:r>
            <a:r>
              <a:rPr lang="en-GB" sz="2100" dirty="0" smtClean="0"/>
              <a:t> XIII’s advisor, </a:t>
            </a:r>
            <a:r>
              <a:rPr lang="en-GB" sz="2100" dirty="0" err="1" smtClean="0"/>
              <a:t>Pothinus</a:t>
            </a:r>
            <a:r>
              <a:rPr lang="en-GB" sz="2100" dirty="0" smtClean="0"/>
              <a:t>…</a:t>
            </a:r>
          </a:p>
          <a:p>
            <a:pPr marL="0" indent="0">
              <a:buNone/>
            </a:pPr>
            <a:r>
              <a:rPr lang="en-GB" sz="2100" dirty="0" smtClean="0"/>
              <a:t>This is quite and impressive story, and a version of events that ONLY appears in Plutarch’s writings. This does not mean we cannot use it, but it does mean we must examine it’s likelihood. </a:t>
            </a:r>
          </a:p>
          <a:p>
            <a:pPr marL="0" indent="0">
              <a:buNone/>
            </a:pPr>
            <a:r>
              <a:rPr lang="en-GB" sz="2100" dirty="0" smtClean="0"/>
              <a:t>Ultimately, Caesar supports Cleopatra and orders that she is to return to the throne and rule alongside her brother. However, this is very much the beginning of Cleopatra’s independent rule.</a:t>
            </a:r>
            <a:endParaRPr lang="en-GB" sz="2100" dirty="0"/>
          </a:p>
        </p:txBody>
      </p:sp>
      <p:sp>
        <p:nvSpPr>
          <p:cNvPr id="4" name="Rectangle 3"/>
          <p:cNvSpPr/>
          <p:nvPr/>
        </p:nvSpPr>
        <p:spPr>
          <a:xfrm>
            <a:off x="6205385" y="5424"/>
            <a:ext cx="2938616" cy="449283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000" b="1" u="sng" dirty="0" smtClean="0"/>
              <a:t>TASK</a:t>
            </a:r>
            <a:r>
              <a:rPr lang="en-GB" sz="2000" dirty="0" smtClean="0"/>
              <a:t>: using p.171-173, create a 5-step story board to record the events and consequences of Cleopatra meeting Caesar.</a:t>
            </a:r>
          </a:p>
          <a:p>
            <a:pPr algn="ctr"/>
            <a:endParaRPr lang="en-GB" sz="2000" dirty="0" smtClean="0"/>
          </a:p>
          <a:p>
            <a:pPr algn="ctr"/>
            <a:r>
              <a:rPr lang="en-GB" sz="2000" dirty="0" smtClean="0"/>
              <a:t>Add quotes to your flow chart by reading Plutarch, </a:t>
            </a:r>
            <a:r>
              <a:rPr lang="en-GB" sz="2000" i="1" dirty="0" smtClean="0"/>
              <a:t>Life of Caesar</a:t>
            </a:r>
            <a:r>
              <a:rPr lang="en-GB" sz="2000" dirty="0" smtClean="0"/>
              <a:t>, 49. (p.7)</a:t>
            </a:r>
          </a:p>
          <a:p>
            <a:pPr algn="ctr"/>
            <a:endParaRPr lang="en-GB" sz="2000" dirty="0"/>
          </a:p>
          <a:p>
            <a:pPr algn="ctr"/>
            <a:r>
              <a:rPr lang="en-GB" sz="2000" u="sng" dirty="0" smtClean="0"/>
              <a:t>Your chart should include</a:t>
            </a:r>
            <a:r>
              <a:rPr lang="en-GB" sz="2000" dirty="0" smtClean="0"/>
              <a:t>;</a:t>
            </a:r>
          </a:p>
          <a:p>
            <a:pPr marL="342900" indent="-342900" algn="ctr">
              <a:buFont typeface="Wingdings" panose="05000000000000000000" pitchFamily="2" charset="2"/>
              <a:buChar char="ü"/>
            </a:pPr>
            <a:r>
              <a:rPr lang="en-GB" sz="2000" dirty="0" smtClean="0"/>
              <a:t>Her (supposed) secret arrival.</a:t>
            </a:r>
          </a:p>
          <a:p>
            <a:pPr marL="342900" indent="-342900" algn="ctr">
              <a:buFont typeface="Wingdings" panose="05000000000000000000" pitchFamily="2" charset="2"/>
              <a:buChar char="ü"/>
            </a:pPr>
            <a:r>
              <a:rPr lang="en-GB" sz="2000" dirty="0" smtClean="0"/>
              <a:t>The atmosphere of the meeting</a:t>
            </a:r>
          </a:p>
          <a:p>
            <a:pPr marL="342900" indent="-342900" algn="ctr">
              <a:buFont typeface="Wingdings" panose="05000000000000000000" pitchFamily="2" charset="2"/>
              <a:buChar char="ü"/>
            </a:pPr>
            <a:r>
              <a:rPr lang="en-GB" sz="2000" dirty="0" smtClean="0"/>
              <a:t>Ptolemy’s response and consequences for the throne.</a:t>
            </a:r>
            <a:endParaRPr lang="en-GB" sz="2000" dirty="0"/>
          </a:p>
        </p:txBody>
      </p:sp>
      <p:sp>
        <p:nvSpPr>
          <p:cNvPr id="5" name="Rectangle 4"/>
          <p:cNvSpPr/>
          <p:nvPr/>
        </p:nvSpPr>
        <p:spPr>
          <a:xfrm>
            <a:off x="0" y="4689988"/>
            <a:ext cx="4678926" cy="2168013"/>
          </a:xfrm>
          <a:prstGeom prst="rect">
            <a:avLst/>
          </a:prstGeom>
          <a:ln w="57150">
            <a:solidFill>
              <a:srgbClr val="FF0000"/>
            </a:solidFill>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000" b="1" u="sng" dirty="0"/>
              <a:t>CHALLENGE</a:t>
            </a:r>
            <a:r>
              <a:rPr lang="en-GB" sz="2000" dirty="0"/>
              <a:t>: </a:t>
            </a:r>
            <a:r>
              <a:rPr lang="en-GB" sz="2000" dirty="0" smtClean="0"/>
              <a:t>read the blue, Source Skills box on p.172, discussing Plutarch.</a:t>
            </a:r>
          </a:p>
          <a:p>
            <a:pPr algn="ctr"/>
            <a:endParaRPr lang="en-GB" sz="2000" dirty="0" smtClean="0"/>
          </a:p>
          <a:p>
            <a:pPr algn="ctr"/>
            <a:r>
              <a:rPr lang="en-GB" sz="2000" dirty="0" smtClean="0"/>
              <a:t>Identify and explains where issues of accuracy might arise when reading his accounts of the history of Cleopatra and her dealings with Rome.</a:t>
            </a:r>
            <a:endParaRPr lang="en-GB" sz="2000" dirty="0"/>
          </a:p>
        </p:txBody>
      </p:sp>
      <p:pic>
        <p:nvPicPr>
          <p:cNvPr id="1026" name="Picture 2" descr="Image result for Cleopatra carpet 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844845" y="4689988"/>
            <a:ext cx="4299155" cy="2168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24365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8575161"/>
              </p:ext>
            </p:extLst>
          </p:nvPr>
        </p:nvGraphicFramePr>
        <p:xfrm>
          <a:off x="0" y="0"/>
          <a:ext cx="9144000" cy="6734908"/>
        </p:xfrm>
        <a:graphic>
          <a:graphicData uri="http://schemas.openxmlformats.org/drawingml/2006/table">
            <a:tbl>
              <a:tblPr firstRow="1" bandRow="1">
                <a:tableStyleId>{5C22544A-7EE6-4342-B048-85BDC9FD1C3A}</a:tableStyleId>
              </a:tblPr>
              <a:tblGrid>
                <a:gridCol w="3048000">
                  <a:extLst>
                    <a:ext uri="{9D8B030D-6E8A-4147-A177-3AD203B41FA5}">
                      <a16:colId xmlns="" xmlns:a16="http://schemas.microsoft.com/office/drawing/2014/main" val="904374852"/>
                    </a:ext>
                  </a:extLst>
                </a:gridCol>
                <a:gridCol w="3048000">
                  <a:extLst>
                    <a:ext uri="{9D8B030D-6E8A-4147-A177-3AD203B41FA5}">
                      <a16:colId xmlns="" xmlns:a16="http://schemas.microsoft.com/office/drawing/2014/main" val="991419401"/>
                    </a:ext>
                  </a:extLst>
                </a:gridCol>
                <a:gridCol w="3048000">
                  <a:extLst>
                    <a:ext uri="{9D8B030D-6E8A-4147-A177-3AD203B41FA5}">
                      <a16:colId xmlns="" xmlns:a16="http://schemas.microsoft.com/office/drawing/2014/main" val="2968804436"/>
                    </a:ext>
                  </a:extLst>
                </a:gridCol>
              </a:tblGrid>
              <a:tr h="2262554">
                <a:tc>
                  <a:txBody>
                    <a:bodyPr/>
                    <a:lstStyle/>
                    <a:p>
                      <a:endParaRPr lang="en-GB"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250325883"/>
                  </a:ext>
                </a:extLst>
              </a:tr>
              <a:tr h="1119554">
                <a:tc>
                  <a:txBody>
                    <a:bodyPr/>
                    <a:lstStyle/>
                    <a:p>
                      <a:r>
                        <a:rPr lang="en-GB" dirty="0" smtClean="0"/>
                        <a:t>Cleopatra arrives</a:t>
                      </a:r>
                      <a:r>
                        <a:rPr lang="en-GB" baseline="0" dirty="0" smtClean="0"/>
                        <a:t> by….</a:t>
                      </a:r>
                      <a:endParaRPr lang="en-GB"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smtClean="0"/>
                        <a:t>She is wrapped</a:t>
                      </a:r>
                      <a:r>
                        <a:rPr lang="en-GB" baseline="0" dirty="0" smtClean="0"/>
                        <a:t> in a bundle of….</a:t>
                      </a:r>
                      <a:endParaRPr lang="en-GB"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smtClean="0"/>
                        <a:t>She meets</a:t>
                      </a:r>
                      <a:r>
                        <a:rPr lang="en-GB" baseline="0" dirty="0" smtClean="0"/>
                        <a:t> Caesar and the pair are….</a:t>
                      </a:r>
                      <a:endParaRPr lang="en-GB"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4196082288"/>
                  </a:ext>
                </a:extLst>
              </a:tr>
              <a:tr h="2233246">
                <a:tc>
                  <a:txBody>
                    <a:bodyPr/>
                    <a:lstStyle/>
                    <a:p>
                      <a:endParaRPr lang="en-GB"/>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665519782"/>
                  </a:ext>
                </a:extLst>
              </a:tr>
              <a:tr h="1119554">
                <a:tc>
                  <a:txBody>
                    <a:bodyPr/>
                    <a:lstStyle/>
                    <a:p>
                      <a:r>
                        <a:rPr lang="en-GB" dirty="0" smtClean="0"/>
                        <a:t>Ptolemy</a:t>
                      </a:r>
                      <a:r>
                        <a:rPr lang="en-GB" baseline="0" dirty="0" smtClean="0"/>
                        <a:t> finds Cleopatra in the palace with Caesar and…. </a:t>
                      </a:r>
                      <a:endParaRPr lang="en-GB"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smtClean="0"/>
                        <a:t>Caesar</a:t>
                      </a:r>
                      <a:r>
                        <a:rPr lang="en-GB" baseline="0" dirty="0" smtClean="0"/>
                        <a:t> announces….</a:t>
                      </a:r>
                      <a:endParaRPr lang="en-GB"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smtClean="0"/>
                        <a:t>Caesar</a:t>
                      </a:r>
                      <a:r>
                        <a:rPr lang="en-GB" baseline="0" dirty="0" smtClean="0"/>
                        <a:t> also announces in a surprise move that….</a:t>
                      </a:r>
                      <a:endParaRPr lang="en-GB"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594856355"/>
                  </a:ext>
                </a:extLst>
              </a:tr>
            </a:tbl>
          </a:graphicData>
        </a:graphic>
      </p:graphicFrame>
    </p:spTree>
    <p:extLst>
      <p:ext uri="{BB962C8B-B14F-4D97-AF65-F5344CB8AC3E}">
        <p14:creationId xmlns:p14="http://schemas.microsoft.com/office/powerpoint/2010/main" val="19912408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28420"/>
          </a:xfrm>
          <a:solidFill>
            <a:srgbClr val="D60093"/>
          </a:solidFill>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GB" b="1" u="sng" dirty="0" smtClean="0"/>
              <a:t>Cleopatra meets Caesar</a:t>
            </a:r>
            <a:endParaRPr lang="en-GB" b="1" u="sng" dirty="0"/>
          </a:p>
        </p:txBody>
      </p:sp>
      <p:sp>
        <p:nvSpPr>
          <p:cNvPr id="4" name="Oval 3"/>
          <p:cNvSpPr/>
          <p:nvPr/>
        </p:nvSpPr>
        <p:spPr>
          <a:xfrm>
            <a:off x="3026044" y="2571838"/>
            <a:ext cx="3274017" cy="2200759"/>
          </a:xfrm>
          <a:prstGeom prst="ellipse">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GB" sz="2400" dirty="0" smtClean="0"/>
              <a:t>Makes notes from the clip from the TV series, Rome.</a:t>
            </a:r>
          </a:p>
          <a:p>
            <a:pPr algn="ctr"/>
            <a:r>
              <a:rPr lang="en-GB" sz="2000" dirty="0" smtClean="0"/>
              <a:t>- </a:t>
            </a:r>
            <a:r>
              <a:rPr lang="en-GB" sz="2000" i="1" dirty="0" smtClean="0"/>
              <a:t>remember, this is ONE interpretation of events!</a:t>
            </a:r>
            <a:endParaRPr lang="en-GB" sz="2000" i="1" dirty="0"/>
          </a:p>
        </p:txBody>
      </p:sp>
      <p:sp>
        <p:nvSpPr>
          <p:cNvPr id="5" name="TextBox 4"/>
          <p:cNvSpPr txBox="1"/>
          <p:nvPr/>
        </p:nvSpPr>
        <p:spPr>
          <a:xfrm>
            <a:off x="6021091" y="1332855"/>
            <a:ext cx="2464230" cy="1323439"/>
          </a:xfrm>
          <a:prstGeom prst="rect">
            <a:avLst/>
          </a:prstGeom>
          <a:noFill/>
        </p:spPr>
        <p:txBody>
          <a:bodyPr wrap="square" rtlCol="0">
            <a:spAutoFit/>
          </a:bodyPr>
          <a:lstStyle/>
          <a:p>
            <a:pPr algn="ctr"/>
            <a:r>
              <a:rPr lang="en-GB" sz="2000" b="1" dirty="0" smtClean="0"/>
              <a:t>1. How does Cleopatra get herself to Caesar, without being detected?</a:t>
            </a:r>
            <a:endParaRPr lang="en-GB" sz="2000" b="1" dirty="0"/>
          </a:p>
        </p:txBody>
      </p:sp>
      <p:sp>
        <p:nvSpPr>
          <p:cNvPr id="7" name="TextBox 6"/>
          <p:cNvSpPr txBox="1"/>
          <p:nvPr/>
        </p:nvSpPr>
        <p:spPr>
          <a:xfrm>
            <a:off x="6300061" y="4374132"/>
            <a:ext cx="2464230" cy="1908215"/>
          </a:xfrm>
          <a:prstGeom prst="rect">
            <a:avLst/>
          </a:prstGeom>
          <a:noFill/>
        </p:spPr>
        <p:txBody>
          <a:bodyPr wrap="square" rtlCol="0">
            <a:spAutoFit/>
          </a:bodyPr>
          <a:lstStyle/>
          <a:p>
            <a:pPr algn="ctr"/>
            <a:r>
              <a:rPr lang="en-GB" sz="2000" b="1" dirty="0" smtClean="0"/>
              <a:t>2. Why may her guards seem nervous about sneaking her into meet Caesar?</a:t>
            </a:r>
          </a:p>
          <a:p>
            <a:pPr algn="ctr"/>
            <a:r>
              <a:rPr lang="en-GB" sz="2000" dirty="0" smtClean="0"/>
              <a:t>- </a:t>
            </a:r>
            <a:r>
              <a:rPr lang="en-GB" i="1" dirty="0" smtClean="0"/>
              <a:t>What do you know about the wider events?</a:t>
            </a:r>
            <a:endParaRPr lang="en-GB" i="1" dirty="0"/>
          </a:p>
        </p:txBody>
      </p:sp>
      <p:sp>
        <p:nvSpPr>
          <p:cNvPr id="8" name="TextBox 7"/>
          <p:cNvSpPr txBox="1"/>
          <p:nvPr/>
        </p:nvSpPr>
        <p:spPr>
          <a:xfrm>
            <a:off x="3026044" y="5580469"/>
            <a:ext cx="2464230" cy="1323439"/>
          </a:xfrm>
          <a:prstGeom prst="rect">
            <a:avLst/>
          </a:prstGeom>
          <a:noFill/>
        </p:spPr>
        <p:txBody>
          <a:bodyPr wrap="square" rtlCol="0">
            <a:spAutoFit/>
          </a:bodyPr>
          <a:lstStyle/>
          <a:p>
            <a:pPr algn="ctr"/>
            <a:r>
              <a:rPr lang="en-GB" sz="2000" b="1" dirty="0" smtClean="0"/>
              <a:t>3. What does Caesar’s initial reaction to Cleopatra seem to be</a:t>
            </a:r>
            <a:r>
              <a:rPr lang="en-GB" b="1" i="1" dirty="0" smtClean="0"/>
              <a:t>?</a:t>
            </a:r>
            <a:endParaRPr lang="en-GB" b="1" i="1" dirty="0"/>
          </a:p>
        </p:txBody>
      </p:sp>
      <p:sp>
        <p:nvSpPr>
          <p:cNvPr id="9" name="TextBox 8"/>
          <p:cNvSpPr txBox="1"/>
          <p:nvPr/>
        </p:nvSpPr>
        <p:spPr>
          <a:xfrm>
            <a:off x="205352" y="3844838"/>
            <a:ext cx="2464230" cy="1631216"/>
          </a:xfrm>
          <a:prstGeom prst="rect">
            <a:avLst/>
          </a:prstGeom>
          <a:noFill/>
        </p:spPr>
        <p:txBody>
          <a:bodyPr wrap="square" rtlCol="0">
            <a:spAutoFit/>
          </a:bodyPr>
          <a:lstStyle/>
          <a:p>
            <a:pPr algn="ctr"/>
            <a:r>
              <a:rPr lang="en-GB" sz="2000" b="1" dirty="0" smtClean="0"/>
              <a:t>4. What appears to be the consequences, for Ptolemy XIII, of Cleopatra going to Caesar</a:t>
            </a:r>
            <a:r>
              <a:rPr lang="en-GB" b="1" i="1" dirty="0" smtClean="0"/>
              <a:t>?</a:t>
            </a:r>
            <a:endParaRPr lang="en-GB" b="1" i="1" dirty="0"/>
          </a:p>
        </p:txBody>
      </p:sp>
      <p:sp>
        <p:nvSpPr>
          <p:cNvPr id="10" name="TextBox 9"/>
          <p:cNvSpPr txBox="1"/>
          <p:nvPr/>
        </p:nvSpPr>
        <p:spPr>
          <a:xfrm>
            <a:off x="1716436" y="1025079"/>
            <a:ext cx="2619215" cy="1938992"/>
          </a:xfrm>
          <a:prstGeom prst="rect">
            <a:avLst/>
          </a:prstGeom>
          <a:noFill/>
        </p:spPr>
        <p:txBody>
          <a:bodyPr wrap="square" rtlCol="0">
            <a:spAutoFit/>
          </a:bodyPr>
          <a:lstStyle/>
          <a:p>
            <a:pPr algn="ctr"/>
            <a:r>
              <a:rPr lang="en-GB" sz="2000" b="1" dirty="0" smtClean="0"/>
              <a:t>5. Based on your own knowledge of events, how accurate a portrayal do you consider this scene to be</a:t>
            </a:r>
            <a:r>
              <a:rPr lang="en-GB" b="1" i="1" dirty="0" smtClean="0"/>
              <a:t>?</a:t>
            </a:r>
            <a:endParaRPr lang="en-GB" b="1" i="1" dirty="0"/>
          </a:p>
        </p:txBody>
      </p:sp>
      <p:sp>
        <p:nvSpPr>
          <p:cNvPr id="11" name="Rectangle 10"/>
          <p:cNvSpPr/>
          <p:nvPr/>
        </p:nvSpPr>
        <p:spPr>
          <a:xfrm rot="21165111">
            <a:off x="224929" y="1379433"/>
            <a:ext cx="1511085" cy="541393"/>
          </a:xfrm>
          <a:prstGeom prst="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8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CHALLENGE</a:t>
            </a:r>
            <a:endParaRPr lang="en-GB" dirty="0"/>
          </a:p>
        </p:txBody>
      </p:sp>
      <p:cxnSp>
        <p:nvCxnSpPr>
          <p:cNvPr id="13" name="Straight Arrow Connector 12"/>
          <p:cNvCxnSpPr>
            <a:stCxn id="4" idx="7"/>
          </p:cNvCxnSpPr>
          <p:nvPr/>
        </p:nvCxnSpPr>
        <p:spPr>
          <a:xfrm flipV="1">
            <a:off x="5820592" y="2185261"/>
            <a:ext cx="572459" cy="70887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p:cNvCxnSpPr>
            <a:stCxn id="4" idx="5"/>
          </p:cNvCxnSpPr>
          <p:nvPr/>
        </p:nvCxnSpPr>
        <p:spPr>
          <a:xfrm>
            <a:off x="5820592" y="4450302"/>
            <a:ext cx="479469" cy="322294"/>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p:cNvCxnSpPr>
            <a:stCxn id="4" idx="4"/>
          </p:cNvCxnSpPr>
          <p:nvPr/>
        </p:nvCxnSpPr>
        <p:spPr>
          <a:xfrm flipH="1">
            <a:off x="4656803" y="4772596"/>
            <a:ext cx="6249" cy="80787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4" idx="2"/>
          </p:cNvCxnSpPr>
          <p:nvPr/>
        </p:nvCxnSpPr>
        <p:spPr>
          <a:xfrm flipH="1">
            <a:off x="2406112" y="3672217"/>
            <a:ext cx="619932" cy="47537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p:cNvCxnSpPr>
            <a:stCxn id="4" idx="1"/>
          </p:cNvCxnSpPr>
          <p:nvPr/>
        </p:nvCxnSpPr>
        <p:spPr>
          <a:xfrm flipH="1" flipV="1">
            <a:off x="3208150" y="2391829"/>
            <a:ext cx="297363" cy="50230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9588335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74915"/>
          </a:xfrm>
          <a:solidFill>
            <a:srgbClr val="D60093"/>
          </a:solidFill>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GB" b="1" u="sng" dirty="0" smtClean="0"/>
              <a:t>Why did Caesar choose to support Cleopatra?</a:t>
            </a:r>
            <a:endParaRPr lang="en-GB" b="1" u="sng" dirty="0"/>
          </a:p>
        </p:txBody>
      </p:sp>
      <p:sp>
        <p:nvSpPr>
          <p:cNvPr id="3" name="Content Placeholder 2"/>
          <p:cNvSpPr>
            <a:spLocks noGrp="1"/>
          </p:cNvSpPr>
          <p:nvPr>
            <p:ph idx="1"/>
          </p:nvPr>
        </p:nvSpPr>
        <p:spPr>
          <a:xfrm>
            <a:off x="127838" y="1024833"/>
            <a:ext cx="5723585" cy="4351338"/>
          </a:xfrm>
        </p:spPr>
        <p:txBody>
          <a:bodyPr>
            <a:normAutofit/>
          </a:bodyPr>
          <a:lstStyle/>
          <a:p>
            <a:pPr marL="0" indent="0">
              <a:buNone/>
            </a:pPr>
            <a:r>
              <a:rPr lang="en-GB" sz="2200" dirty="0" smtClean="0"/>
              <a:t>Historians have long debated the reasons as to why Caesar chose to support Cleopatra, and have often liked to play on the idea of Cleopatra as a seductress. However, Caesar understood the political and economic benefits of having an Egyptian leader on his side, and it seems as though he took a real dislike to Ptolemy XIII and his advisors after the death of Pompey.</a:t>
            </a:r>
          </a:p>
          <a:p>
            <a:pPr marL="0" indent="0">
              <a:buNone/>
            </a:pPr>
            <a:r>
              <a:rPr lang="en-GB" sz="2200" dirty="0" smtClean="0"/>
              <a:t>Caesar’s decision did not immediately lead to peace, and in fact it threw Egypt/ Alexandria back into a bloody civil war until the death of Ptolemy XIII</a:t>
            </a:r>
            <a:endParaRPr lang="en-GB" sz="2200" dirty="0"/>
          </a:p>
        </p:txBody>
      </p:sp>
      <p:pic>
        <p:nvPicPr>
          <p:cNvPr id="4" name="Picture 3"/>
          <p:cNvPicPr>
            <a:picLocks noChangeAspect="1"/>
          </p:cNvPicPr>
          <p:nvPr/>
        </p:nvPicPr>
        <p:blipFill>
          <a:blip r:embed="rId2"/>
          <a:stretch>
            <a:fillRect/>
          </a:stretch>
        </p:blipFill>
        <p:spPr>
          <a:xfrm>
            <a:off x="7012858" y="3384514"/>
            <a:ext cx="2012579" cy="3473486"/>
          </a:xfrm>
          <a:prstGeom prst="rect">
            <a:avLst/>
          </a:prstGeom>
        </p:spPr>
      </p:pic>
      <p:sp>
        <p:nvSpPr>
          <p:cNvPr id="5" name="Rectangle 4"/>
          <p:cNvSpPr/>
          <p:nvPr/>
        </p:nvSpPr>
        <p:spPr>
          <a:xfrm>
            <a:off x="5851423" y="914784"/>
            <a:ext cx="3174014" cy="264994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200" b="1" dirty="0" smtClean="0"/>
              <a:t>TASK 1</a:t>
            </a:r>
            <a:r>
              <a:rPr lang="en-GB" sz="2200" dirty="0" smtClean="0"/>
              <a:t>: on your pyramid summarise the 3 key reasons as to why Caesar chose to support Cleopatra.</a:t>
            </a:r>
          </a:p>
          <a:p>
            <a:pPr algn="ctr"/>
            <a:r>
              <a:rPr lang="en-GB" sz="2200" dirty="0" smtClean="0"/>
              <a:t>Order them in terms of significance!</a:t>
            </a:r>
          </a:p>
          <a:p>
            <a:pPr algn="ctr"/>
            <a:r>
              <a:rPr lang="en-GB" sz="2200" b="1" dirty="0" smtClean="0"/>
              <a:t>(Physical attraction, political motives, a dislike of Ptolemy)</a:t>
            </a:r>
            <a:endParaRPr lang="en-GB" sz="2200" b="1" dirty="0"/>
          </a:p>
        </p:txBody>
      </p:sp>
      <p:sp>
        <p:nvSpPr>
          <p:cNvPr id="6" name="Rectangle 5"/>
          <p:cNvSpPr/>
          <p:nvPr/>
        </p:nvSpPr>
        <p:spPr>
          <a:xfrm>
            <a:off x="6370726" y="3819833"/>
            <a:ext cx="1272625" cy="5456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MOST significant</a:t>
            </a:r>
            <a:endParaRPr lang="en-GB" dirty="0"/>
          </a:p>
        </p:txBody>
      </p:sp>
      <p:sp>
        <p:nvSpPr>
          <p:cNvPr id="7" name="Rectangle 6"/>
          <p:cNvSpPr/>
          <p:nvPr/>
        </p:nvSpPr>
        <p:spPr>
          <a:xfrm>
            <a:off x="5734413" y="5631273"/>
            <a:ext cx="1272625" cy="5456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LEAST significant</a:t>
            </a:r>
            <a:endParaRPr lang="en-GB" dirty="0"/>
          </a:p>
        </p:txBody>
      </p:sp>
      <p:sp>
        <p:nvSpPr>
          <p:cNvPr id="8" name="Rectangle 7"/>
          <p:cNvSpPr/>
          <p:nvPr/>
        </p:nvSpPr>
        <p:spPr>
          <a:xfrm>
            <a:off x="6040042" y="4725553"/>
            <a:ext cx="1272625" cy="5456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MIDDLING significance</a:t>
            </a:r>
            <a:endParaRPr lang="en-GB" dirty="0"/>
          </a:p>
        </p:txBody>
      </p:sp>
      <p:sp>
        <p:nvSpPr>
          <p:cNvPr id="9" name="Rectangle 8"/>
          <p:cNvSpPr/>
          <p:nvPr/>
        </p:nvSpPr>
        <p:spPr>
          <a:xfrm>
            <a:off x="132736" y="4092679"/>
            <a:ext cx="5265174" cy="249985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2200" b="1" u="sng" dirty="0" smtClean="0"/>
              <a:t>TASK 2</a:t>
            </a:r>
            <a:r>
              <a:rPr lang="en-GB" sz="2200" dirty="0" smtClean="0"/>
              <a:t>: read the second half of p.174. identify and explain 3 consequences of Caesar’s choice to support Cleopatra.</a:t>
            </a:r>
          </a:p>
          <a:p>
            <a:pPr algn="ctr"/>
            <a:endParaRPr lang="en-GB" sz="2400" dirty="0"/>
          </a:p>
          <a:p>
            <a:pPr marL="285750" indent="-285750" algn="ctr">
              <a:buFontTx/>
              <a:buChar char="-"/>
            </a:pPr>
            <a:r>
              <a:rPr lang="en-GB" sz="2400" dirty="0" smtClean="0"/>
              <a:t>For Egypt?</a:t>
            </a:r>
          </a:p>
          <a:p>
            <a:pPr marL="285750" indent="-285750" algn="ctr">
              <a:buFontTx/>
              <a:buChar char="-"/>
            </a:pPr>
            <a:r>
              <a:rPr lang="en-GB" sz="2400" dirty="0" smtClean="0"/>
              <a:t>For Cleopatra?</a:t>
            </a:r>
          </a:p>
          <a:p>
            <a:pPr marL="285750" indent="-285750" algn="ctr">
              <a:buFontTx/>
              <a:buChar char="-"/>
            </a:pPr>
            <a:r>
              <a:rPr lang="en-GB" sz="2400" dirty="0" smtClean="0"/>
              <a:t>For Caesar?</a:t>
            </a:r>
            <a:endParaRPr lang="en-GB" sz="2400" dirty="0"/>
          </a:p>
        </p:txBody>
      </p:sp>
      <p:cxnSp>
        <p:nvCxnSpPr>
          <p:cNvPr id="11" name="Straight Arrow Connector 10"/>
          <p:cNvCxnSpPr>
            <a:stCxn id="6" idx="3"/>
          </p:cNvCxnSpPr>
          <p:nvPr/>
        </p:nvCxnSpPr>
        <p:spPr>
          <a:xfrm>
            <a:off x="7643351" y="4092679"/>
            <a:ext cx="287595" cy="2728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a:stCxn id="8" idx="3"/>
          </p:cNvCxnSpPr>
          <p:nvPr/>
        </p:nvCxnSpPr>
        <p:spPr>
          <a:xfrm>
            <a:off x="7312667" y="4998399"/>
            <a:ext cx="330684" cy="2728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p:cNvCxnSpPr>
            <a:stCxn id="7" idx="3"/>
          </p:cNvCxnSpPr>
          <p:nvPr/>
        </p:nvCxnSpPr>
        <p:spPr>
          <a:xfrm>
            <a:off x="7007038" y="5904119"/>
            <a:ext cx="311449" cy="2728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9227401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324465" y="4493"/>
            <a:ext cx="3971003" cy="6853508"/>
          </a:xfrm>
          <a:prstGeom prst="rect">
            <a:avLst/>
          </a:prstGeom>
        </p:spPr>
      </p:pic>
      <p:pic>
        <p:nvPicPr>
          <p:cNvPr id="5" name="Picture 4"/>
          <p:cNvPicPr>
            <a:picLocks noChangeAspect="1"/>
          </p:cNvPicPr>
          <p:nvPr/>
        </p:nvPicPr>
        <p:blipFill>
          <a:blip r:embed="rId2"/>
          <a:stretch>
            <a:fillRect/>
          </a:stretch>
        </p:blipFill>
        <p:spPr>
          <a:xfrm>
            <a:off x="4848533" y="4493"/>
            <a:ext cx="3971003" cy="6853508"/>
          </a:xfrm>
          <a:prstGeom prst="rect">
            <a:avLst/>
          </a:prstGeom>
        </p:spPr>
      </p:pic>
    </p:spTree>
    <p:extLst>
      <p:ext uri="{BB962C8B-B14F-4D97-AF65-F5344CB8AC3E}">
        <p14:creationId xmlns:p14="http://schemas.microsoft.com/office/powerpoint/2010/main" val="354786194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956</Words>
  <Application>Microsoft Macintosh PowerPoint</Application>
  <PresentationFormat>On-screen Show (4:3)</PresentationFormat>
  <Paragraphs>73</Paragraphs>
  <Slides>8</Slides>
  <Notes>3</Notes>
  <HiddenSlides>2</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Cleopatra meets Caesar</vt:lpstr>
      <vt:lpstr>PowerPoint Presentation</vt:lpstr>
      <vt:lpstr>Cleopatra meets Caesar</vt:lpstr>
      <vt:lpstr>Why did Caesar choose to support Cleopatra?</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2</cp:revision>
  <dcterms:created xsi:type="dcterms:W3CDTF">2020-02-20T12:14:28Z</dcterms:created>
  <dcterms:modified xsi:type="dcterms:W3CDTF">2020-02-27T10:31:34Z</dcterms:modified>
</cp:coreProperties>
</file>