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2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EA302C-ED90-E549-8D2B-DC577E700BC0}"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57A864-8730-8E46-A537-33AF36E27521}" type="slidenum">
              <a:rPr lang="en-US" smtClean="0"/>
              <a:t>‹#›</a:t>
            </a:fld>
            <a:endParaRPr lang="en-US"/>
          </a:p>
        </p:txBody>
      </p:sp>
    </p:spTree>
    <p:extLst>
      <p:ext uri="{BB962C8B-B14F-4D97-AF65-F5344CB8AC3E}">
        <p14:creationId xmlns:p14="http://schemas.microsoft.com/office/powerpoint/2010/main" val="10707633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1558207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249489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9FF0CDE3-A23E-D74D-A6A1-EE6EF680F53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7062C0-0AA9-BB49-83F5-B32342772DD4}" type="slidenum">
              <a:rPr lang="en-US" smtClean="0"/>
              <a:t>‹#›</a:t>
            </a:fld>
            <a:endParaRPr lang="en-US"/>
          </a:p>
        </p:txBody>
      </p:sp>
    </p:spTree>
    <p:extLst>
      <p:ext uri="{BB962C8B-B14F-4D97-AF65-F5344CB8AC3E}">
        <p14:creationId xmlns:p14="http://schemas.microsoft.com/office/powerpoint/2010/main" val="1876179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FF0CDE3-A23E-D74D-A6A1-EE6EF680F53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7062C0-0AA9-BB49-83F5-B32342772DD4}" type="slidenum">
              <a:rPr lang="en-US" smtClean="0"/>
              <a:t>‹#›</a:t>
            </a:fld>
            <a:endParaRPr lang="en-US"/>
          </a:p>
        </p:txBody>
      </p:sp>
    </p:spTree>
    <p:extLst>
      <p:ext uri="{BB962C8B-B14F-4D97-AF65-F5344CB8AC3E}">
        <p14:creationId xmlns:p14="http://schemas.microsoft.com/office/powerpoint/2010/main" val="3717048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FF0CDE3-A23E-D74D-A6A1-EE6EF680F53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7062C0-0AA9-BB49-83F5-B32342772DD4}" type="slidenum">
              <a:rPr lang="en-US" smtClean="0"/>
              <a:t>‹#›</a:t>
            </a:fld>
            <a:endParaRPr lang="en-US"/>
          </a:p>
        </p:txBody>
      </p:sp>
    </p:spTree>
    <p:extLst>
      <p:ext uri="{BB962C8B-B14F-4D97-AF65-F5344CB8AC3E}">
        <p14:creationId xmlns:p14="http://schemas.microsoft.com/office/powerpoint/2010/main" val="4275866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FF0CDE3-A23E-D74D-A6A1-EE6EF680F53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7062C0-0AA9-BB49-83F5-B32342772DD4}" type="slidenum">
              <a:rPr lang="en-US" smtClean="0"/>
              <a:t>‹#›</a:t>
            </a:fld>
            <a:endParaRPr lang="en-US"/>
          </a:p>
        </p:txBody>
      </p:sp>
    </p:spTree>
    <p:extLst>
      <p:ext uri="{BB962C8B-B14F-4D97-AF65-F5344CB8AC3E}">
        <p14:creationId xmlns:p14="http://schemas.microsoft.com/office/powerpoint/2010/main" val="1206275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FF0CDE3-A23E-D74D-A6A1-EE6EF680F53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7062C0-0AA9-BB49-83F5-B32342772DD4}" type="slidenum">
              <a:rPr lang="en-US" smtClean="0"/>
              <a:t>‹#›</a:t>
            </a:fld>
            <a:endParaRPr lang="en-US"/>
          </a:p>
        </p:txBody>
      </p:sp>
    </p:spTree>
    <p:extLst>
      <p:ext uri="{BB962C8B-B14F-4D97-AF65-F5344CB8AC3E}">
        <p14:creationId xmlns:p14="http://schemas.microsoft.com/office/powerpoint/2010/main" val="3839911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9FF0CDE3-A23E-D74D-A6A1-EE6EF680F534}"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7062C0-0AA9-BB49-83F5-B32342772DD4}" type="slidenum">
              <a:rPr lang="en-US" smtClean="0"/>
              <a:t>‹#›</a:t>
            </a:fld>
            <a:endParaRPr lang="en-US"/>
          </a:p>
        </p:txBody>
      </p:sp>
    </p:spTree>
    <p:extLst>
      <p:ext uri="{BB962C8B-B14F-4D97-AF65-F5344CB8AC3E}">
        <p14:creationId xmlns:p14="http://schemas.microsoft.com/office/powerpoint/2010/main" val="2557509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9FF0CDE3-A23E-D74D-A6A1-EE6EF680F534}"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7062C0-0AA9-BB49-83F5-B32342772DD4}" type="slidenum">
              <a:rPr lang="en-US" smtClean="0"/>
              <a:t>‹#›</a:t>
            </a:fld>
            <a:endParaRPr lang="en-US"/>
          </a:p>
        </p:txBody>
      </p:sp>
    </p:spTree>
    <p:extLst>
      <p:ext uri="{BB962C8B-B14F-4D97-AF65-F5344CB8AC3E}">
        <p14:creationId xmlns:p14="http://schemas.microsoft.com/office/powerpoint/2010/main" val="1052922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FF0CDE3-A23E-D74D-A6A1-EE6EF680F534}"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7062C0-0AA9-BB49-83F5-B32342772DD4}" type="slidenum">
              <a:rPr lang="en-US" smtClean="0"/>
              <a:t>‹#›</a:t>
            </a:fld>
            <a:endParaRPr lang="en-US"/>
          </a:p>
        </p:txBody>
      </p:sp>
    </p:spTree>
    <p:extLst>
      <p:ext uri="{BB962C8B-B14F-4D97-AF65-F5344CB8AC3E}">
        <p14:creationId xmlns:p14="http://schemas.microsoft.com/office/powerpoint/2010/main" val="3234349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F0CDE3-A23E-D74D-A6A1-EE6EF680F534}"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7062C0-0AA9-BB49-83F5-B32342772DD4}" type="slidenum">
              <a:rPr lang="en-US" smtClean="0"/>
              <a:t>‹#›</a:t>
            </a:fld>
            <a:endParaRPr lang="en-US"/>
          </a:p>
        </p:txBody>
      </p:sp>
    </p:spTree>
    <p:extLst>
      <p:ext uri="{BB962C8B-B14F-4D97-AF65-F5344CB8AC3E}">
        <p14:creationId xmlns:p14="http://schemas.microsoft.com/office/powerpoint/2010/main" val="1562967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FF0CDE3-A23E-D74D-A6A1-EE6EF680F534}"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7062C0-0AA9-BB49-83F5-B32342772DD4}" type="slidenum">
              <a:rPr lang="en-US" smtClean="0"/>
              <a:t>‹#›</a:t>
            </a:fld>
            <a:endParaRPr lang="en-US"/>
          </a:p>
        </p:txBody>
      </p:sp>
    </p:spTree>
    <p:extLst>
      <p:ext uri="{BB962C8B-B14F-4D97-AF65-F5344CB8AC3E}">
        <p14:creationId xmlns:p14="http://schemas.microsoft.com/office/powerpoint/2010/main" val="1462593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FF0CDE3-A23E-D74D-A6A1-EE6EF680F534}"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7062C0-0AA9-BB49-83F5-B32342772DD4}" type="slidenum">
              <a:rPr lang="en-US" smtClean="0"/>
              <a:t>‹#›</a:t>
            </a:fld>
            <a:endParaRPr lang="en-US"/>
          </a:p>
        </p:txBody>
      </p:sp>
    </p:spTree>
    <p:extLst>
      <p:ext uri="{BB962C8B-B14F-4D97-AF65-F5344CB8AC3E}">
        <p14:creationId xmlns:p14="http://schemas.microsoft.com/office/powerpoint/2010/main" val="36421625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F0CDE3-A23E-D74D-A6A1-EE6EF680F534}"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7062C0-0AA9-BB49-83F5-B32342772DD4}" type="slidenum">
              <a:rPr lang="en-US" smtClean="0"/>
              <a:t>‹#›</a:t>
            </a:fld>
            <a:endParaRPr lang="en-US"/>
          </a:p>
        </p:txBody>
      </p:sp>
    </p:spTree>
    <p:extLst>
      <p:ext uri="{BB962C8B-B14F-4D97-AF65-F5344CB8AC3E}">
        <p14:creationId xmlns:p14="http://schemas.microsoft.com/office/powerpoint/2010/main" val="1449980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20-02-27 at 10.18.5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8" y="0"/>
            <a:ext cx="9141672" cy="6858000"/>
          </a:xfrm>
          <a:prstGeom prst="rect">
            <a:avLst/>
          </a:prstGeom>
        </p:spPr>
      </p:pic>
    </p:spTree>
    <p:extLst>
      <p:ext uri="{BB962C8B-B14F-4D97-AF65-F5344CB8AC3E}">
        <p14:creationId xmlns:p14="http://schemas.microsoft.com/office/powerpoint/2010/main" val="165540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325563"/>
          </a:xfrm>
        </p:spPr>
        <p:style>
          <a:lnRef idx="1">
            <a:schemeClr val="accent3"/>
          </a:lnRef>
          <a:fillRef idx="2">
            <a:schemeClr val="accent3"/>
          </a:fillRef>
          <a:effectRef idx="1">
            <a:schemeClr val="accent3"/>
          </a:effectRef>
          <a:fontRef idx="minor">
            <a:schemeClr val="dk1"/>
          </a:fontRef>
        </p:style>
        <p:txBody>
          <a:bodyPr/>
          <a:lstStyle/>
          <a:p>
            <a:pPr algn="ctr"/>
            <a:r>
              <a:rPr lang="en-GB" dirty="0" smtClean="0"/>
              <a:t>Task 2</a:t>
            </a:r>
            <a:endParaRPr lang="en-GB" dirty="0"/>
          </a:p>
        </p:txBody>
      </p:sp>
      <p:sp>
        <p:nvSpPr>
          <p:cNvPr id="3" name="Content Placeholder 2"/>
          <p:cNvSpPr>
            <a:spLocks noGrp="1"/>
          </p:cNvSpPr>
          <p:nvPr>
            <p:ph idx="1"/>
          </p:nvPr>
        </p:nvSpPr>
        <p:spPr/>
        <p:txBody>
          <a:bodyPr>
            <a:normAutofit fontScale="92500"/>
          </a:bodyPr>
          <a:lstStyle/>
          <a:p>
            <a:r>
              <a:rPr lang="en-GB" sz="3200" dirty="0" smtClean="0"/>
              <a:t>Make revision resources (either a mind map/flashcard) on key aspects of Cleopatra, focus on:</a:t>
            </a:r>
          </a:p>
          <a:p>
            <a:pPr lvl="1"/>
            <a:r>
              <a:rPr lang="en-GB" sz="2800" dirty="0" smtClean="0"/>
              <a:t>Her upbringing</a:t>
            </a:r>
          </a:p>
          <a:p>
            <a:pPr lvl="1"/>
            <a:r>
              <a:rPr lang="en-GB" sz="2800" dirty="0" smtClean="0"/>
              <a:t>Early years as Queen</a:t>
            </a:r>
          </a:p>
          <a:p>
            <a:pPr lvl="1"/>
            <a:r>
              <a:rPr lang="en-GB" sz="2800" dirty="0" smtClean="0"/>
              <a:t>Her character</a:t>
            </a:r>
          </a:p>
          <a:p>
            <a:pPr lvl="1"/>
            <a:r>
              <a:rPr lang="en-GB" sz="2800" dirty="0" smtClean="0"/>
              <a:t>How she is presented (think Isis)</a:t>
            </a:r>
          </a:p>
          <a:p>
            <a:r>
              <a:rPr lang="en-GB" sz="3200" dirty="0" smtClean="0"/>
              <a:t>This can take the form of an A3 diagram, flashcards or you can make a quiz on the information studied so far</a:t>
            </a:r>
          </a:p>
          <a:p>
            <a:pPr marL="0" indent="0">
              <a:buNone/>
            </a:pPr>
            <a:endParaRPr lang="en-GB" sz="3200" dirty="0"/>
          </a:p>
        </p:txBody>
      </p:sp>
    </p:spTree>
    <p:extLst>
      <p:ext uri="{BB962C8B-B14F-4D97-AF65-F5344CB8AC3E}">
        <p14:creationId xmlns:p14="http://schemas.microsoft.com/office/powerpoint/2010/main" val="33739475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325563"/>
          </a:xfrm>
        </p:spPr>
        <p:style>
          <a:lnRef idx="1">
            <a:schemeClr val="accent6"/>
          </a:lnRef>
          <a:fillRef idx="2">
            <a:schemeClr val="accent6"/>
          </a:fillRef>
          <a:effectRef idx="1">
            <a:schemeClr val="accent6"/>
          </a:effectRef>
          <a:fontRef idx="minor">
            <a:schemeClr val="dk1"/>
          </a:fontRef>
        </p:style>
        <p:txBody>
          <a:bodyPr/>
          <a:lstStyle/>
          <a:p>
            <a:pPr algn="ctr"/>
            <a:r>
              <a:rPr lang="en-GB" dirty="0" smtClean="0"/>
              <a:t>Homework</a:t>
            </a:r>
            <a:endParaRPr lang="en-GB" dirty="0"/>
          </a:p>
        </p:txBody>
      </p:sp>
      <p:sp>
        <p:nvSpPr>
          <p:cNvPr id="3" name="Content Placeholder 2"/>
          <p:cNvSpPr>
            <a:spLocks noGrp="1"/>
          </p:cNvSpPr>
          <p:nvPr>
            <p:ph idx="1"/>
          </p:nvPr>
        </p:nvSpPr>
        <p:spPr/>
        <p:txBody>
          <a:bodyPr>
            <a:normAutofit/>
          </a:bodyPr>
          <a:lstStyle/>
          <a:p>
            <a:r>
              <a:rPr lang="en-GB" sz="4000" dirty="0" smtClean="0"/>
              <a:t>Revise for your Cleopatra 1 assessment tomorrow:</a:t>
            </a:r>
          </a:p>
          <a:p>
            <a:pPr lvl="1"/>
            <a:r>
              <a:rPr lang="en-GB" sz="3600" dirty="0" smtClean="0"/>
              <a:t>Her upbringing</a:t>
            </a:r>
          </a:p>
          <a:p>
            <a:pPr lvl="1"/>
            <a:r>
              <a:rPr lang="en-GB" sz="3600" dirty="0" smtClean="0"/>
              <a:t>Early years as Queen</a:t>
            </a:r>
          </a:p>
          <a:p>
            <a:pPr lvl="1"/>
            <a:r>
              <a:rPr lang="en-GB" sz="3600" dirty="0" smtClean="0"/>
              <a:t>Her character</a:t>
            </a:r>
          </a:p>
          <a:p>
            <a:pPr lvl="1"/>
            <a:r>
              <a:rPr lang="en-GB" sz="3600" dirty="0" smtClean="0"/>
              <a:t>How she is presented (think Isis)</a:t>
            </a:r>
          </a:p>
          <a:p>
            <a:pPr marL="0" indent="0">
              <a:buNone/>
            </a:pPr>
            <a:endParaRPr lang="en-GB" sz="4000" dirty="0"/>
          </a:p>
        </p:txBody>
      </p:sp>
    </p:spTree>
    <p:extLst>
      <p:ext uri="{BB962C8B-B14F-4D97-AF65-F5344CB8AC3E}">
        <p14:creationId xmlns:p14="http://schemas.microsoft.com/office/powerpoint/2010/main" val="16236216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3997149" y="6035900"/>
            <a:ext cx="1199220" cy="703726"/>
          </a:xfrm>
          <a:prstGeom prst="rect">
            <a:avLst/>
          </a:prstGeom>
          <a:solidFill>
            <a:srgbClr val="9295AB"/>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p:cNvSpPr txBox="1"/>
          <p:nvPr/>
        </p:nvSpPr>
        <p:spPr>
          <a:xfrm>
            <a:off x="4014437" y="6015457"/>
            <a:ext cx="1182039" cy="754053"/>
          </a:xfrm>
          <a:prstGeom prst="rect">
            <a:avLst/>
          </a:prstGeom>
          <a:noFill/>
          <a:ln>
            <a:noFill/>
          </a:ln>
          <a:scene3d>
            <a:camera prst="orthographicFront"/>
            <a:lightRig rig="threePt" dir="t"/>
          </a:scene3d>
          <a:sp3d>
            <a:bevelT/>
          </a:sp3d>
        </p:spPr>
        <p:txBody>
          <a:bodyP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221E36"/>
                </a:solidFill>
                <a:effectLst/>
                <a:uLnTx/>
                <a:uFillTx/>
                <a:latin typeface="Calibri" panose="020F0502020204030204"/>
                <a:ea typeface="+mn-ea"/>
                <a:cs typeface="Arial" panose="020B0604020202020204" pitchFamily="34" charset="0"/>
              </a:rPr>
              <a:t>Respectful?</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221E36"/>
                </a:solidFill>
                <a:effectLst/>
                <a:uLnTx/>
                <a:uFillTx/>
                <a:latin typeface="Calibri" panose="020F0502020204030204"/>
                <a:ea typeface="+mn-ea"/>
                <a:cs typeface="Arial" panose="020B0604020202020204" pitchFamily="34" charset="0"/>
              </a:rPr>
              <a:t>Respectful towards your environment, teachers/peers and your education</a:t>
            </a:r>
          </a:p>
        </p:txBody>
      </p:sp>
      <p:sp>
        <p:nvSpPr>
          <p:cNvPr id="33" name="Rectangle 32"/>
          <p:cNvSpPr/>
          <p:nvPr/>
        </p:nvSpPr>
        <p:spPr>
          <a:xfrm>
            <a:off x="2721713" y="6037355"/>
            <a:ext cx="1199220" cy="703726"/>
          </a:xfrm>
          <a:prstGeom prst="rect">
            <a:avLst/>
          </a:prstGeom>
          <a:solidFill>
            <a:srgbClr val="9295AB"/>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p:cNvSpPr/>
          <p:nvPr/>
        </p:nvSpPr>
        <p:spPr>
          <a:xfrm>
            <a:off x="5334659" y="6037355"/>
            <a:ext cx="1199220" cy="703726"/>
          </a:xfrm>
          <a:prstGeom prst="rect">
            <a:avLst/>
          </a:prstGeom>
          <a:solidFill>
            <a:srgbClr val="9295AB"/>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p:cNvSpPr/>
          <p:nvPr/>
        </p:nvSpPr>
        <p:spPr>
          <a:xfrm>
            <a:off x="6669132" y="6035900"/>
            <a:ext cx="1199220" cy="692174"/>
          </a:xfrm>
          <a:prstGeom prst="rect">
            <a:avLst/>
          </a:prstGeom>
          <a:solidFill>
            <a:srgbClr val="9295AB"/>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Pentagon 24"/>
          <p:cNvSpPr/>
          <p:nvPr/>
        </p:nvSpPr>
        <p:spPr>
          <a:xfrm>
            <a:off x="1228347" y="6072696"/>
            <a:ext cx="1453396" cy="694763"/>
          </a:xfrm>
          <a:prstGeom prst="homePlate">
            <a:avLst/>
          </a:prstGeom>
          <a:solidFill>
            <a:srgbClr val="221E36"/>
          </a:solidFill>
          <a:ln>
            <a:solidFill>
              <a:schemeClr val="accent1">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p:cNvSpPr txBox="1"/>
          <p:nvPr/>
        </p:nvSpPr>
        <p:spPr>
          <a:xfrm>
            <a:off x="5976792" y="1161547"/>
            <a:ext cx="2525824" cy="461665"/>
          </a:xfrm>
          <a:prstGeom prst="rect">
            <a:avLst/>
          </a:prstGeom>
          <a:solidFill>
            <a:schemeClr val="accent1">
              <a:lumMod val="20000"/>
              <a:lumOff val="80000"/>
            </a:schemeClr>
          </a:solidFill>
          <a:ln>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t>
            </a:r>
            <a:r>
              <a:rPr kumimoji="0" lang="en-GB" sz="1200" b="0" i="0" u="sng"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Underline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date and title using a pencil and ruler)</a:t>
            </a:r>
          </a:p>
        </p:txBody>
      </p:sp>
      <p:sp>
        <p:nvSpPr>
          <p:cNvPr id="5" name="TextBox 4"/>
          <p:cNvSpPr txBox="1"/>
          <p:nvPr/>
        </p:nvSpPr>
        <p:spPr>
          <a:xfrm>
            <a:off x="161849" y="1942519"/>
            <a:ext cx="3835301" cy="1938992"/>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Lesson Objectives</a:t>
            </a:r>
            <a:r>
              <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rPr>
              <a:t>To</a:t>
            </a:r>
            <a:r>
              <a:rPr kumimoji="0" lang="en-GB" sz="2400" b="0" i="0" u="none" strike="noStrike" kern="1200" cap="none" spc="0" normalizeH="0" noProof="0" dirty="0" smtClean="0">
                <a:ln>
                  <a:noFill/>
                </a:ln>
                <a:solidFill>
                  <a:prstClr val="black"/>
                </a:solidFill>
                <a:effectLst/>
                <a:uLnTx/>
                <a:uFillTx/>
                <a:latin typeface="Calibri" panose="020F0502020204030204"/>
                <a:ea typeface="+mn-ea"/>
                <a:cs typeface="+mn-cs"/>
              </a:rPr>
              <a:t> complete the assessment</a:t>
            </a: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endParaRPr>
          </a:p>
        </p:txBody>
      </p:sp>
      <p:sp>
        <p:nvSpPr>
          <p:cNvPr id="6" name="TextBox 5"/>
          <p:cNvSpPr txBox="1"/>
          <p:nvPr/>
        </p:nvSpPr>
        <p:spPr>
          <a:xfrm>
            <a:off x="1266650" y="6135719"/>
            <a:ext cx="1182039" cy="646331"/>
          </a:xfrm>
          <a:prstGeom prst="rect">
            <a:avLst/>
          </a:prstGeom>
          <a:noFill/>
          <a:ln>
            <a:noFill/>
          </a:ln>
          <a:scene3d>
            <a:camera prst="orthographicFront"/>
            <a:lightRig rig="threePt" dir="t"/>
          </a:scene3d>
          <a:sp3d>
            <a:bevelT/>
          </a:sp3d>
        </p:spPr>
        <p:txBody>
          <a:bodyP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4 </a:t>
            </a:r>
            <a:r>
              <a:rPr kumimoji="0" lang="en-GB" sz="1200" b="1" i="0" u="none" strike="noStrike" kern="1200" cap="none" spc="0" normalizeH="0" baseline="0" noProof="0" dirty="0" err="1">
                <a:ln>
                  <a:noFill/>
                </a:ln>
                <a:solidFill>
                  <a:prstClr val="white"/>
                </a:solidFill>
                <a:effectLst/>
                <a:uLnTx/>
                <a:uFillTx/>
                <a:latin typeface="Calibri" panose="020F0502020204030204"/>
                <a:ea typeface="+mn-ea"/>
                <a:cs typeface="Arial" panose="020B0604020202020204" pitchFamily="34" charset="0"/>
              </a:rPr>
              <a:t>Rs</a:t>
            </a: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 Ask yourself, Are you…?</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 name="TextBox 7"/>
          <p:cNvSpPr txBox="1"/>
          <p:nvPr/>
        </p:nvSpPr>
        <p:spPr>
          <a:xfrm>
            <a:off x="2699149" y="6019800"/>
            <a:ext cx="1182290" cy="769441"/>
          </a:xfrm>
          <a:prstGeom prst="rect">
            <a:avLst/>
          </a:prstGeom>
          <a:noFill/>
          <a:ln>
            <a:noFill/>
          </a:ln>
        </p:spPr>
        <p:txBody>
          <a:bodyP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221E36"/>
                </a:solidFill>
                <a:effectLst/>
                <a:uLnTx/>
                <a:uFillTx/>
                <a:latin typeface="Calibri" panose="020F0502020204030204"/>
                <a:ea typeface="+mn-ea"/>
                <a:cs typeface="Arial" panose="020B0604020202020204" pitchFamily="34" charset="0"/>
              </a:rPr>
              <a:t>Ready to learn?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221E36"/>
                </a:solidFill>
                <a:effectLst/>
                <a:uLnTx/>
                <a:uFillTx/>
                <a:latin typeface="Calibri" panose="020F0502020204030204"/>
                <a:ea typeface="+mn-ea"/>
                <a:cs typeface="Arial" panose="020B0604020202020204" pitchFamily="34" charset="0"/>
              </a:rPr>
              <a:t>On time, fully equipped and ready to learn! </a:t>
            </a:r>
          </a:p>
        </p:txBody>
      </p:sp>
      <p:sp>
        <p:nvSpPr>
          <p:cNvPr id="10" name="TextBox 9"/>
          <p:cNvSpPr txBox="1"/>
          <p:nvPr/>
        </p:nvSpPr>
        <p:spPr>
          <a:xfrm>
            <a:off x="5336273" y="6012495"/>
            <a:ext cx="1182039" cy="677108"/>
          </a:xfrm>
          <a:prstGeom prst="rect">
            <a:avLst/>
          </a:prstGeom>
          <a:noFill/>
          <a:ln>
            <a:noFill/>
          </a:ln>
          <a:scene3d>
            <a:camera prst="orthographicFront"/>
            <a:lightRig rig="threePt" dir="t"/>
          </a:scene3d>
          <a:sp3d>
            <a:bevelT/>
          </a:sp3d>
        </p:spPr>
        <p:txBody>
          <a:bodyP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221E36"/>
                </a:solidFill>
                <a:effectLst/>
                <a:uLnTx/>
                <a:uFillTx/>
                <a:latin typeface="Calibri" panose="020F0502020204030204"/>
                <a:ea typeface="+mn-ea"/>
                <a:cs typeface="Arial" panose="020B0604020202020204" pitchFamily="34" charset="0"/>
              </a:rPr>
              <a:t>Responsible?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221E36"/>
                </a:solidFill>
                <a:effectLst/>
                <a:uLnTx/>
                <a:uFillTx/>
                <a:latin typeface="Calibri" panose="020F0502020204030204"/>
                <a:ea typeface="+mn-ea"/>
                <a:cs typeface="Arial" panose="020B0604020202020204" pitchFamily="34" charset="0"/>
              </a:rPr>
              <a:t>Feeling motivated to learn, individually and as part of a team </a:t>
            </a:r>
          </a:p>
        </p:txBody>
      </p:sp>
      <p:sp>
        <p:nvSpPr>
          <p:cNvPr id="11" name="TextBox 10"/>
          <p:cNvSpPr txBox="1"/>
          <p:nvPr/>
        </p:nvSpPr>
        <p:spPr>
          <a:xfrm>
            <a:off x="6686313" y="6012495"/>
            <a:ext cx="1182039" cy="677108"/>
          </a:xfrm>
          <a:prstGeom prst="rect">
            <a:avLst/>
          </a:prstGeom>
          <a:noFill/>
          <a:ln>
            <a:noFill/>
          </a:ln>
          <a:scene3d>
            <a:camera prst="orthographicFront"/>
            <a:lightRig rig="threePt" dir="t"/>
          </a:scene3d>
          <a:sp3d>
            <a:bevelT/>
          </a:sp3d>
        </p:spPr>
        <p:txBody>
          <a:bodyP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221E36"/>
                </a:solidFill>
                <a:effectLst/>
                <a:uLnTx/>
                <a:uFillTx/>
                <a:latin typeface="Calibri" panose="020F0502020204030204"/>
                <a:ea typeface="+mn-ea"/>
                <a:cs typeface="Arial" panose="020B0604020202020204" pitchFamily="34" charset="0"/>
              </a:rPr>
              <a:t>Resilient?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221E36"/>
                </a:solidFill>
                <a:effectLst/>
                <a:uLnTx/>
                <a:uFillTx/>
                <a:latin typeface="Calibri" panose="020F0502020204030204"/>
                <a:ea typeface="+mn-ea"/>
                <a:cs typeface="Arial" panose="020B0604020202020204" pitchFamily="34" charset="0"/>
              </a:rPr>
              <a:t>Driven to try again and not give up, until you succeed!</a:t>
            </a:r>
          </a:p>
        </p:txBody>
      </p:sp>
      <p:pic>
        <p:nvPicPr>
          <p:cNvPr id="3" name="Picture 2"/>
          <p:cNvPicPr>
            <a:picLocks noChangeAspect="1"/>
          </p:cNvPicPr>
          <p:nvPr/>
        </p:nvPicPr>
        <p:blipFill>
          <a:blip r:embed="rId3"/>
          <a:stretch>
            <a:fillRect/>
          </a:stretch>
        </p:blipFill>
        <p:spPr>
          <a:xfrm>
            <a:off x="161849" y="349962"/>
            <a:ext cx="1066497" cy="1120635"/>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423489" y="609834"/>
            <a:ext cx="6029713" cy="646331"/>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3600" b="1" i="0" u="sng" strike="noStrike" kern="1200" cap="none" spc="0" normalizeH="0" noProof="0" dirty="0" smtClean="0">
                <a:ln>
                  <a:noFill/>
                </a:ln>
                <a:solidFill>
                  <a:prstClr val="black"/>
                </a:solidFill>
                <a:effectLst/>
                <a:uLnTx/>
                <a:uFillTx/>
                <a:latin typeface="Calibri" panose="020F0502020204030204"/>
                <a:ea typeface="+mn-ea"/>
                <a:cs typeface="+mn-cs"/>
              </a:rPr>
              <a:t>Cleopatra Assessment 1</a:t>
            </a:r>
            <a:endParaRPr kumimoji="0" lang="en-GB" sz="4000" b="1" i="0" u="sng" strike="noStrike" kern="0" cap="none" spc="0" normalizeH="0" baseline="0" noProof="0" dirty="0">
              <a:ln>
                <a:noFill/>
              </a:ln>
              <a:solidFill>
                <a:srgbClr val="000000"/>
              </a:solidFill>
              <a:effectLst/>
              <a:uLnTx/>
              <a:uFillTx/>
              <a:latin typeface="Calibri" panose="020F0502020204030204"/>
              <a:ea typeface="Oswald"/>
              <a:cs typeface="Oswald"/>
              <a:sym typeface="Oswald"/>
            </a:endParaRPr>
          </a:p>
        </p:txBody>
      </p:sp>
      <p:sp>
        <p:nvSpPr>
          <p:cNvPr id="20" name="TextBox 19"/>
          <p:cNvSpPr txBox="1"/>
          <p:nvPr/>
        </p:nvSpPr>
        <p:spPr>
          <a:xfrm>
            <a:off x="6533880" y="200466"/>
            <a:ext cx="2375678" cy="83099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3CF9CA-01E0-44F4-86AE-C98869E16A83}" type="datetime4">
              <a:rPr kumimoji="0" lang="en-GB" sz="2400" b="1" i="0" u="sng"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February 27, 2020</a:t>
            </a:fld>
            <a:endPar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p:cNvSpPr txBox="1"/>
          <p:nvPr/>
        </p:nvSpPr>
        <p:spPr>
          <a:xfrm>
            <a:off x="4168589" y="5326499"/>
            <a:ext cx="4730580" cy="584776"/>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Key words/Spellings</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Cleopatra, Macedonian, heritage, Alexandria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pic>
        <p:nvPicPr>
          <p:cNvPr id="1026" name="Picture 2" descr="Image result for cleopat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8344" y="1709881"/>
            <a:ext cx="4314583" cy="3451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927398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76792" y="1161547"/>
            <a:ext cx="2525824" cy="461665"/>
          </a:xfrm>
          <a:prstGeom prst="rect">
            <a:avLst/>
          </a:prstGeom>
          <a:solidFill>
            <a:schemeClr val="accent1">
              <a:lumMod val="20000"/>
              <a:lumOff val="80000"/>
            </a:schemeClr>
          </a:solidFill>
          <a:ln>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t>
            </a:r>
            <a:r>
              <a:rPr kumimoji="0" lang="en-GB" sz="1200" b="0" i="0" u="sng"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Underline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date and title using a pencil and ruler)</a:t>
            </a:r>
          </a:p>
        </p:txBody>
      </p:sp>
      <p:sp>
        <p:nvSpPr>
          <p:cNvPr id="5" name="TextBox 4"/>
          <p:cNvSpPr txBox="1"/>
          <p:nvPr/>
        </p:nvSpPr>
        <p:spPr>
          <a:xfrm>
            <a:off x="161849" y="1942519"/>
            <a:ext cx="3835301" cy="4154983"/>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Lesson Objectives</a:t>
            </a:r>
            <a:r>
              <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rPr>
              <a:t>To recap what skills</a:t>
            </a:r>
            <a:r>
              <a:rPr kumimoji="0" lang="en-GB" sz="2400" b="0" i="0" u="none" strike="noStrike" kern="1200" cap="none" spc="0" normalizeH="0" noProof="0" dirty="0" smtClean="0">
                <a:ln>
                  <a:noFill/>
                </a:ln>
                <a:solidFill>
                  <a:prstClr val="black"/>
                </a:solidFill>
                <a:effectLst/>
                <a:uLnTx/>
                <a:uFillTx/>
                <a:latin typeface="Calibri" panose="020F0502020204030204"/>
                <a:ea typeface="+mn-ea"/>
                <a:cs typeface="+mn-cs"/>
              </a:rPr>
              <a:t> are required for section B of the exam</a:t>
            </a: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endParaRPr lang="en-GB" sz="2400" baseline="0" dirty="0" smtClean="0">
              <a:solidFill>
                <a:prstClr val="black"/>
              </a:solidFill>
              <a:latin typeface="Calibri" panose="020F0502020204030204"/>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noProof="0" dirty="0" smtClean="0">
                <a:ln>
                  <a:noFill/>
                </a:ln>
                <a:solidFill>
                  <a:prstClr val="black"/>
                </a:solidFill>
                <a:effectLst/>
                <a:uLnTx/>
                <a:uFillTx/>
                <a:latin typeface="Calibri" panose="020F0502020204030204"/>
                <a:ea typeface="+mn-ea"/>
                <a:cs typeface="+mn-cs"/>
              </a:rPr>
              <a:t>To consolidate our knowledge </a:t>
            </a:r>
            <a:r>
              <a:rPr lang="en-GB" sz="2400" dirty="0" smtClean="0">
                <a:solidFill>
                  <a:prstClr val="black"/>
                </a:solidFill>
                <a:latin typeface="Calibri" panose="020F0502020204030204"/>
              </a:rPr>
              <a:t>of Cleopatra’s background and character</a:t>
            </a: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endParaRPr>
          </a:p>
        </p:txBody>
      </p:sp>
      <p:sp>
        <p:nvSpPr>
          <p:cNvPr id="7" name="TextBox 6"/>
          <p:cNvSpPr txBox="1"/>
          <p:nvPr/>
        </p:nvSpPr>
        <p:spPr>
          <a:xfrm>
            <a:off x="1170826" y="296232"/>
            <a:ext cx="6029713" cy="1200329"/>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3600" b="1" i="0" u="sng" strike="noStrike" kern="1200" cap="none" spc="0" normalizeH="0" baseline="0" noProof="0" dirty="0" smtClean="0">
                <a:ln>
                  <a:noFill/>
                </a:ln>
                <a:solidFill>
                  <a:prstClr val="black"/>
                </a:solidFill>
                <a:effectLst/>
                <a:uLnTx/>
                <a:uFillTx/>
                <a:latin typeface="Calibri" panose="020F0502020204030204"/>
                <a:ea typeface="+mn-ea"/>
                <a:cs typeface="+mn-cs"/>
              </a:rPr>
              <a:t>Assessment preparation</a:t>
            </a:r>
            <a:r>
              <a:rPr kumimoji="0" lang="en-GB" sz="3600" b="1" i="0" u="sng" strike="noStrike" kern="1200" cap="none" spc="0" normalizeH="0" noProof="0" dirty="0" smtClean="0">
                <a:ln>
                  <a:noFill/>
                </a:ln>
                <a:solidFill>
                  <a:prstClr val="black"/>
                </a:solidFill>
                <a:effectLst/>
                <a:uLnTx/>
                <a:uFillTx/>
                <a:latin typeface="Calibri" panose="020F0502020204030204"/>
                <a:ea typeface="+mn-ea"/>
                <a:cs typeface="+mn-cs"/>
              </a:rPr>
              <a:t> – Cleopatra Assessment 1</a:t>
            </a:r>
            <a:endParaRPr kumimoji="0" lang="en-GB" sz="4000" b="1" i="0" u="sng" strike="noStrike" kern="0" cap="none" spc="0" normalizeH="0" baseline="0" noProof="0" dirty="0">
              <a:ln>
                <a:noFill/>
              </a:ln>
              <a:solidFill>
                <a:srgbClr val="000000"/>
              </a:solidFill>
              <a:effectLst/>
              <a:uLnTx/>
              <a:uFillTx/>
              <a:latin typeface="Calibri" panose="020F0502020204030204"/>
              <a:ea typeface="Oswald"/>
              <a:cs typeface="Oswald"/>
              <a:sym typeface="Oswald"/>
            </a:endParaRPr>
          </a:p>
        </p:txBody>
      </p:sp>
      <p:sp>
        <p:nvSpPr>
          <p:cNvPr id="20" name="TextBox 19"/>
          <p:cNvSpPr txBox="1"/>
          <p:nvPr/>
        </p:nvSpPr>
        <p:spPr>
          <a:xfrm>
            <a:off x="6533880" y="200466"/>
            <a:ext cx="2375678" cy="83099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3CF9CA-01E0-44F4-86AE-C98869E16A83}" type="datetime4">
              <a:rPr kumimoji="0" lang="en-GB" sz="2400" b="1" i="0" u="sng"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February 27, 2020</a:t>
            </a:fld>
            <a:endPar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p:cNvSpPr txBox="1"/>
          <p:nvPr/>
        </p:nvSpPr>
        <p:spPr>
          <a:xfrm>
            <a:off x="4168589" y="5618887"/>
            <a:ext cx="4730580" cy="584776"/>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Key words/Spellings</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Cleopatra, Macedonian, heritage, Alexandria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2" name="Rectangle 21"/>
          <p:cNvSpPr/>
          <p:nvPr/>
        </p:nvSpPr>
        <p:spPr>
          <a:xfrm>
            <a:off x="4168589" y="2330170"/>
            <a:ext cx="4717082" cy="3070224"/>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smtClean="0">
                <a:ln>
                  <a:noFill/>
                </a:ln>
                <a:solidFill>
                  <a:prstClr val="black"/>
                </a:solidFill>
                <a:effectLst/>
                <a:uLnTx/>
                <a:uFillTx/>
                <a:latin typeface="Calibri" panose="020F0502020204030204"/>
              </a:rPr>
              <a:t>Revise, Review, Recap</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prstClr val="black"/>
              </a:solidFill>
              <a:effectLst/>
              <a:uLnTx/>
              <a:uFillTx/>
              <a:latin typeface="Calibri" panose="020F0502020204030204"/>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lang="en-GB" sz="2000" b="1" dirty="0" smtClean="0">
                <a:solidFill>
                  <a:prstClr val="black"/>
                </a:solidFill>
                <a:latin typeface="Calibri" panose="020F0502020204030204"/>
              </a:rPr>
              <a:t>How long is your Ancient History paper?</a:t>
            </a: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kumimoji="0" lang="en-GB" sz="2000" b="1" i="0" u="none" strike="noStrike" kern="1200" cap="none" spc="0" normalizeH="0" baseline="0" noProof="0" dirty="0" smtClean="0">
                <a:ln>
                  <a:noFill/>
                </a:ln>
                <a:solidFill>
                  <a:prstClr val="black"/>
                </a:solidFill>
                <a:effectLst/>
                <a:uLnTx/>
                <a:uFillTx/>
                <a:latin typeface="Calibri" panose="020F0502020204030204"/>
              </a:rPr>
              <a:t>Do</a:t>
            </a:r>
            <a:r>
              <a:rPr kumimoji="0" lang="en-GB" sz="2000" b="1" i="0" u="none" strike="noStrike" kern="1200" cap="none" spc="0" normalizeH="0" noProof="0" dirty="0" smtClean="0">
                <a:ln>
                  <a:noFill/>
                </a:ln>
                <a:solidFill>
                  <a:prstClr val="black"/>
                </a:solidFill>
                <a:effectLst/>
                <a:uLnTx/>
                <a:uFillTx/>
                <a:latin typeface="Calibri" panose="020F0502020204030204"/>
              </a:rPr>
              <a:t> you get a choice of questions?</a:t>
            </a: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lang="en-GB" sz="2000" b="1" baseline="0" dirty="0" smtClean="0">
                <a:solidFill>
                  <a:prstClr val="black"/>
                </a:solidFill>
                <a:latin typeface="Calibri" panose="020F0502020204030204"/>
              </a:rPr>
              <a:t>How</a:t>
            </a:r>
            <a:r>
              <a:rPr lang="en-GB" sz="2000" b="1" dirty="0" smtClean="0">
                <a:solidFill>
                  <a:prstClr val="black"/>
                </a:solidFill>
                <a:latin typeface="Calibri" panose="020F0502020204030204"/>
              </a:rPr>
              <a:t> many questions are in the second section?</a:t>
            </a: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lang="en-GB" sz="2000" b="1" dirty="0" smtClean="0">
                <a:solidFill>
                  <a:prstClr val="black"/>
                </a:solidFill>
                <a:latin typeface="Calibri" panose="020F0502020204030204"/>
              </a:rPr>
              <a:t>Do you get marks for SPAG?</a:t>
            </a: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lang="en-GB" sz="2000" b="1" dirty="0" smtClean="0">
                <a:solidFill>
                  <a:prstClr val="black"/>
                </a:solidFill>
                <a:latin typeface="Calibri" panose="020F0502020204030204"/>
              </a:rPr>
              <a:t>Should you ever leave a question blank?</a:t>
            </a:r>
          </a:p>
        </p:txBody>
      </p:sp>
    </p:spTree>
    <p:extLst>
      <p:ext uri="{BB962C8B-B14F-4D97-AF65-F5344CB8AC3E}">
        <p14:creationId xmlns:p14="http://schemas.microsoft.com/office/powerpoint/2010/main" val="116618846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4000" dirty="0" smtClean="0"/>
              <a:t>Structure</a:t>
            </a:r>
            <a:endParaRPr lang="en-GB" sz="4000" dirty="0"/>
          </a:p>
        </p:txBody>
      </p:sp>
      <p:sp>
        <p:nvSpPr>
          <p:cNvPr id="3" name="Content Placeholder 2"/>
          <p:cNvSpPr>
            <a:spLocks noGrp="1"/>
          </p:cNvSpPr>
          <p:nvPr>
            <p:ph idx="1"/>
          </p:nvPr>
        </p:nvSpPr>
        <p:spPr/>
        <p:txBody>
          <a:bodyPr>
            <a:normAutofit/>
          </a:bodyPr>
          <a:lstStyle/>
          <a:p>
            <a:r>
              <a:rPr lang="en-GB" dirty="0" smtClean="0"/>
              <a:t>The Cleopatra topic makes up the second section of your second paper and is paired up with the Rome topic</a:t>
            </a:r>
          </a:p>
          <a:p>
            <a:r>
              <a:rPr lang="en-GB" dirty="0" smtClean="0"/>
              <a:t>You will have 1hr 45mins to complete all the questions in paper</a:t>
            </a:r>
          </a:p>
          <a:p>
            <a:r>
              <a:rPr lang="en-GB" dirty="0" smtClean="0"/>
              <a:t>There are 5 questions in total, but question 1 is split up into 3 knowledge questions</a:t>
            </a:r>
            <a:endParaRPr lang="en-GB" dirty="0"/>
          </a:p>
        </p:txBody>
      </p:sp>
    </p:spTree>
    <p:extLst>
      <p:ext uri="{BB962C8B-B14F-4D97-AF65-F5344CB8AC3E}">
        <p14:creationId xmlns:p14="http://schemas.microsoft.com/office/powerpoint/2010/main" val="6961745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Starter</a:t>
            </a:r>
            <a:endParaRPr lang="en-GB" dirty="0"/>
          </a:p>
        </p:txBody>
      </p:sp>
      <p:sp>
        <p:nvSpPr>
          <p:cNvPr id="3" name="Content Placeholder 2"/>
          <p:cNvSpPr>
            <a:spLocks noGrp="1"/>
          </p:cNvSpPr>
          <p:nvPr>
            <p:ph idx="1"/>
          </p:nvPr>
        </p:nvSpPr>
        <p:spPr/>
        <p:txBody>
          <a:bodyPr>
            <a:normAutofit fontScale="85000" lnSpcReduction="10000"/>
          </a:bodyPr>
          <a:lstStyle/>
          <a:p>
            <a:pPr marL="0" indent="0">
              <a:buNone/>
            </a:pPr>
            <a:r>
              <a:rPr lang="en-GB" dirty="0" smtClean="0"/>
              <a:t>Create 3 knowledge questions (two 1 mark questions and one 3) for another person in the class to complete. (Obviously make sure that you know the answers). This is the style of the first question on pretty much all the papers so you should be used to these!</a:t>
            </a:r>
          </a:p>
          <a:p>
            <a:endParaRPr lang="en-GB" dirty="0"/>
          </a:p>
          <a:p>
            <a:pPr marL="0" indent="0">
              <a:buNone/>
            </a:pPr>
            <a:r>
              <a:rPr lang="en-GB" dirty="0" smtClean="0"/>
              <a:t>E.g. </a:t>
            </a:r>
          </a:p>
          <a:p>
            <a:pPr marL="514350" indent="-514350">
              <a:buFont typeface="+mj-lt"/>
              <a:buAutoNum type="arabicPeriod"/>
            </a:pPr>
            <a:r>
              <a:rPr lang="en-GB" dirty="0" smtClean="0"/>
              <a:t>Name one area of land that Cleopatra acquired (1)</a:t>
            </a:r>
          </a:p>
          <a:p>
            <a:pPr marL="514350" indent="-514350">
              <a:buFont typeface="+mj-lt"/>
              <a:buAutoNum type="arabicPeriod"/>
            </a:pPr>
            <a:r>
              <a:rPr lang="en-GB" dirty="0" smtClean="0"/>
              <a:t>Explain why Cleopatra was well educated (3)</a:t>
            </a:r>
          </a:p>
          <a:p>
            <a:pPr marL="514350" indent="-514350">
              <a:buFont typeface="+mj-lt"/>
              <a:buAutoNum type="arabicPeriod"/>
            </a:pPr>
            <a:r>
              <a:rPr lang="en-GB" dirty="0" smtClean="0"/>
              <a:t>Name Cleopatra’s father (1)</a:t>
            </a:r>
            <a:endParaRPr lang="en-GB" dirty="0"/>
          </a:p>
        </p:txBody>
      </p:sp>
    </p:spTree>
    <p:extLst>
      <p:ext uri="{BB962C8B-B14F-4D97-AF65-F5344CB8AC3E}">
        <p14:creationId xmlns:p14="http://schemas.microsoft.com/office/powerpoint/2010/main" val="168967391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Questions</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smtClean="0"/>
              <a:t>After the knowledge questions there are 3 more slightly longer questions and an essay style question:</a:t>
            </a:r>
          </a:p>
          <a:p>
            <a:r>
              <a:rPr lang="en-GB" i="1" dirty="0" smtClean="0"/>
              <a:t>What can we learn from passage A about…. (5marks)</a:t>
            </a:r>
          </a:p>
          <a:p>
            <a:r>
              <a:rPr lang="en-GB" i="1" dirty="0" smtClean="0"/>
              <a:t>Using details from passage A, evaluate….. (5marks)</a:t>
            </a:r>
          </a:p>
          <a:p>
            <a:r>
              <a:rPr lang="en-GB" i="1" dirty="0" smtClean="0"/>
              <a:t>How far…… (10marks)</a:t>
            </a:r>
          </a:p>
          <a:p>
            <a:r>
              <a:rPr lang="en-GB" i="1" dirty="0" smtClean="0"/>
              <a:t>‘statement about something’ How far do you agree with the statement? You must use </a:t>
            </a:r>
            <a:r>
              <a:rPr lang="en-GB" b="1" i="1" dirty="0" smtClean="0"/>
              <a:t>ancient sources and your own knowledge </a:t>
            </a:r>
            <a:r>
              <a:rPr lang="en-GB" i="1" dirty="0" smtClean="0"/>
              <a:t>(20marks) </a:t>
            </a:r>
            <a:endParaRPr lang="en-GB" i="1" dirty="0"/>
          </a:p>
        </p:txBody>
      </p:sp>
    </p:spTree>
    <p:extLst>
      <p:ext uri="{BB962C8B-B14F-4D97-AF65-F5344CB8AC3E}">
        <p14:creationId xmlns:p14="http://schemas.microsoft.com/office/powerpoint/2010/main" val="192967419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 y="1"/>
            <a:ext cx="4359728" cy="898634"/>
          </a:xfrm>
          <a:prstGeom prst="rect">
            <a:avLst/>
          </a:prstGeom>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GB" sz="2000" b="1" u="sng" dirty="0" smtClean="0"/>
              <a:t>5 – marker</a:t>
            </a:r>
            <a:r>
              <a:rPr lang="en-GB" sz="2000" i="1" dirty="0" smtClean="0"/>
              <a:t>; </a:t>
            </a:r>
            <a:r>
              <a:rPr lang="en-GB" sz="2000" dirty="0" smtClean="0"/>
              <a:t>What can we learn from passage C about………….</a:t>
            </a:r>
            <a:endParaRPr lang="en-GB" sz="2000" b="1" u="sng" dirty="0"/>
          </a:p>
        </p:txBody>
      </p:sp>
      <p:sp>
        <p:nvSpPr>
          <p:cNvPr id="5" name="TextBox 4"/>
          <p:cNvSpPr txBox="1"/>
          <p:nvPr/>
        </p:nvSpPr>
        <p:spPr>
          <a:xfrm>
            <a:off x="107768" y="1024201"/>
            <a:ext cx="4144191"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000" dirty="0" smtClean="0"/>
              <a:t>This is meant to be a quick ‘read and do’ question. Read the source and think about what it is telling you</a:t>
            </a:r>
          </a:p>
          <a:p>
            <a:endParaRPr lang="en-GB" sz="2000" dirty="0"/>
          </a:p>
          <a:p>
            <a:r>
              <a:rPr lang="en-GB" sz="2000" dirty="0" smtClean="0"/>
              <a:t>For this question you don’t need own knowledge</a:t>
            </a:r>
          </a:p>
          <a:p>
            <a:r>
              <a:rPr lang="en-GB" sz="2000" dirty="0" smtClean="0"/>
              <a:t>All you need is 2-3 inferences</a:t>
            </a:r>
          </a:p>
          <a:p>
            <a:endParaRPr lang="en-GB" sz="2000" dirty="0"/>
          </a:p>
          <a:p>
            <a:r>
              <a:rPr lang="en-GB" sz="2000" dirty="0" smtClean="0"/>
              <a:t>It should take you around 3-4mins to write</a:t>
            </a:r>
          </a:p>
          <a:p>
            <a:endParaRPr lang="en-GB" sz="2000" dirty="0"/>
          </a:p>
          <a:p>
            <a:r>
              <a:rPr lang="en-GB" sz="2000" i="1" dirty="0" smtClean="0"/>
              <a:t>e.g. From the passage we can learn…..</a:t>
            </a:r>
          </a:p>
          <a:p>
            <a:endParaRPr lang="en-GB" sz="2000" i="1" dirty="0"/>
          </a:p>
          <a:p>
            <a:r>
              <a:rPr lang="en-GB" sz="2000" i="1" dirty="0" smtClean="0"/>
              <a:t>I can also learn…..</a:t>
            </a:r>
          </a:p>
          <a:p>
            <a:endParaRPr lang="en-GB" sz="2000" i="1" dirty="0"/>
          </a:p>
          <a:p>
            <a:r>
              <a:rPr lang="en-GB" sz="2000" i="1" dirty="0" smtClean="0"/>
              <a:t>The passage also tells us…..</a:t>
            </a:r>
            <a:endParaRPr lang="en-GB" sz="2000" i="1" dirty="0"/>
          </a:p>
        </p:txBody>
      </p:sp>
      <p:sp>
        <p:nvSpPr>
          <p:cNvPr id="6" name="Title 1"/>
          <p:cNvSpPr txBox="1">
            <a:spLocks/>
          </p:cNvSpPr>
          <p:nvPr/>
        </p:nvSpPr>
        <p:spPr>
          <a:xfrm>
            <a:off x="4359728" y="1"/>
            <a:ext cx="4784272" cy="898634"/>
          </a:xfrm>
          <a:prstGeom prst="rect">
            <a:avLst/>
          </a:prstGeom>
        </p:spPr>
        <p:style>
          <a:lnRef idx="0">
            <a:schemeClr val="accent3"/>
          </a:lnRef>
          <a:fillRef idx="3">
            <a:schemeClr val="accent3"/>
          </a:fillRef>
          <a:effectRef idx="3">
            <a:schemeClr val="accent3"/>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GB" sz="2000" b="1" u="sng" dirty="0" smtClean="0"/>
              <a:t>5 – marker </a:t>
            </a:r>
            <a:r>
              <a:rPr lang="en-GB" sz="2000" i="1" u="sng" dirty="0" smtClean="0"/>
              <a:t>(in the </a:t>
            </a:r>
            <a:r>
              <a:rPr lang="en-GB" sz="2000" b="1" i="1" u="sng" dirty="0" smtClean="0">
                <a:effectLst>
                  <a:outerShdw blurRad="38100" dist="38100" dir="2700000" algn="tl">
                    <a:srgbClr val="000000">
                      <a:alpha val="43137"/>
                    </a:srgbClr>
                  </a:outerShdw>
                </a:effectLst>
              </a:rPr>
              <a:t>accuracy</a:t>
            </a:r>
            <a:r>
              <a:rPr lang="en-GB" sz="2000" i="1" u="sng" dirty="0" smtClean="0"/>
              <a:t> of the passage)</a:t>
            </a:r>
            <a:r>
              <a:rPr lang="en-GB" sz="2000" i="1" dirty="0" smtClean="0"/>
              <a:t>; </a:t>
            </a:r>
            <a:r>
              <a:rPr lang="en-GB" sz="2000" dirty="0" smtClean="0"/>
              <a:t>Using details from Passage C, evaluate how accurate you think………….</a:t>
            </a:r>
            <a:endParaRPr lang="en-GB" sz="2000" b="1" u="sng" dirty="0"/>
          </a:p>
        </p:txBody>
      </p:sp>
      <p:sp>
        <p:nvSpPr>
          <p:cNvPr id="7" name="Content Placeholder 2"/>
          <p:cNvSpPr txBox="1">
            <a:spLocks/>
          </p:cNvSpPr>
          <p:nvPr/>
        </p:nvSpPr>
        <p:spPr>
          <a:xfrm>
            <a:off x="4607725" y="1050862"/>
            <a:ext cx="4288277" cy="5578987"/>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smtClean="0"/>
              <a:t>This question just wants you to explain, based on what you know about that writer/ source, why is THAT EXACT passage/ source accurate or not. Allocate around 4-5mins for this</a:t>
            </a:r>
          </a:p>
          <a:p>
            <a:r>
              <a:rPr lang="en-GB" sz="2000" dirty="0" smtClean="0"/>
              <a:t>If you make some generic points, you’ll get average marks – 3/5.</a:t>
            </a:r>
          </a:p>
          <a:p>
            <a:pPr marL="0" indent="0">
              <a:buFont typeface="Arial" panose="020B0604020202020204" pitchFamily="34" charset="0"/>
              <a:buNone/>
            </a:pPr>
            <a:r>
              <a:rPr lang="en-GB" sz="2000" dirty="0" smtClean="0"/>
              <a:t>E.g. </a:t>
            </a:r>
            <a:r>
              <a:rPr lang="en-GB" sz="2000" i="1" dirty="0" smtClean="0"/>
              <a:t>Plutarch wrote biographies, therefore he’s less likely to be accurate as he exaggerated the stories.</a:t>
            </a:r>
            <a:endParaRPr lang="en-GB" sz="2000" dirty="0" smtClean="0"/>
          </a:p>
          <a:p>
            <a:r>
              <a:rPr lang="en-GB" sz="2000" dirty="0" smtClean="0"/>
              <a:t>For 5/5 your point about the write/ source HAS to relate to a specific part of the source.</a:t>
            </a:r>
          </a:p>
          <a:p>
            <a:pPr marL="0" indent="0">
              <a:buFont typeface="Arial" panose="020B0604020202020204" pitchFamily="34" charset="0"/>
              <a:buNone/>
            </a:pPr>
            <a:r>
              <a:rPr lang="en-GB" sz="2000" dirty="0" smtClean="0"/>
              <a:t>E.g. </a:t>
            </a:r>
            <a:r>
              <a:rPr lang="en-GB" sz="2000" i="1" dirty="0" smtClean="0"/>
              <a:t>Plutarch wrote biographies and wanted to write interesting and engaging stories, therefore it is likely he exaggerated the……because he says…….</a:t>
            </a:r>
            <a:endParaRPr lang="en-GB" sz="2000" dirty="0" smtClean="0"/>
          </a:p>
          <a:p>
            <a:endParaRPr lang="en-GB" sz="2000" dirty="0" smtClean="0"/>
          </a:p>
          <a:p>
            <a:pPr marL="0" indent="0">
              <a:buFont typeface="Arial" panose="020B0604020202020204" pitchFamily="34" charset="0"/>
              <a:buNone/>
            </a:pPr>
            <a:endParaRPr lang="en-GB" sz="2000" dirty="0" smtClean="0"/>
          </a:p>
        </p:txBody>
      </p:sp>
    </p:spTree>
    <p:extLst>
      <p:ext uri="{BB962C8B-B14F-4D97-AF65-F5344CB8AC3E}">
        <p14:creationId xmlns:p14="http://schemas.microsoft.com/office/powerpoint/2010/main" val="28514453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709447"/>
          </a:xfrm>
        </p:spPr>
        <p:style>
          <a:lnRef idx="0">
            <a:schemeClr val="accent1"/>
          </a:lnRef>
          <a:fillRef idx="3">
            <a:schemeClr val="accent1"/>
          </a:fillRef>
          <a:effectRef idx="3">
            <a:schemeClr val="accent1"/>
          </a:effectRef>
          <a:fontRef idx="minor">
            <a:schemeClr val="lt1"/>
          </a:fontRef>
        </p:style>
        <p:txBody>
          <a:bodyPr>
            <a:noAutofit/>
          </a:bodyPr>
          <a:lstStyle/>
          <a:p>
            <a:r>
              <a:rPr lang="en-GB" sz="2800" b="1" u="sng" dirty="0" smtClean="0"/>
              <a:t>10 – marker;</a:t>
            </a:r>
            <a:r>
              <a:rPr lang="en-GB" sz="2800" i="1" dirty="0" smtClean="0"/>
              <a:t> </a:t>
            </a:r>
            <a:r>
              <a:rPr lang="en-GB" sz="2800" dirty="0"/>
              <a:t>Explain the significance </a:t>
            </a:r>
            <a:r>
              <a:rPr lang="en-GB" sz="2800" dirty="0" smtClean="0"/>
              <a:t>of (or other S.O.C)…………..</a:t>
            </a:r>
            <a:endParaRPr lang="en-GB" sz="2800" b="1" u="sng" dirty="0"/>
          </a:p>
        </p:txBody>
      </p:sp>
      <p:sp>
        <p:nvSpPr>
          <p:cNvPr id="3" name="Content Placeholder 2"/>
          <p:cNvSpPr>
            <a:spLocks noGrp="1"/>
          </p:cNvSpPr>
          <p:nvPr>
            <p:ph idx="1"/>
          </p:nvPr>
        </p:nvSpPr>
        <p:spPr>
          <a:xfrm>
            <a:off x="360947" y="1139146"/>
            <a:ext cx="8247648" cy="4948832"/>
          </a:xfrm>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GB" sz="2000" dirty="0" smtClean="0"/>
              <a:t>2/3 points of explanation – focus here really is your own knowledge</a:t>
            </a:r>
          </a:p>
          <a:p>
            <a:pPr marL="0" indent="0">
              <a:buNone/>
            </a:pPr>
            <a:r>
              <a:rPr lang="en-GB" sz="2000" dirty="0" smtClean="0"/>
              <a:t>You should spend roughly 10mins on this question</a:t>
            </a:r>
          </a:p>
          <a:p>
            <a:pPr marL="0" indent="0">
              <a:buNone/>
            </a:pPr>
            <a:endParaRPr lang="en-GB" sz="2000" dirty="0" smtClean="0"/>
          </a:p>
          <a:p>
            <a:pPr marL="0" indent="0">
              <a:buNone/>
            </a:pPr>
            <a:r>
              <a:rPr lang="en-GB" sz="2000" dirty="0" smtClean="0"/>
              <a:t>But we must be REALLY careful that we don’t just look at this question and think it’s like a 6-marker from the Persian Kings/Rome paper. IT. IS. NOT. </a:t>
            </a:r>
            <a:endParaRPr lang="en-GB" sz="2000" dirty="0"/>
          </a:p>
          <a:p>
            <a:pPr marL="0" indent="0">
              <a:buNone/>
            </a:pPr>
            <a:endParaRPr lang="en-GB" sz="2000" dirty="0"/>
          </a:p>
          <a:p>
            <a:pPr marL="0" indent="0">
              <a:buNone/>
            </a:pPr>
            <a:r>
              <a:rPr lang="en-GB" sz="2000" dirty="0" smtClean="0"/>
              <a:t>This 10marker needs far more historical detail and to do thought about THEMETICALLY (basically link to whatever they have asked for in the question), if you can.</a:t>
            </a:r>
          </a:p>
          <a:p>
            <a:pPr marL="0" indent="0">
              <a:buNone/>
            </a:pPr>
            <a:endParaRPr lang="en-GB" sz="2000" dirty="0"/>
          </a:p>
          <a:p>
            <a:pPr marL="0" indent="0">
              <a:buNone/>
            </a:pPr>
            <a:r>
              <a:rPr lang="en-GB" sz="2000" dirty="0" smtClean="0"/>
              <a:t>You should be explaining the consequence of something or the significance of something – whatever is in the question focus on it! </a:t>
            </a:r>
          </a:p>
          <a:p>
            <a:endParaRPr lang="en-GB" sz="2000" dirty="0" smtClean="0"/>
          </a:p>
          <a:p>
            <a:pPr marL="0" indent="0">
              <a:buNone/>
            </a:pPr>
            <a:endParaRPr lang="en-GB" sz="2000" dirty="0" smtClean="0"/>
          </a:p>
        </p:txBody>
      </p:sp>
    </p:spTree>
    <p:extLst>
      <p:ext uri="{BB962C8B-B14F-4D97-AF65-F5344CB8AC3E}">
        <p14:creationId xmlns:p14="http://schemas.microsoft.com/office/powerpoint/2010/main" val="15431810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87820"/>
          </a:xfrm>
        </p:spPr>
        <p:style>
          <a:lnRef idx="1">
            <a:schemeClr val="accent4"/>
          </a:lnRef>
          <a:fillRef idx="2">
            <a:schemeClr val="accent4"/>
          </a:fillRef>
          <a:effectRef idx="1">
            <a:schemeClr val="accent4"/>
          </a:effectRef>
          <a:fontRef idx="minor">
            <a:schemeClr val="dk1"/>
          </a:fontRef>
        </p:style>
        <p:txBody>
          <a:bodyPr>
            <a:noAutofit/>
          </a:bodyPr>
          <a:lstStyle/>
          <a:p>
            <a:pPr lvl="0"/>
            <a:r>
              <a:rPr lang="en-GB" sz="2400" u="sng" dirty="0" smtClean="0"/>
              <a:t>Essay question</a:t>
            </a:r>
            <a:r>
              <a:rPr lang="en-GB" sz="2400" dirty="0" smtClean="0"/>
              <a:t>; ‘Some kind of statement’ How </a:t>
            </a:r>
            <a:r>
              <a:rPr lang="en-GB" sz="2400" dirty="0"/>
              <a:t>far do you agree with this statement</a:t>
            </a:r>
            <a:r>
              <a:rPr lang="en-GB" sz="2400" dirty="0" smtClean="0"/>
              <a:t>? USE ANCIENT SOURCES AS WELL AS YOUR OWN KNOWLEDGE</a:t>
            </a:r>
            <a:endParaRPr lang="en-GB" sz="2400" b="1" u="sng" dirty="0"/>
          </a:p>
        </p:txBody>
      </p:sp>
      <p:sp>
        <p:nvSpPr>
          <p:cNvPr id="3" name="Content Placeholder 2"/>
          <p:cNvSpPr>
            <a:spLocks noGrp="1"/>
          </p:cNvSpPr>
          <p:nvPr>
            <p:ph idx="1"/>
          </p:nvPr>
        </p:nvSpPr>
        <p:spPr>
          <a:xfrm>
            <a:off x="124154" y="1208689"/>
            <a:ext cx="3407322" cy="5412828"/>
          </a:xfrm>
        </p:spPr>
        <p:txBody>
          <a:bodyPr>
            <a:noAutofit/>
          </a:bodyPr>
          <a:lstStyle/>
          <a:p>
            <a:pPr marL="457200" indent="-457200">
              <a:buAutoNum type="arabicPeriod"/>
            </a:pPr>
            <a:r>
              <a:rPr lang="en-GB" sz="2000" dirty="0" smtClean="0"/>
              <a:t>You will always have to discuss the element of ‘how far’ therefore this will always take the format of an </a:t>
            </a:r>
            <a:r>
              <a:rPr lang="en-GB" sz="2000" i="1" dirty="0" smtClean="0"/>
              <a:t>agree </a:t>
            </a:r>
            <a:r>
              <a:rPr lang="en-GB" sz="2000" dirty="0" smtClean="0"/>
              <a:t>paragraph, then a </a:t>
            </a:r>
            <a:r>
              <a:rPr lang="en-GB" sz="2000" i="1" dirty="0" smtClean="0"/>
              <a:t>disagree </a:t>
            </a:r>
            <a:r>
              <a:rPr lang="en-GB" sz="2000" dirty="0" smtClean="0"/>
              <a:t>paragraph and then an </a:t>
            </a:r>
            <a:r>
              <a:rPr lang="en-GB" sz="2000" i="1" dirty="0" smtClean="0"/>
              <a:t>overall conclusion</a:t>
            </a:r>
            <a:endParaRPr lang="en-GB" sz="2000" dirty="0" smtClean="0"/>
          </a:p>
          <a:p>
            <a:pPr marL="457200" indent="-457200">
              <a:buAutoNum type="arabicPeriod"/>
            </a:pPr>
            <a:r>
              <a:rPr lang="en-GB" sz="2000" i="1" dirty="0" smtClean="0"/>
              <a:t>For ALL Alexander and Cleopatra essays </a:t>
            </a:r>
            <a:r>
              <a:rPr lang="en-GB" sz="2000" dirty="0" smtClean="0"/>
              <a:t>- Making sure that you are always stating the source that you’ve got your point from, and you’ve analysed the reliability/ accuracy of THAT source in the same passage.</a:t>
            </a:r>
          </a:p>
          <a:p>
            <a:endParaRPr lang="en-GB" sz="2000" dirty="0" smtClean="0"/>
          </a:p>
          <a:p>
            <a:pPr marL="0" indent="0">
              <a:buNone/>
            </a:pPr>
            <a:endParaRPr lang="en-GB" sz="2000" dirty="0" smtClean="0"/>
          </a:p>
        </p:txBody>
      </p:sp>
      <p:graphicFrame>
        <p:nvGraphicFramePr>
          <p:cNvPr id="13" name="Table 12"/>
          <p:cNvGraphicFramePr>
            <a:graphicFrameLocks noGrp="1"/>
          </p:cNvGraphicFramePr>
          <p:nvPr>
            <p:extLst>
              <p:ext uri="{D42A27DB-BD31-4B8C-83A1-F6EECF244321}">
                <p14:modId xmlns:p14="http://schemas.microsoft.com/office/powerpoint/2010/main" val="3750438645"/>
              </p:ext>
            </p:extLst>
          </p:nvPr>
        </p:nvGraphicFramePr>
        <p:xfrm>
          <a:off x="3781521" y="1434782"/>
          <a:ext cx="5221439" cy="4833083"/>
        </p:xfrm>
        <a:graphic>
          <a:graphicData uri="http://schemas.openxmlformats.org/drawingml/2006/table">
            <a:tbl>
              <a:tblPr firstRow="1" bandRow="1">
                <a:tableStyleId>{00A15C55-8517-42AA-B614-E9B94910E393}</a:tableStyleId>
              </a:tblPr>
              <a:tblGrid>
                <a:gridCol w="2571819">
                  <a:extLst>
                    <a:ext uri="{9D8B030D-6E8A-4147-A177-3AD203B41FA5}">
                      <a16:colId xmlns:a16="http://schemas.microsoft.com/office/drawing/2014/main" xmlns="" val="3268112746"/>
                    </a:ext>
                  </a:extLst>
                </a:gridCol>
                <a:gridCol w="2649620">
                  <a:extLst>
                    <a:ext uri="{9D8B030D-6E8A-4147-A177-3AD203B41FA5}">
                      <a16:colId xmlns:a16="http://schemas.microsoft.com/office/drawing/2014/main" xmlns="" val="1583364642"/>
                    </a:ext>
                  </a:extLst>
                </a:gridCol>
              </a:tblGrid>
              <a:tr h="307196">
                <a:tc>
                  <a:txBody>
                    <a:bodyPr/>
                    <a:lstStyle/>
                    <a:p>
                      <a:pPr algn="ctr"/>
                      <a:r>
                        <a:rPr lang="en-GB" sz="2000" u="sng" dirty="0" smtClean="0"/>
                        <a:t>Agree evidence</a:t>
                      </a:r>
                      <a:endParaRPr lang="en-GB" sz="2000" u="sng" dirty="0"/>
                    </a:p>
                  </a:txBody>
                  <a:tcPr marL="68580" marR="68580"/>
                </a:tc>
                <a:tc>
                  <a:txBody>
                    <a:bodyPr/>
                    <a:lstStyle/>
                    <a:p>
                      <a:pPr algn="ctr"/>
                      <a:r>
                        <a:rPr lang="en-GB" sz="2000" u="sng" dirty="0" smtClean="0"/>
                        <a:t>Disagree evidence</a:t>
                      </a:r>
                      <a:endParaRPr lang="en-GB" sz="2000" u="sng" dirty="0"/>
                    </a:p>
                  </a:txBody>
                  <a:tcPr marL="68580" marR="68580"/>
                </a:tc>
                <a:extLst>
                  <a:ext uri="{0D108BD9-81ED-4DB2-BD59-A6C34878D82A}">
                    <a16:rowId xmlns:a16="http://schemas.microsoft.com/office/drawing/2014/main" xmlns="" val="217305335"/>
                  </a:ext>
                </a:extLst>
              </a:tr>
              <a:tr h="2688728">
                <a:tc>
                  <a:txBody>
                    <a:bodyPr/>
                    <a:lstStyle/>
                    <a:p>
                      <a:pPr marL="0" indent="0">
                        <a:buFont typeface="Arial" panose="020B0604020202020204" pitchFamily="34" charset="0"/>
                        <a:buNone/>
                      </a:pPr>
                      <a:r>
                        <a:rPr lang="en-GB" i="1" baseline="0" dirty="0" smtClean="0"/>
                        <a:t>Each point you make must link to one of the Ancient sources you have studied – where do you have that information from? Analyse the source!</a:t>
                      </a:r>
                      <a:endParaRPr lang="en-GB" i="1" baseline="0" dirty="0"/>
                    </a:p>
                  </a:txBody>
                  <a:tcPr marL="68580" marR="68580"/>
                </a:tc>
                <a:tc>
                  <a:txBody>
                    <a:bodyPr/>
                    <a:lstStyle/>
                    <a:p>
                      <a:pPr marL="0" indent="0">
                        <a:buFont typeface="Arial" panose="020B0604020202020204" pitchFamily="34" charset="0"/>
                        <a:buNone/>
                      </a:pPr>
                      <a:r>
                        <a:rPr lang="en-GB" i="1" baseline="0" dirty="0" smtClean="0"/>
                        <a:t>Each point you make must link to one of the Ancient sources you have studied – where do you have that information from? Analyse the source!</a:t>
                      </a:r>
                      <a:endParaRPr lang="en-GB" i="1" baseline="0" dirty="0"/>
                    </a:p>
                  </a:txBody>
                  <a:tcPr marL="68580" marR="68580"/>
                </a:tc>
                <a:extLst>
                  <a:ext uri="{0D108BD9-81ED-4DB2-BD59-A6C34878D82A}">
                    <a16:rowId xmlns:a16="http://schemas.microsoft.com/office/drawing/2014/main" xmlns="" val="3668959996"/>
                  </a:ext>
                </a:extLst>
              </a:tr>
              <a:tr h="1748115">
                <a:tc gridSpan="2">
                  <a:txBody>
                    <a:bodyPr/>
                    <a:lstStyle/>
                    <a:p>
                      <a:pPr marL="0" indent="0" algn="ctr">
                        <a:buFont typeface="Arial" panose="020B0604020202020204" pitchFamily="34" charset="0"/>
                        <a:buNone/>
                      </a:pPr>
                      <a:r>
                        <a:rPr lang="en-GB" i="0" baseline="0" dirty="0" smtClean="0"/>
                        <a:t>Overall conclusion</a:t>
                      </a:r>
                      <a:endParaRPr lang="en-GB" i="0" baseline="0" dirty="0"/>
                    </a:p>
                  </a:txBody>
                  <a:tcPr marL="68580" marR="68580"/>
                </a:tc>
                <a:tc hMerge="1">
                  <a:txBody>
                    <a:bodyPr/>
                    <a:lstStyle/>
                    <a:p>
                      <a:pPr marL="285750" indent="-285750">
                        <a:buFont typeface="Arial" panose="020B0604020202020204" pitchFamily="34" charset="0"/>
                        <a:buChar char="•"/>
                      </a:pPr>
                      <a:endParaRPr lang="en-GB" dirty="0"/>
                    </a:p>
                  </a:txBody>
                  <a:tcPr/>
                </a:tc>
                <a:extLst>
                  <a:ext uri="{0D108BD9-81ED-4DB2-BD59-A6C34878D82A}">
                    <a16:rowId xmlns:a16="http://schemas.microsoft.com/office/drawing/2014/main" xmlns="" val="2347089260"/>
                  </a:ext>
                </a:extLst>
              </a:tr>
            </a:tbl>
          </a:graphicData>
        </a:graphic>
      </p:graphicFrame>
      <p:cxnSp>
        <p:nvCxnSpPr>
          <p:cNvPr id="5" name="Straight Arrow Connector 4"/>
          <p:cNvCxnSpPr/>
          <p:nvPr/>
        </p:nvCxnSpPr>
        <p:spPr>
          <a:xfrm flipV="1">
            <a:off x="2590071" y="914402"/>
            <a:ext cx="1191450" cy="224582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05514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325563"/>
          </a:xfrm>
        </p:spPr>
        <p:style>
          <a:lnRef idx="1">
            <a:schemeClr val="accent2"/>
          </a:lnRef>
          <a:fillRef idx="2">
            <a:schemeClr val="accent2"/>
          </a:fillRef>
          <a:effectRef idx="1">
            <a:schemeClr val="accent2"/>
          </a:effectRef>
          <a:fontRef idx="minor">
            <a:schemeClr val="dk1"/>
          </a:fontRef>
        </p:style>
        <p:txBody>
          <a:bodyPr/>
          <a:lstStyle/>
          <a:p>
            <a:pPr algn="ctr"/>
            <a:r>
              <a:rPr lang="en-GB" dirty="0" smtClean="0"/>
              <a:t>Task 1</a:t>
            </a:r>
            <a:endParaRPr lang="en-GB" dirty="0"/>
          </a:p>
        </p:txBody>
      </p:sp>
      <p:sp>
        <p:nvSpPr>
          <p:cNvPr id="3" name="Content Placeholder 2"/>
          <p:cNvSpPr>
            <a:spLocks noGrp="1"/>
          </p:cNvSpPr>
          <p:nvPr>
            <p:ph idx="1"/>
          </p:nvPr>
        </p:nvSpPr>
        <p:spPr>
          <a:xfrm>
            <a:off x="628650" y="1669214"/>
            <a:ext cx="7886700" cy="4671428"/>
          </a:xfrm>
        </p:spPr>
        <p:txBody>
          <a:bodyPr>
            <a:normAutofit fontScale="77500" lnSpcReduction="20000"/>
          </a:bodyPr>
          <a:lstStyle/>
          <a:p>
            <a:r>
              <a:rPr lang="en-GB" dirty="0" smtClean="0"/>
              <a:t>Your Assessment will only be the first 4 questions, we are not doing the essay style question this time</a:t>
            </a:r>
          </a:p>
          <a:p>
            <a:pPr marL="514350" indent="-514350">
              <a:buFont typeface="+mj-lt"/>
              <a:buAutoNum type="arabicPeriod"/>
            </a:pPr>
            <a:r>
              <a:rPr lang="en-GB" dirty="0" smtClean="0"/>
              <a:t>As you need to look at a passage and so far we have only looked at Plutarch – I suggest you read your cheat sheet for Plutarch and make a revision card on why he writes the way he does as this will allow you to analyse his writing</a:t>
            </a:r>
          </a:p>
          <a:p>
            <a:pPr marL="514350" indent="-514350">
              <a:buFont typeface="+mj-lt"/>
              <a:buAutoNum type="arabicPeriod"/>
            </a:pPr>
            <a:r>
              <a:rPr lang="en-GB" dirty="0" smtClean="0"/>
              <a:t>Then read 2-3 extracts of Plutarch from your Prescribed Source booklet and write down 3 things you learn from that source – even bits we haven’t studied yet as this is really good practise for the ‘what can we learn question’ (remember you are reading a source blind in an assessment anyway)</a:t>
            </a:r>
          </a:p>
          <a:p>
            <a:pPr marL="0" indent="0">
              <a:buNone/>
            </a:pPr>
            <a:r>
              <a:rPr lang="en-GB" dirty="0" smtClean="0"/>
              <a:t>We will do one together first as a practise</a:t>
            </a:r>
            <a:endParaRPr lang="en-GB" dirty="0"/>
          </a:p>
        </p:txBody>
      </p:sp>
    </p:spTree>
    <p:extLst>
      <p:ext uri="{BB962C8B-B14F-4D97-AF65-F5344CB8AC3E}">
        <p14:creationId xmlns:p14="http://schemas.microsoft.com/office/powerpoint/2010/main" val="242035672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TotalTime>
  <Words>1173</Words>
  <Application>Microsoft Macintosh PowerPoint</Application>
  <PresentationFormat>On-screen Show (4:3)</PresentationFormat>
  <Paragraphs>105</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Structure</vt:lpstr>
      <vt:lpstr>Starter</vt:lpstr>
      <vt:lpstr>Questions</vt:lpstr>
      <vt:lpstr>PowerPoint Presentation</vt:lpstr>
      <vt:lpstr>10 – marker; Explain the significance of (or other S.O.C)…………..</vt:lpstr>
      <vt:lpstr>Essay question; ‘Some kind of statement’ How far do you agree with this statement? USE ANCIENT SOURCES AS WELL AS YOUR OWN KNOWLEDGE</vt:lpstr>
      <vt:lpstr>Task 1</vt:lpstr>
      <vt:lpstr>Task 2</vt:lpstr>
      <vt:lpstr>Homework</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5</cp:revision>
  <dcterms:created xsi:type="dcterms:W3CDTF">2020-02-19T17:40:57Z</dcterms:created>
  <dcterms:modified xsi:type="dcterms:W3CDTF">2020-02-27T10:19:13Z</dcterms:modified>
</cp:coreProperties>
</file>