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639D7-2578-9F4B-974D-2441A6A45EFF}"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C0BE57-D556-0140-8FF1-7FF7C20A3E1A}" type="slidenum">
              <a:rPr lang="en-US" smtClean="0"/>
              <a:t>‹#›</a:t>
            </a:fld>
            <a:endParaRPr lang="en-US"/>
          </a:p>
        </p:txBody>
      </p:sp>
    </p:spTree>
    <p:extLst>
      <p:ext uri="{BB962C8B-B14F-4D97-AF65-F5344CB8AC3E}">
        <p14:creationId xmlns:p14="http://schemas.microsoft.com/office/powerpoint/2010/main" val="28152147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https://www.youtube.com/watch?v=Y6EhRwn4zkc&amp;t=2s </a:t>
            </a:r>
            <a:endParaRPr lang="en-GB" dirty="0"/>
          </a:p>
        </p:txBody>
      </p:sp>
      <p:sp>
        <p:nvSpPr>
          <p:cNvPr id="4" name="Slide Number Placeholder 3"/>
          <p:cNvSpPr>
            <a:spLocks noGrp="1"/>
          </p:cNvSpPr>
          <p:nvPr>
            <p:ph type="sldNum" sz="quarter" idx="10"/>
          </p:nvPr>
        </p:nvSpPr>
        <p:spPr/>
        <p:txBody>
          <a:bodyPr/>
          <a:lstStyle/>
          <a:p>
            <a:fld id="{037FF479-01D3-4F29-87CC-56B9BFCF259D}" type="slidenum">
              <a:rPr lang="en-GB" smtClean="0"/>
              <a:t>4</a:t>
            </a:fld>
            <a:endParaRPr lang="en-GB"/>
          </a:p>
        </p:txBody>
      </p:sp>
    </p:spTree>
    <p:extLst>
      <p:ext uri="{BB962C8B-B14F-4D97-AF65-F5344CB8AC3E}">
        <p14:creationId xmlns:p14="http://schemas.microsoft.com/office/powerpoint/2010/main" val="1410271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98008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 234-237 of </a:t>
            </a:r>
            <a:r>
              <a:rPr lang="en-GB" dirty="0" err="1" smtClean="0"/>
              <a:t>Tyldesley’s</a:t>
            </a:r>
            <a:r>
              <a:rPr lang="en-GB" dirty="0" smtClean="0"/>
              <a:t> book</a:t>
            </a:r>
            <a:r>
              <a:rPr lang="en-GB" baseline="0" dirty="0" smtClean="0"/>
              <a:t> needs to be photocopied!</a:t>
            </a:r>
          </a:p>
        </p:txBody>
      </p:sp>
      <p:sp>
        <p:nvSpPr>
          <p:cNvPr id="4" name="Slide Number Placeholder 3"/>
          <p:cNvSpPr>
            <a:spLocks noGrp="1"/>
          </p:cNvSpPr>
          <p:nvPr>
            <p:ph type="sldNum" sz="quarter" idx="10"/>
          </p:nvPr>
        </p:nvSpPr>
        <p:spPr/>
        <p:txBody>
          <a:bodyPr/>
          <a:lstStyle/>
          <a:p>
            <a:fld id="{037FF479-01D3-4F29-87CC-56B9BFCF259D}" type="slidenum">
              <a:rPr lang="en-GB" smtClean="0"/>
              <a:t>6</a:t>
            </a:fld>
            <a:endParaRPr lang="en-GB"/>
          </a:p>
        </p:txBody>
      </p:sp>
    </p:spTree>
    <p:extLst>
      <p:ext uri="{BB962C8B-B14F-4D97-AF65-F5344CB8AC3E}">
        <p14:creationId xmlns:p14="http://schemas.microsoft.com/office/powerpoint/2010/main" val="3719226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37FF479-01D3-4F29-87CC-56B9BFCF259D}" type="slidenum">
              <a:rPr lang="en-GB" smtClean="0"/>
              <a:t>8</a:t>
            </a:fld>
            <a:endParaRPr lang="en-GB"/>
          </a:p>
        </p:txBody>
      </p:sp>
    </p:spTree>
    <p:extLst>
      <p:ext uri="{BB962C8B-B14F-4D97-AF65-F5344CB8AC3E}">
        <p14:creationId xmlns:p14="http://schemas.microsoft.com/office/powerpoint/2010/main" val="4244058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48BA8EF-90B1-7F42-99F2-838ABEA72392}"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4065859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48BA8EF-90B1-7F42-99F2-838ABEA72392}"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3702630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48BA8EF-90B1-7F42-99F2-838ABEA72392}"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82663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48BA8EF-90B1-7F42-99F2-838ABEA72392}"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321335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48BA8EF-90B1-7F42-99F2-838ABEA72392}"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4201273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48BA8EF-90B1-7F42-99F2-838ABEA72392}"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1290346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48BA8EF-90B1-7F42-99F2-838ABEA72392}"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1836183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48BA8EF-90B1-7F42-99F2-838ABEA72392}"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107269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8BA8EF-90B1-7F42-99F2-838ABEA72392}"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672008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48BA8EF-90B1-7F42-99F2-838ABEA72392}"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1339224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48BA8EF-90B1-7F42-99F2-838ABEA72392}"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438D42-D61D-6F47-A8EB-D9F4156D199A}" type="slidenum">
              <a:rPr lang="en-US" smtClean="0"/>
              <a:t>‹#›</a:t>
            </a:fld>
            <a:endParaRPr lang="en-US"/>
          </a:p>
        </p:txBody>
      </p:sp>
    </p:spTree>
    <p:extLst>
      <p:ext uri="{BB962C8B-B14F-4D97-AF65-F5344CB8AC3E}">
        <p14:creationId xmlns:p14="http://schemas.microsoft.com/office/powerpoint/2010/main" val="31859496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8BA8EF-90B1-7F42-99F2-838ABEA72392}"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438D42-D61D-6F47-A8EB-D9F4156D199A}" type="slidenum">
              <a:rPr lang="en-US" smtClean="0"/>
              <a:t>‹#›</a:t>
            </a:fld>
            <a:endParaRPr lang="en-US"/>
          </a:p>
        </p:txBody>
      </p:sp>
    </p:spTree>
    <p:extLst>
      <p:ext uri="{BB962C8B-B14F-4D97-AF65-F5344CB8AC3E}">
        <p14:creationId xmlns:p14="http://schemas.microsoft.com/office/powerpoint/2010/main" val="713366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hyperlink" Target="https://www.youtube.com/watch?v=BJX1YQXQQPI" TargetMode="External"/><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s://www.youtube.com/watch?v=Y6EhRwn4zkc&amp;t=2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22.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4061"/>
          </a:xfrm>
          <a:prstGeom prst="rect">
            <a:avLst/>
          </a:prstGeom>
        </p:spPr>
      </p:pic>
    </p:spTree>
    <p:extLst>
      <p:ext uri="{BB962C8B-B14F-4D97-AF65-F5344CB8AC3E}">
        <p14:creationId xmlns:p14="http://schemas.microsoft.com/office/powerpoint/2010/main" val="3444880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timeline of r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558" y="1076530"/>
            <a:ext cx="8686994" cy="4572102"/>
          </a:xfrm>
          <a:prstGeom prst="rect">
            <a:avLst/>
          </a:prstGeom>
          <a:noFill/>
          <a:extLst>
            <a:ext uri="{909E8E84-426E-40dd-AFC4-6F175D3DCCD1}">
              <a14:hiddenFill xmlns:a14="http://schemas.microsoft.com/office/drawing/2010/main">
                <a:solidFill>
                  <a:srgbClr val="FFFFFF"/>
                </a:solidFill>
              </a14:hiddenFill>
            </a:ext>
          </a:extLst>
        </p:spPr>
      </p:pic>
      <p:sp>
        <p:nvSpPr>
          <p:cNvPr id="4" name="Left Brace 3"/>
          <p:cNvSpPr/>
          <p:nvPr/>
        </p:nvSpPr>
        <p:spPr>
          <a:xfrm rot="16200000">
            <a:off x="1584530" y="4091756"/>
            <a:ext cx="752168" cy="2848283"/>
          </a:xfrm>
          <a:prstGeom prst="lef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 name="TextBox 4"/>
          <p:cNvSpPr txBox="1"/>
          <p:nvPr/>
        </p:nvSpPr>
        <p:spPr>
          <a:xfrm>
            <a:off x="309716" y="5916159"/>
            <a:ext cx="325202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smtClean="0"/>
              <a:t>The unit we have just studied</a:t>
            </a:r>
            <a:endParaRPr lang="en-GB" sz="2400" dirty="0"/>
          </a:p>
        </p:txBody>
      </p:sp>
      <p:sp>
        <p:nvSpPr>
          <p:cNvPr id="7" name="Left Brace 6"/>
          <p:cNvSpPr/>
          <p:nvPr/>
        </p:nvSpPr>
        <p:spPr>
          <a:xfrm rot="16200000">
            <a:off x="6613730" y="4310749"/>
            <a:ext cx="752168" cy="2302592"/>
          </a:xfrm>
          <a:prstGeom prst="lef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 name="TextBox 7"/>
          <p:cNvSpPr txBox="1"/>
          <p:nvPr/>
        </p:nvSpPr>
        <p:spPr>
          <a:xfrm>
            <a:off x="5363804" y="5959858"/>
            <a:ext cx="325202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smtClean="0"/>
              <a:t>New unit: Cleopatra is alive here</a:t>
            </a:r>
            <a:endParaRPr lang="en-GB" sz="2400" dirty="0"/>
          </a:p>
        </p:txBody>
      </p:sp>
    </p:spTree>
    <p:extLst>
      <p:ext uri="{BB962C8B-B14F-4D97-AF65-F5344CB8AC3E}">
        <p14:creationId xmlns:p14="http://schemas.microsoft.com/office/powerpoint/2010/main" val="37448375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363" y="22389"/>
            <a:ext cx="8830993" cy="2387600"/>
          </a:xfrm>
        </p:spPr>
        <p:txBody>
          <a:bodyPr>
            <a:noAutofit/>
          </a:bodyPr>
          <a:lstStyle/>
          <a:p>
            <a:r>
              <a:rPr lang="en-GB" sz="7200" b="1" u="sng" dirty="0" smtClean="0"/>
              <a:t>CLEOPATRA; ROME AND EGYPT 69-30BC</a:t>
            </a:r>
            <a:endParaRPr lang="en-GB" sz="7200" b="1" u="sng" dirty="0"/>
          </a:p>
        </p:txBody>
      </p:sp>
      <p:sp>
        <p:nvSpPr>
          <p:cNvPr id="4" name="Rectangle 3"/>
          <p:cNvSpPr/>
          <p:nvPr/>
        </p:nvSpPr>
        <p:spPr>
          <a:xfrm>
            <a:off x="7301131" y="2222696"/>
            <a:ext cx="1719775" cy="2982350"/>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Write this in big letters, take an A4 page, so that you know where your notes on Cleopatra start in your book!</a:t>
            </a:r>
          </a:p>
          <a:p>
            <a:pPr algn="ctr"/>
            <a:endParaRPr lang="en-GB" sz="1600" dirty="0" smtClean="0"/>
          </a:p>
          <a:p>
            <a:pPr algn="ctr"/>
            <a:r>
              <a:rPr lang="en-GB" sz="1600" dirty="0" smtClean="0"/>
              <a:t>- There will be a second title for the actual lesson!</a:t>
            </a:r>
            <a:endParaRPr lang="en-GB" sz="1600" dirty="0"/>
          </a:p>
        </p:txBody>
      </p:sp>
      <p:cxnSp>
        <p:nvCxnSpPr>
          <p:cNvPr id="6" name="Straight Arrow Connector 5"/>
          <p:cNvCxnSpPr>
            <a:stCxn id="4" idx="0"/>
          </p:cNvCxnSpPr>
          <p:nvPr/>
        </p:nvCxnSpPr>
        <p:spPr>
          <a:xfrm flipH="1" flipV="1">
            <a:off x="7554351" y="1491176"/>
            <a:ext cx="606668" cy="73152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a:stretch>
            <a:fillRect/>
          </a:stretch>
        </p:blipFill>
        <p:spPr>
          <a:xfrm>
            <a:off x="179364" y="2567428"/>
            <a:ext cx="2222915" cy="2028730"/>
          </a:xfrm>
          <a:prstGeom prst="rect">
            <a:avLst/>
          </a:prstGeom>
        </p:spPr>
      </p:pic>
      <p:pic>
        <p:nvPicPr>
          <p:cNvPr id="8" name="Picture 7"/>
          <p:cNvPicPr>
            <a:picLocks noChangeAspect="1"/>
          </p:cNvPicPr>
          <p:nvPr/>
        </p:nvPicPr>
        <p:blipFill>
          <a:blip r:embed="rId3"/>
          <a:stretch>
            <a:fillRect/>
          </a:stretch>
        </p:blipFill>
        <p:spPr>
          <a:xfrm>
            <a:off x="2508142" y="2409989"/>
            <a:ext cx="2722055" cy="1924598"/>
          </a:xfrm>
          <a:prstGeom prst="rect">
            <a:avLst/>
          </a:prstGeom>
        </p:spPr>
      </p:pic>
      <p:pic>
        <p:nvPicPr>
          <p:cNvPr id="9" name="Picture 8"/>
          <p:cNvPicPr>
            <a:picLocks noChangeAspect="1"/>
          </p:cNvPicPr>
          <p:nvPr/>
        </p:nvPicPr>
        <p:blipFill>
          <a:blip r:embed="rId4"/>
          <a:stretch>
            <a:fillRect/>
          </a:stretch>
        </p:blipFill>
        <p:spPr>
          <a:xfrm>
            <a:off x="0" y="4788508"/>
            <a:ext cx="1392042" cy="1887515"/>
          </a:xfrm>
          <a:prstGeom prst="rect">
            <a:avLst/>
          </a:prstGeom>
        </p:spPr>
      </p:pic>
      <p:pic>
        <p:nvPicPr>
          <p:cNvPr id="10" name="Picture 9"/>
          <p:cNvPicPr>
            <a:picLocks noChangeAspect="1"/>
          </p:cNvPicPr>
          <p:nvPr/>
        </p:nvPicPr>
        <p:blipFill>
          <a:blip r:embed="rId5"/>
          <a:stretch>
            <a:fillRect/>
          </a:stretch>
        </p:blipFill>
        <p:spPr>
          <a:xfrm>
            <a:off x="1206078" y="4531255"/>
            <a:ext cx="1187299" cy="1583065"/>
          </a:xfrm>
          <a:prstGeom prst="rect">
            <a:avLst/>
          </a:prstGeom>
        </p:spPr>
      </p:pic>
      <p:pic>
        <p:nvPicPr>
          <p:cNvPr id="11" name="Picture 10"/>
          <p:cNvPicPr>
            <a:picLocks noChangeAspect="1"/>
          </p:cNvPicPr>
          <p:nvPr/>
        </p:nvPicPr>
        <p:blipFill rotWithShape="1">
          <a:blip r:embed="rId6"/>
          <a:srcRect l="17069" r="27359"/>
          <a:stretch/>
        </p:blipFill>
        <p:spPr>
          <a:xfrm>
            <a:off x="5312010" y="3953509"/>
            <a:ext cx="1917081" cy="2708933"/>
          </a:xfrm>
          <a:prstGeom prst="rect">
            <a:avLst/>
          </a:prstGeom>
        </p:spPr>
      </p:pic>
      <p:sp>
        <p:nvSpPr>
          <p:cNvPr id="12" name="Rectangle 11"/>
          <p:cNvSpPr/>
          <p:nvPr/>
        </p:nvSpPr>
        <p:spPr>
          <a:xfrm flipH="1">
            <a:off x="2426328" y="4334588"/>
            <a:ext cx="2794964" cy="241747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smtClean="0"/>
              <a:t>TASK</a:t>
            </a:r>
            <a:r>
              <a:rPr lang="en-GB" sz="2000" dirty="0" smtClean="0"/>
              <a:t>: Study these different representations of Cleopatra VII. </a:t>
            </a:r>
          </a:p>
          <a:p>
            <a:pPr algn="ctr"/>
            <a:r>
              <a:rPr lang="en-GB" sz="2000" i="1" u="sng" dirty="0" smtClean="0"/>
              <a:t>Explain</a:t>
            </a:r>
            <a:r>
              <a:rPr lang="en-GB" sz="2000" dirty="0" smtClean="0"/>
              <a:t>, what issues do these images suggest that we will have when studying the last Queen of Egypt?</a:t>
            </a:r>
            <a:endParaRPr lang="en-GB" sz="2000" dirty="0"/>
          </a:p>
        </p:txBody>
      </p:sp>
      <p:sp>
        <p:nvSpPr>
          <p:cNvPr id="3" name="Rectangle 2"/>
          <p:cNvSpPr/>
          <p:nvPr/>
        </p:nvSpPr>
        <p:spPr>
          <a:xfrm>
            <a:off x="7469687" y="5474902"/>
            <a:ext cx="1382661" cy="1323439"/>
          </a:xfrm>
          <a:prstGeom prst="rect">
            <a:avLst/>
          </a:prstGeom>
        </p:spPr>
        <p:txBody>
          <a:bodyPr wrap="square">
            <a:spAutoFit/>
          </a:bodyPr>
          <a:lstStyle/>
          <a:p>
            <a:r>
              <a:rPr lang="en-GB" sz="1600" dirty="0">
                <a:hlinkClick r:id="rId7"/>
              </a:rPr>
              <a:t>https://www.youtube.com/watch?v=BJX1YQXQQPI</a:t>
            </a:r>
            <a:endParaRPr lang="en-GB" sz="1600" dirty="0"/>
          </a:p>
        </p:txBody>
      </p:sp>
    </p:spTree>
    <p:extLst>
      <p:ext uri="{BB962C8B-B14F-4D97-AF65-F5344CB8AC3E}">
        <p14:creationId xmlns:p14="http://schemas.microsoft.com/office/powerpoint/2010/main" val="41467657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143999" cy="901521"/>
          </a:xfrm>
          <a:solidFill>
            <a:srgbClr val="CC3399"/>
          </a:solidFill>
        </p:spPr>
        <p:style>
          <a:lnRef idx="0">
            <a:schemeClr val="accent3"/>
          </a:lnRef>
          <a:fillRef idx="3">
            <a:schemeClr val="accent3"/>
          </a:fillRef>
          <a:effectRef idx="3">
            <a:schemeClr val="accent3"/>
          </a:effectRef>
          <a:fontRef idx="minor">
            <a:schemeClr val="lt1"/>
          </a:fontRef>
        </p:style>
        <p:txBody>
          <a:bodyPr>
            <a:noAutofit/>
          </a:bodyPr>
          <a:lstStyle/>
          <a:p>
            <a:r>
              <a:rPr lang="en-GB" sz="4000" b="1" u="sng" dirty="0" smtClean="0"/>
              <a:t>History vs. Cleopatra – challenging the stereotype</a:t>
            </a:r>
            <a:endParaRPr lang="en-GB" sz="4000" b="1" u="sng" dirty="0"/>
          </a:p>
        </p:txBody>
      </p:sp>
      <p:sp>
        <p:nvSpPr>
          <p:cNvPr id="3" name="Content Placeholder 2"/>
          <p:cNvSpPr>
            <a:spLocks noGrp="1"/>
          </p:cNvSpPr>
          <p:nvPr>
            <p:ph idx="1"/>
          </p:nvPr>
        </p:nvSpPr>
        <p:spPr>
          <a:xfrm>
            <a:off x="101030" y="1012711"/>
            <a:ext cx="8924255" cy="4351338"/>
          </a:xfrm>
        </p:spPr>
        <p:txBody>
          <a:bodyPr>
            <a:normAutofit/>
          </a:bodyPr>
          <a:lstStyle/>
          <a:p>
            <a:pPr marL="0" indent="0">
              <a:buNone/>
            </a:pPr>
            <a:r>
              <a:rPr lang="en-GB" sz="2000" dirty="0" smtClean="0"/>
              <a:t>As a historical figure, Cleopatra has been subjected to more judgement and scepticism than most, an issue not helped by the fact that any documentation we have of her life is often biased against her/ women more generally.</a:t>
            </a:r>
          </a:p>
          <a:p>
            <a:pPr marL="0" indent="0">
              <a:buNone/>
            </a:pPr>
            <a:r>
              <a:rPr lang="en-GB" sz="2000" dirty="0" smtClean="0"/>
              <a:t>Cleopatra has often been portrayed as a power-hungry seductress, who willingly used sex to gain control over influential male figures of the Roman republic. This is (arguably) a deeply unfair assumption, and one that we will look to challenge in this unit…</a:t>
            </a:r>
            <a:endParaRPr lang="en-GB" sz="2000" dirty="0"/>
          </a:p>
        </p:txBody>
      </p:sp>
      <p:sp>
        <p:nvSpPr>
          <p:cNvPr id="4" name="Rectangle 3"/>
          <p:cNvSpPr/>
          <p:nvPr/>
        </p:nvSpPr>
        <p:spPr>
          <a:xfrm>
            <a:off x="97397" y="3348508"/>
            <a:ext cx="5736732" cy="337426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nSpc>
                <a:spcPct val="150000"/>
              </a:lnSpc>
            </a:pPr>
            <a:r>
              <a:rPr lang="en-GB" sz="1600" b="1" u="sng" dirty="0" smtClean="0"/>
              <a:t>What the following TED video, and answer these questions</a:t>
            </a:r>
          </a:p>
          <a:p>
            <a:pPr marL="285750" indent="-285750">
              <a:lnSpc>
                <a:spcPct val="150000"/>
              </a:lnSpc>
              <a:buFont typeface="Wingdings" panose="05000000000000000000" pitchFamily="2" charset="2"/>
              <a:buChar char="Ø"/>
            </a:pPr>
            <a:r>
              <a:rPr lang="en-GB" sz="1600" dirty="0" smtClean="0"/>
              <a:t>What are the issues with knowing what Cleopatra looked like?</a:t>
            </a:r>
          </a:p>
          <a:p>
            <a:pPr marL="285750" indent="-285750">
              <a:lnSpc>
                <a:spcPct val="150000"/>
              </a:lnSpc>
              <a:buFont typeface="Wingdings" panose="05000000000000000000" pitchFamily="2" charset="2"/>
              <a:buChar char="Ø"/>
            </a:pPr>
            <a:r>
              <a:rPr lang="en-GB" sz="1600" dirty="0" smtClean="0"/>
              <a:t>What evidence is there that Cleopatra was a good ruler?</a:t>
            </a:r>
          </a:p>
          <a:p>
            <a:pPr marL="285750" indent="-285750">
              <a:lnSpc>
                <a:spcPct val="150000"/>
              </a:lnSpc>
              <a:buFont typeface="Wingdings" panose="05000000000000000000" pitchFamily="2" charset="2"/>
              <a:buChar char="Ø"/>
            </a:pPr>
            <a:r>
              <a:rPr lang="en-GB" sz="1600" dirty="0" smtClean="0"/>
              <a:t>What are the more negative assumptions about Cleopatra?</a:t>
            </a:r>
          </a:p>
          <a:p>
            <a:pPr marL="285750" indent="-285750">
              <a:lnSpc>
                <a:spcPct val="150000"/>
              </a:lnSpc>
              <a:buFont typeface="Wingdings" panose="05000000000000000000" pitchFamily="2" charset="2"/>
              <a:buChar char="Ø"/>
            </a:pPr>
            <a:r>
              <a:rPr lang="en-GB" sz="1600" dirty="0" smtClean="0"/>
              <a:t>In what way are these negative assumptions unfair to Cleopatra? </a:t>
            </a:r>
            <a:endParaRPr lang="en-GB" sz="1600" dirty="0"/>
          </a:p>
        </p:txBody>
      </p:sp>
      <p:sp>
        <p:nvSpPr>
          <p:cNvPr id="5" name="Rectangle 4"/>
          <p:cNvSpPr/>
          <p:nvPr/>
        </p:nvSpPr>
        <p:spPr>
          <a:xfrm>
            <a:off x="6007995" y="3647940"/>
            <a:ext cx="3013657" cy="3074833"/>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600" b="1" u="sng" dirty="0" smtClean="0"/>
              <a:t>CHALLENGE</a:t>
            </a:r>
            <a:r>
              <a:rPr lang="en-GB" sz="1600" dirty="0" smtClean="0"/>
              <a:t>:</a:t>
            </a:r>
          </a:p>
          <a:p>
            <a:pPr algn="ctr"/>
            <a:endParaRPr lang="en-GB" sz="1600" dirty="0" smtClean="0"/>
          </a:p>
          <a:p>
            <a:pPr algn="ctr"/>
            <a:r>
              <a:rPr lang="en-GB" sz="1600" dirty="0" smtClean="0"/>
              <a:t>What does this video tell us about the double standards between the historical accounts of men and women in the ancient world?</a:t>
            </a:r>
          </a:p>
          <a:p>
            <a:pPr algn="ctr"/>
            <a:endParaRPr lang="en-GB" sz="1600" dirty="0" smtClean="0"/>
          </a:p>
          <a:p>
            <a:pPr algn="ctr"/>
            <a:r>
              <a:rPr lang="en-GB" sz="1600" i="1" dirty="0" smtClean="0"/>
              <a:t>HINT</a:t>
            </a:r>
            <a:r>
              <a:rPr lang="en-GB" sz="1600" dirty="0" smtClean="0"/>
              <a:t>: </a:t>
            </a:r>
            <a:r>
              <a:rPr lang="en-GB" sz="1600" i="1" dirty="0" smtClean="0"/>
              <a:t>What is held against the character of a woman, but seemingly not a problem for men?</a:t>
            </a:r>
            <a:endParaRPr lang="en-GB" sz="1600" i="1" dirty="0"/>
          </a:p>
        </p:txBody>
      </p:sp>
      <p:sp>
        <p:nvSpPr>
          <p:cNvPr id="6" name="Rectangle 5"/>
          <p:cNvSpPr/>
          <p:nvPr/>
        </p:nvSpPr>
        <p:spPr>
          <a:xfrm>
            <a:off x="216273" y="6223508"/>
            <a:ext cx="5532284" cy="369332"/>
          </a:xfrm>
          <a:prstGeom prst="rect">
            <a:avLst/>
          </a:prstGeom>
        </p:spPr>
        <p:txBody>
          <a:bodyPr wrap="none">
            <a:spAutoFit/>
          </a:bodyPr>
          <a:lstStyle/>
          <a:p>
            <a:r>
              <a:rPr lang="en-GB" dirty="0">
                <a:hlinkClick r:id="rId3"/>
              </a:rPr>
              <a:t>https://</a:t>
            </a:r>
            <a:r>
              <a:rPr lang="en-GB" dirty="0" smtClean="0">
                <a:hlinkClick r:id="rId3"/>
              </a:rPr>
              <a:t>www.youtube.com/watch?v=Y6EhRwn4zkc&amp;t=2s</a:t>
            </a:r>
            <a:r>
              <a:rPr lang="en-GB" dirty="0" smtClean="0"/>
              <a:t> </a:t>
            </a:r>
            <a:endParaRPr lang="en-GB" dirty="0"/>
          </a:p>
        </p:txBody>
      </p:sp>
    </p:spTree>
    <p:extLst>
      <p:ext uri="{BB962C8B-B14F-4D97-AF65-F5344CB8AC3E}">
        <p14:creationId xmlns:p14="http://schemas.microsoft.com/office/powerpoint/2010/main" val="53859525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67645" y="1043082"/>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893647"/>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lvl="0"/>
            <a:r>
              <a:rPr lang="en-GB" sz="2400" dirty="0" smtClean="0"/>
              <a:t>An introduction to the Cleopatra unit</a:t>
            </a:r>
          </a:p>
          <a:p>
            <a:pPr lvl="0"/>
            <a:endParaRPr lang="en-GB" sz="2400" dirty="0"/>
          </a:p>
          <a:p>
            <a:pPr lvl="0"/>
            <a:r>
              <a:rPr lang="en-GB" sz="2400" dirty="0" smtClean="0"/>
              <a:t>To </a:t>
            </a:r>
            <a:r>
              <a:rPr lang="en-GB" sz="2400" dirty="0"/>
              <a:t>understand the importance of Cleopatra’s Macedonian heritage</a:t>
            </a:r>
            <a:r>
              <a:rPr lang="en-GB" sz="2400" dirty="0" smtClean="0"/>
              <a:t>.</a:t>
            </a:r>
          </a:p>
          <a:p>
            <a:pPr lvl="0"/>
            <a:endParaRPr lang="en-GB" sz="2400" dirty="0"/>
          </a:p>
          <a:p>
            <a:pPr lvl="0"/>
            <a:r>
              <a:rPr lang="en-GB" sz="2400" dirty="0"/>
              <a:t>To assess the significance of her education and upbringing.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209991" y="-67301"/>
            <a:ext cx="6029713" cy="1569660"/>
          </a:xfrm>
          <a:prstGeom prst="rect">
            <a:avLst/>
          </a:prstGeom>
          <a:noFill/>
        </p:spPr>
        <p:txBody>
          <a:bodyPr wrap="square" rtlCol="0">
            <a:spAutoFit/>
          </a:bodyPr>
          <a:lstStyle/>
          <a:p>
            <a:pPr lvl="0" defTabSz="1219170">
              <a:defRPr/>
            </a:pPr>
            <a:r>
              <a:rPr lang="en-GB" sz="3200" b="1" u="sng" dirty="0"/>
              <a:t>Cleopatra as queen of Egypt; Macedonian heritage, education and upbringing</a:t>
            </a:r>
            <a:endParaRPr kumimoji="0" lang="en-GB" sz="32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522340"/>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Macedonian, heritage, Alexandria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TextBox 28"/>
          <p:cNvSpPr txBox="1"/>
          <p:nvPr/>
        </p:nvSpPr>
        <p:spPr>
          <a:xfrm>
            <a:off x="5077401" y="1554575"/>
            <a:ext cx="3425215" cy="338554"/>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RRR</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Introduction</a:t>
            </a:r>
            <a:r>
              <a:rPr kumimoji="0" lang="en-GB" sz="1600" b="0" i="0" u="none" strike="noStrike" kern="1200" cap="none" spc="0" normalizeH="0" noProof="0" dirty="0" smtClean="0">
                <a:ln>
                  <a:noFill/>
                </a:ln>
                <a:solidFill>
                  <a:prstClr val="black"/>
                </a:solidFill>
                <a:effectLst/>
                <a:uLnTx/>
                <a:uFillTx/>
                <a:latin typeface="Calibri" panose="020F0502020204030204"/>
                <a:ea typeface="+mn-ea"/>
                <a:cs typeface="+mn-cs"/>
              </a:rPr>
              <a:t> to Cleopatra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pic>
        <p:nvPicPr>
          <p:cNvPr id="13" name="Picture 12"/>
          <p:cNvPicPr>
            <a:picLocks noChangeAspect="1"/>
          </p:cNvPicPr>
          <p:nvPr/>
        </p:nvPicPr>
        <p:blipFill>
          <a:blip r:embed="rId3"/>
          <a:stretch>
            <a:fillRect/>
          </a:stretch>
        </p:blipFill>
        <p:spPr>
          <a:xfrm>
            <a:off x="4600932" y="2068135"/>
            <a:ext cx="4101957" cy="3191904"/>
          </a:xfrm>
          <a:prstGeom prst="rect">
            <a:avLst/>
          </a:prstGeom>
        </p:spPr>
      </p:pic>
    </p:spTree>
    <p:extLst>
      <p:ext uri="{BB962C8B-B14F-4D97-AF65-F5344CB8AC3E}">
        <p14:creationId xmlns:p14="http://schemas.microsoft.com/office/powerpoint/2010/main" val="15321873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58129"/>
          </a:xfrm>
          <a:solidFill>
            <a:srgbClr val="CC3399"/>
          </a:solidFill>
        </p:spPr>
        <p:style>
          <a:lnRef idx="1">
            <a:schemeClr val="accent3"/>
          </a:lnRef>
          <a:fillRef idx="3">
            <a:schemeClr val="accent3"/>
          </a:fillRef>
          <a:effectRef idx="2">
            <a:schemeClr val="accent3"/>
          </a:effectRef>
          <a:fontRef idx="minor">
            <a:schemeClr val="lt1"/>
          </a:fontRef>
        </p:style>
        <p:txBody>
          <a:bodyPr>
            <a:normAutofit/>
          </a:bodyPr>
          <a:lstStyle/>
          <a:p>
            <a:r>
              <a:rPr lang="en-GB" sz="4000" b="1" u="sng" dirty="0" smtClean="0"/>
              <a:t>Cleopatra – A Macedonia family?</a:t>
            </a:r>
            <a:endParaRPr lang="en-GB" sz="4000" b="1" u="sng" dirty="0"/>
          </a:p>
        </p:txBody>
      </p:sp>
      <p:sp>
        <p:nvSpPr>
          <p:cNvPr id="3" name="Content Placeholder 2"/>
          <p:cNvSpPr>
            <a:spLocks noGrp="1"/>
          </p:cNvSpPr>
          <p:nvPr>
            <p:ph idx="1"/>
          </p:nvPr>
        </p:nvSpPr>
        <p:spPr>
          <a:xfrm>
            <a:off x="0" y="858130"/>
            <a:ext cx="9144000" cy="5590611"/>
          </a:xfrm>
        </p:spPr>
        <p:txBody>
          <a:bodyPr>
            <a:normAutofit/>
          </a:bodyPr>
          <a:lstStyle/>
          <a:p>
            <a:pPr marL="0" indent="0">
              <a:buNone/>
            </a:pPr>
            <a:r>
              <a:rPr lang="en-GB" sz="1800" dirty="0" smtClean="0"/>
              <a:t>Cleopatra was born in 69BC, although some sources say 70, and we have no record of who her mother was, but given that Cleopatra was accepted as the daughter of </a:t>
            </a:r>
            <a:r>
              <a:rPr lang="en-GB" sz="1800" dirty="0" err="1" smtClean="0"/>
              <a:t>Pharoh</a:t>
            </a:r>
            <a:r>
              <a:rPr lang="en-GB" sz="1800" dirty="0" smtClean="0"/>
              <a:t> Ptolemy XII </a:t>
            </a:r>
            <a:r>
              <a:rPr lang="en-GB" sz="1800" dirty="0" err="1" smtClean="0"/>
              <a:t>Auletes</a:t>
            </a:r>
            <a:r>
              <a:rPr lang="en-GB" sz="1800" dirty="0" smtClean="0"/>
              <a:t>, we can assume that her mother must have been a legitimate wife!</a:t>
            </a:r>
          </a:p>
          <a:p>
            <a:pPr marL="0" indent="0">
              <a:buNone/>
            </a:pPr>
            <a:r>
              <a:rPr lang="en-GB" sz="1800" dirty="0" smtClean="0"/>
              <a:t>She was a direct descendent of the Macedonia general, Ptolemy, who had taken Egypt for himself after the death of his leader/ King, Alexander the Great. Ptolemy’s family had ruled Egypt every since, and his name was generally used by male pharaohs, in his honour.</a:t>
            </a:r>
          </a:p>
          <a:p>
            <a:pPr marL="0" indent="0">
              <a:buNone/>
            </a:pPr>
            <a:r>
              <a:rPr lang="en-GB" sz="1800" dirty="0" smtClean="0"/>
              <a:t>The </a:t>
            </a:r>
            <a:r>
              <a:rPr lang="en-GB" sz="1800" dirty="0" err="1" smtClean="0"/>
              <a:t>Ptolemies</a:t>
            </a:r>
            <a:r>
              <a:rPr lang="en-GB" sz="1800" dirty="0" smtClean="0"/>
              <a:t>, then, were Egyptian pharaohs that considered themselves to be Macedonian/Greek, as well as the political and religious leaders of Egyptians. </a:t>
            </a:r>
          </a:p>
          <a:p>
            <a:pPr marL="0" indent="0">
              <a:buNone/>
            </a:pPr>
            <a:r>
              <a:rPr lang="en-GB" sz="1800" dirty="0" smtClean="0"/>
              <a:t>However, </a:t>
            </a:r>
            <a:r>
              <a:rPr lang="en-GB" sz="1800" dirty="0" err="1" smtClean="0"/>
              <a:t>Auletes</a:t>
            </a:r>
            <a:r>
              <a:rPr lang="en-GB" sz="1800" dirty="0" smtClean="0"/>
              <a:t>, Cleopatra’s father, had been drawing the kingdom into serious debt in an attempt to maintain control of the throne, and this was severely weakening the Ptolemaic dynasty, and the power of Egypt as a Kingdom.</a:t>
            </a:r>
            <a:endParaRPr lang="en-GB" sz="1800" dirty="0"/>
          </a:p>
        </p:txBody>
      </p:sp>
      <p:pic>
        <p:nvPicPr>
          <p:cNvPr id="4" name="Picture 3"/>
          <p:cNvPicPr>
            <a:picLocks noChangeAspect="1"/>
          </p:cNvPicPr>
          <p:nvPr/>
        </p:nvPicPr>
        <p:blipFill>
          <a:blip r:embed="rId3"/>
          <a:stretch>
            <a:fillRect/>
          </a:stretch>
        </p:blipFill>
        <p:spPr>
          <a:xfrm>
            <a:off x="5683827" y="4114801"/>
            <a:ext cx="3460173" cy="2743199"/>
          </a:xfrm>
          <a:prstGeom prst="rect">
            <a:avLst/>
          </a:prstGeom>
        </p:spPr>
      </p:pic>
      <p:sp>
        <p:nvSpPr>
          <p:cNvPr id="5" name="Rectangle 4"/>
          <p:cNvSpPr/>
          <p:nvPr/>
        </p:nvSpPr>
        <p:spPr>
          <a:xfrm>
            <a:off x="135083" y="4156362"/>
            <a:ext cx="5320145" cy="12746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TASK</a:t>
            </a:r>
            <a:r>
              <a:rPr lang="en-GB" dirty="0" smtClean="0"/>
              <a:t>: using the summaries and p154 of the textbook, annotate your Ptolemy family tree with a brief character description for each of Cleopatra’s family.</a:t>
            </a:r>
          </a:p>
          <a:p>
            <a:pPr algn="ctr"/>
            <a:r>
              <a:rPr lang="en-GB" i="1" u="sng" dirty="0" smtClean="0"/>
              <a:t>For Ptolemy </a:t>
            </a:r>
            <a:r>
              <a:rPr lang="en-GB" i="1" u="sng" dirty="0" err="1" smtClean="0"/>
              <a:t>Auletes</a:t>
            </a:r>
            <a:r>
              <a:rPr lang="en-GB" i="1" u="sng" dirty="0" smtClean="0"/>
              <a:t>, use the PS coin on p.155 to add to your notes!</a:t>
            </a:r>
          </a:p>
        </p:txBody>
      </p:sp>
      <p:sp>
        <p:nvSpPr>
          <p:cNvPr id="6" name="Rectangle 5"/>
          <p:cNvSpPr/>
          <p:nvPr/>
        </p:nvSpPr>
        <p:spPr>
          <a:xfrm>
            <a:off x="5486401" y="5001987"/>
            <a:ext cx="819899" cy="4017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err="1" smtClean="0">
                <a:solidFill>
                  <a:schemeClr val="tx1"/>
                </a:solidFill>
                <a:latin typeface="Times New Roman" panose="02020603050405020304" pitchFamily="18" charset="0"/>
                <a:cs typeface="Times New Roman" panose="02020603050405020304" pitchFamily="18" charset="0"/>
              </a:rPr>
              <a:t>Arsinoe</a:t>
            </a:r>
            <a:endParaRPr lang="en-GB" dirty="0">
              <a:solidFill>
                <a:schemeClr val="tx1"/>
              </a:solidFill>
              <a:latin typeface="Times New Roman" panose="02020603050405020304" pitchFamily="18" charset="0"/>
              <a:cs typeface="Times New Roman" panose="02020603050405020304" pitchFamily="18" charset="0"/>
            </a:endParaRPr>
          </a:p>
        </p:txBody>
      </p:sp>
      <p:sp>
        <p:nvSpPr>
          <p:cNvPr id="7" name="Rectangle 6"/>
          <p:cNvSpPr/>
          <p:nvPr/>
        </p:nvSpPr>
        <p:spPr>
          <a:xfrm>
            <a:off x="135083" y="5586570"/>
            <a:ext cx="5351318" cy="1066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EXTENSION</a:t>
            </a:r>
            <a:r>
              <a:rPr lang="en-GB" dirty="0" smtClean="0"/>
              <a:t>: What can we learn from these brief summaries about the problems and tensions inherent within the Ptolemaic dynasty at this time?</a:t>
            </a:r>
            <a:endParaRPr lang="en-GB" dirty="0"/>
          </a:p>
        </p:txBody>
      </p:sp>
    </p:spTree>
    <p:extLst>
      <p:ext uri="{BB962C8B-B14F-4D97-AF65-F5344CB8AC3E}">
        <p14:creationId xmlns:p14="http://schemas.microsoft.com/office/powerpoint/2010/main" val="34533501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26111"/>
          <a:stretch/>
        </p:blipFill>
        <p:spPr>
          <a:xfrm>
            <a:off x="145474" y="158596"/>
            <a:ext cx="4530435" cy="3097222"/>
          </a:xfrm>
          <a:prstGeom prst="rect">
            <a:avLst/>
          </a:prstGeom>
        </p:spPr>
      </p:pic>
      <p:pic>
        <p:nvPicPr>
          <p:cNvPr id="5" name="Picture 4"/>
          <p:cNvPicPr>
            <a:picLocks noChangeAspect="1"/>
          </p:cNvPicPr>
          <p:nvPr/>
        </p:nvPicPr>
        <p:blipFill rotWithShape="1">
          <a:blip r:embed="rId2"/>
          <a:srcRect b="27855"/>
          <a:stretch/>
        </p:blipFill>
        <p:spPr>
          <a:xfrm>
            <a:off x="145474" y="3539837"/>
            <a:ext cx="4530435" cy="3024120"/>
          </a:xfrm>
          <a:prstGeom prst="rect">
            <a:avLst/>
          </a:prstGeom>
        </p:spPr>
      </p:pic>
      <p:sp>
        <p:nvSpPr>
          <p:cNvPr id="11" name="Rectangle 10"/>
          <p:cNvSpPr/>
          <p:nvPr/>
        </p:nvSpPr>
        <p:spPr>
          <a:xfrm>
            <a:off x="6660573" y="429490"/>
            <a:ext cx="955962" cy="5541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rotWithShape="1">
          <a:blip r:embed="rId2"/>
          <a:srcRect b="27855"/>
          <a:stretch/>
        </p:blipFill>
        <p:spPr>
          <a:xfrm>
            <a:off x="4540828" y="3539837"/>
            <a:ext cx="4603173" cy="3024120"/>
          </a:xfrm>
          <a:prstGeom prst="rect">
            <a:avLst/>
          </a:prstGeom>
        </p:spPr>
      </p:pic>
      <p:pic>
        <p:nvPicPr>
          <p:cNvPr id="14" name="Picture 13"/>
          <p:cNvPicPr>
            <a:picLocks noChangeAspect="1"/>
          </p:cNvPicPr>
          <p:nvPr/>
        </p:nvPicPr>
        <p:blipFill rotWithShape="1">
          <a:blip r:embed="rId2"/>
          <a:srcRect b="27855"/>
          <a:stretch/>
        </p:blipFill>
        <p:spPr>
          <a:xfrm>
            <a:off x="4540827" y="0"/>
            <a:ext cx="4603173" cy="3024120"/>
          </a:xfrm>
          <a:prstGeom prst="rect">
            <a:avLst/>
          </a:prstGeom>
        </p:spPr>
      </p:pic>
      <p:sp>
        <p:nvSpPr>
          <p:cNvPr id="15" name="Rectangle 14"/>
          <p:cNvSpPr/>
          <p:nvPr/>
        </p:nvSpPr>
        <p:spPr>
          <a:xfrm>
            <a:off x="784515" y="2493818"/>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2556163" y="2493818"/>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556163" y="5801957"/>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784515" y="5861205"/>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179868" y="2483793"/>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6951516" y="2483793"/>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6842413" y="5908147"/>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5172075" y="5908147"/>
            <a:ext cx="1039091"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45474" y="1512061"/>
            <a:ext cx="997527" cy="5938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err="1" smtClean="0">
                <a:solidFill>
                  <a:schemeClr val="tx1"/>
                </a:solidFill>
                <a:latin typeface="Times New Roman" panose="02020603050405020304" pitchFamily="18" charset="0"/>
                <a:cs typeface="Times New Roman" panose="02020603050405020304" pitchFamily="18" charset="0"/>
              </a:rPr>
              <a:t>Arsinoe</a:t>
            </a:r>
            <a:endParaRPr lang="en-GB" dirty="0">
              <a:solidFill>
                <a:schemeClr val="tx1"/>
              </a:solidFill>
              <a:latin typeface="Times New Roman" panose="02020603050405020304" pitchFamily="18" charset="0"/>
              <a:cs typeface="Times New Roman" panose="02020603050405020304" pitchFamily="18" charset="0"/>
            </a:endParaRPr>
          </a:p>
        </p:txBody>
      </p:sp>
      <p:sp>
        <p:nvSpPr>
          <p:cNvPr id="26" name="Rectangle 25"/>
          <p:cNvSpPr/>
          <p:nvPr/>
        </p:nvSpPr>
        <p:spPr>
          <a:xfrm>
            <a:off x="4582391" y="4887332"/>
            <a:ext cx="997527" cy="5938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err="1" smtClean="0">
                <a:solidFill>
                  <a:schemeClr val="tx1"/>
                </a:solidFill>
                <a:latin typeface="Times New Roman" panose="02020603050405020304" pitchFamily="18" charset="0"/>
                <a:cs typeface="Times New Roman" panose="02020603050405020304" pitchFamily="18" charset="0"/>
              </a:rPr>
              <a:t>Arsinoe</a:t>
            </a:r>
            <a:endParaRPr lang="en-GB" dirty="0">
              <a:solidFill>
                <a:schemeClr val="tx1"/>
              </a:solidFill>
              <a:latin typeface="Times New Roman" panose="02020603050405020304" pitchFamily="18" charset="0"/>
              <a:cs typeface="Times New Roman" panose="02020603050405020304" pitchFamily="18" charset="0"/>
            </a:endParaRPr>
          </a:p>
        </p:txBody>
      </p:sp>
      <p:sp>
        <p:nvSpPr>
          <p:cNvPr id="27" name="Rectangle 26"/>
          <p:cNvSpPr/>
          <p:nvPr/>
        </p:nvSpPr>
        <p:spPr>
          <a:xfrm>
            <a:off x="4546023" y="1331134"/>
            <a:ext cx="997527" cy="5938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err="1" smtClean="0">
                <a:solidFill>
                  <a:schemeClr val="tx1"/>
                </a:solidFill>
                <a:latin typeface="Times New Roman" panose="02020603050405020304" pitchFamily="18" charset="0"/>
                <a:cs typeface="Times New Roman" panose="02020603050405020304" pitchFamily="18" charset="0"/>
              </a:rPr>
              <a:t>Arsinoe</a:t>
            </a:r>
            <a:endParaRPr lang="en-GB" dirty="0">
              <a:solidFill>
                <a:schemeClr val="tx1"/>
              </a:solidFill>
              <a:latin typeface="Times New Roman" panose="02020603050405020304" pitchFamily="18" charset="0"/>
              <a:cs typeface="Times New Roman" panose="02020603050405020304" pitchFamily="18" charset="0"/>
            </a:endParaRPr>
          </a:p>
        </p:txBody>
      </p:sp>
      <p:sp>
        <p:nvSpPr>
          <p:cNvPr id="28" name="Rectangle 27"/>
          <p:cNvSpPr/>
          <p:nvPr/>
        </p:nvSpPr>
        <p:spPr>
          <a:xfrm>
            <a:off x="140278" y="4914083"/>
            <a:ext cx="997527" cy="5938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err="1" smtClean="0">
                <a:solidFill>
                  <a:schemeClr val="tx1"/>
                </a:solidFill>
                <a:latin typeface="Times New Roman" panose="02020603050405020304" pitchFamily="18" charset="0"/>
                <a:cs typeface="Times New Roman" panose="02020603050405020304" pitchFamily="18" charset="0"/>
              </a:rPr>
              <a:t>Arsinoe</a:t>
            </a:r>
            <a:endParaRPr lang="en-GB"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28275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17418"/>
          </a:xfrm>
          <a:solidFill>
            <a:srgbClr val="CC3399"/>
          </a:solidFill>
        </p:spPr>
        <p:style>
          <a:lnRef idx="1">
            <a:schemeClr val="accent3"/>
          </a:lnRef>
          <a:fillRef idx="3">
            <a:schemeClr val="accent3"/>
          </a:fillRef>
          <a:effectRef idx="2">
            <a:schemeClr val="accent3"/>
          </a:effectRef>
          <a:fontRef idx="minor">
            <a:schemeClr val="lt1"/>
          </a:fontRef>
        </p:style>
        <p:txBody>
          <a:bodyPr>
            <a:normAutofit/>
          </a:bodyPr>
          <a:lstStyle/>
          <a:p>
            <a:r>
              <a:rPr lang="en-GB" sz="4000" b="1" u="sng" dirty="0" smtClean="0"/>
              <a:t>Education and upbringing</a:t>
            </a:r>
            <a:endParaRPr lang="en-GB" sz="4000" b="1" u="sng" dirty="0"/>
          </a:p>
        </p:txBody>
      </p:sp>
      <p:sp>
        <p:nvSpPr>
          <p:cNvPr id="3" name="Content Placeholder 2"/>
          <p:cNvSpPr>
            <a:spLocks noGrp="1"/>
          </p:cNvSpPr>
          <p:nvPr>
            <p:ph idx="1"/>
          </p:nvPr>
        </p:nvSpPr>
        <p:spPr>
          <a:xfrm>
            <a:off x="124447" y="966644"/>
            <a:ext cx="4951268" cy="4351338"/>
          </a:xfrm>
        </p:spPr>
        <p:txBody>
          <a:bodyPr>
            <a:normAutofit/>
          </a:bodyPr>
          <a:lstStyle/>
          <a:p>
            <a:pPr marL="0" indent="0">
              <a:buNone/>
            </a:pPr>
            <a:r>
              <a:rPr lang="en-GB" sz="1800" dirty="0" smtClean="0"/>
              <a:t>Regardless of her looks, whether they were beautiful or not, the sources agree that Cleopatra was a fiercely intelligent woman. This is not surprising, given that she grew up in the city of Alexandria, which housed the greatest library/ scholars in the known world, and is likely where Cleopatra was educated as a child. </a:t>
            </a:r>
          </a:p>
          <a:p>
            <a:pPr marL="0" indent="0">
              <a:buNone/>
            </a:pPr>
            <a:r>
              <a:rPr lang="en-GB" sz="1800" dirty="0" smtClean="0"/>
              <a:t>The educational opportunities she had growing up, were very different to that of other women in the ancient world, and given that Ptolemaic women could become Queens, they were heavily involved in politics and the running of the nation.</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2502065367"/>
              </p:ext>
            </p:extLst>
          </p:nvPr>
        </p:nvGraphicFramePr>
        <p:xfrm>
          <a:off x="5067119" y="2015135"/>
          <a:ext cx="3941620" cy="2380415"/>
        </p:xfrm>
        <a:graphic>
          <a:graphicData uri="http://schemas.openxmlformats.org/drawingml/2006/table">
            <a:tbl>
              <a:tblPr firstRow="1" bandRow="1">
                <a:tableStyleId>{00A15C55-8517-42AA-B614-E9B94910E393}</a:tableStyleId>
              </a:tblPr>
              <a:tblGrid>
                <a:gridCol w="1970810">
                  <a:extLst>
                    <a:ext uri="{9D8B030D-6E8A-4147-A177-3AD203B41FA5}">
                      <a16:colId xmlns:a16="http://schemas.microsoft.com/office/drawing/2014/main" xmlns="" val="4109032053"/>
                    </a:ext>
                  </a:extLst>
                </a:gridCol>
                <a:gridCol w="1970810">
                  <a:extLst>
                    <a:ext uri="{9D8B030D-6E8A-4147-A177-3AD203B41FA5}">
                      <a16:colId xmlns:a16="http://schemas.microsoft.com/office/drawing/2014/main" xmlns="" val="1212642207"/>
                    </a:ext>
                  </a:extLst>
                </a:gridCol>
              </a:tblGrid>
              <a:tr h="1206117">
                <a:tc>
                  <a:txBody>
                    <a:bodyPr/>
                    <a:lstStyle/>
                    <a:p>
                      <a:pPr algn="ctr"/>
                      <a:r>
                        <a:rPr lang="en-GB" sz="1600" dirty="0" smtClean="0"/>
                        <a:t>Educational</a:t>
                      </a:r>
                      <a:r>
                        <a:rPr lang="en-GB" sz="1600" baseline="0" dirty="0" smtClean="0"/>
                        <a:t> opportunities for other women in the ancient world</a:t>
                      </a:r>
                      <a:endParaRPr lang="en-GB" sz="1600" dirty="0"/>
                    </a:p>
                  </a:txBody>
                  <a:tcPr marL="68580" marR="68580"/>
                </a:tc>
                <a:tc>
                  <a:txBody>
                    <a:bodyPr/>
                    <a:lstStyle/>
                    <a:p>
                      <a:pPr algn="ctr"/>
                      <a:r>
                        <a:rPr lang="en-GB" sz="1600" dirty="0" smtClean="0"/>
                        <a:t>Educational opportunities</a:t>
                      </a:r>
                      <a:r>
                        <a:rPr lang="en-GB" sz="1600" baseline="0" dirty="0" smtClean="0"/>
                        <a:t> for Cleopatra</a:t>
                      </a:r>
                      <a:endParaRPr lang="en-GB" sz="1600" dirty="0"/>
                    </a:p>
                  </a:txBody>
                  <a:tcPr marL="68580" marR="68580"/>
                </a:tc>
                <a:extLst>
                  <a:ext uri="{0D108BD9-81ED-4DB2-BD59-A6C34878D82A}">
                    <a16:rowId xmlns:a16="http://schemas.microsoft.com/office/drawing/2014/main" xmlns="" val="2944724227"/>
                  </a:ext>
                </a:extLst>
              </a:tr>
              <a:tr h="1174298">
                <a:tc>
                  <a:txBody>
                    <a:bodyPr/>
                    <a:lstStyle/>
                    <a:p>
                      <a:endParaRPr lang="en-GB" sz="1600" dirty="0"/>
                    </a:p>
                  </a:txBody>
                  <a:tcPr marL="68580" marR="68580"/>
                </a:tc>
                <a:tc>
                  <a:txBody>
                    <a:bodyPr/>
                    <a:lstStyle/>
                    <a:p>
                      <a:endParaRPr lang="en-GB" sz="1600" dirty="0"/>
                    </a:p>
                  </a:txBody>
                  <a:tcPr marL="68580" marR="68580"/>
                </a:tc>
                <a:extLst>
                  <a:ext uri="{0D108BD9-81ED-4DB2-BD59-A6C34878D82A}">
                    <a16:rowId xmlns:a16="http://schemas.microsoft.com/office/drawing/2014/main" xmlns="" val="2861618076"/>
                  </a:ext>
                </a:extLst>
              </a:tr>
            </a:tbl>
          </a:graphicData>
        </a:graphic>
      </p:graphicFrame>
      <p:sp>
        <p:nvSpPr>
          <p:cNvPr id="5" name="Rectangle 4"/>
          <p:cNvSpPr/>
          <p:nvPr/>
        </p:nvSpPr>
        <p:spPr>
          <a:xfrm>
            <a:off x="5195455" y="903461"/>
            <a:ext cx="3806537" cy="976667"/>
          </a:xfrm>
          <a:prstGeom prst="rect">
            <a:avLst/>
          </a:prstGeom>
          <a:solidFill>
            <a:schemeClr val="accent2">
              <a:lumMod val="40000"/>
              <a:lumOff val="6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b="1" u="sng" dirty="0"/>
              <a:t>TASK 1</a:t>
            </a:r>
            <a:r>
              <a:rPr lang="en-GB" sz="1600" dirty="0" smtClean="0"/>
              <a:t>: using p 155-156, draw up and complete this table comparing Cleopatra’s education to that of other women.</a:t>
            </a:r>
            <a:endParaRPr lang="en-GB" sz="1600" dirty="0"/>
          </a:p>
        </p:txBody>
      </p:sp>
      <p:sp>
        <p:nvSpPr>
          <p:cNvPr id="6" name="Rectangle 5"/>
          <p:cNvSpPr/>
          <p:nvPr/>
        </p:nvSpPr>
        <p:spPr>
          <a:xfrm>
            <a:off x="6660573" y="4543781"/>
            <a:ext cx="2341419" cy="2237509"/>
          </a:xfrm>
          <a:prstGeom prst="rect">
            <a:avLst/>
          </a:prstGeom>
          <a:solidFill>
            <a:schemeClr val="accent5">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u="sng" dirty="0" smtClean="0">
                <a:solidFill>
                  <a:schemeClr val="tx1"/>
                </a:solidFill>
              </a:rPr>
              <a:t>EXTENSION</a:t>
            </a:r>
            <a:r>
              <a:rPr lang="en-GB" sz="1600" dirty="0" smtClean="0">
                <a:solidFill>
                  <a:schemeClr val="tx1"/>
                </a:solidFill>
              </a:rPr>
              <a:t>:</a:t>
            </a:r>
          </a:p>
          <a:p>
            <a:pPr algn="ctr"/>
            <a:endParaRPr lang="en-GB" sz="1600" dirty="0" smtClean="0">
              <a:solidFill>
                <a:schemeClr val="tx1"/>
              </a:solidFill>
            </a:endParaRPr>
          </a:p>
          <a:p>
            <a:pPr algn="ctr"/>
            <a:r>
              <a:rPr lang="en-GB" sz="1600" dirty="0" smtClean="0">
                <a:solidFill>
                  <a:schemeClr val="tx1"/>
                </a:solidFill>
              </a:rPr>
              <a:t>Explain how specific examples of Cleopatra’s educational opportunities would have helped her become a successful monarch.</a:t>
            </a:r>
            <a:endParaRPr lang="en-GB" sz="1600" dirty="0">
              <a:solidFill>
                <a:schemeClr val="tx1"/>
              </a:solidFill>
            </a:endParaRPr>
          </a:p>
        </p:txBody>
      </p:sp>
      <p:sp>
        <p:nvSpPr>
          <p:cNvPr id="7" name="Rectangle 6"/>
          <p:cNvSpPr/>
          <p:nvPr/>
        </p:nvSpPr>
        <p:spPr>
          <a:xfrm>
            <a:off x="109105" y="4620491"/>
            <a:ext cx="6437168" cy="2057401"/>
          </a:xfrm>
          <a:prstGeom prst="rect">
            <a:avLst/>
          </a:prstGeom>
          <a:solidFill>
            <a:schemeClr val="accent6">
              <a:lumMod val="20000"/>
              <a:lumOff val="80000"/>
            </a:schemeClr>
          </a:solidFill>
          <a:ln>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a:t>TASK </a:t>
            </a:r>
            <a:r>
              <a:rPr lang="en-GB" sz="2000" b="1" u="sng" dirty="0" smtClean="0"/>
              <a:t>2</a:t>
            </a:r>
            <a:r>
              <a:rPr lang="en-GB" sz="2000" dirty="0" smtClean="0"/>
              <a:t>: go to your source pack, p.9 and read Plutarch, Life of Anthony, 27</a:t>
            </a:r>
            <a:r>
              <a:rPr lang="en-GB" sz="2000" dirty="0"/>
              <a:t>;</a:t>
            </a:r>
            <a:endParaRPr lang="en-GB" sz="2000" dirty="0" smtClean="0"/>
          </a:p>
          <a:p>
            <a:pPr marL="457200" indent="-457200" algn="ctr">
              <a:buFont typeface="+mj-lt"/>
              <a:buAutoNum type="arabicPeriod"/>
            </a:pPr>
            <a:endParaRPr lang="en-GB" sz="2000" dirty="0" smtClean="0"/>
          </a:p>
          <a:p>
            <a:pPr marL="457200" indent="-457200" algn="ctr">
              <a:buFont typeface="+mj-lt"/>
              <a:buAutoNum type="arabicPeriod"/>
            </a:pPr>
            <a:r>
              <a:rPr lang="en-GB" sz="2000" dirty="0" smtClean="0"/>
              <a:t>Make notes (in full sentences) on what we can learn from Plutarch about Cleopatra’s education and intelligence.</a:t>
            </a:r>
            <a:endParaRPr lang="en-GB" sz="2000" dirty="0"/>
          </a:p>
        </p:txBody>
      </p:sp>
    </p:spTree>
    <p:extLst>
      <p:ext uri="{BB962C8B-B14F-4D97-AF65-F5344CB8AC3E}">
        <p14:creationId xmlns:p14="http://schemas.microsoft.com/office/powerpoint/2010/main" val="4188110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873</Words>
  <Application>Microsoft Macintosh PowerPoint</Application>
  <PresentationFormat>On-screen Show (4:3)</PresentationFormat>
  <Paragraphs>66</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CLEOPATRA; ROME AND EGYPT 69-30BC</vt:lpstr>
      <vt:lpstr>History vs. Cleopatra – challenging the stereotype</vt:lpstr>
      <vt:lpstr>PowerPoint Presentation</vt:lpstr>
      <vt:lpstr>Cleopatra – A Macedonia family?</vt:lpstr>
      <vt:lpstr>PowerPoint Presentation</vt:lpstr>
      <vt:lpstr>Education and upbringing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3</cp:revision>
  <dcterms:created xsi:type="dcterms:W3CDTF">2020-02-19T18:47:15Z</dcterms:created>
  <dcterms:modified xsi:type="dcterms:W3CDTF">2020-02-27T10:22:34Z</dcterms:modified>
</cp:coreProperties>
</file>