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AABFDE-F1CC-EA4B-8DFA-1114FB8E5792}"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9A021-005A-8C41-8129-3413010B12A7}" type="slidenum">
              <a:rPr lang="en-US" smtClean="0"/>
              <a:t>‹#›</a:t>
            </a:fld>
            <a:endParaRPr lang="en-US"/>
          </a:p>
        </p:txBody>
      </p:sp>
    </p:spTree>
    <p:extLst>
      <p:ext uri="{BB962C8B-B14F-4D97-AF65-F5344CB8AC3E}">
        <p14:creationId xmlns:p14="http://schemas.microsoft.com/office/powerpoint/2010/main" val="16947638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793313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2776D0D-3F88-7249-857B-AA49A14D7E4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3642096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2776D0D-3F88-7249-857B-AA49A14D7E4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4149026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2776D0D-3F88-7249-857B-AA49A14D7E4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4140540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2776D0D-3F88-7249-857B-AA49A14D7E4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127996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2776D0D-3F88-7249-857B-AA49A14D7E4D}"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138883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2776D0D-3F88-7249-857B-AA49A14D7E4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362106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2776D0D-3F88-7249-857B-AA49A14D7E4D}"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863841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2776D0D-3F88-7249-857B-AA49A14D7E4D}"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1675436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776D0D-3F88-7249-857B-AA49A14D7E4D}"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3020679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2776D0D-3F88-7249-857B-AA49A14D7E4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980046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2776D0D-3F88-7249-857B-AA49A14D7E4D}"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36B1A9-412E-134D-87EE-65726C514384}" type="slidenum">
              <a:rPr lang="en-US" smtClean="0"/>
              <a:t>‹#›</a:t>
            </a:fld>
            <a:endParaRPr lang="en-US"/>
          </a:p>
        </p:txBody>
      </p:sp>
    </p:spTree>
    <p:extLst>
      <p:ext uri="{BB962C8B-B14F-4D97-AF65-F5344CB8AC3E}">
        <p14:creationId xmlns:p14="http://schemas.microsoft.com/office/powerpoint/2010/main" val="37993282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776D0D-3F88-7249-857B-AA49A14D7E4D}"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36B1A9-412E-134D-87EE-65726C514384}" type="slidenum">
              <a:rPr lang="en-US" smtClean="0"/>
              <a:t>‹#›</a:t>
            </a:fld>
            <a:endParaRPr lang="en-US"/>
          </a:p>
        </p:txBody>
      </p:sp>
    </p:spTree>
    <p:extLst>
      <p:ext uri="{BB962C8B-B14F-4D97-AF65-F5344CB8AC3E}">
        <p14:creationId xmlns:p14="http://schemas.microsoft.com/office/powerpoint/2010/main" val="134143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23.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39" y="0"/>
            <a:ext cx="9130061" cy="6858000"/>
          </a:xfrm>
          <a:prstGeom prst="rect">
            <a:avLst/>
          </a:prstGeom>
        </p:spPr>
      </p:pic>
    </p:spTree>
    <p:extLst>
      <p:ext uri="{BB962C8B-B14F-4D97-AF65-F5344CB8AC3E}">
        <p14:creationId xmlns:p14="http://schemas.microsoft.com/office/powerpoint/2010/main" val="2800583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009032"/>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154983"/>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indent="-457200">
              <a:buAutoNum type="arabicPeriod"/>
            </a:pPr>
            <a:r>
              <a:rPr lang="en-GB" sz="2400" dirty="0" smtClean="0"/>
              <a:t>To </a:t>
            </a:r>
            <a:r>
              <a:rPr lang="en-GB" sz="2400" dirty="0"/>
              <a:t>understand the challenges that Cleopatra faced in becoming Queen of Egypt</a:t>
            </a:r>
            <a:r>
              <a:rPr lang="en-GB" sz="2400" dirty="0" smtClean="0"/>
              <a:t>.</a:t>
            </a:r>
          </a:p>
          <a:p>
            <a:pPr marL="457200" indent="-457200">
              <a:buAutoNum type="arabicPeriod"/>
            </a:pPr>
            <a:endParaRPr lang="en-GB" sz="2400" dirty="0"/>
          </a:p>
          <a:p>
            <a:r>
              <a:rPr lang="en-GB" sz="2400" dirty="0"/>
              <a:t>2.	To assess the relationship with her brothers and </a:t>
            </a:r>
            <a:r>
              <a:rPr lang="en-GB" sz="2400" dirty="0" err="1"/>
              <a:t>Arsinoe</a:t>
            </a:r>
            <a:r>
              <a:rPr lang="en-GB" sz="24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61849" y="200466"/>
            <a:ext cx="7076007" cy="1077218"/>
          </a:xfrm>
          <a:prstGeom prst="rect">
            <a:avLst/>
          </a:prstGeom>
          <a:noFill/>
        </p:spPr>
        <p:txBody>
          <a:bodyPr wrap="square" rtlCol="0">
            <a:spAutoFit/>
          </a:bodyPr>
          <a:lstStyle/>
          <a:p>
            <a:pPr lvl="0" defTabSz="1219170">
              <a:defRPr/>
            </a:pPr>
            <a:r>
              <a:rPr lang="en-GB" sz="3200" b="1" u="sng" dirty="0"/>
              <a:t>Cleopatra’s first years as Queen, and her relationships with her siblings</a:t>
            </a:r>
            <a:endParaRPr kumimoji="0" lang="en-GB" sz="32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Macedonian, heritage, Alexandria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TextBox 28"/>
          <p:cNvSpPr txBox="1"/>
          <p:nvPr/>
        </p:nvSpPr>
        <p:spPr>
          <a:xfrm>
            <a:off x="5077401" y="1554575"/>
            <a:ext cx="3425215" cy="338554"/>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RRR</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Cleopatra’s family</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21"/>
          <p:cNvSpPr/>
          <p:nvPr/>
        </p:nvSpPr>
        <p:spPr>
          <a:xfrm>
            <a:off x="4168589" y="2068135"/>
            <a:ext cx="4717082" cy="3396190"/>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r>
              <a:rPr lang="en-GB" sz="2000" b="1" dirty="0" smtClean="0"/>
              <a:t>Revise, Review, Recap</a:t>
            </a:r>
          </a:p>
          <a:p>
            <a:endParaRPr lang="en-GB" sz="2000" b="1" dirty="0" smtClean="0"/>
          </a:p>
          <a:p>
            <a:pPr marL="342900" indent="-342900">
              <a:buFont typeface="+mj-lt"/>
              <a:buAutoNum type="arabicPeriod"/>
            </a:pPr>
            <a:r>
              <a:rPr lang="en-GB" sz="2000" b="1" dirty="0" smtClean="0"/>
              <a:t>Name Cleopatra’s father.</a:t>
            </a:r>
          </a:p>
          <a:p>
            <a:pPr marL="342900" indent="-342900">
              <a:buFont typeface="+mj-lt"/>
              <a:buAutoNum type="arabicPeriod"/>
            </a:pPr>
            <a:r>
              <a:rPr lang="en-GB" sz="2000" b="1" dirty="0" smtClean="0"/>
              <a:t>Why was Cleopatra’s father in so much debt?</a:t>
            </a:r>
          </a:p>
          <a:p>
            <a:pPr marL="342900" indent="-342900">
              <a:buFont typeface="+mj-lt"/>
              <a:buAutoNum type="arabicPeriod"/>
            </a:pPr>
            <a:r>
              <a:rPr lang="en-GB" sz="2000" b="1" dirty="0" smtClean="0"/>
              <a:t>Name 2 challenges that Cleopatra faced in her first years as Queen.</a:t>
            </a:r>
          </a:p>
          <a:p>
            <a:pPr marL="342900" indent="-342900">
              <a:buFont typeface="+mj-lt"/>
              <a:buAutoNum type="arabicPeriod"/>
            </a:pPr>
            <a:r>
              <a:rPr lang="en-GB" sz="2000" b="1" dirty="0" smtClean="0"/>
              <a:t>Where was Cleopatra probably educated?</a:t>
            </a:r>
          </a:p>
          <a:p>
            <a:pPr marL="342900" indent="-342900">
              <a:buFont typeface="+mj-lt"/>
              <a:buAutoNum type="arabicPeriod"/>
            </a:pPr>
            <a:r>
              <a:rPr lang="en-GB" sz="2000" b="1" dirty="0" smtClean="0"/>
              <a:t>Why do the </a:t>
            </a:r>
            <a:r>
              <a:rPr lang="en-GB" sz="2000" b="1" dirty="0" err="1" smtClean="0"/>
              <a:t>Ptolemies</a:t>
            </a:r>
            <a:r>
              <a:rPr lang="en-GB" sz="2000" b="1" dirty="0" smtClean="0"/>
              <a:t> educate their royal women?</a:t>
            </a:r>
            <a:endParaRPr lang="en-GB" sz="2000" b="1" dirty="0"/>
          </a:p>
        </p:txBody>
      </p:sp>
    </p:spTree>
    <p:extLst>
      <p:ext uri="{BB962C8B-B14F-4D97-AF65-F5344CB8AC3E}">
        <p14:creationId xmlns:p14="http://schemas.microsoft.com/office/powerpoint/2010/main" val="28116921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181597"/>
          </a:xfrm>
          <a:solidFill>
            <a:srgbClr val="CC3399"/>
          </a:solidFill>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GB" sz="4000" b="1" u="sng" dirty="0" smtClean="0"/>
              <a:t>Death of Ptolemy XII Auletes and Cleopatra’s first years as Queen</a:t>
            </a:r>
            <a:endParaRPr lang="en-GB" sz="4000" b="1" u="sng" dirty="0"/>
          </a:p>
        </p:txBody>
      </p:sp>
      <p:sp>
        <p:nvSpPr>
          <p:cNvPr id="3" name="Content Placeholder 2"/>
          <p:cNvSpPr>
            <a:spLocks noGrp="1"/>
          </p:cNvSpPr>
          <p:nvPr>
            <p:ph idx="1"/>
          </p:nvPr>
        </p:nvSpPr>
        <p:spPr>
          <a:xfrm>
            <a:off x="134020" y="1319245"/>
            <a:ext cx="8916608" cy="4351338"/>
          </a:xfrm>
        </p:spPr>
        <p:txBody>
          <a:bodyPr>
            <a:noAutofit/>
          </a:bodyPr>
          <a:lstStyle/>
          <a:p>
            <a:pPr marL="0" indent="0">
              <a:buNone/>
            </a:pPr>
            <a:r>
              <a:rPr lang="en-GB" sz="1800" dirty="0" smtClean="0"/>
              <a:t>Ptolemy Auletes had not been a successful, or popular, Pharaoh. He has drawn Egypt into increasingly serious debt by having to pay off mercenaries (</a:t>
            </a:r>
            <a:r>
              <a:rPr lang="en-GB" sz="1800" dirty="0" err="1" smtClean="0"/>
              <a:t>Gabinians</a:t>
            </a:r>
            <a:r>
              <a:rPr lang="en-GB" sz="1800" dirty="0" smtClean="0"/>
              <a:t>) to help he regain control of Egypt and Alexandria. </a:t>
            </a:r>
          </a:p>
          <a:p>
            <a:pPr marL="0" indent="0">
              <a:buNone/>
            </a:pPr>
            <a:r>
              <a:rPr lang="en-GB" sz="1800" dirty="0" smtClean="0"/>
              <a:t>Auletes had written a will stating that Egypt be ruled by his eldest son and daughter, which was Ptolemy XIII and Cleopatra, but many believe that Cleopatra was already planning to rule independently of her 8yr old brother.</a:t>
            </a:r>
          </a:p>
          <a:p>
            <a:pPr marL="0" indent="0">
              <a:buNone/>
            </a:pPr>
            <a:r>
              <a:rPr lang="en-GB" sz="1800" dirty="0" smtClean="0"/>
              <a:t>When Auletes died, Cleopatra and Ptolemy XIII did (technically) rule together, but Cleopatra was becoming increasingly dominant and therefore became a target for Ptolemy XIII’s ambitious advisors. </a:t>
            </a:r>
          </a:p>
          <a:p>
            <a:pPr marL="0" indent="0">
              <a:buNone/>
            </a:pPr>
            <a:r>
              <a:rPr lang="en-GB" sz="1800" dirty="0" smtClean="0"/>
              <a:t>Their reign was also had serious political issues surrounding unlawful killings and having to choose between the powerful </a:t>
            </a:r>
            <a:r>
              <a:rPr lang="en-GB" sz="1800" dirty="0" err="1" smtClean="0"/>
              <a:t>Gabinians</a:t>
            </a:r>
            <a:r>
              <a:rPr lang="en-GB" sz="1800" dirty="0" smtClean="0"/>
              <a:t>, or Rome itself. During the early years, Ptolemy grew up and became a more genuine threat the Cleopatra’s power.</a:t>
            </a:r>
            <a:endParaRPr lang="en-GB" sz="1800" dirty="0"/>
          </a:p>
        </p:txBody>
      </p:sp>
      <p:sp>
        <p:nvSpPr>
          <p:cNvPr id="4" name="Rectangle 3"/>
          <p:cNvSpPr/>
          <p:nvPr/>
        </p:nvSpPr>
        <p:spPr>
          <a:xfrm>
            <a:off x="134021" y="4917327"/>
            <a:ext cx="3092138" cy="1938862"/>
          </a:xfrm>
          <a:prstGeom prst="rect">
            <a:avLst/>
          </a:prstGeom>
          <a:ln w="38100"/>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b="1" u="sng" dirty="0" smtClean="0"/>
              <a:t>TASK</a:t>
            </a:r>
            <a:r>
              <a:rPr lang="en-GB" sz="1600" dirty="0" smtClean="0"/>
              <a:t>: using p. 156-157, complete the revision grid on the issues and conflicts during the early stages of Cleopatra’s Queen-ship. </a:t>
            </a:r>
          </a:p>
          <a:p>
            <a:pPr algn="ctr"/>
            <a:endParaRPr lang="en-GB" sz="1600" dirty="0" smtClean="0"/>
          </a:p>
          <a:p>
            <a:pPr algn="ctr"/>
            <a:r>
              <a:rPr lang="en-GB" sz="1600" dirty="0" smtClean="0"/>
              <a:t>- Make sure to include good historical detail</a:t>
            </a:r>
            <a:endParaRPr lang="en-GB" sz="1600" dirty="0"/>
          </a:p>
        </p:txBody>
      </p:sp>
      <p:sp>
        <p:nvSpPr>
          <p:cNvPr id="5" name="Rectangle 4"/>
          <p:cNvSpPr/>
          <p:nvPr/>
        </p:nvSpPr>
        <p:spPr>
          <a:xfrm>
            <a:off x="5950039" y="4821844"/>
            <a:ext cx="3100589" cy="1900927"/>
          </a:xfrm>
          <a:prstGeom prst="rect">
            <a:avLst/>
          </a:prstGeom>
          <a:solidFill>
            <a:schemeClr val="accent5">
              <a:lumMod val="40000"/>
              <a:lumOff val="6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smtClean="0">
                <a:solidFill>
                  <a:schemeClr val="tx1"/>
                </a:solidFill>
              </a:rPr>
              <a:t>EXTENSION</a:t>
            </a:r>
            <a:r>
              <a:rPr lang="en-GB" sz="1400" dirty="0" smtClean="0">
                <a:solidFill>
                  <a:schemeClr val="tx1"/>
                </a:solidFill>
              </a:rPr>
              <a:t>:</a:t>
            </a:r>
          </a:p>
          <a:p>
            <a:pPr algn="ctr"/>
            <a:r>
              <a:rPr lang="en-GB" sz="1400" dirty="0" smtClean="0">
                <a:solidFill>
                  <a:schemeClr val="tx1"/>
                </a:solidFill>
              </a:rPr>
              <a:t>Explain how significant Cleopatra’s relationship with Ptolemy XIII was.</a:t>
            </a:r>
          </a:p>
          <a:p>
            <a:pPr algn="ctr"/>
            <a:endParaRPr lang="en-GB" sz="1400" dirty="0">
              <a:solidFill>
                <a:schemeClr val="tx1"/>
              </a:solidFill>
            </a:endParaRPr>
          </a:p>
          <a:p>
            <a:pPr algn="ctr"/>
            <a:r>
              <a:rPr lang="en-GB" sz="1400" dirty="0" smtClean="0">
                <a:solidFill>
                  <a:schemeClr val="tx1"/>
                </a:solidFill>
              </a:rPr>
              <a:t>- Consider the positive AND negative aspects of their relationships, and in WHAT KIND of ways this would be significant to Cleopatra.</a:t>
            </a:r>
            <a:endParaRPr lang="en-GB" sz="1400" dirty="0">
              <a:solidFill>
                <a:schemeClr val="tx1"/>
              </a:solidFill>
            </a:endParaRPr>
          </a:p>
        </p:txBody>
      </p:sp>
      <p:sp>
        <p:nvSpPr>
          <p:cNvPr id="8" name="TextBox 7"/>
          <p:cNvSpPr txBox="1"/>
          <p:nvPr/>
        </p:nvSpPr>
        <p:spPr>
          <a:xfrm>
            <a:off x="4778271" y="4997252"/>
            <a:ext cx="956257" cy="738664"/>
          </a:xfrm>
          <a:prstGeom prst="rect">
            <a:avLst/>
          </a:prstGeom>
          <a:noFill/>
        </p:spPr>
        <p:txBody>
          <a:bodyPr wrap="square" rtlCol="0">
            <a:spAutoFit/>
          </a:bodyPr>
          <a:lstStyle/>
          <a:p>
            <a:pPr algn="ctr"/>
            <a:r>
              <a:rPr lang="en-GB" sz="1400" b="1" dirty="0" smtClean="0"/>
              <a:t>Ptolemy Auletes XII</a:t>
            </a:r>
            <a:endParaRPr lang="en-GB" sz="1400" b="1" dirty="0"/>
          </a:p>
        </p:txBody>
      </p:sp>
      <p:pic>
        <p:nvPicPr>
          <p:cNvPr id="6" name="Picture 5"/>
          <p:cNvPicPr>
            <a:picLocks noChangeAspect="1"/>
          </p:cNvPicPr>
          <p:nvPr/>
        </p:nvPicPr>
        <p:blipFill>
          <a:blip r:embed="rId2"/>
          <a:stretch>
            <a:fillRect/>
          </a:stretch>
        </p:blipFill>
        <p:spPr>
          <a:xfrm>
            <a:off x="3226159" y="5023684"/>
            <a:ext cx="1367050" cy="795936"/>
          </a:xfrm>
          <a:prstGeom prst="rect">
            <a:avLst/>
          </a:prstGeom>
        </p:spPr>
      </p:pic>
      <p:pic>
        <p:nvPicPr>
          <p:cNvPr id="7" name="Picture 6"/>
          <p:cNvPicPr>
            <a:picLocks noChangeAspect="1"/>
          </p:cNvPicPr>
          <p:nvPr/>
        </p:nvPicPr>
        <p:blipFill>
          <a:blip r:embed="rId3"/>
          <a:stretch>
            <a:fillRect/>
          </a:stretch>
        </p:blipFill>
        <p:spPr>
          <a:xfrm>
            <a:off x="4355417" y="5819620"/>
            <a:ext cx="1531889" cy="881471"/>
          </a:xfrm>
          <a:prstGeom prst="rect">
            <a:avLst/>
          </a:prstGeom>
        </p:spPr>
      </p:pic>
      <p:sp>
        <p:nvSpPr>
          <p:cNvPr id="9" name="TextBox 8"/>
          <p:cNvSpPr txBox="1"/>
          <p:nvPr/>
        </p:nvSpPr>
        <p:spPr>
          <a:xfrm>
            <a:off x="3305387" y="6022499"/>
            <a:ext cx="1050030" cy="523220"/>
          </a:xfrm>
          <a:prstGeom prst="rect">
            <a:avLst/>
          </a:prstGeom>
          <a:noFill/>
        </p:spPr>
        <p:txBody>
          <a:bodyPr wrap="square" rtlCol="0">
            <a:spAutoFit/>
          </a:bodyPr>
          <a:lstStyle/>
          <a:p>
            <a:pPr algn="ctr"/>
            <a:r>
              <a:rPr lang="en-GB" sz="1400" b="1" dirty="0" smtClean="0"/>
              <a:t>Ptolemy XIII</a:t>
            </a:r>
            <a:endParaRPr lang="en-GB" sz="1400" b="1" dirty="0"/>
          </a:p>
        </p:txBody>
      </p:sp>
    </p:spTree>
    <p:extLst>
      <p:ext uri="{BB962C8B-B14F-4D97-AF65-F5344CB8AC3E}">
        <p14:creationId xmlns:p14="http://schemas.microsoft.com/office/powerpoint/2010/main" val="12168626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09615596"/>
              </p:ext>
            </p:extLst>
          </p:nvPr>
        </p:nvGraphicFramePr>
        <p:xfrm>
          <a:off x="164205" y="230266"/>
          <a:ext cx="8818809" cy="6453868"/>
        </p:xfrm>
        <a:graphic>
          <a:graphicData uri="http://schemas.openxmlformats.org/drawingml/2006/table">
            <a:tbl>
              <a:tblPr firstRow="1" bandRow="1">
                <a:tableStyleId>{5940675A-B579-460E-94D1-54222C63F5DA}</a:tableStyleId>
              </a:tblPr>
              <a:tblGrid>
                <a:gridCol w="4429090">
                  <a:extLst>
                    <a:ext uri="{9D8B030D-6E8A-4147-A177-3AD203B41FA5}">
                      <a16:colId xmlns:a16="http://schemas.microsoft.com/office/drawing/2014/main" xmlns="" val="999145279"/>
                    </a:ext>
                  </a:extLst>
                </a:gridCol>
                <a:gridCol w="4389719">
                  <a:extLst>
                    <a:ext uri="{9D8B030D-6E8A-4147-A177-3AD203B41FA5}">
                      <a16:colId xmlns:a16="http://schemas.microsoft.com/office/drawing/2014/main" xmlns="" val="1201762215"/>
                    </a:ext>
                  </a:extLst>
                </a:gridCol>
              </a:tblGrid>
              <a:tr h="3226934">
                <a:tc>
                  <a:txBody>
                    <a:bodyPr/>
                    <a:lstStyle/>
                    <a:p>
                      <a:pPr algn="ctr"/>
                      <a:r>
                        <a:rPr lang="en-GB" b="1" u="sng" dirty="0" smtClean="0"/>
                        <a:t>Problems</a:t>
                      </a:r>
                      <a:r>
                        <a:rPr lang="en-GB" b="1" u="sng" baseline="0" dirty="0" smtClean="0"/>
                        <a:t> created by </a:t>
                      </a:r>
                      <a:r>
                        <a:rPr lang="en-GB" b="1" u="sng" baseline="0" dirty="0" err="1" smtClean="0"/>
                        <a:t>Ptolmey</a:t>
                      </a:r>
                      <a:r>
                        <a:rPr lang="en-GB" b="1" u="sng" baseline="0" dirty="0" smtClean="0"/>
                        <a:t> Auletes</a:t>
                      </a:r>
                      <a:endParaRPr lang="en-GB" b="1" u="sng" dirty="0"/>
                    </a:p>
                  </a:txBody>
                  <a:tcPr marL="68580" marR="68580"/>
                </a:tc>
                <a:tc>
                  <a:txBody>
                    <a:bodyPr/>
                    <a:lstStyle/>
                    <a:p>
                      <a:pPr algn="ctr"/>
                      <a:r>
                        <a:rPr lang="en-GB" b="1" u="sng" dirty="0" smtClean="0"/>
                        <a:t>Ways in which Cleopatra increased her power</a:t>
                      </a:r>
                      <a:endParaRPr lang="en-GB" b="1" u="sng" dirty="0"/>
                    </a:p>
                  </a:txBody>
                  <a:tcPr marL="68580" marR="68580"/>
                </a:tc>
                <a:extLst>
                  <a:ext uri="{0D108BD9-81ED-4DB2-BD59-A6C34878D82A}">
                    <a16:rowId xmlns:a16="http://schemas.microsoft.com/office/drawing/2014/main" xmlns="" val="371381530"/>
                  </a:ext>
                </a:extLst>
              </a:tr>
              <a:tr h="3226934">
                <a:tc>
                  <a:txBody>
                    <a:bodyPr/>
                    <a:lstStyle/>
                    <a:p>
                      <a:pPr algn="ctr"/>
                      <a:r>
                        <a:rPr lang="en-GB" b="1" u="sng" dirty="0" smtClean="0"/>
                        <a:t>Successful challenges from Ptolemy XIII</a:t>
                      </a:r>
                      <a:endParaRPr lang="en-GB" b="1" u="sng" dirty="0"/>
                    </a:p>
                  </a:txBody>
                  <a:tcPr marL="68580" marR="68580"/>
                </a:tc>
                <a:tc>
                  <a:txBody>
                    <a:bodyPr/>
                    <a:lstStyle/>
                    <a:p>
                      <a:pPr algn="ctr"/>
                      <a:r>
                        <a:rPr lang="en-GB" b="1" u="sng" dirty="0" smtClean="0"/>
                        <a:t>Challenges Cleopatra faced after becoming Queen</a:t>
                      </a:r>
                      <a:endParaRPr lang="en-GB" b="1" u="sng" dirty="0"/>
                    </a:p>
                  </a:txBody>
                  <a:tcPr marL="68580" marR="68580"/>
                </a:tc>
                <a:extLst>
                  <a:ext uri="{0D108BD9-81ED-4DB2-BD59-A6C34878D82A}">
                    <a16:rowId xmlns:a16="http://schemas.microsoft.com/office/drawing/2014/main" xmlns="" val="3695829291"/>
                  </a:ext>
                </a:extLst>
              </a:tr>
            </a:tbl>
          </a:graphicData>
        </a:graphic>
      </p:graphicFrame>
      <p:sp>
        <p:nvSpPr>
          <p:cNvPr id="5" name="Right Arrow 4"/>
          <p:cNvSpPr/>
          <p:nvPr/>
        </p:nvSpPr>
        <p:spPr>
          <a:xfrm>
            <a:off x="4250028" y="386366"/>
            <a:ext cx="647163" cy="296214"/>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6" name="Right Arrow 5"/>
          <p:cNvSpPr/>
          <p:nvPr/>
        </p:nvSpPr>
        <p:spPr>
          <a:xfrm rot="5400000">
            <a:off x="8361608" y="3346120"/>
            <a:ext cx="862884" cy="222161"/>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7" name="Right Arrow 6"/>
          <p:cNvSpPr/>
          <p:nvPr/>
        </p:nvSpPr>
        <p:spPr>
          <a:xfrm rot="10800000">
            <a:off x="4250028" y="6269087"/>
            <a:ext cx="647163" cy="296214"/>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41180220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83159196"/>
              </p:ext>
            </p:extLst>
          </p:nvPr>
        </p:nvGraphicFramePr>
        <p:xfrm>
          <a:off x="2936381" y="3894369"/>
          <a:ext cx="6104587" cy="2865747"/>
        </p:xfrm>
        <a:graphic>
          <a:graphicData uri="http://schemas.openxmlformats.org/drawingml/2006/table">
            <a:tbl>
              <a:tblPr firstRow="1" bandRow="1">
                <a:tableStyleId>{616DA210-FB5B-4158-B5E0-FEB733F419BA}</a:tableStyleId>
              </a:tblPr>
              <a:tblGrid>
                <a:gridCol w="1603421">
                  <a:extLst>
                    <a:ext uri="{9D8B030D-6E8A-4147-A177-3AD203B41FA5}">
                      <a16:colId xmlns:a16="http://schemas.microsoft.com/office/drawing/2014/main" xmlns="" val="2696265835"/>
                    </a:ext>
                  </a:extLst>
                </a:gridCol>
                <a:gridCol w="1448872">
                  <a:extLst>
                    <a:ext uri="{9D8B030D-6E8A-4147-A177-3AD203B41FA5}">
                      <a16:colId xmlns:a16="http://schemas.microsoft.com/office/drawing/2014/main" xmlns="" val="2551105903"/>
                    </a:ext>
                  </a:extLst>
                </a:gridCol>
                <a:gridCol w="1526147">
                  <a:extLst>
                    <a:ext uri="{9D8B030D-6E8A-4147-A177-3AD203B41FA5}">
                      <a16:colId xmlns:a16="http://schemas.microsoft.com/office/drawing/2014/main" xmlns="" val="927240863"/>
                    </a:ext>
                  </a:extLst>
                </a:gridCol>
                <a:gridCol w="1526147">
                  <a:extLst>
                    <a:ext uri="{9D8B030D-6E8A-4147-A177-3AD203B41FA5}">
                      <a16:colId xmlns:a16="http://schemas.microsoft.com/office/drawing/2014/main" xmlns="" val="2201382464"/>
                    </a:ext>
                  </a:extLst>
                </a:gridCol>
              </a:tblGrid>
              <a:tr h="811369">
                <a:tc>
                  <a:txBody>
                    <a:bodyPr/>
                    <a:lstStyle/>
                    <a:p>
                      <a:pPr algn="ctr"/>
                      <a:r>
                        <a:rPr lang="en-GB" sz="1400" dirty="0" smtClean="0"/>
                        <a:t>Name of the sibling and age compared to</a:t>
                      </a:r>
                      <a:r>
                        <a:rPr lang="en-GB" sz="1400" baseline="0" dirty="0" smtClean="0"/>
                        <a:t> Cleopatra</a:t>
                      </a:r>
                      <a:endParaRPr lang="en-GB" sz="1400" dirty="0"/>
                    </a:p>
                  </a:txBody>
                  <a:tcPr marL="68580" marR="68580"/>
                </a:tc>
                <a:tc>
                  <a:txBody>
                    <a:bodyPr/>
                    <a:lstStyle/>
                    <a:p>
                      <a:pPr algn="ctr"/>
                      <a:r>
                        <a:rPr lang="en-GB" sz="1400" dirty="0" smtClean="0"/>
                        <a:t>Negative aspects of the relationship</a:t>
                      </a:r>
                      <a:endParaRPr lang="en-GB" sz="1400" dirty="0"/>
                    </a:p>
                  </a:txBody>
                  <a:tcPr marL="68580" marR="68580"/>
                </a:tc>
                <a:tc>
                  <a:txBody>
                    <a:bodyPr/>
                    <a:lstStyle/>
                    <a:p>
                      <a:pPr algn="ctr"/>
                      <a:r>
                        <a:rPr lang="en-GB" sz="1400" dirty="0" smtClean="0"/>
                        <a:t>How the sibling</a:t>
                      </a:r>
                      <a:r>
                        <a:rPr lang="en-GB" sz="1400" baseline="0" dirty="0" smtClean="0"/>
                        <a:t> tried to gain power</a:t>
                      </a:r>
                      <a:endParaRPr lang="en-GB" sz="1400" dirty="0"/>
                    </a:p>
                  </a:txBody>
                  <a:tcPr marL="68580" marR="68580"/>
                </a:tc>
                <a:tc>
                  <a:txBody>
                    <a:bodyPr/>
                    <a:lstStyle/>
                    <a:p>
                      <a:pPr algn="ctr"/>
                      <a:r>
                        <a:rPr lang="en-GB" sz="1400" dirty="0" smtClean="0"/>
                        <a:t>How the</a:t>
                      </a:r>
                      <a:r>
                        <a:rPr lang="en-GB" sz="1400" baseline="0" dirty="0" smtClean="0"/>
                        <a:t> relationship between the sibling and Cleopatra ended</a:t>
                      </a:r>
                      <a:endParaRPr lang="en-GB" sz="1400" dirty="0"/>
                    </a:p>
                  </a:txBody>
                  <a:tcPr marL="68580" marR="68580"/>
                </a:tc>
                <a:extLst>
                  <a:ext uri="{0D108BD9-81ED-4DB2-BD59-A6C34878D82A}">
                    <a16:rowId xmlns:a16="http://schemas.microsoft.com/office/drawing/2014/main" xmlns="" val="1549228580"/>
                  </a:ext>
                </a:extLst>
              </a:tr>
              <a:tr h="476319">
                <a:tc>
                  <a:txBody>
                    <a:bodyPr/>
                    <a:lstStyle/>
                    <a:p>
                      <a:r>
                        <a:rPr lang="en-GB" sz="1400" dirty="0" smtClean="0"/>
                        <a:t>Ptolemy XIII (63-47BC)</a:t>
                      </a:r>
                    </a:p>
                  </a:txBody>
                  <a:tcPr marL="68580" marR="68580"/>
                </a:tc>
                <a:tc>
                  <a:txBody>
                    <a:bodyPr/>
                    <a:lstStyle/>
                    <a:p>
                      <a:endParaRPr lang="en-GB" sz="1400"/>
                    </a:p>
                  </a:txBody>
                  <a:tcPr marL="68580" marR="68580"/>
                </a:tc>
                <a:tc>
                  <a:txBody>
                    <a:bodyPr/>
                    <a:lstStyle/>
                    <a:p>
                      <a:endParaRPr lang="en-GB" sz="1400"/>
                    </a:p>
                  </a:txBody>
                  <a:tcPr marL="68580" marR="68580"/>
                </a:tc>
                <a:tc>
                  <a:txBody>
                    <a:bodyPr/>
                    <a:lstStyle/>
                    <a:p>
                      <a:endParaRPr lang="en-GB" sz="1400"/>
                    </a:p>
                  </a:txBody>
                  <a:tcPr marL="68580" marR="68580"/>
                </a:tc>
                <a:extLst>
                  <a:ext uri="{0D108BD9-81ED-4DB2-BD59-A6C34878D82A}">
                    <a16:rowId xmlns:a16="http://schemas.microsoft.com/office/drawing/2014/main" xmlns="" val="317420382"/>
                  </a:ext>
                </a:extLst>
              </a:tr>
              <a:tr h="671188">
                <a:tc>
                  <a:txBody>
                    <a:bodyPr/>
                    <a:lstStyle/>
                    <a:p>
                      <a:r>
                        <a:rPr lang="en-GB" sz="1400" dirty="0" err="1" smtClean="0"/>
                        <a:t>Arsinoe</a:t>
                      </a:r>
                      <a:r>
                        <a:rPr lang="en-GB" sz="1400" dirty="0" smtClean="0"/>
                        <a:t> IV (death 41BC)</a:t>
                      </a:r>
                    </a:p>
                  </a:txBody>
                  <a:tcPr marL="68580" marR="68580"/>
                </a:tc>
                <a:tc>
                  <a:txBody>
                    <a:bodyPr/>
                    <a:lstStyle/>
                    <a:p>
                      <a:endParaRPr lang="en-GB" sz="1400"/>
                    </a:p>
                  </a:txBody>
                  <a:tcPr marL="68580" marR="68580"/>
                </a:tc>
                <a:tc>
                  <a:txBody>
                    <a:bodyPr/>
                    <a:lstStyle/>
                    <a:p>
                      <a:endParaRPr lang="en-GB" sz="1400"/>
                    </a:p>
                  </a:txBody>
                  <a:tcPr marL="68580" marR="68580"/>
                </a:tc>
                <a:tc>
                  <a:txBody>
                    <a:bodyPr/>
                    <a:lstStyle/>
                    <a:p>
                      <a:endParaRPr lang="en-GB" sz="1400"/>
                    </a:p>
                  </a:txBody>
                  <a:tcPr marL="68580" marR="68580"/>
                </a:tc>
                <a:extLst>
                  <a:ext uri="{0D108BD9-81ED-4DB2-BD59-A6C34878D82A}">
                    <a16:rowId xmlns:a16="http://schemas.microsoft.com/office/drawing/2014/main" xmlns="" val="3884431416"/>
                  </a:ext>
                </a:extLst>
              </a:tr>
              <a:tr h="476319">
                <a:tc>
                  <a:txBody>
                    <a:bodyPr/>
                    <a:lstStyle/>
                    <a:p>
                      <a:r>
                        <a:rPr lang="en-GB" sz="1400" dirty="0" smtClean="0"/>
                        <a:t>Ptolemy XIV (60-44BC)</a:t>
                      </a:r>
                      <a:endParaRPr lang="en-GB" sz="1400" dirty="0"/>
                    </a:p>
                  </a:txBody>
                  <a:tcPr marL="68580" marR="68580"/>
                </a:tc>
                <a:tc>
                  <a:txBody>
                    <a:bodyPr/>
                    <a:lstStyle/>
                    <a:p>
                      <a:endParaRPr lang="en-GB" sz="1400"/>
                    </a:p>
                  </a:txBody>
                  <a:tcPr marL="68580" marR="68580"/>
                </a:tc>
                <a:tc>
                  <a:txBody>
                    <a:bodyPr/>
                    <a:lstStyle/>
                    <a:p>
                      <a:endParaRPr lang="en-GB" sz="1400" dirty="0"/>
                    </a:p>
                  </a:txBody>
                  <a:tcPr marL="68580" marR="68580"/>
                </a:tc>
                <a:tc>
                  <a:txBody>
                    <a:bodyPr/>
                    <a:lstStyle/>
                    <a:p>
                      <a:endParaRPr lang="en-GB" sz="1400" dirty="0"/>
                    </a:p>
                  </a:txBody>
                  <a:tcPr marL="68580" marR="68580"/>
                </a:tc>
                <a:extLst>
                  <a:ext uri="{0D108BD9-81ED-4DB2-BD59-A6C34878D82A}">
                    <a16:rowId xmlns:a16="http://schemas.microsoft.com/office/drawing/2014/main" xmlns="" val="2364852131"/>
                  </a:ext>
                </a:extLst>
              </a:tr>
            </a:tbl>
          </a:graphicData>
        </a:graphic>
      </p:graphicFrame>
      <p:sp>
        <p:nvSpPr>
          <p:cNvPr id="5" name="Rectangle 4"/>
          <p:cNvSpPr/>
          <p:nvPr/>
        </p:nvSpPr>
        <p:spPr>
          <a:xfrm>
            <a:off x="0" y="1"/>
            <a:ext cx="9144000" cy="965915"/>
          </a:xfrm>
          <a:prstGeom prst="rect">
            <a:avLst/>
          </a:prstGeom>
          <a:solidFill>
            <a:srgbClr val="CC3399"/>
          </a:solidFill>
        </p:spPr>
        <p:style>
          <a:lnRef idx="1">
            <a:schemeClr val="accent2"/>
          </a:lnRef>
          <a:fillRef idx="3">
            <a:schemeClr val="accent2"/>
          </a:fillRef>
          <a:effectRef idx="2">
            <a:schemeClr val="accent2"/>
          </a:effectRef>
          <a:fontRef idx="minor">
            <a:schemeClr val="lt1"/>
          </a:fontRef>
        </p:style>
        <p:txBody>
          <a:bodyPr rtlCol="0" anchor="ctr"/>
          <a:lstStyle/>
          <a:p>
            <a:r>
              <a:rPr lang="en-GB" sz="4000" b="1" u="sng" dirty="0" smtClean="0"/>
              <a:t>Cleopatra’s relationships with her siblings</a:t>
            </a:r>
            <a:endParaRPr lang="en-GB" sz="4000" b="1" u="sng" dirty="0"/>
          </a:p>
        </p:txBody>
      </p:sp>
      <p:sp>
        <p:nvSpPr>
          <p:cNvPr id="6" name="TextBox 5"/>
          <p:cNvSpPr txBox="1"/>
          <p:nvPr/>
        </p:nvSpPr>
        <p:spPr>
          <a:xfrm>
            <a:off x="67615" y="965916"/>
            <a:ext cx="6317087" cy="2862323"/>
          </a:xfrm>
          <a:prstGeom prst="rect">
            <a:avLst/>
          </a:prstGeom>
          <a:noFill/>
        </p:spPr>
        <p:txBody>
          <a:bodyPr wrap="square" rtlCol="0">
            <a:spAutoFit/>
          </a:bodyPr>
          <a:lstStyle/>
          <a:p>
            <a:r>
              <a:rPr lang="en-GB" dirty="0" smtClean="0"/>
              <a:t>The Ptolemaic family was both complicated and competitive. Cleopatra was the second eldest child of Ptolemy XII Auletes and felt entitled to her own share of power. This brought her into direct conflict with her younger siblings, Ptolemy XIII and Ptolemy XIV, as well as her rebellious sister, </a:t>
            </a:r>
            <a:r>
              <a:rPr lang="en-GB" dirty="0" err="1" smtClean="0"/>
              <a:t>Arsinoe</a:t>
            </a:r>
            <a:r>
              <a:rPr lang="en-GB" dirty="0" smtClean="0"/>
              <a:t>. </a:t>
            </a:r>
          </a:p>
          <a:p>
            <a:endParaRPr lang="en-GB" dirty="0" smtClean="0"/>
          </a:p>
          <a:p>
            <a:r>
              <a:rPr lang="en-GB" dirty="0" smtClean="0"/>
              <a:t>Her relationships with her brothers and </a:t>
            </a:r>
            <a:r>
              <a:rPr lang="en-GB" dirty="0" err="1" smtClean="0"/>
              <a:t>Arsinoe</a:t>
            </a:r>
            <a:r>
              <a:rPr lang="en-GB" dirty="0" smtClean="0"/>
              <a:t> were predominantly negative, and these destructive relationships only fed the rumours that she was a dangerous and manipulative women, and a threat to ROME!</a:t>
            </a:r>
            <a:endParaRPr lang="en-GB" dirty="0"/>
          </a:p>
        </p:txBody>
      </p:sp>
      <p:sp>
        <p:nvSpPr>
          <p:cNvPr id="7" name="Rectangle 6"/>
          <p:cNvSpPr/>
          <p:nvPr/>
        </p:nvSpPr>
        <p:spPr>
          <a:xfrm>
            <a:off x="6384702" y="1132569"/>
            <a:ext cx="2656266" cy="2695670"/>
          </a:xfrm>
          <a:prstGeom prst="rect">
            <a:avLst/>
          </a:prstGeom>
          <a:solidFill>
            <a:schemeClr val="accent2">
              <a:lumMod val="40000"/>
              <a:lumOff val="60000"/>
            </a:schemeClr>
          </a:solidFill>
          <a:ln w="28575">
            <a:solidFill>
              <a:srgbClr val="92D050"/>
            </a:solidFill>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b="1" u="sng" dirty="0" smtClean="0"/>
              <a:t>TASK</a:t>
            </a:r>
            <a:r>
              <a:rPr lang="en-GB" sz="1600" dirty="0" smtClean="0"/>
              <a:t>: using p. 157-158 of the textbook, complete the table comparing the relationships between Cleopatra and her 3 siblings.</a:t>
            </a:r>
          </a:p>
          <a:p>
            <a:pPr algn="ctr"/>
            <a:endParaRPr lang="en-GB" sz="1600" dirty="0" smtClean="0"/>
          </a:p>
          <a:p>
            <a:pPr algn="ctr"/>
            <a:r>
              <a:rPr lang="en-GB" sz="1600" dirty="0" smtClean="0"/>
              <a:t>Make sure to focus on the ways in which Cleopatra battled with her siblings for power/control!</a:t>
            </a:r>
            <a:endParaRPr lang="en-GB" sz="1600" dirty="0"/>
          </a:p>
        </p:txBody>
      </p:sp>
      <p:sp>
        <p:nvSpPr>
          <p:cNvPr id="8" name="Rectangle 7"/>
          <p:cNvSpPr/>
          <p:nvPr/>
        </p:nvSpPr>
        <p:spPr>
          <a:xfrm>
            <a:off x="67614" y="3828238"/>
            <a:ext cx="2791496" cy="2894335"/>
          </a:xfrm>
          <a:prstGeom prst="rect">
            <a:avLst/>
          </a:prstGeom>
          <a:solidFill>
            <a:schemeClr val="accent5">
              <a:lumMod val="20000"/>
              <a:lumOff val="80000"/>
            </a:schemeClr>
          </a:solidFill>
          <a:ln w="38100">
            <a:solidFill>
              <a:srgbClr val="FF0000"/>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b="1" u="sng" dirty="0" smtClean="0"/>
              <a:t>CHALLENGE</a:t>
            </a:r>
            <a:r>
              <a:rPr lang="en-GB" sz="1600" dirty="0" smtClean="0"/>
              <a:t>: </a:t>
            </a:r>
          </a:p>
          <a:p>
            <a:pPr algn="ctr"/>
            <a:r>
              <a:rPr lang="en-GB" sz="1600" dirty="0"/>
              <a:t>W</a:t>
            </a:r>
            <a:r>
              <a:rPr lang="en-GB" sz="1600" dirty="0" smtClean="0"/>
              <a:t>hich elements of these relationships, when reported by Roman/ Greek historians, would have encouraged the perception of Cleopatra as a dangerous, deceptive and power-hungry woman?</a:t>
            </a:r>
          </a:p>
          <a:p>
            <a:pPr algn="ctr"/>
            <a:endParaRPr lang="en-GB" sz="1600" dirty="0" smtClean="0"/>
          </a:p>
          <a:p>
            <a:pPr algn="ctr"/>
            <a:r>
              <a:rPr lang="en-GB" sz="1600" dirty="0" smtClean="0"/>
              <a:t>- Reference specific detail to support your explanations.</a:t>
            </a:r>
            <a:endParaRPr lang="en-GB" sz="1600" dirty="0"/>
          </a:p>
        </p:txBody>
      </p:sp>
    </p:spTree>
    <p:extLst>
      <p:ext uri="{BB962C8B-B14F-4D97-AF65-F5344CB8AC3E}">
        <p14:creationId xmlns:p14="http://schemas.microsoft.com/office/powerpoint/2010/main" val="24080414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59161438"/>
              </p:ext>
            </p:extLst>
          </p:nvPr>
        </p:nvGraphicFramePr>
        <p:xfrm>
          <a:off x="106251" y="154549"/>
          <a:ext cx="8944377" cy="6627647"/>
        </p:xfrm>
        <a:graphic>
          <a:graphicData uri="http://schemas.openxmlformats.org/drawingml/2006/table">
            <a:tbl>
              <a:tblPr firstRow="1" bandRow="1">
                <a:tableStyleId>{5940675A-B579-460E-94D1-54222C63F5DA}</a:tableStyleId>
              </a:tblPr>
              <a:tblGrid>
                <a:gridCol w="1709670">
                  <a:extLst>
                    <a:ext uri="{9D8B030D-6E8A-4147-A177-3AD203B41FA5}">
                      <a16:colId xmlns:a16="http://schemas.microsoft.com/office/drawing/2014/main" xmlns="" val="2696265835"/>
                    </a:ext>
                  </a:extLst>
                </a:gridCol>
                <a:gridCol w="2366493">
                  <a:extLst>
                    <a:ext uri="{9D8B030D-6E8A-4147-A177-3AD203B41FA5}">
                      <a16:colId xmlns:a16="http://schemas.microsoft.com/office/drawing/2014/main" xmlns="" val="2551105903"/>
                    </a:ext>
                  </a:extLst>
                </a:gridCol>
                <a:gridCol w="2632120">
                  <a:extLst>
                    <a:ext uri="{9D8B030D-6E8A-4147-A177-3AD203B41FA5}">
                      <a16:colId xmlns:a16="http://schemas.microsoft.com/office/drawing/2014/main" xmlns="" val="927240863"/>
                    </a:ext>
                  </a:extLst>
                </a:gridCol>
                <a:gridCol w="2236094">
                  <a:extLst>
                    <a:ext uri="{9D8B030D-6E8A-4147-A177-3AD203B41FA5}">
                      <a16:colId xmlns:a16="http://schemas.microsoft.com/office/drawing/2014/main" xmlns="" val="2201382464"/>
                    </a:ext>
                  </a:extLst>
                </a:gridCol>
              </a:tblGrid>
              <a:tr h="1129298">
                <a:tc>
                  <a:txBody>
                    <a:bodyPr/>
                    <a:lstStyle/>
                    <a:p>
                      <a:pPr algn="ctr"/>
                      <a:r>
                        <a:rPr lang="en-GB" sz="1800" b="1" dirty="0" smtClean="0"/>
                        <a:t>Name of the sibling and age compared to</a:t>
                      </a:r>
                      <a:r>
                        <a:rPr lang="en-GB" sz="1800" b="1" baseline="0" dirty="0" smtClean="0"/>
                        <a:t> Cleopatra</a:t>
                      </a:r>
                      <a:endParaRPr lang="en-GB" sz="1800" b="1" dirty="0"/>
                    </a:p>
                  </a:txBody>
                  <a:tcPr marL="68580" marR="68580"/>
                </a:tc>
                <a:tc>
                  <a:txBody>
                    <a:bodyPr/>
                    <a:lstStyle/>
                    <a:p>
                      <a:pPr algn="ctr"/>
                      <a:r>
                        <a:rPr lang="en-GB" sz="1800" b="1" dirty="0" smtClean="0"/>
                        <a:t>Negative aspects of the relationship</a:t>
                      </a:r>
                      <a:endParaRPr lang="en-GB" sz="1800" b="1" dirty="0"/>
                    </a:p>
                  </a:txBody>
                  <a:tcPr marL="68580" marR="68580"/>
                </a:tc>
                <a:tc>
                  <a:txBody>
                    <a:bodyPr/>
                    <a:lstStyle/>
                    <a:p>
                      <a:pPr algn="ctr"/>
                      <a:r>
                        <a:rPr lang="en-GB" sz="1800" b="1" dirty="0" smtClean="0"/>
                        <a:t>How the sibling</a:t>
                      </a:r>
                      <a:r>
                        <a:rPr lang="en-GB" sz="1800" b="1" baseline="0" dirty="0" smtClean="0"/>
                        <a:t> tried to gain power</a:t>
                      </a:r>
                      <a:endParaRPr lang="en-GB" sz="1800" b="1" dirty="0"/>
                    </a:p>
                  </a:txBody>
                  <a:tcPr marL="68580" marR="68580"/>
                </a:tc>
                <a:tc>
                  <a:txBody>
                    <a:bodyPr/>
                    <a:lstStyle/>
                    <a:p>
                      <a:pPr algn="ctr"/>
                      <a:r>
                        <a:rPr lang="en-GB" sz="1800" b="1" dirty="0" smtClean="0"/>
                        <a:t>How the</a:t>
                      </a:r>
                      <a:r>
                        <a:rPr lang="en-GB" sz="1800" b="1" baseline="0" dirty="0" smtClean="0"/>
                        <a:t> relationship between the sibling and Cleopatra ended</a:t>
                      </a:r>
                      <a:endParaRPr lang="en-GB" sz="1800" b="1" dirty="0"/>
                    </a:p>
                  </a:txBody>
                  <a:tcPr marL="68580" marR="68580"/>
                </a:tc>
                <a:extLst>
                  <a:ext uri="{0D108BD9-81ED-4DB2-BD59-A6C34878D82A}">
                    <a16:rowId xmlns:a16="http://schemas.microsoft.com/office/drawing/2014/main" xmlns="" val="1549228580"/>
                  </a:ext>
                </a:extLst>
              </a:tr>
              <a:tr h="1701282">
                <a:tc>
                  <a:txBody>
                    <a:bodyPr/>
                    <a:lstStyle/>
                    <a:p>
                      <a:r>
                        <a:rPr lang="en-GB" b="1" dirty="0" smtClean="0"/>
                        <a:t>Ptolemy XIII (63-47BC)</a:t>
                      </a:r>
                    </a:p>
                  </a:txBody>
                  <a:tcPr marL="68580" marR="68580"/>
                </a:tc>
                <a:tc>
                  <a:txBody>
                    <a:bodyPr/>
                    <a:lstStyle/>
                    <a:p>
                      <a:endParaRPr lang="en-GB"/>
                    </a:p>
                  </a:txBody>
                  <a:tcPr marL="68580" marR="68580"/>
                </a:tc>
                <a:tc>
                  <a:txBody>
                    <a:bodyPr/>
                    <a:lstStyle/>
                    <a:p>
                      <a:endParaRPr lang="en-GB"/>
                    </a:p>
                  </a:txBody>
                  <a:tcPr marL="68580" marR="68580"/>
                </a:tc>
                <a:tc>
                  <a:txBody>
                    <a:bodyPr/>
                    <a:lstStyle/>
                    <a:p>
                      <a:endParaRPr lang="en-GB"/>
                    </a:p>
                  </a:txBody>
                  <a:tcPr marL="68580" marR="68580"/>
                </a:tc>
                <a:extLst>
                  <a:ext uri="{0D108BD9-81ED-4DB2-BD59-A6C34878D82A}">
                    <a16:rowId xmlns:a16="http://schemas.microsoft.com/office/drawing/2014/main" xmlns="" val="317420382"/>
                  </a:ext>
                </a:extLst>
              </a:tr>
              <a:tr h="1912053">
                <a:tc>
                  <a:txBody>
                    <a:bodyPr/>
                    <a:lstStyle/>
                    <a:p>
                      <a:r>
                        <a:rPr lang="en-GB" b="1" dirty="0" err="1" smtClean="0"/>
                        <a:t>Arsinoe</a:t>
                      </a:r>
                      <a:r>
                        <a:rPr lang="en-GB" b="1" dirty="0" smtClean="0"/>
                        <a:t> IV (death 41BC)</a:t>
                      </a:r>
                    </a:p>
                  </a:txBody>
                  <a:tcPr marL="68580" marR="68580"/>
                </a:tc>
                <a:tc>
                  <a:txBody>
                    <a:bodyPr/>
                    <a:lstStyle/>
                    <a:p>
                      <a:endParaRPr lang="en-GB"/>
                    </a:p>
                  </a:txBody>
                  <a:tcPr marL="68580" marR="68580"/>
                </a:tc>
                <a:tc>
                  <a:txBody>
                    <a:bodyPr/>
                    <a:lstStyle/>
                    <a:p>
                      <a:endParaRPr lang="en-GB"/>
                    </a:p>
                  </a:txBody>
                  <a:tcPr marL="68580" marR="68580"/>
                </a:tc>
                <a:tc>
                  <a:txBody>
                    <a:bodyPr/>
                    <a:lstStyle/>
                    <a:p>
                      <a:endParaRPr lang="en-GB"/>
                    </a:p>
                  </a:txBody>
                  <a:tcPr marL="68580" marR="68580"/>
                </a:tc>
                <a:extLst>
                  <a:ext uri="{0D108BD9-81ED-4DB2-BD59-A6C34878D82A}">
                    <a16:rowId xmlns:a16="http://schemas.microsoft.com/office/drawing/2014/main" xmlns="" val="3884431416"/>
                  </a:ext>
                </a:extLst>
              </a:tr>
              <a:tr h="1825592">
                <a:tc>
                  <a:txBody>
                    <a:bodyPr/>
                    <a:lstStyle/>
                    <a:p>
                      <a:r>
                        <a:rPr lang="en-GB" b="1" dirty="0" smtClean="0"/>
                        <a:t>Ptolemy XIV (60-44BC)</a:t>
                      </a:r>
                      <a:endParaRPr lang="en-GB" b="1" dirty="0"/>
                    </a:p>
                  </a:txBody>
                  <a:tcPr marL="68580" marR="68580"/>
                </a:tc>
                <a:tc>
                  <a:txBody>
                    <a:bodyPr/>
                    <a:lstStyle/>
                    <a:p>
                      <a:endParaRPr lang="en-GB" dirty="0" smtClean="0"/>
                    </a:p>
                    <a:p>
                      <a:endParaRPr lang="en-GB" dirty="0" smtClean="0"/>
                    </a:p>
                    <a:p>
                      <a:endParaRPr lang="en-GB" dirty="0" smtClean="0"/>
                    </a:p>
                    <a:p>
                      <a:endParaRPr lang="en-GB" dirty="0" smtClean="0"/>
                    </a:p>
                    <a:p>
                      <a:endParaRPr lang="en-GB" dirty="0" smtClean="0"/>
                    </a:p>
                    <a:p>
                      <a:endParaRPr lang="en-GB" dirty="0"/>
                    </a:p>
                  </a:txBody>
                  <a:tcPr marL="68580" marR="68580"/>
                </a:tc>
                <a:tc>
                  <a:txBody>
                    <a:bodyPr/>
                    <a:lstStyle/>
                    <a:p>
                      <a:endParaRPr lang="en-GB"/>
                    </a:p>
                  </a:txBody>
                  <a:tcPr marL="68580" marR="68580"/>
                </a:tc>
                <a:tc>
                  <a:txBody>
                    <a:bodyPr/>
                    <a:lstStyle/>
                    <a:p>
                      <a:endParaRPr lang="en-GB" dirty="0"/>
                    </a:p>
                  </a:txBody>
                  <a:tcPr marL="68580" marR="68580"/>
                </a:tc>
                <a:extLst>
                  <a:ext uri="{0D108BD9-81ED-4DB2-BD59-A6C34878D82A}">
                    <a16:rowId xmlns:a16="http://schemas.microsoft.com/office/drawing/2014/main" xmlns="" val="2364852131"/>
                  </a:ext>
                </a:extLst>
              </a:tr>
            </a:tbl>
          </a:graphicData>
        </a:graphic>
      </p:graphicFrame>
    </p:spTree>
    <p:extLst>
      <p:ext uri="{BB962C8B-B14F-4D97-AF65-F5344CB8AC3E}">
        <p14:creationId xmlns:p14="http://schemas.microsoft.com/office/powerpoint/2010/main" val="28416777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325563"/>
          </a:xfrm>
          <a:solidFill>
            <a:srgbClr val="CC3399"/>
          </a:solidFill>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GB" b="1" u="sng" dirty="0" smtClean="0"/>
              <a:t>HOMEWORK – expansion of Egyptian territory under Cleopatra</a:t>
            </a:r>
            <a:endParaRPr lang="en-GB" b="1" u="sng" dirty="0"/>
          </a:p>
        </p:txBody>
      </p:sp>
      <p:sp>
        <p:nvSpPr>
          <p:cNvPr id="3" name="Content Placeholder 2"/>
          <p:cNvSpPr>
            <a:spLocks noGrp="1"/>
          </p:cNvSpPr>
          <p:nvPr>
            <p:ph idx="1"/>
          </p:nvPr>
        </p:nvSpPr>
        <p:spPr>
          <a:xfrm>
            <a:off x="193988" y="1619563"/>
            <a:ext cx="8789026" cy="4351338"/>
          </a:xfrm>
        </p:spPr>
        <p:txBody>
          <a:bodyPr>
            <a:normAutofit/>
          </a:bodyPr>
          <a:lstStyle/>
          <a:p>
            <a:pPr marL="514350" indent="-514350">
              <a:buFont typeface="+mj-lt"/>
              <a:buAutoNum type="arabicPeriod"/>
            </a:pPr>
            <a:r>
              <a:rPr lang="en-GB" sz="2400" dirty="0" smtClean="0"/>
              <a:t>Using p.158-159 of the textbook, Plutarch, Life of Mark Anthony 36 (p.24) and GOOGLE(!) </a:t>
            </a:r>
            <a:r>
              <a:rPr lang="en-GB" sz="2400" b="1" dirty="0" smtClean="0"/>
              <a:t>mark out</a:t>
            </a:r>
            <a:r>
              <a:rPr lang="en-GB" sz="2400" dirty="0" smtClean="0"/>
              <a:t>, </a:t>
            </a:r>
            <a:r>
              <a:rPr lang="en-GB" sz="2400" b="1" dirty="0" smtClean="0"/>
              <a:t>annotate</a:t>
            </a:r>
            <a:r>
              <a:rPr lang="en-GB" sz="2400" dirty="0" smtClean="0"/>
              <a:t> and </a:t>
            </a:r>
            <a:r>
              <a:rPr lang="en-GB" sz="2400" b="1" dirty="0" smtClean="0"/>
              <a:t>colour</a:t>
            </a:r>
            <a:r>
              <a:rPr lang="en-GB" sz="2400" dirty="0" smtClean="0"/>
              <a:t> the areas of the map that Cleopatra gained during her time as Queen of Egypt. </a:t>
            </a:r>
          </a:p>
          <a:p>
            <a:pPr marL="514350" indent="-514350">
              <a:buFont typeface="+mj-lt"/>
              <a:buAutoNum type="arabicPeriod"/>
            </a:pPr>
            <a:endParaRPr lang="en-GB" sz="2400" dirty="0"/>
          </a:p>
          <a:p>
            <a:pPr marL="514350" indent="-514350">
              <a:buFont typeface="+mj-lt"/>
              <a:buAutoNum type="arabicPeriod"/>
            </a:pPr>
            <a:r>
              <a:rPr lang="en-GB" sz="2400" dirty="0" smtClean="0"/>
              <a:t>Which of these areas of expansion do you think would have given Cleopatra the most power/ recognition? Explain you answer in full. (5-6 sentences)</a:t>
            </a:r>
            <a:endParaRPr lang="en-GB" sz="2400" dirty="0"/>
          </a:p>
        </p:txBody>
      </p:sp>
      <p:sp>
        <p:nvSpPr>
          <p:cNvPr id="4" name="Rectangle 3"/>
          <p:cNvSpPr/>
          <p:nvPr/>
        </p:nvSpPr>
        <p:spPr>
          <a:xfrm>
            <a:off x="3419341" y="4965068"/>
            <a:ext cx="5563673" cy="167798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b="1" u="sng" dirty="0" smtClean="0"/>
              <a:t>Read Plutarch, Life of Mark Anthony, 36</a:t>
            </a:r>
            <a:r>
              <a:rPr lang="en-GB" dirty="0" smtClean="0"/>
              <a:t>.</a:t>
            </a:r>
          </a:p>
          <a:p>
            <a:pPr algn="ctr"/>
            <a:endParaRPr lang="en-GB" dirty="0" smtClean="0"/>
          </a:p>
          <a:p>
            <a:pPr algn="ctr"/>
            <a:r>
              <a:rPr lang="en-GB" i="1" dirty="0" smtClean="0"/>
              <a:t>What can we learn from this passage about the achievements of Cleopatra during her reign as Queen of Egypt?</a:t>
            </a:r>
            <a:r>
              <a:rPr lang="en-GB" dirty="0" smtClean="0"/>
              <a:t> (5).</a:t>
            </a:r>
            <a:endParaRPr lang="en-GB" dirty="0"/>
          </a:p>
        </p:txBody>
      </p:sp>
      <p:sp>
        <p:nvSpPr>
          <p:cNvPr id="5" name="Rectangle 4"/>
          <p:cNvSpPr/>
          <p:nvPr/>
        </p:nvSpPr>
        <p:spPr>
          <a:xfrm>
            <a:off x="615711" y="5558777"/>
            <a:ext cx="2511380" cy="824248"/>
          </a:xfrm>
          <a:prstGeom prst="rect">
            <a:avLst/>
          </a:prstGeom>
          <a:ln w="57150">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i="1" dirty="0" smtClean="0"/>
              <a:t>Want a grade 6, 7, 8 or 9 in your Ancient History GCSE?...</a:t>
            </a:r>
            <a:endParaRPr lang="en-GB" b="1" i="1" dirty="0"/>
          </a:p>
        </p:txBody>
      </p:sp>
    </p:spTree>
    <p:extLst>
      <p:ext uri="{BB962C8B-B14F-4D97-AF65-F5344CB8AC3E}">
        <p14:creationId xmlns:p14="http://schemas.microsoft.com/office/powerpoint/2010/main" val="22424949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grayscl/>
          </a:blip>
          <a:stretch>
            <a:fillRect/>
          </a:stretch>
        </p:blipFill>
        <p:spPr>
          <a:xfrm>
            <a:off x="0" y="0"/>
            <a:ext cx="9144000" cy="6858000"/>
          </a:xfrm>
          <a:prstGeom prst="rect">
            <a:avLst/>
          </a:prstGeom>
        </p:spPr>
      </p:pic>
    </p:spTree>
    <p:extLst>
      <p:ext uri="{BB962C8B-B14F-4D97-AF65-F5344CB8AC3E}">
        <p14:creationId xmlns:p14="http://schemas.microsoft.com/office/powerpoint/2010/main" val="23867843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TotalTime>
  <Words>793</Words>
  <Application>Microsoft Macintosh PowerPoint</Application>
  <PresentationFormat>On-screen Show (4:3)</PresentationFormat>
  <Paragraphs>73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Death of Ptolemy XII Auletes and Cleopatra’s first years as Queen</vt:lpstr>
      <vt:lpstr>PowerPoint Presentation</vt:lpstr>
      <vt:lpstr>PowerPoint Presentation</vt:lpstr>
      <vt:lpstr>PowerPoint Presentation</vt:lpstr>
      <vt:lpstr>HOMEWORK – expansion of Egyptian territory under Cleopatra</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3</cp:revision>
  <dcterms:created xsi:type="dcterms:W3CDTF">2020-02-19T18:44:56Z</dcterms:created>
  <dcterms:modified xsi:type="dcterms:W3CDTF">2020-02-27T10:23:59Z</dcterms:modified>
</cp:coreProperties>
</file>