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9" r:id="rId4"/>
    <p:sldId id="257" r:id="rId5"/>
    <p:sldId id="264" r:id="rId6"/>
    <p:sldId id="266" r:id="rId7"/>
    <p:sldId id="267" r:id="rId8"/>
    <p:sldId id="268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453" autoAdjust="0"/>
    <p:restoredTop sz="94660"/>
  </p:normalViewPr>
  <p:slideViewPr>
    <p:cSldViewPr snapToGrid="0">
      <p:cViewPr varScale="1">
        <p:scale>
          <a:sx n="40" d="100"/>
          <a:sy n="40" d="100"/>
        </p:scale>
        <p:origin x="-55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FB870-2BEB-4848-9958-92638931BC07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B12FBB4-1EC4-CF42-9015-6A37B72E47EE}">
      <dgm:prSet phldrT="[Text]"/>
      <dgm:spPr/>
      <dgm:t>
        <a:bodyPr/>
        <a:lstStyle/>
        <a:p>
          <a:r>
            <a:rPr lang="en-GB" dirty="0"/>
            <a:t>STEP 1</a:t>
          </a:r>
        </a:p>
      </dgm:t>
    </dgm:pt>
    <dgm:pt modelId="{7DD19BEB-4DD1-0A4C-8DD0-851E0E984C6A}" type="parTrans" cxnId="{5EE949BA-7FA7-7A4C-BCEA-4241CD2A15CA}">
      <dgm:prSet/>
      <dgm:spPr/>
      <dgm:t>
        <a:bodyPr/>
        <a:lstStyle/>
        <a:p>
          <a:endParaRPr lang="en-GB"/>
        </a:p>
      </dgm:t>
    </dgm:pt>
    <dgm:pt modelId="{B4E1ACE6-5829-A643-9336-B208518D8151}" type="sibTrans" cxnId="{5EE949BA-7FA7-7A4C-BCEA-4241CD2A15CA}">
      <dgm:prSet/>
      <dgm:spPr/>
      <dgm:t>
        <a:bodyPr/>
        <a:lstStyle/>
        <a:p>
          <a:endParaRPr lang="en-GB"/>
        </a:p>
      </dgm:t>
    </dgm:pt>
    <dgm:pt modelId="{81F588FC-53E0-564F-8CF1-4F5D06EE2D31}">
      <dgm:prSet phldrT="[Text]"/>
      <dgm:spPr/>
      <dgm:t>
        <a:bodyPr/>
        <a:lstStyle/>
        <a:p>
          <a:r>
            <a:rPr lang="en-GB" dirty="0"/>
            <a:t>Call the comitia to choose a king</a:t>
          </a:r>
        </a:p>
      </dgm:t>
    </dgm:pt>
    <dgm:pt modelId="{5236EAC0-30BA-EF4D-9C96-8E9E21A58382}" type="parTrans" cxnId="{49C9C64E-7D9B-7F40-866C-2E0620159919}">
      <dgm:prSet/>
      <dgm:spPr/>
      <dgm:t>
        <a:bodyPr/>
        <a:lstStyle/>
        <a:p>
          <a:endParaRPr lang="en-GB"/>
        </a:p>
      </dgm:t>
    </dgm:pt>
    <dgm:pt modelId="{6F809CA0-2797-4742-9F0C-BCB4810883D9}" type="sibTrans" cxnId="{49C9C64E-7D9B-7F40-866C-2E0620159919}">
      <dgm:prSet/>
      <dgm:spPr/>
      <dgm:t>
        <a:bodyPr/>
        <a:lstStyle/>
        <a:p>
          <a:endParaRPr lang="en-GB"/>
        </a:p>
      </dgm:t>
    </dgm:pt>
    <dgm:pt modelId="{9F455932-F38D-B645-ADA0-1C43947F23F5}">
      <dgm:prSet phldrT="[Text]"/>
      <dgm:spPr/>
      <dgm:t>
        <a:bodyPr/>
        <a:lstStyle/>
        <a:p>
          <a:r>
            <a:rPr lang="en-GB" dirty="0"/>
            <a:t>STEP 2</a:t>
          </a:r>
        </a:p>
      </dgm:t>
    </dgm:pt>
    <dgm:pt modelId="{9788EFF8-5805-164B-A77B-FEFF5CCE0224}" type="parTrans" cxnId="{B65185C3-9D5E-9140-B3E8-89B4C7D39C9B}">
      <dgm:prSet/>
      <dgm:spPr/>
      <dgm:t>
        <a:bodyPr/>
        <a:lstStyle/>
        <a:p>
          <a:endParaRPr lang="en-GB"/>
        </a:p>
      </dgm:t>
    </dgm:pt>
    <dgm:pt modelId="{155600DB-F207-BB47-A3BF-C9BE5EF1116A}" type="sibTrans" cxnId="{B65185C3-9D5E-9140-B3E8-89B4C7D39C9B}">
      <dgm:prSet/>
      <dgm:spPr/>
      <dgm:t>
        <a:bodyPr/>
        <a:lstStyle/>
        <a:p>
          <a:endParaRPr lang="en-GB"/>
        </a:p>
      </dgm:t>
    </dgm:pt>
    <dgm:pt modelId="{958B2540-1B8B-8B45-90A7-0C5B64312A83}">
      <dgm:prSet phldrT="[Text]"/>
      <dgm:spPr/>
      <dgm:t>
        <a:bodyPr/>
        <a:lstStyle/>
        <a:p>
          <a:r>
            <a:rPr lang="en-GB" dirty="0"/>
            <a:t>Send </a:t>
          </a:r>
          <a:r>
            <a:rPr lang="en-GB" dirty="0" err="1"/>
            <a:t>Ancus</a:t>
          </a:r>
          <a:r>
            <a:rPr lang="en-GB" dirty="0"/>
            <a:t>’ heirs away hunting</a:t>
          </a:r>
        </a:p>
      </dgm:t>
    </dgm:pt>
    <dgm:pt modelId="{812C6A8F-83A3-B84C-A140-791496168279}" type="parTrans" cxnId="{3992DB66-BCE0-B241-AC2D-7DA86AB51B91}">
      <dgm:prSet/>
      <dgm:spPr/>
      <dgm:t>
        <a:bodyPr/>
        <a:lstStyle/>
        <a:p>
          <a:endParaRPr lang="en-GB"/>
        </a:p>
      </dgm:t>
    </dgm:pt>
    <dgm:pt modelId="{00264293-8C96-4648-8A81-FB50BEB78A92}" type="sibTrans" cxnId="{3992DB66-BCE0-B241-AC2D-7DA86AB51B91}">
      <dgm:prSet/>
      <dgm:spPr/>
      <dgm:t>
        <a:bodyPr/>
        <a:lstStyle/>
        <a:p>
          <a:endParaRPr lang="en-GB"/>
        </a:p>
      </dgm:t>
    </dgm:pt>
    <dgm:pt modelId="{40FF50BB-BB09-F749-9B2B-7DA977708FDD}">
      <dgm:prSet phldrT="[Text]"/>
      <dgm:spPr/>
      <dgm:t>
        <a:bodyPr/>
        <a:lstStyle/>
        <a:p>
          <a:r>
            <a:rPr lang="en-GB" dirty="0"/>
            <a:t>STEP 3</a:t>
          </a:r>
        </a:p>
      </dgm:t>
    </dgm:pt>
    <dgm:pt modelId="{6F04DD33-EED4-9544-91C9-2BDC390E2218}" type="parTrans" cxnId="{2471DC5A-2189-224F-8BAD-DF2657CA2D3F}">
      <dgm:prSet/>
      <dgm:spPr/>
      <dgm:t>
        <a:bodyPr/>
        <a:lstStyle/>
        <a:p>
          <a:endParaRPr lang="en-GB"/>
        </a:p>
      </dgm:t>
    </dgm:pt>
    <dgm:pt modelId="{69E7C19C-3BA4-5741-9AA2-4A534200487E}" type="sibTrans" cxnId="{2471DC5A-2189-224F-8BAD-DF2657CA2D3F}">
      <dgm:prSet/>
      <dgm:spPr/>
      <dgm:t>
        <a:bodyPr/>
        <a:lstStyle/>
        <a:p>
          <a:endParaRPr lang="en-GB"/>
        </a:p>
      </dgm:t>
    </dgm:pt>
    <dgm:pt modelId="{A28EAC9F-8F9F-2247-9B40-940C04F8CBD9}">
      <dgm:prSet phldrT="[Text]"/>
      <dgm:spPr/>
      <dgm:t>
        <a:bodyPr/>
        <a:lstStyle/>
        <a:p>
          <a:r>
            <a:rPr lang="en-GB" dirty="0"/>
            <a:t>Campaign for votes from the comitia</a:t>
          </a:r>
        </a:p>
      </dgm:t>
    </dgm:pt>
    <dgm:pt modelId="{5452A3A7-1EF3-9042-81D3-77E08201C863}" type="parTrans" cxnId="{B83A1F9C-4534-D542-8204-1B5E28AAA047}">
      <dgm:prSet/>
      <dgm:spPr/>
      <dgm:t>
        <a:bodyPr/>
        <a:lstStyle/>
        <a:p>
          <a:endParaRPr lang="en-GB"/>
        </a:p>
      </dgm:t>
    </dgm:pt>
    <dgm:pt modelId="{89ECF1E1-48CC-434A-9E76-B293EF892363}" type="sibTrans" cxnId="{B83A1F9C-4534-D542-8204-1B5E28AAA047}">
      <dgm:prSet/>
      <dgm:spPr/>
      <dgm:t>
        <a:bodyPr/>
        <a:lstStyle/>
        <a:p>
          <a:endParaRPr lang="en-GB"/>
        </a:p>
      </dgm:t>
    </dgm:pt>
    <dgm:pt modelId="{C03AC248-DF18-C24F-9C5F-CEC74DD96786}" type="pres">
      <dgm:prSet presAssocID="{421FB870-2BEB-4848-9958-92638931BC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CFDDB3-207B-B447-8EB0-221E625EC2BE}" type="pres">
      <dgm:prSet presAssocID="{2B12FBB4-1EC4-CF42-9015-6A37B72E47EE}" presName="composite" presStyleCnt="0"/>
      <dgm:spPr/>
    </dgm:pt>
    <dgm:pt modelId="{CA37BD29-2B61-DD42-A91A-777CF1A99004}" type="pres">
      <dgm:prSet presAssocID="{2B12FBB4-1EC4-CF42-9015-6A37B72E47E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5FF5A7-DFF4-1645-93E0-18C7494DA7A5}" type="pres">
      <dgm:prSet presAssocID="{2B12FBB4-1EC4-CF42-9015-6A37B72E47E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1A9CC-0A0B-6347-9BA5-048C987469D7}" type="pres">
      <dgm:prSet presAssocID="{B4E1ACE6-5829-A643-9336-B208518D8151}" presName="sp" presStyleCnt="0"/>
      <dgm:spPr/>
    </dgm:pt>
    <dgm:pt modelId="{2B01E8BF-F44E-354D-8C56-DCF79CFFAAF6}" type="pres">
      <dgm:prSet presAssocID="{9F455932-F38D-B645-ADA0-1C43947F23F5}" presName="composite" presStyleCnt="0"/>
      <dgm:spPr/>
    </dgm:pt>
    <dgm:pt modelId="{87FD99A8-7AEE-F447-941E-03CF22139A73}" type="pres">
      <dgm:prSet presAssocID="{9F455932-F38D-B645-ADA0-1C43947F23F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400C2-9B9D-0246-8E96-B2A9E24D949A}" type="pres">
      <dgm:prSet presAssocID="{9F455932-F38D-B645-ADA0-1C43947F23F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DEFB7-B361-8A44-90AC-F71249E7A60C}" type="pres">
      <dgm:prSet presAssocID="{155600DB-F207-BB47-A3BF-C9BE5EF1116A}" presName="sp" presStyleCnt="0"/>
      <dgm:spPr/>
    </dgm:pt>
    <dgm:pt modelId="{B6B17B62-7B83-534C-9909-C9099BFD87FD}" type="pres">
      <dgm:prSet presAssocID="{40FF50BB-BB09-F749-9B2B-7DA977708FDD}" presName="composite" presStyleCnt="0"/>
      <dgm:spPr/>
    </dgm:pt>
    <dgm:pt modelId="{0FCB3850-8E30-F642-A8D7-42BC7B2626AA}" type="pres">
      <dgm:prSet presAssocID="{40FF50BB-BB09-F749-9B2B-7DA977708FD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69327-E8D1-BA4D-A7F7-EAAE5670BA68}" type="pres">
      <dgm:prSet presAssocID="{40FF50BB-BB09-F749-9B2B-7DA977708FD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BA8822-F0A1-6344-A63E-F74FA869F51F}" type="presOf" srcId="{421FB870-2BEB-4848-9958-92638931BC07}" destId="{C03AC248-DF18-C24F-9C5F-CEC74DD96786}" srcOrd="0" destOrd="0" presId="urn:microsoft.com/office/officeart/2005/8/layout/chevron2"/>
    <dgm:cxn modelId="{63D1C565-CB84-3648-9360-478977D0224C}" type="presOf" srcId="{40FF50BB-BB09-F749-9B2B-7DA977708FDD}" destId="{0FCB3850-8E30-F642-A8D7-42BC7B2626AA}" srcOrd="0" destOrd="0" presId="urn:microsoft.com/office/officeart/2005/8/layout/chevron2"/>
    <dgm:cxn modelId="{5EE949BA-7FA7-7A4C-BCEA-4241CD2A15CA}" srcId="{421FB870-2BEB-4848-9958-92638931BC07}" destId="{2B12FBB4-1EC4-CF42-9015-6A37B72E47EE}" srcOrd="0" destOrd="0" parTransId="{7DD19BEB-4DD1-0A4C-8DD0-851E0E984C6A}" sibTransId="{B4E1ACE6-5829-A643-9336-B208518D8151}"/>
    <dgm:cxn modelId="{B83A1F9C-4534-D542-8204-1B5E28AAA047}" srcId="{40FF50BB-BB09-F749-9B2B-7DA977708FDD}" destId="{A28EAC9F-8F9F-2247-9B40-940C04F8CBD9}" srcOrd="0" destOrd="0" parTransId="{5452A3A7-1EF3-9042-81D3-77E08201C863}" sibTransId="{89ECF1E1-48CC-434A-9E76-B293EF892363}"/>
    <dgm:cxn modelId="{B65185C3-9D5E-9140-B3E8-89B4C7D39C9B}" srcId="{421FB870-2BEB-4848-9958-92638931BC07}" destId="{9F455932-F38D-B645-ADA0-1C43947F23F5}" srcOrd="1" destOrd="0" parTransId="{9788EFF8-5805-164B-A77B-FEFF5CCE0224}" sibTransId="{155600DB-F207-BB47-A3BF-C9BE5EF1116A}"/>
    <dgm:cxn modelId="{14AF1FB7-A79E-134A-98A7-5CF6E0E95286}" type="presOf" srcId="{A28EAC9F-8F9F-2247-9B40-940C04F8CBD9}" destId="{83D69327-E8D1-BA4D-A7F7-EAAE5670BA68}" srcOrd="0" destOrd="0" presId="urn:microsoft.com/office/officeart/2005/8/layout/chevron2"/>
    <dgm:cxn modelId="{888A9A82-AF06-0C44-A037-5BB59B17D74E}" type="presOf" srcId="{81F588FC-53E0-564F-8CF1-4F5D06EE2D31}" destId="{165FF5A7-DFF4-1645-93E0-18C7494DA7A5}" srcOrd="0" destOrd="0" presId="urn:microsoft.com/office/officeart/2005/8/layout/chevron2"/>
    <dgm:cxn modelId="{F5E386B0-EF28-F74D-85BB-E7AACDD99EEF}" type="presOf" srcId="{958B2540-1B8B-8B45-90A7-0C5B64312A83}" destId="{73D400C2-9B9D-0246-8E96-B2A9E24D949A}" srcOrd="0" destOrd="0" presId="urn:microsoft.com/office/officeart/2005/8/layout/chevron2"/>
    <dgm:cxn modelId="{721DB253-F27B-5643-A9F4-2F8DCE2E977A}" type="presOf" srcId="{2B12FBB4-1EC4-CF42-9015-6A37B72E47EE}" destId="{CA37BD29-2B61-DD42-A91A-777CF1A99004}" srcOrd="0" destOrd="0" presId="urn:microsoft.com/office/officeart/2005/8/layout/chevron2"/>
    <dgm:cxn modelId="{3992DB66-BCE0-B241-AC2D-7DA86AB51B91}" srcId="{9F455932-F38D-B645-ADA0-1C43947F23F5}" destId="{958B2540-1B8B-8B45-90A7-0C5B64312A83}" srcOrd="0" destOrd="0" parTransId="{812C6A8F-83A3-B84C-A140-791496168279}" sibTransId="{00264293-8C96-4648-8A81-FB50BEB78A92}"/>
    <dgm:cxn modelId="{2471DC5A-2189-224F-8BAD-DF2657CA2D3F}" srcId="{421FB870-2BEB-4848-9958-92638931BC07}" destId="{40FF50BB-BB09-F749-9B2B-7DA977708FDD}" srcOrd="2" destOrd="0" parTransId="{6F04DD33-EED4-9544-91C9-2BDC390E2218}" sibTransId="{69E7C19C-3BA4-5741-9AA2-4A534200487E}"/>
    <dgm:cxn modelId="{49C9C64E-7D9B-7F40-866C-2E0620159919}" srcId="{2B12FBB4-1EC4-CF42-9015-6A37B72E47EE}" destId="{81F588FC-53E0-564F-8CF1-4F5D06EE2D31}" srcOrd="0" destOrd="0" parTransId="{5236EAC0-30BA-EF4D-9C96-8E9E21A58382}" sibTransId="{6F809CA0-2797-4742-9F0C-BCB4810883D9}"/>
    <dgm:cxn modelId="{E56BE8C1-FDE2-764B-B724-9FA8C9C30F27}" type="presOf" srcId="{9F455932-F38D-B645-ADA0-1C43947F23F5}" destId="{87FD99A8-7AEE-F447-941E-03CF22139A73}" srcOrd="0" destOrd="0" presId="urn:microsoft.com/office/officeart/2005/8/layout/chevron2"/>
    <dgm:cxn modelId="{8ADF8824-A1EF-C244-A9C6-5AA703135F69}" type="presParOf" srcId="{C03AC248-DF18-C24F-9C5F-CEC74DD96786}" destId="{43CFDDB3-207B-B447-8EB0-221E625EC2BE}" srcOrd="0" destOrd="0" presId="urn:microsoft.com/office/officeart/2005/8/layout/chevron2"/>
    <dgm:cxn modelId="{F7FE7777-9F81-244C-A057-BA3CB2D272BB}" type="presParOf" srcId="{43CFDDB3-207B-B447-8EB0-221E625EC2BE}" destId="{CA37BD29-2B61-DD42-A91A-777CF1A99004}" srcOrd="0" destOrd="0" presId="urn:microsoft.com/office/officeart/2005/8/layout/chevron2"/>
    <dgm:cxn modelId="{AC5FDB71-B0FE-2947-9A92-4C17959EA1EC}" type="presParOf" srcId="{43CFDDB3-207B-B447-8EB0-221E625EC2BE}" destId="{165FF5A7-DFF4-1645-93E0-18C7494DA7A5}" srcOrd="1" destOrd="0" presId="urn:microsoft.com/office/officeart/2005/8/layout/chevron2"/>
    <dgm:cxn modelId="{169BE90E-26EA-994A-9002-5A420A0249DE}" type="presParOf" srcId="{C03AC248-DF18-C24F-9C5F-CEC74DD96786}" destId="{B321A9CC-0A0B-6347-9BA5-048C987469D7}" srcOrd="1" destOrd="0" presId="urn:microsoft.com/office/officeart/2005/8/layout/chevron2"/>
    <dgm:cxn modelId="{0C481312-4BE8-0147-AB2A-D9C49727D9F5}" type="presParOf" srcId="{C03AC248-DF18-C24F-9C5F-CEC74DD96786}" destId="{2B01E8BF-F44E-354D-8C56-DCF79CFFAAF6}" srcOrd="2" destOrd="0" presId="urn:microsoft.com/office/officeart/2005/8/layout/chevron2"/>
    <dgm:cxn modelId="{44719433-A165-4A42-AD07-EE69F19E7048}" type="presParOf" srcId="{2B01E8BF-F44E-354D-8C56-DCF79CFFAAF6}" destId="{87FD99A8-7AEE-F447-941E-03CF22139A73}" srcOrd="0" destOrd="0" presId="urn:microsoft.com/office/officeart/2005/8/layout/chevron2"/>
    <dgm:cxn modelId="{D3D5CE09-3C97-6F4C-B34A-F9087AF7372D}" type="presParOf" srcId="{2B01E8BF-F44E-354D-8C56-DCF79CFFAAF6}" destId="{73D400C2-9B9D-0246-8E96-B2A9E24D949A}" srcOrd="1" destOrd="0" presId="urn:microsoft.com/office/officeart/2005/8/layout/chevron2"/>
    <dgm:cxn modelId="{D44C8BC9-1CAE-334B-86F8-10995137D362}" type="presParOf" srcId="{C03AC248-DF18-C24F-9C5F-CEC74DD96786}" destId="{A9ADEFB7-B361-8A44-90AC-F71249E7A60C}" srcOrd="3" destOrd="0" presId="urn:microsoft.com/office/officeart/2005/8/layout/chevron2"/>
    <dgm:cxn modelId="{39CF252A-B2EC-8646-B1E9-4F2C40AC7E12}" type="presParOf" srcId="{C03AC248-DF18-C24F-9C5F-CEC74DD96786}" destId="{B6B17B62-7B83-534C-9909-C9099BFD87FD}" srcOrd="4" destOrd="0" presId="urn:microsoft.com/office/officeart/2005/8/layout/chevron2"/>
    <dgm:cxn modelId="{E1577ED0-E085-DC4B-8B5B-B76AB43B6AFC}" type="presParOf" srcId="{B6B17B62-7B83-534C-9909-C9099BFD87FD}" destId="{0FCB3850-8E30-F642-A8D7-42BC7B2626AA}" srcOrd="0" destOrd="0" presId="urn:microsoft.com/office/officeart/2005/8/layout/chevron2"/>
    <dgm:cxn modelId="{F4B22EEF-928E-F644-8A7A-108EA3B548EC}" type="presParOf" srcId="{B6B17B62-7B83-534C-9909-C9099BFD87FD}" destId="{83D69327-E8D1-BA4D-A7F7-EAAE5670BA6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7BD29-2B61-DD42-A91A-777CF1A99004}">
      <dsp:nvSpPr>
        <dsp:cNvPr id="0" name=""/>
        <dsp:cNvSpPr/>
      </dsp:nvSpPr>
      <dsp:spPr>
        <a:xfrm rot="5400000">
          <a:off x="-172869" y="173040"/>
          <a:ext cx="1152465" cy="8067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STEP 1</a:t>
          </a:r>
        </a:p>
      </dsp:txBody>
      <dsp:txXfrm rot="-5400000">
        <a:off x="2" y="403533"/>
        <a:ext cx="806725" cy="345740"/>
      </dsp:txXfrm>
    </dsp:sp>
    <dsp:sp modelId="{165FF5A7-DFF4-1645-93E0-18C7494DA7A5}">
      <dsp:nvSpPr>
        <dsp:cNvPr id="0" name=""/>
        <dsp:cNvSpPr/>
      </dsp:nvSpPr>
      <dsp:spPr>
        <a:xfrm rot="5400000">
          <a:off x="2789419" y="-1982522"/>
          <a:ext cx="749102" cy="47144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/>
            <a:t>Call the comitia to choose a king</a:t>
          </a:r>
        </a:p>
      </dsp:txBody>
      <dsp:txXfrm rot="-5400000">
        <a:off x="806725" y="36740"/>
        <a:ext cx="4677922" cy="675966"/>
      </dsp:txXfrm>
    </dsp:sp>
    <dsp:sp modelId="{87FD99A8-7AEE-F447-941E-03CF22139A73}">
      <dsp:nvSpPr>
        <dsp:cNvPr id="0" name=""/>
        <dsp:cNvSpPr/>
      </dsp:nvSpPr>
      <dsp:spPr>
        <a:xfrm rot="5400000">
          <a:off x="-172869" y="1123318"/>
          <a:ext cx="1152465" cy="8067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STEP 2</a:t>
          </a:r>
        </a:p>
      </dsp:txBody>
      <dsp:txXfrm rot="-5400000">
        <a:off x="2" y="1353811"/>
        <a:ext cx="806725" cy="345740"/>
      </dsp:txXfrm>
    </dsp:sp>
    <dsp:sp modelId="{73D400C2-9B9D-0246-8E96-B2A9E24D949A}">
      <dsp:nvSpPr>
        <dsp:cNvPr id="0" name=""/>
        <dsp:cNvSpPr/>
      </dsp:nvSpPr>
      <dsp:spPr>
        <a:xfrm rot="5400000">
          <a:off x="2789419" y="-1032245"/>
          <a:ext cx="749102" cy="47144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/>
            <a:t>Send </a:t>
          </a:r>
          <a:r>
            <a:rPr lang="en-GB" sz="2300" kern="1200" dirty="0" err="1"/>
            <a:t>Ancus</a:t>
          </a:r>
          <a:r>
            <a:rPr lang="en-GB" sz="2300" kern="1200" dirty="0"/>
            <a:t>’ heirs away hunting</a:t>
          </a:r>
        </a:p>
      </dsp:txBody>
      <dsp:txXfrm rot="-5400000">
        <a:off x="806725" y="987017"/>
        <a:ext cx="4677922" cy="675966"/>
      </dsp:txXfrm>
    </dsp:sp>
    <dsp:sp modelId="{0FCB3850-8E30-F642-A8D7-42BC7B2626AA}">
      <dsp:nvSpPr>
        <dsp:cNvPr id="0" name=""/>
        <dsp:cNvSpPr/>
      </dsp:nvSpPr>
      <dsp:spPr>
        <a:xfrm rot="5400000">
          <a:off x="-172869" y="2073596"/>
          <a:ext cx="1152465" cy="8067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STEP 3</a:t>
          </a:r>
        </a:p>
      </dsp:txBody>
      <dsp:txXfrm rot="-5400000">
        <a:off x="2" y="2304089"/>
        <a:ext cx="806725" cy="345740"/>
      </dsp:txXfrm>
    </dsp:sp>
    <dsp:sp modelId="{83D69327-E8D1-BA4D-A7F7-EAAE5670BA68}">
      <dsp:nvSpPr>
        <dsp:cNvPr id="0" name=""/>
        <dsp:cNvSpPr/>
      </dsp:nvSpPr>
      <dsp:spPr>
        <a:xfrm rot="5400000">
          <a:off x="2789419" y="-81967"/>
          <a:ext cx="749102" cy="47144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/>
            <a:t>Campaign for votes from the comitia</a:t>
          </a:r>
        </a:p>
      </dsp:txBody>
      <dsp:txXfrm rot="-5400000">
        <a:off x="806725" y="1937295"/>
        <a:ext cx="4677922" cy="675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https://www.youtube.com/embed/7zCeYZvrX90?feature=oembed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2.19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8" y="0"/>
            <a:ext cx="121779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41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647" y="343449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/>
              <a:t>The Etruscan Kings 616-509BC.</a:t>
            </a:r>
            <a:r>
              <a:rPr lang="en-GB" sz="4800" dirty="0"/>
              <a:t/>
            </a:r>
            <a:br>
              <a:rPr lang="en-GB" sz="4800" dirty="0"/>
            </a:br>
            <a:r>
              <a:rPr lang="en-GB" u="sng" dirty="0"/>
              <a:t>King Tarquinius </a:t>
            </a:r>
            <a:r>
              <a:rPr lang="en-GB" u="sng" dirty="0" err="1"/>
              <a:t>Priscius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DB6BD2-A637-C741-A599-F4CFF4A5F755}"/>
              </a:ext>
            </a:extLst>
          </p:cNvPr>
          <p:cNvSpPr/>
          <p:nvPr/>
        </p:nvSpPr>
        <p:spPr>
          <a:xfrm>
            <a:off x="2388061" y="4965755"/>
            <a:ext cx="7880545" cy="165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Add the Etruscan Kings to our class timeline with his dates, using p.26 of your textbook.</a:t>
            </a:r>
            <a:endParaRPr lang="en-GB" sz="24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587759"/>
              </p:ext>
            </p:extLst>
          </p:nvPr>
        </p:nvGraphicFramePr>
        <p:xfrm>
          <a:off x="562077" y="3348028"/>
          <a:ext cx="5428077" cy="1234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8077">
                  <a:extLst>
                    <a:ext uri="{9D8B030D-6E8A-4147-A177-3AD203B41FA5}">
                      <a16:colId xmlns:a16="http://schemas.microsoft.com/office/drawing/2014/main" xmlns="" val="3230516048"/>
                    </a:ext>
                  </a:extLst>
                </a:gridCol>
              </a:tblGrid>
              <a:tr h="1234286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understand the events around TP’s succession.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understand TP’s political, social, religious and military reforms.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4148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5611"/>
          </a:xfr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u="sng" dirty="0"/>
              <a:t>Tanaquil and Tarquinius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AA6DE74-B5D6-D747-9CE5-A8779E8DEE6F}"/>
              </a:ext>
            </a:extLst>
          </p:cNvPr>
          <p:cNvSpPr/>
          <p:nvPr/>
        </p:nvSpPr>
        <p:spPr>
          <a:xfrm>
            <a:off x="7240606" y="882203"/>
            <a:ext cx="4796316" cy="31939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TASK 1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Read Livy 1.34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Who convinces Lucius Tarquinius to move to Rome?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How does the omen that Tarquinius receives compare to omens we have seen with other kings?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class was Lucius Tarquinius and how did that affect his rise to power? (2 sentences)</a:t>
            </a:r>
          </a:p>
          <a:p>
            <a:pPr algn="ctr"/>
            <a:endParaRPr lang="en-GB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D01EC6-DEAD-CB43-9BA5-A2FFEE6CF084}"/>
              </a:ext>
            </a:extLst>
          </p:cNvPr>
          <p:cNvSpPr/>
          <p:nvPr/>
        </p:nvSpPr>
        <p:spPr>
          <a:xfrm>
            <a:off x="7257246" y="4172756"/>
            <a:ext cx="4796316" cy="25536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CHALLENGE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Using Livy 1.34, draw a family tree including: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 err="1"/>
              <a:t>Numa</a:t>
            </a:r>
            <a:endParaRPr lang="en-GB" sz="20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 err="1"/>
              <a:t>Ancus</a:t>
            </a:r>
            <a:endParaRPr lang="en-GB" sz="20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 err="1"/>
              <a:t>Tatius</a:t>
            </a:r>
            <a:endParaRPr lang="en-GB" sz="2000" dirty="0"/>
          </a:p>
          <a:p>
            <a:pPr algn="ctr"/>
            <a:r>
              <a:rPr lang="en-GB" sz="2000" dirty="0"/>
              <a:t>What do they all have in common?</a:t>
            </a:r>
          </a:p>
          <a:p>
            <a:pPr algn="ctr"/>
            <a:endParaRPr lang="en-GB" sz="2000" dirty="0"/>
          </a:p>
        </p:txBody>
      </p:sp>
      <p:sp>
        <p:nvSpPr>
          <p:cNvPr id="8" name="Explosion 1 7">
            <a:extLst>
              <a:ext uri="{FF2B5EF4-FFF2-40B4-BE49-F238E27FC236}">
                <a16:creationId xmlns:a16="http://schemas.microsoft.com/office/drawing/2014/main" xmlns="" id="{46AB84B6-E9AA-D843-ADCB-9856D6DB5749}"/>
              </a:ext>
            </a:extLst>
          </p:cNvPr>
          <p:cNvSpPr/>
          <p:nvPr/>
        </p:nvSpPr>
        <p:spPr>
          <a:xfrm rot="20915370">
            <a:off x="752325" y="5069585"/>
            <a:ext cx="3550343" cy="170960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AKA </a:t>
            </a:r>
            <a:r>
              <a:rPr lang="en-US" dirty="0" err="1"/>
              <a:t>Lucomo</a:t>
            </a:r>
            <a:r>
              <a:rPr lang="en-US" dirty="0"/>
              <a:t>=King</a:t>
            </a:r>
          </a:p>
        </p:txBody>
      </p:sp>
      <p:pic>
        <p:nvPicPr>
          <p:cNvPr id="4" name="Online Media 3" descr="Lucius Tarquinius Priscus: The Elder (Ancient Rome Explained)">
            <a:hlinkClick r:id="" action="ppaction://media"/>
            <a:extLst>
              <a:ext uri="{FF2B5EF4-FFF2-40B4-BE49-F238E27FC236}">
                <a16:creationId xmlns:a16="http://schemas.microsoft.com/office/drawing/2014/main" xmlns="" id="{9D6D5280-5A98-E04F-8521-55B9BB8C3E80}"/>
              </a:ext>
            </a:extLst>
          </p:cNvPr>
          <p:cNvPicPr>
            <a:picLocks noRot="1" noChangeAspect="1"/>
          </p:cNvPicPr>
          <p:nvPr>
            <a:quickTimeFile r:link="rId1"/>
          </p:nvPr>
        </p:nvPicPr>
        <p:blipFill>
          <a:blip r:embed="rId3"/>
          <a:stretch>
            <a:fillRect/>
          </a:stretch>
        </p:blipFill>
        <p:spPr>
          <a:xfrm>
            <a:off x="312302" y="1030365"/>
            <a:ext cx="6590774" cy="370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9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sz="4800" b="1" u="sng" dirty="0"/>
              <a:t>Moving on Up: Tarquinius’ Campaign for Kingship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7420874" y="1114984"/>
            <a:ext cx="4570436" cy="1805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b="1" u="sng" dirty="0"/>
          </a:p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r>
              <a:rPr lang="en-GB" sz="2400" dirty="0"/>
              <a:t>Read Livy 1.35 and sum up the three elements of Tarquinius’ masterplan to become king in a flow chart (see left)</a:t>
            </a:r>
          </a:p>
          <a:p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D0928D7-D8F4-474F-BED7-FDB0324E48EB}"/>
              </a:ext>
            </a:extLst>
          </p:cNvPr>
          <p:cNvSpPr/>
          <p:nvPr/>
        </p:nvSpPr>
        <p:spPr>
          <a:xfrm>
            <a:off x="7390152" y="3082393"/>
            <a:ext cx="4570436" cy="16041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Look at the second paragraph of 1.35. What  </a:t>
            </a:r>
            <a:r>
              <a:rPr lang="en-GB" sz="2400" b="1" dirty="0"/>
              <a:t>3 reasons </a:t>
            </a:r>
            <a:r>
              <a:rPr lang="en-GB" sz="2400" dirty="0"/>
              <a:t>does Lucius T give for his claim to the throne?</a:t>
            </a:r>
            <a:endParaRPr lang="en-GB" sz="2400" b="1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EB3F44F3-9BD7-D14D-BA61-7378E84D8B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473211"/>
              </p:ext>
            </p:extLst>
          </p:nvPr>
        </p:nvGraphicFramePr>
        <p:xfrm>
          <a:off x="998888" y="1213289"/>
          <a:ext cx="5521216" cy="3053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17BA248-A088-744C-B6CA-E8AE5A9CBE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99"/>
          <a:stretch/>
        </p:blipFill>
        <p:spPr>
          <a:xfrm>
            <a:off x="8453722" y="4686535"/>
            <a:ext cx="2236046" cy="2171466"/>
          </a:xfrm>
          <a:prstGeom prst="ellipse">
            <a:avLst/>
          </a:prstGeom>
        </p:spPr>
      </p:pic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xmlns="" id="{989E002B-EF5D-2B4F-AA6D-D348E1E94EBC}"/>
              </a:ext>
            </a:extLst>
          </p:cNvPr>
          <p:cNvSpPr/>
          <p:nvPr/>
        </p:nvSpPr>
        <p:spPr>
          <a:xfrm>
            <a:off x="231412" y="4409784"/>
            <a:ext cx="6830662" cy="2153198"/>
          </a:xfrm>
          <a:prstGeom prst="wedgeRoundRectCallout">
            <a:avLst>
              <a:gd name="adj1" fmla="val 66181"/>
              <a:gd name="adj2" fmla="val 262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Not the first outsider: </a:t>
            </a:r>
            <a:r>
              <a:rPr lang="en-US" sz="2400" dirty="0" err="1"/>
              <a:t>Numa</a:t>
            </a:r>
            <a:r>
              <a:rPr lang="en-US" sz="2400" dirty="0"/>
              <a:t> had become a Roman king already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He devoted his adult life to serving Rome, not his homeland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He learnt all he knew from King </a:t>
            </a:r>
            <a:r>
              <a:rPr lang="en-US" sz="2400" dirty="0" err="1"/>
              <a:t>Ancus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606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Livy v Dionysius</a:t>
            </a:r>
          </a:p>
        </p:txBody>
      </p:sp>
      <p:sp>
        <p:nvSpPr>
          <p:cNvPr id="4" name="Rectangle 3"/>
          <p:cNvSpPr/>
          <p:nvPr/>
        </p:nvSpPr>
        <p:spPr>
          <a:xfrm>
            <a:off x="7435131" y="1019751"/>
            <a:ext cx="4537372" cy="31004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Compare Dionysius 3.48 (textbook p.27)</a:t>
            </a:r>
          </a:p>
          <a:p>
            <a:pPr algn="ctr"/>
            <a:r>
              <a:rPr lang="en-GB" sz="2400" dirty="0"/>
              <a:t>To Livy 1.35. What reasons does Dionysius give for LT’s rise to power?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3C782CF-8B31-8E4A-B04A-79376C162B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6" y="1943684"/>
            <a:ext cx="2440815" cy="29039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A7018EA-CB0B-0542-B249-C76DE3BE710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576" y="2010397"/>
            <a:ext cx="2284424" cy="28372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7F96578-7054-F146-8929-EC30A17F39D2}"/>
              </a:ext>
            </a:extLst>
          </p:cNvPr>
          <p:cNvSpPr/>
          <p:nvPr/>
        </p:nvSpPr>
        <p:spPr>
          <a:xfrm>
            <a:off x="7435130" y="4380503"/>
            <a:ext cx="4570436" cy="21608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Look at the source issues at the front of your source book. Why might their accounts be so different?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9238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 err="1"/>
              <a:t>Priscus</a:t>
            </a:r>
            <a:r>
              <a:rPr lang="en-GB" sz="4800" b="1" u="sng" dirty="0"/>
              <a:t>’ Reforms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xmlns="" id="{2B3F24CF-9EDF-124A-AA47-64F14E0F5A54}"/>
              </a:ext>
            </a:extLst>
          </p:cNvPr>
          <p:cNvSpPr/>
          <p:nvPr/>
        </p:nvSpPr>
        <p:spPr>
          <a:xfrm rot="20915370">
            <a:off x="7699057" y="785866"/>
            <a:ext cx="4175005" cy="277125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Hands up, which of </a:t>
            </a:r>
            <a:r>
              <a:rPr lang="en-US" dirty="0" err="1"/>
              <a:t>Priscus</a:t>
            </a:r>
            <a:r>
              <a:rPr lang="en-US" dirty="0"/>
              <a:t>’ Reforms does the picture show?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528AA59-9F3A-A143-A9E0-90EAB14A3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98" y="1531813"/>
            <a:ext cx="3538895" cy="2350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3B78EEB-A184-834E-8202-C1BF2D917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12" y="4761691"/>
            <a:ext cx="3153641" cy="17660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27F0ADC-26AD-9940-8FC6-B98F3D54A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999" y="4342991"/>
            <a:ext cx="6212163" cy="22139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85734A4-54E6-AC4C-8427-7029D5CEA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1969" y="1936377"/>
            <a:ext cx="3474113" cy="20844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4E72308-BEB6-6247-B99C-FDE1B75E15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5325" y="3030072"/>
            <a:ext cx="2804437" cy="189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8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 err="1"/>
              <a:t>Priscus</a:t>
            </a:r>
            <a:r>
              <a:rPr lang="en-GB" sz="4800" b="1" u="sng" dirty="0"/>
              <a:t>’ Reforms: Homework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468F5A38-56BD-0545-B84A-C6FFFC1999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621683"/>
              </p:ext>
            </p:extLst>
          </p:nvPr>
        </p:nvGraphicFramePr>
        <p:xfrm>
          <a:off x="441434" y="1347194"/>
          <a:ext cx="10280355" cy="34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071">
                  <a:extLst>
                    <a:ext uri="{9D8B030D-6E8A-4147-A177-3AD203B41FA5}">
                      <a16:colId xmlns:a16="http://schemas.microsoft.com/office/drawing/2014/main" xmlns="" val="1352412688"/>
                    </a:ext>
                  </a:extLst>
                </a:gridCol>
                <a:gridCol w="2056071">
                  <a:extLst>
                    <a:ext uri="{9D8B030D-6E8A-4147-A177-3AD203B41FA5}">
                      <a16:colId xmlns:a16="http://schemas.microsoft.com/office/drawing/2014/main" xmlns="" val="4071739944"/>
                    </a:ext>
                  </a:extLst>
                </a:gridCol>
                <a:gridCol w="2056071">
                  <a:extLst>
                    <a:ext uri="{9D8B030D-6E8A-4147-A177-3AD203B41FA5}">
                      <a16:colId xmlns:a16="http://schemas.microsoft.com/office/drawing/2014/main" xmlns="" val="2049952111"/>
                    </a:ext>
                  </a:extLst>
                </a:gridCol>
                <a:gridCol w="2056071">
                  <a:extLst>
                    <a:ext uri="{9D8B030D-6E8A-4147-A177-3AD203B41FA5}">
                      <a16:colId xmlns:a16="http://schemas.microsoft.com/office/drawing/2014/main" xmlns="" val="3034407200"/>
                    </a:ext>
                  </a:extLst>
                </a:gridCol>
                <a:gridCol w="2056071">
                  <a:extLst>
                    <a:ext uri="{9D8B030D-6E8A-4147-A177-3AD203B41FA5}">
                      <a16:colId xmlns:a16="http://schemas.microsoft.com/office/drawing/2014/main" xmlns="" val="2574264845"/>
                    </a:ext>
                  </a:extLst>
                </a:gridCol>
              </a:tblGrid>
              <a:tr h="684404">
                <a:tc>
                  <a:txBody>
                    <a:bodyPr/>
                    <a:lstStyle/>
                    <a:p>
                      <a:r>
                        <a:rPr lang="en-US" dirty="0"/>
                        <a:t>Reform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Social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Political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Religious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Military 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71377445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3537997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45747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533075"/>
                  </a:ext>
                </a:extLst>
              </a:tr>
              <a:tr h="68440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49251056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18812BA-F0A6-544D-AE49-B0780DBFA818}"/>
              </a:ext>
            </a:extLst>
          </p:cNvPr>
          <p:cNvSpPr/>
          <p:nvPr/>
        </p:nvSpPr>
        <p:spPr>
          <a:xfrm>
            <a:off x="286887" y="4997003"/>
            <a:ext cx="11123037" cy="17522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HOMEWORK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Using Dionysius on pp.55-60 of your source book, fill in the following table with the information in your text book.</a:t>
            </a:r>
          </a:p>
        </p:txBody>
      </p:sp>
    </p:spTree>
    <p:extLst>
      <p:ext uri="{BB962C8B-B14F-4D97-AF65-F5344CB8AC3E}">
        <p14:creationId xmlns:p14="http://schemas.microsoft.com/office/powerpoint/2010/main" val="341497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732F3415-0B4A-2642-A084-DFF31B26C3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5765" y="-2519218"/>
            <a:ext cx="13267765" cy="93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21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2674</TotalTime>
  <Words>356</Words>
  <Application>Microsoft Macintosh PowerPoint</Application>
  <PresentationFormat>Custom</PresentationFormat>
  <Paragraphs>49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The Etruscan Kings 616-509BC. King Tarquinius Priscius</vt:lpstr>
      <vt:lpstr>Tanaquil and Tarquinius</vt:lpstr>
      <vt:lpstr>Moving on Up: Tarquinius’ Campaign for Kingship</vt:lpstr>
      <vt:lpstr>Livy v Dionysius</vt:lpstr>
      <vt:lpstr>Priscus’ Reforms</vt:lpstr>
      <vt:lpstr>Priscus’ Reforms: Homework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Political, Religious and Military Initiatives</dc:title>
  <dc:creator>Maria Haley</dc:creator>
  <cp:lastModifiedBy>Paul Grigsby</cp:lastModifiedBy>
  <cp:revision>53</cp:revision>
  <dcterms:created xsi:type="dcterms:W3CDTF">2020-01-18T13:19:28Z</dcterms:created>
  <dcterms:modified xsi:type="dcterms:W3CDTF">2020-02-26T12:20:06Z</dcterms:modified>
</cp:coreProperties>
</file>