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1" r:id="rId2"/>
    <p:sldId id="256" r:id="rId3"/>
    <p:sldId id="272" r:id="rId4"/>
    <p:sldId id="279" r:id="rId5"/>
    <p:sldId id="264" r:id="rId6"/>
    <p:sldId id="277" r:id="rId7"/>
    <p:sldId id="273" r:id="rId8"/>
    <p:sldId id="280" r:id="rId9"/>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CC66FF"/>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732" autoAdjust="0"/>
    <p:restoredTop sz="94660"/>
  </p:normalViewPr>
  <p:slideViewPr>
    <p:cSldViewPr snapToGrid="0">
      <p:cViewPr varScale="1">
        <p:scale>
          <a:sx n="66" d="100"/>
          <a:sy n="66" d="100"/>
        </p:scale>
        <p:origin x="-120" y="-8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F4B631-DFF2-DC40-AB9C-223869F18B08}"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63D762A4-6621-F847-891C-05FB7B2E12A5}">
      <dgm:prSet phldrT="[Text]"/>
      <dgm:spPr/>
      <dgm:t>
        <a:bodyPr/>
        <a:lstStyle/>
        <a:p>
          <a:r>
            <a:rPr lang="en-GB" dirty="0"/>
            <a:t>1</a:t>
          </a:r>
        </a:p>
      </dgm:t>
    </dgm:pt>
    <dgm:pt modelId="{9445E3C6-5D9A-7441-A902-EAC8A5CD1838}" type="parTrans" cxnId="{F3F5A569-8969-304A-A977-F35B433FBCF9}">
      <dgm:prSet/>
      <dgm:spPr/>
      <dgm:t>
        <a:bodyPr/>
        <a:lstStyle/>
        <a:p>
          <a:endParaRPr lang="en-GB"/>
        </a:p>
      </dgm:t>
    </dgm:pt>
    <dgm:pt modelId="{165CDB93-7EA3-E345-8AB9-786A565E94B9}" type="sibTrans" cxnId="{F3F5A569-8969-304A-A977-F35B433FBCF9}">
      <dgm:prSet/>
      <dgm:spPr/>
      <dgm:t>
        <a:bodyPr/>
        <a:lstStyle/>
        <a:p>
          <a:endParaRPr lang="en-GB"/>
        </a:p>
      </dgm:t>
    </dgm:pt>
    <dgm:pt modelId="{63669440-826B-444E-854B-5D800C7D0158}">
      <dgm:prSet phldrT="[Text]"/>
      <dgm:spPr/>
      <dgm:t>
        <a:bodyPr/>
        <a:lstStyle/>
        <a:p>
          <a:r>
            <a:rPr lang="en-GB" dirty="0"/>
            <a:t>Scrap claim for constitution</a:t>
          </a:r>
        </a:p>
      </dgm:t>
    </dgm:pt>
    <dgm:pt modelId="{48754899-08B1-DE40-B437-BDCB55184053}" type="parTrans" cxnId="{846FB6C1-D977-7143-8CEC-1179A929B694}">
      <dgm:prSet/>
      <dgm:spPr/>
      <dgm:t>
        <a:bodyPr/>
        <a:lstStyle/>
        <a:p>
          <a:endParaRPr lang="en-GB"/>
        </a:p>
      </dgm:t>
    </dgm:pt>
    <dgm:pt modelId="{E244CD29-0A66-3D4F-9516-D1AC9D73C5DA}" type="sibTrans" cxnId="{846FB6C1-D977-7143-8CEC-1179A929B694}">
      <dgm:prSet/>
      <dgm:spPr/>
      <dgm:t>
        <a:bodyPr/>
        <a:lstStyle/>
        <a:p>
          <a:endParaRPr lang="en-GB"/>
        </a:p>
      </dgm:t>
    </dgm:pt>
    <dgm:pt modelId="{3B2B3609-37EE-8F41-81BA-815407324CC2}">
      <dgm:prSet phldrT="[Text]"/>
      <dgm:spPr/>
      <dgm:t>
        <a:bodyPr/>
        <a:lstStyle/>
        <a:p>
          <a:r>
            <a:rPr lang="en-GB" dirty="0"/>
            <a:t>2</a:t>
          </a:r>
        </a:p>
      </dgm:t>
    </dgm:pt>
    <dgm:pt modelId="{5F2902D6-978A-AA4F-86C7-19A9A396BBC2}" type="parTrans" cxnId="{72476C81-11C1-EE4B-B38F-6C3241DE4458}">
      <dgm:prSet/>
      <dgm:spPr/>
      <dgm:t>
        <a:bodyPr/>
        <a:lstStyle/>
        <a:p>
          <a:endParaRPr lang="en-GB"/>
        </a:p>
      </dgm:t>
    </dgm:pt>
    <dgm:pt modelId="{1811D5E8-70C9-BB4A-900A-392CA0814705}" type="sibTrans" cxnId="{72476C81-11C1-EE4B-B38F-6C3241DE4458}">
      <dgm:prSet/>
      <dgm:spPr/>
      <dgm:t>
        <a:bodyPr/>
        <a:lstStyle/>
        <a:p>
          <a:endParaRPr lang="en-GB"/>
        </a:p>
      </dgm:t>
    </dgm:pt>
    <dgm:pt modelId="{B0DF1A7F-ECE6-4742-AE80-330714A64670}">
      <dgm:prSet phldrT="[Text]"/>
      <dgm:spPr/>
      <dgm:t>
        <a:bodyPr/>
        <a:lstStyle/>
        <a:p>
          <a:r>
            <a:rPr lang="en-GB" dirty="0"/>
            <a:t>But only if plebs could elect lawgivers</a:t>
          </a:r>
        </a:p>
      </dgm:t>
    </dgm:pt>
    <dgm:pt modelId="{DDD1C8DE-6B97-5E4C-B97D-007199668C6B}" type="parTrans" cxnId="{A1E4B8FC-C3C5-6041-BC67-0841806CF2E6}">
      <dgm:prSet/>
      <dgm:spPr/>
      <dgm:t>
        <a:bodyPr/>
        <a:lstStyle/>
        <a:p>
          <a:endParaRPr lang="en-GB"/>
        </a:p>
      </dgm:t>
    </dgm:pt>
    <dgm:pt modelId="{D8B49DE2-D21C-D340-94E4-6E630C6E7117}" type="sibTrans" cxnId="{A1E4B8FC-C3C5-6041-BC67-0841806CF2E6}">
      <dgm:prSet/>
      <dgm:spPr/>
      <dgm:t>
        <a:bodyPr/>
        <a:lstStyle/>
        <a:p>
          <a:endParaRPr lang="en-GB"/>
        </a:p>
      </dgm:t>
    </dgm:pt>
    <dgm:pt modelId="{0F845271-482E-1542-92AB-618ABDE07D21}">
      <dgm:prSet phldrT="[Text]"/>
      <dgm:spPr/>
      <dgm:t>
        <a:bodyPr/>
        <a:lstStyle/>
        <a:p>
          <a:r>
            <a:rPr lang="en-GB" dirty="0"/>
            <a:t>3</a:t>
          </a:r>
        </a:p>
      </dgm:t>
    </dgm:pt>
    <dgm:pt modelId="{F762341D-0EFE-B642-861E-081217F704A9}" type="parTrans" cxnId="{ED2176FB-2DA9-C449-8D30-B6CF79051E99}">
      <dgm:prSet/>
      <dgm:spPr/>
      <dgm:t>
        <a:bodyPr/>
        <a:lstStyle/>
        <a:p>
          <a:endParaRPr lang="en-GB"/>
        </a:p>
      </dgm:t>
    </dgm:pt>
    <dgm:pt modelId="{11A4EF7A-45B2-A144-A43F-C25B557F2749}" type="sibTrans" cxnId="{ED2176FB-2DA9-C449-8D30-B6CF79051E99}">
      <dgm:prSet/>
      <dgm:spPr/>
      <dgm:t>
        <a:bodyPr/>
        <a:lstStyle/>
        <a:p>
          <a:endParaRPr lang="en-GB"/>
        </a:p>
      </dgm:t>
    </dgm:pt>
    <dgm:pt modelId="{5A4FD726-77B0-1A42-BB89-C912024F1A23}">
      <dgm:prSet phldrT="[Text]"/>
      <dgm:spPr/>
      <dgm:t>
        <a:bodyPr/>
        <a:lstStyle/>
        <a:p>
          <a:r>
            <a:rPr lang="en-GB" dirty="0"/>
            <a:t>Senate investigates Athenian democracy as a model</a:t>
          </a:r>
        </a:p>
      </dgm:t>
    </dgm:pt>
    <dgm:pt modelId="{C6EE230C-2806-0746-9776-E672EB300882}" type="parTrans" cxnId="{0C275CB3-0A5E-F54F-B68C-55FDFA3DE685}">
      <dgm:prSet/>
      <dgm:spPr/>
      <dgm:t>
        <a:bodyPr/>
        <a:lstStyle/>
        <a:p>
          <a:endParaRPr lang="en-GB"/>
        </a:p>
      </dgm:t>
    </dgm:pt>
    <dgm:pt modelId="{DEF0AFE1-9E9E-8540-B78D-1E162DC118A8}" type="sibTrans" cxnId="{0C275CB3-0A5E-F54F-B68C-55FDFA3DE685}">
      <dgm:prSet/>
      <dgm:spPr/>
      <dgm:t>
        <a:bodyPr/>
        <a:lstStyle/>
        <a:p>
          <a:endParaRPr lang="en-GB"/>
        </a:p>
      </dgm:t>
    </dgm:pt>
    <dgm:pt modelId="{A44C493B-10EF-F243-A475-0E9F74A2B985}" type="pres">
      <dgm:prSet presAssocID="{FBF4B631-DFF2-DC40-AB9C-223869F18B08}" presName="linearFlow" presStyleCnt="0">
        <dgm:presLayoutVars>
          <dgm:dir/>
          <dgm:animLvl val="lvl"/>
          <dgm:resizeHandles val="exact"/>
        </dgm:presLayoutVars>
      </dgm:prSet>
      <dgm:spPr/>
      <dgm:t>
        <a:bodyPr/>
        <a:lstStyle/>
        <a:p>
          <a:endParaRPr lang="en-US"/>
        </a:p>
      </dgm:t>
    </dgm:pt>
    <dgm:pt modelId="{DCEA5D8D-A8AF-E148-AF52-523A67E70C12}" type="pres">
      <dgm:prSet presAssocID="{63D762A4-6621-F847-891C-05FB7B2E12A5}" presName="composite" presStyleCnt="0"/>
      <dgm:spPr/>
    </dgm:pt>
    <dgm:pt modelId="{9F27802B-52AF-BC42-9465-9FD4A4D5E4BE}" type="pres">
      <dgm:prSet presAssocID="{63D762A4-6621-F847-891C-05FB7B2E12A5}" presName="parentText" presStyleLbl="alignNode1" presStyleIdx="0" presStyleCnt="3">
        <dgm:presLayoutVars>
          <dgm:chMax val="1"/>
          <dgm:bulletEnabled val="1"/>
        </dgm:presLayoutVars>
      </dgm:prSet>
      <dgm:spPr/>
      <dgm:t>
        <a:bodyPr/>
        <a:lstStyle/>
        <a:p>
          <a:endParaRPr lang="en-US"/>
        </a:p>
      </dgm:t>
    </dgm:pt>
    <dgm:pt modelId="{5D5DD9DB-28E5-6F40-BEC1-FEE11B45845F}" type="pres">
      <dgm:prSet presAssocID="{63D762A4-6621-F847-891C-05FB7B2E12A5}" presName="descendantText" presStyleLbl="alignAcc1" presStyleIdx="0" presStyleCnt="3">
        <dgm:presLayoutVars>
          <dgm:bulletEnabled val="1"/>
        </dgm:presLayoutVars>
      </dgm:prSet>
      <dgm:spPr/>
      <dgm:t>
        <a:bodyPr/>
        <a:lstStyle/>
        <a:p>
          <a:endParaRPr lang="en-US"/>
        </a:p>
      </dgm:t>
    </dgm:pt>
    <dgm:pt modelId="{A67121E1-E56F-D141-B735-F8CF02A5D364}" type="pres">
      <dgm:prSet presAssocID="{165CDB93-7EA3-E345-8AB9-786A565E94B9}" presName="sp" presStyleCnt="0"/>
      <dgm:spPr/>
    </dgm:pt>
    <dgm:pt modelId="{C009F8EE-661C-774C-B4CC-0FFAF84A72B8}" type="pres">
      <dgm:prSet presAssocID="{3B2B3609-37EE-8F41-81BA-815407324CC2}" presName="composite" presStyleCnt="0"/>
      <dgm:spPr/>
    </dgm:pt>
    <dgm:pt modelId="{4BBFADF6-744F-C341-A247-B5C62BA28A40}" type="pres">
      <dgm:prSet presAssocID="{3B2B3609-37EE-8F41-81BA-815407324CC2}" presName="parentText" presStyleLbl="alignNode1" presStyleIdx="1" presStyleCnt="3">
        <dgm:presLayoutVars>
          <dgm:chMax val="1"/>
          <dgm:bulletEnabled val="1"/>
        </dgm:presLayoutVars>
      </dgm:prSet>
      <dgm:spPr/>
      <dgm:t>
        <a:bodyPr/>
        <a:lstStyle/>
        <a:p>
          <a:endParaRPr lang="en-US"/>
        </a:p>
      </dgm:t>
    </dgm:pt>
    <dgm:pt modelId="{B8AB1E0A-2E95-7149-A405-A1C8A4DC9D6B}" type="pres">
      <dgm:prSet presAssocID="{3B2B3609-37EE-8F41-81BA-815407324CC2}" presName="descendantText" presStyleLbl="alignAcc1" presStyleIdx="1" presStyleCnt="3">
        <dgm:presLayoutVars>
          <dgm:bulletEnabled val="1"/>
        </dgm:presLayoutVars>
      </dgm:prSet>
      <dgm:spPr/>
      <dgm:t>
        <a:bodyPr/>
        <a:lstStyle/>
        <a:p>
          <a:endParaRPr lang="en-US"/>
        </a:p>
      </dgm:t>
    </dgm:pt>
    <dgm:pt modelId="{6B0E9990-BD54-904D-B30C-6625E47814DC}" type="pres">
      <dgm:prSet presAssocID="{1811D5E8-70C9-BB4A-900A-392CA0814705}" presName="sp" presStyleCnt="0"/>
      <dgm:spPr/>
    </dgm:pt>
    <dgm:pt modelId="{280BD054-ED79-FB47-991A-E18BB0D734D5}" type="pres">
      <dgm:prSet presAssocID="{0F845271-482E-1542-92AB-618ABDE07D21}" presName="composite" presStyleCnt="0"/>
      <dgm:spPr/>
    </dgm:pt>
    <dgm:pt modelId="{CE669210-5412-4D43-A09B-1BB1F45C5855}" type="pres">
      <dgm:prSet presAssocID="{0F845271-482E-1542-92AB-618ABDE07D21}" presName="parentText" presStyleLbl="alignNode1" presStyleIdx="2" presStyleCnt="3">
        <dgm:presLayoutVars>
          <dgm:chMax val="1"/>
          <dgm:bulletEnabled val="1"/>
        </dgm:presLayoutVars>
      </dgm:prSet>
      <dgm:spPr/>
      <dgm:t>
        <a:bodyPr/>
        <a:lstStyle/>
        <a:p>
          <a:endParaRPr lang="en-US"/>
        </a:p>
      </dgm:t>
    </dgm:pt>
    <dgm:pt modelId="{1E722AA1-BE9C-B046-ADE1-3959FEAA914F}" type="pres">
      <dgm:prSet presAssocID="{0F845271-482E-1542-92AB-618ABDE07D21}" presName="descendantText" presStyleLbl="alignAcc1" presStyleIdx="2" presStyleCnt="3">
        <dgm:presLayoutVars>
          <dgm:bulletEnabled val="1"/>
        </dgm:presLayoutVars>
      </dgm:prSet>
      <dgm:spPr/>
      <dgm:t>
        <a:bodyPr/>
        <a:lstStyle/>
        <a:p>
          <a:endParaRPr lang="en-US"/>
        </a:p>
      </dgm:t>
    </dgm:pt>
  </dgm:ptLst>
  <dgm:cxnLst>
    <dgm:cxn modelId="{831F1A79-2E1B-0142-8256-E57585F9E5ED}" type="presOf" srcId="{5A4FD726-77B0-1A42-BB89-C912024F1A23}" destId="{1E722AA1-BE9C-B046-ADE1-3959FEAA914F}" srcOrd="0" destOrd="0" presId="urn:microsoft.com/office/officeart/2005/8/layout/chevron2"/>
    <dgm:cxn modelId="{0C275CB3-0A5E-F54F-B68C-55FDFA3DE685}" srcId="{0F845271-482E-1542-92AB-618ABDE07D21}" destId="{5A4FD726-77B0-1A42-BB89-C912024F1A23}" srcOrd="0" destOrd="0" parTransId="{C6EE230C-2806-0746-9776-E672EB300882}" sibTransId="{DEF0AFE1-9E9E-8540-B78D-1E162DC118A8}"/>
    <dgm:cxn modelId="{ED2176FB-2DA9-C449-8D30-B6CF79051E99}" srcId="{FBF4B631-DFF2-DC40-AB9C-223869F18B08}" destId="{0F845271-482E-1542-92AB-618ABDE07D21}" srcOrd="2" destOrd="0" parTransId="{F762341D-0EFE-B642-861E-081217F704A9}" sibTransId="{11A4EF7A-45B2-A144-A43F-C25B557F2749}"/>
    <dgm:cxn modelId="{F3F5A569-8969-304A-A977-F35B433FBCF9}" srcId="{FBF4B631-DFF2-DC40-AB9C-223869F18B08}" destId="{63D762A4-6621-F847-891C-05FB7B2E12A5}" srcOrd="0" destOrd="0" parTransId="{9445E3C6-5D9A-7441-A902-EAC8A5CD1838}" sibTransId="{165CDB93-7EA3-E345-8AB9-786A565E94B9}"/>
    <dgm:cxn modelId="{C0293E5D-FF91-E743-ABE2-A81EAC4D9CDE}" type="presOf" srcId="{63669440-826B-444E-854B-5D800C7D0158}" destId="{5D5DD9DB-28E5-6F40-BEC1-FEE11B45845F}" srcOrd="0" destOrd="0" presId="urn:microsoft.com/office/officeart/2005/8/layout/chevron2"/>
    <dgm:cxn modelId="{72476C81-11C1-EE4B-B38F-6C3241DE4458}" srcId="{FBF4B631-DFF2-DC40-AB9C-223869F18B08}" destId="{3B2B3609-37EE-8F41-81BA-815407324CC2}" srcOrd="1" destOrd="0" parTransId="{5F2902D6-978A-AA4F-86C7-19A9A396BBC2}" sibTransId="{1811D5E8-70C9-BB4A-900A-392CA0814705}"/>
    <dgm:cxn modelId="{8100E32A-D797-9A4C-9A75-3742471ED26D}" type="presOf" srcId="{3B2B3609-37EE-8F41-81BA-815407324CC2}" destId="{4BBFADF6-744F-C341-A247-B5C62BA28A40}" srcOrd="0" destOrd="0" presId="urn:microsoft.com/office/officeart/2005/8/layout/chevron2"/>
    <dgm:cxn modelId="{A1E4B8FC-C3C5-6041-BC67-0841806CF2E6}" srcId="{3B2B3609-37EE-8F41-81BA-815407324CC2}" destId="{B0DF1A7F-ECE6-4742-AE80-330714A64670}" srcOrd="0" destOrd="0" parTransId="{DDD1C8DE-6B97-5E4C-B97D-007199668C6B}" sibTransId="{D8B49DE2-D21C-D340-94E4-6E630C6E7117}"/>
    <dgm:cxn modelId="{650AA101-0008-194C-BEDD-E1C8E2AFD6DA}" type="presOf" srcId="{0F845271-482E-1542-92AB-618ABDE07D21}" destId="{CE669210-5412-4D43-A09B-1BB1F45C5855}" srcOrd="0" destOrd="0" presId="urn:microsoft.com/office/officeart/2005/8/layout/chevron2"/>
    <dgm:cxn modelId="{897E3FE9-7BCC-A249-A408-F3318D1ECB65}" type="presOf" srcId="{63D762A4-6621-F847-891C-05FB7B2E12A5}" destId="{9F27802B-52AF-BC42-9465-9FD4A4D5E4BE}" srcOrd="0" destOrd="0" presId="urn:microsoft.com/office/officeart/2005/8/layout/chevron2"/>
    <dgm:cxn modelId="{0E1280C8-1D66-C149-8448-22C568BE38E2}" type="presOf" srcId="{FBF4B631-DFF2-DC40-AB9C-223869F18B08}" destId="{A44C493B-10EF-F243-A475-0E9F74A2B985}" srcOrd="0" destOrd="0" presId="urn:microsoft.com/office/officeart/2005/8/layout/chevron2"/>
    <dgm:cxn modelId="{846FB6C1-D977-7143-8CEC-1179A929B694}" srcId="{63D762A4-6621-F847-891C-05FB7B2E12A5}" destId="{63669440-826B-444E-854B-5D800C7D0158}" srcOrd="0" destOrd="0" parTransId="{48754899-08B1-DE40-B437-BDCB55184053}" sibTransId="{E244CD29-0A66-3D4F-9516-D1AC9D73C5DA}"/>
    <dgm:cxn modelId="{378E4C14-09D6-0A4B-95A0-5FB5123A8525}" type="presOf" srcId="{B0DF1A7F-ECE6-4742-AE80-330714A64670}" destId="{B8AB1E0A-2E95-7149-A405-A1C8A4DC9D6B}" srcOrd="0" destOrd="0" presId="urn:microsoft.com/office/officeart/2005/8/layout/chevron2"/>
    <dgm:cxn modelId="{78C21C1B-88F0-1B41-ADE8-2F394203F9A6}" type="presParOf" srcId="{A44C493B-10EF-F243-A475-0E9F74A2B985}" destId="{DCEA5D8D-A8AF-E148-AF52-523A67E70C12}" srcOrd="0" destOrd="0" presId="urn:microsoft.com/office/officeart/2005/8/layout/chevron2"/>
    <dgm:cxn modelId="{CAF1813A-B659-D54E-8F0C-455539BCB8A9}" type="presParOf" srcId="{DCEA5D8D-A8AF-E148-AF52-523A67E70C12}" destId="{9F27802B-52AF-BC42-9465-9FD4A4D5E4BE}" srcOrd="0" destOrd="0" presId="urn:microsoft.com/office/officeart/2005/8/layout/chevron2"/>
    <dgm:cxn modelId="{D9B4DEE7-6429-494D-9DA8-7A6BF2CC512E}" type="presParOf" srcId="{DCEA5D8D-A8AF-E148-AF52-523A67E70C12}" destId="{5D5DD9DB-28E5-6F40-BEC1-FEE11B45845F}" srcOrd="1" destOrd="0" presId="urn:microsoft.com/office/officeart/2005/8/layout/chevron2"/>
    <dgm:cxn modelId="{40E715C3-9E14-CD41-81D6-40EC6E2E362A}" type="presParOf" srcId="{A44C493B-10EF-F243-A475-0E9F74A2B985}" destId="{A67121E1-E56F-D141-B735-F8CF02A5D364}" srcOrd="1" destOrd="0" presId="urn:microsoft.com/office/officeart/2005/8/layout/chevron2"/>
    <dgm:cxn modelId="{662785ED-39C2-6F44-BB4B-546FAF91C8CF}" type="presParOf" srcId="{A44C493B-10EF-F243-A475-0E9F74A2B985}" destId="{C009F8EE-661C-774C-B4CC-0FFAF84A72B8}" srcOrd="2" destOrd="0" presId="urn:microsoft.com/office/officeart/2005/8/layout/chevron2"/>
    <dgm:cxn modelId="{EA1AD5CF-FFEC-8541-A080-B6EEBA6B63C3}" type="presParOf" srcId="{C009F8EE-661C-774C-B4CC-0FFAF84A72B8}" destId="{4BBFADF6-744F-C341-A247-B5C62BA28A40}" srcOrd="0" destOrd="0" presId="urn:microsoft.com/office/officeart/2005/8/layout/chevron2"/>
    <dgm:cxn modelId="{68C6AF97-ABFB-824A-8896-9EAD66A15818}" type="presParOf" srcId="{C009F8EE-661C-774C-B4CC-0FFAF84A72B8}" destId="{B8AB1E0A-2E95-7149-A405-A1C8A4DC9D6B}" srcOrd="1" destOrd="0" presId="urn:microsoft.com/office/officeart/2005/8/layout/chevron2"/>
    <dgm:cxn modelId="{2DB0607E-514C-0140-B057-17ADCBA79509}" type="presParOf" srcId="{A44C493B-10EF-F243-A475-0E9F74A2B985}" destId="{6B0E9990-BD54-904D-B30C-6625E47814DC}" srcOrd="3" destOrd="0" presId="urn:microsoft.com/office/officeart/2005/8/layout/chevron2"/>
    <dgm:cxn modelId="{D994857F-A4F8-794D-BFC8-5B4169A85936}" type="presParOf" srcId="{A44C493B-10EF-F243-A475-0E9F74A2B985}" destId="{280BD054-ED79-FB47-991A-E18BB0D734D5}" srcOrd="4" destOrd="0" presId="urn:microsoft.com/office/officeart/2005/8/layout/chevron2"/>
    <dgm:cxn modelId="{D8DBB261-6336-6942-9E33-07F4982BB618}" type="presParOf" srcId="{280BD054-ED79-FB47-991A-E18BB0D734D5}" destId="{CE669210-5412-4D43-A09B-1BB1F45C5855}" srcOrd="0" destOrd="0" presId="urn:microsoft.com/office/officeart/2005/8/layout/chevron2"/>
    <dgm:cxn modelId="{EFD30867-A3DD-CA49-8193-FCC9F15DEFD0}" type="presParOf" srcId="{280BD054-ED79-FB47-991A-E18BB0D734D5}" destId="{1E722AA1-BE9C-B046-ADE1-3959FEAA914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27802B-52AF-BC42-9465-9FD4A4D5E4BE}">
      <dsp:nvSpPr>
        <dsp:cNvPr id="0" name=""/>
        <dsp:cNvSpPr/>
      </dsp:nvSpPr>
      <dsp:spPr>
        <a:xfrm rot="5400000">
          <a:off x="-279161" y="282483"/>
          <a:ext cx="1861074" cy="130275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GB" sz="3600" kern="1200" dirty="0"/>
            <a:t>1</a:t>
          </a:r>
        </a:p>
      </dsp:txBody>
      <dsp:txXfrm rot="-5400000">
        <a:off x="0" y="654698"/>
        <a:ext cx="1302752" cy="558322"/>
      </dsp:txXfrm>
    </dsp:sp>
    <dsp:sp modelId="{5D5DD9DB-28E5-6F40-BEC1-FEE11B45845F}">
      <dsp:nvSpPr>
        <dsp:cNvPr id="0" name=""/>
        <dsp:cNvSpPr/>
      </dsp:nvSpPr>
      <dsp:spPr>
        <a:xfrm rot="5400000">
          <a:off x="3241662" y="-1935588"/>
          <a:ext cx="1209698" cy="50875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GB" sz="3000" kern="1200" dirty="0"/>
            <a:t>Scrap claim for constitution</a:t>
          </a:r>
        </a:p>
      </dsp:txBody>
      <dsp:txXfrm rot="-5400000">
        <a:off x="1302752" y="62375"/>
        <a:ext cx="5028466" cy="1091592"/>
      </dsp:txXfrm>
    </dsp:sp>
    <dsp:sp modelId="{4BBFADF6-744F-C341-A247-B5C62BA28A40}">
      <dsp:nvSpPr>
        <dsp:cNvPr id="0" name=""/>
        <dsp:cNvSpPr/>
      </dsp:nvSpPr>
      <dsp:spPr>
        <a:xfrm rot="5400000">
          <a:off x="-279161" y="1952094"/>
          <a:ext cx="1861074" cy="130275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GB" sz="3600" kern="1200" dirty="0"/>
            <a:t>2</a:t>
          </a:r>
        </a:p>
      </dsp:txBody>
      <dsp:txXfrm rot="-5400000">
        <a:off x="0" y="2324309"/>
        <a:ext cx="1302752" cy="558322"/>
      </dsp:txXfrm>
    </dsp:sp>
    <dsp:sp modelId="{B8AB1E0A-2E95-7149-A405-A1C8A4DC9D6B}">
      <dsp:nvSpPr>
        <dsp:cNvPr id="0" name=""/>
        <dsp:cNvSpPr/>
      </dsp:nvSpPr>
      <dsp:spPr>
        <a:xfrm rot="5400000">
          <a:off x="3241662" y="-265976"/>
          <a:ext cx="1209698" cy="50875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GB" sz="3000" kern="1200" dirty="0"/>
            <a:t>But only if plebs could elect lawgivers</a:t>
          </a:r>
        </a:p>
      </dsp:txBody>
      <dsp:txXfrm rot="-5400000">
        <a:off x="1302752" y="1731987"/>
        <a:ext cx="5028466" cy="1091592"/>
      </dsp:txXfrm>
    </dsp:sp>
    <dsp:sp modelId="{CE669210-5412-4D43-A09B-1BB1F45C5855}">
      <dsp:nvSpPr>
        <dsp:cNvPr id="0" name=""/>
        <dsp:cNvSpPr/>
      </dsp:nvSpPr>
      <dsp:spPr>
        <a:xfrm rot="5400000">
          <a:off x="-279161" y="3621705"/>
          <a:ext cx="1861074" cy="130275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GB" sz="3600" kern="1200" dirty="0"/>
            <a:t>3</a:t>
          </a:r>
        </a:p>
      </dsp:txBody>
      <dsp:txXfrm rot="-5400000">
        <a:off x="0" y="3993920"/>
        <a:ext cx="1302752" cy="558322"/>
      </dsp:txXfrm>
    </dsp:sp>
    <dsp:sp modelId="{1E722AA1-BE9C-B046-ADE1-3959FEAA914F}">
      <dsp:nvSpPr>
        <dsp:cNvPr id="0" name=""/>
        <dsp:cNvSpPr/>
      </dsp:nvSpPr>
      <dsp:spPr>
        <a:xfrm rot="5400000">
          <a:off x="3241662" y="1403634"/>
          <a:ext cx="1209698" cy="50875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GB" sz="3000" kern="1200" dirty="0"/>
            <a:t>Senate investigates Athenian democracy as a model</a:t>
          </a:r>
        </a:p>
      </dsp:txBody>
      <dsp:txXfrm rot="-5400000">
        <a:off x="1302752" y="3401598"/>
        <a:ext cx="5028466" cy="109159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4440F7-1B83-4E38-8183-AE513D7C59A9}" type="datetimeFigureOut">
              <a:rPr lang="en-GB" smtClean="0"/>
              <a:t>26/02/2020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55528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4440F7-1B83-4E38-8183-AE513D7C59A9}" type="datetimeFigureOut">
              <a:rPr lang="en-GB" smtClean="0"/>
              <a:t>26/02/2020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2266177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4440F7-1B83-4E38-8183-AE513D7C59A9}" type="datetimeFigureOut">
              <a:rPr lang="en-GB" smtClean="0"/>
              <a:t>26/02/2020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448226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4440F7-1B83-4E38-8183-AE513D7C59A9}" type="datetimeFigureOut">
              <a:rPr lang="en-GB" smtClean="0"/>
              <a:t>26/02/2020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634164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4440F7-1B83-4E38-8183-AE513D7C59A9}" type="datetimeFigureOut">
              <a:rPr lang="en-GB" smtClean="0"/>
              <a:t>26/02/2020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3068137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4440F7-1B83-4E38-8183-AE513D7C59A9}" type="datetimeFigureOut">
              <a:rPr lang="en-GB" smtClean="0"/>
              <a:t>26/02/2020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2152057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4440F7-1B83-4E38-8183-AE513D7C59A9}" type="datetimeFigureOut">
              <a:rPr lang="en-GB" smtClean="0"/>
              <a:t>26/02/2020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2500474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4440F7-1B83-4E38-8183-AE513D7C59A9}" type="datetimeFigureOut">
              <a:rPr lang="en-GB" smtClean="0"/>
              <a:t>26/02/2020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337981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4440F7-1B83-4E38-8183-AE513D7C59A9}" type="datetimeFigureOut">
              <a:rPr lang="en-GB" smtClean="0"/>
              <a:t>26/02/2020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2174326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4440F7-1B83-4E38-8183-AE513D7C59A9}" type="datetimeFigureOut">
              <a:rPr lang="en-GB" smtClean="0"/>
              <a:t>26/02/2020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895128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4440F7-1B83-4E38-8183-AE513D7C59A9}" type="datetimeFigureOut">
              <a:rPr lang="en-GB" smtClean="0"/>
              <a:t>26/02/2020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1A0BA5-06BD-4E0A-8EFC-D1318794A74A}" type="slidenum">
              <a:rPr lang="en-GB" smtClean="0"/>
              <a:t>‹#›</a:t>
            </a:fld>
            <a:endParaRPr lang="en-GB"/>
          </a:p>
        </p:txBody>
      </p:sp>
    </p:spTree>
    <p:extLst>
      <p:ext uri="{BB962C8B-B14F-4D97-AF65-F5344CB8AC3E}">
        <p14:creationId xmlns:p14="http://schemas.microsoft.com/office/powerpoint/2010/main" val="11099776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440F7-1B83-4E38-8183-AE513D7C59A9}" type="datetimeFigureOut">
              <a:rPr lang="en-GB" smtClean="0"/>
              <a:t>26/02/2020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A0BA5-06BD-4E0A-8EFC-D1318794A74A}" type="slidenum">
              <a:rPr lang="en-GB" smtClean="0"/>
              <a:t>‹#›</a:t>
            </a:fld>
            <a:endParaRPr lang="en-GB"/>
          </a:p>
        </p:txBody>
      </p:sp>
    </p:spTree>
    <p:extLst>
      <p:ext uri="{BB962C8B-B14F-4D97-AF65-F5344CB8AC3E}">
        <p14:creationId xmlns:p14="http://schemas.microsoft.com/office/powerpoint/2010/main" val="27799792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2.tiff"/><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02-26 at 17.20.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409"/>
          </a:xfrm>
          <a:prstGeom prst="rect">
            <a:avLst/>
          </a:prstGeom>
        </p:spPr>
      </p:pic>
    </p:spTree>
    <p:extLst>
      <p:ext uri="{BB962C8B-B14F-4D97-AF65-F5344CB8AC3E}">
        <p14:creationId xmlns:p14="http://schemas.microsoft.com/office/powerpoint/2010/main" val="934020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3130" y="421069"/>
            <a:ext cx="11191741" cy="2387600"/>
          </a:xfrm>
        </p:spPr>
        <p:txBody>
          <a:bodyPr>
            <a:noAutofit/>
          </a:bodyPr>
          <a:lstStyle/>
          <a:p>
            <a:r>
              <a:rPr lang="en-GB" u="sng" dirty="0"/>
              <a:t>The First and Second Decemvirate.</a:t>
            </a:r>
            <a:r>
              <a:rPr lang="en-GB" sz="7200" dirty="0"/>
              <a:t> </a:t>
            </a:r>
            <a:endParaRPr lang="en-GB" sz="7200" b="1" u="sng" dirty="0"/>
          </a:p>
        </p:txBody>
      </p:sp>
      <p:sp>
        <p:nvSpPr>
          <p:cNvPr id="4" name="Rectangle 3">
            <a:extLst>
              <a:ext uri="{FF2B5EF4-FFF2-40B4-BE49-F238E27FC236}">
                <a16:creationId xmlns:a16="http://schemas.microsoft.com/office/drawing/2014/main" xmlns="" id="{A7DB6BD2-A637-C741-A599-F4CFF4A5F755}"/>
              </a:ext>
            </a:extLst>
          </p:cNvPr>
          <p:cNvSpPr/>
          <p:nvPr/>
        </p:nvSpPr>
        <p:spPr>
          <a:xfrm>
            <a:off x="5969000" y="3385427"/>
            <a:ext cx="5180186" cy="2619643"/>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TASK</a:t>
            </a:r>
            <a:r>
              <a:rPr lang="en-GB" sz="2400" dirty="0"/>
              <a:t>:</a:t>
            </a:r>
          </a:p>
          <a:p>
            <a:pPr algn="ctr"/>
            <a:r>
              <a:rPr lang="en-GB" sz="2400" dirty="0"/>
              <a:t>Look at p.60 and HANDS UP</a:t>
            </a:r>
          </a:p>
          <a:p>
            <a:pPr algn="ctr"/>
            <a:r>
              <a:rPr lang="en-GB" sz="2400" dirty="0"/>
              <a:t>What did Gaius </a:t>
            </a:r>
            <a:r>
              <a:rPr lang="en-GB" sz="2400" dirty="0" err="1"/>
              <a:t>Terentilius</a:t>
            </a:r>
            <a:r>
              <a:rPr lang="en-GB" sz="2400" dirty="0"/>
              <a:t> do to limit the power of the consul? </a:t>
            </a:r>
          </a:p>
          <a:p>
            <a:pPr algn="ctr"/>
            <a:endParaRPr lang="en-GB" sz="2400" dirty="0"/>
          </a:p>
        </p:txBody>
      </p:sp>
      <p:graphicFrame>
        <p:nvGraphicFramePr>
          <p:cNvPr id="6" name="Table 5">
            <a:extLst>
              <a:ext uri="{FF2B5EF4-FFF2-40B4-BE49-F238E27FC236}">
                <a16:creationId xmlns:a16="http://schemas.microsoft.com/office/drawing/2014/main" xmlns="" id="{76B2FA4F-9D8D-C346-A788-3397C65B0903}"/>
              </a:ext>
            </a:extLst>
          </p:cNvPr>
          <p:cNvGraphicFramePr>
            <a:graphicFrameLocks noGrp="1"/>
          </p:cNvGraphicFramePr>
          <p:nvPr>
            <p:extLst>
              <p:ext uri="{D42A27DB-BD31-4B8C-83A1-F6EECF244321}">
                <p14:modId xmlns:p14="http://schemas.microsoft.com/office/powerpoint/2010/main" val="3342636372"/>
              </p:ext>
            </p:extLst>
          </p:nvPr>
        </p:nvGraphicFramePr>
        <p:xfrm>
          <a:off x="373130" y="3385427"/>
          <a:ext cx="5180186" cy="2280849"/>
        </p:xfrm>
        <a:graphic>
          <a:graphicData uri="http://schemas.openxmlformats.org/drawingml/2006/table">
            <a:tbl>
              <a:tblPr firstRow="1" firstCol="1" bandRow="1">
                <a:tableStyleId>{5C22544A-7EE6-4342-B048-85BDC9FD1C3A}</a:tableStyleId>
              </a:tblPr>
              <a:tblGrid>
                <a:gridCol w="5180186">
                  <a:extLst>
                    <a:ext uri="{9D8B030D-6E8A-4147-A177-3AD203B41FA5}">
                      <a16:colId xmlns:a16="http://schemas.microsoft.com/office/drawing/2014/main" xmlns="" val="3230516048"/>
                    </a:ext>
                  </a:extLst>
                </a:gridCol>
              </a:tblGrid>
              <a:tr h="2280849">
                <a:tc>
                  <a:txBody>
                    <a:bodyPr/>
                    <a:lstStyle/>
                    <a:p>
                      <a:pPr marL="342900" lvl="0" indent="-342900">
                        <a:buFont typeface="+mj-lt"/>
                        <a:buAutoNum type="arabicPeriod"/>
                      </a:pPr>
                      <a:r>
                        <a:rPr lang="en-GB" sz="2400" b="1" kern="1200" dirty="0">
                          <a:solidFill>
                            <a:schemeClr val="lt1"/>
                          </a:solidFill>
                          <a:effectLst/>
                          <a:latin typeface="+mn-lt"/>
                          <a:ea typeface="+mn-ea"/>
                          <a:cs typeface="+mn-cs"/>
                        </a:rPr>
                        <a:t>To identify and explain the creation and role of the Decemvirate.</a:t>
                      </a:r>
                    </a:p>
                    <a:p>
                      <a:pPr marL="342900" indent="-342900">
                        <a:buFont typeface="+mj-lt"/>
                        <a:buAutoNum type="arabicPeriod"/>
                      </a:pPr>
                      <a:endParaRPr lang="en-GB" sz="2400" b="1" kern="1200" dirty="0">
                        <a:solidFill>
                          <a:schemeClr val="lt1"/>
                        </a:solidFill>
                        <a:effectLst/>
                        <a:latin typeface="+mn-lt"/>
                        <a:ea typeface="+mn-ea"/>
                        <a:cs typeface="+mn-cs"/>
                      </a:endParaRPr>
                    </a:p>
                    <a:p>
                      <a:pPr marL="342900" lvl="0" indent="-342900">
                        <a:buFont typeface="+mj-lt"/>
                        <a:buAutoNum type="arabicPeriod"/>
                      </a:pPr>
                      <a:r>
                        <a:rPr lang="en-GB" sz="2400" b="1" kern="1200" dirty="0">
                          <a:solidFill>
                            <a:schemeClr val="lt1"/>
                          </a:solidFill>
                          <a:effectLst/>
                          <a:latin typeface="+mn-lt"/>
                          <a:ea typeface="+mn-ea"/>
                          <a:cs typeface="+mn-cs"/>
                        </a:rPr>
                        <a:t>To analyse opposition to the Decemvirate.</a:t>
                      </a:r>
                    </a:p>
                    <a:p>
                      <a:pPr marL="342900" lvl="0" indent="-342900">
                        <a:buFont typeface="+mj-lt"/>
                        <a:buAutoNum type="arabicPeriod"/>
                      </a:pPr>
                      <a:endParaRPr lang="en-GB" sz="1800" b="1" kern="1200" dirty="0">
                        <a:solidFill>
                          <a:schemeClr val="lt1"/>
                        </a:solidFill>
                        <a:effectLst/>
                        <a:latin typeface="+mn-lt"/>
                        <a:ea typeface="+mn-ea"/>
                        <a:cs typeface="+mn-cs"/>
                      </a:endParaRPr>
                    </a:p>
                  </a:txBody>
                  <a:tcPr marL="68580" marR="68580" marT="0" marB="0"/>
                </a:tc>
                <a:extLst>
                  <a:ext uri="{0D108BD9-81ED-4DB2-BD59-A6C34878D82A}">
                    <a16:rowId xmlns:a16="http://schemas.microsoft.com/office/drawing/2014/main" xmlns="" val="1904148965"/>
                  </a:ext>
                </a:extLst>
              </a:tr>
            </a:tbl>
          </a:graphicData>
        </a:graphic>
      </p:graphicFrame>
      <p:sp>
        <p:nvSpPr>
          <p:cNvPr id="7" name="Rectangle 2">
            <a:extLst>
              <a:ext uri="{FF2B5EF4-FFF2-40B4-BE49-F238E27FC236}">
                <a16:creationId xmlns:a16="http://schemas.microsoft.com/office/drawing/2014/main" xmlns="" id="{2A4B3423-FCBF-614B-925B-5A47024EB263}"/>
              </a:ext>
            </a:extLst>
          </p:cNvPr>
          <p:cNvSpPr>
            <a:spLocks noChangeArrowheads="1"/>
          </p:cNvSpPr>
          <p:nvPr/>
        </p:nvSpPr>
        <p:spPr bwMode="auto">
          <a:xfrm>
            <a:off x="6096000" y="19659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ounded Rectangular Callout 7">
            <a:extLst>
              <a:ext uri="{FF2B5EF4-FFF2-40B4-BE49-F238E27FC236}">
                <a16:creationId xmlns:a16="http://schemas.microsoft.com/office/drawing/2014/main" xmlns="" id="{261D82B4-EE89-394D-BE17-D881F51A0F27}"/>
              </a:ext>
            </a:extLst>
          </p:cNvPr>
          <p:cNvSpPr/>
          <p:nvPr/>
        </p:nvSpPr>
        <p:spPr>
          <a:xfrm>
            <a:off x="5275415" y="5267581"/>
            <a:ext cx="2726541" cy="1314247"/>
          </a:xfrm>
          <a:prstGeom prst="wedgeRoundRectCallout">
            <a:avLst>
              <a:gd name="adj1" fmla="val 119671"/>
              <a:gd name="adj2" fmla="val -465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Written constitution to limit the powers of the consul</a:t>
            </a:r>
          </a:p>
        </p:txBody>
      </p:sp>
    </p:spTree>
    <p:extLst>
      <p:ext uri="{BB962C8B-B14F-4D97-AF65-F5344CB8AC3E}">
        <p14:creationId xmlns:p14="http://schemas.microsoft.com/office/powerpoint/2010/main" val="2313379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 presetClass="entr" presetSubtype="0" fill="hold" grpId="1"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2"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8" grpId="1" animBg="1"/>
      <p:bldP spid="8"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3037"/>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4800" b="1" u="sng" dirty="0"/>
              <a:t>Tribune’s Compromise</a:t>
            </a:r>
          </a:p>
        </p:txBody>
      </p:sp>
      <p:sp>
        <p:nvSpPr>
          <p:cNvPr id="3" name="Rectangle 2">
            <a:extLst>
              <a:ext uri="{FF2B5EF4-FFF2-40B4-BE49-F238E27FC236}">
                <a16:creationId xmlns:a16="http://schemas.microsoft.com/office/drawing/2014/main" xmlns="" id="{EB391817-E496-B34C-958C-EDA728BD3A5B}"/>
              </a:ext>
            </a:extLst>
          </p:cNvPr>
          <p:cNvSpPr>
            <a:spLocks noChangeArrowheads="1"/>
          </p:cNvSpPr>
          <p:nvPr/>
        </p:nvSpPr>
        <p:spPr bwMode="auto">
          <a:xfrm>
            <a:off x="441434" y="121328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Diagram 3">
            <a:extLst>
              <a:ext uri="{FF2B5EF4-FFF2-40B4-BE49-F238E27FC236}">
                <a16:creationId xmlns:a16="http://schemas.microsoft.com/office/drawing/2014/main" xmlns="" id="{CA23EA95-AB42-BA4D-AB8D-AA293BDC50A5}"/>
              </a:ext>
            </a:extLst>
          </p:cNvPr>
          <p:cNvGraphicFramePr/>
          <p:nvPr>
            <p:extLst>
              <p:ext uri="{D42A27DB-BD31-4B8C-83A1-F6EECF244321}">
                <p14:modId xmlns:p14="http://schemas.microsoft.com/office/powerpoint/2010/main" val="2235780724"/>
              </p:ext>
            </p:extLst>
          </p:nvPr>
        </p:nvGraphicFramePr>
        <p:xfrm>
          <a:off x="205082" y="1213290"/>
          <a:ext cx="6390272" cy="5206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xmlns="" id="{D54FF8F9-B236-F449-9CE7-AA8CC1F1A9A3}"/>
              </a:ext>
            </a:extLst>
          </p:cNvPr>
          <p:cNvPicPr>
            <a:picLocks noChangeAspect="1"/>
          </p:cNvPicPr>
          <p:nvPr/>
        </p:nvPicPr>
        <p:blipFill>
          <a:blip r:embed="rId7"/>
          <a:stretch>
            <a:fillRect/>
          </a:stretch>
        </p:blipFill>
        <p:spPr>
          <a:xfrm>
            <a:off x="6787607" y="1213289"/>
            <a:ext cx="3381804" cy="4078059"/>
          </a:xfrm>
          <a:prstGeom prst="rect">
            <a:avLst/>
          </a:prstGeom>
        </p:spPr>
      </p:pic>
      <p:sp>
        <p:nvSpPr>
          <p:cNvPr id="26" name="Explosion 1 25">
            <a:extLst>
              <a:ext uri="{FF2B5EF4-FFF2-40B4-BE49-F238E27FC236}">
                <a16:creationId xmlns:a16="http://schemas.microsoft.com/office/drawing/2014/main" xmlns="" id="{7A564EE5-F12F-574B-B412-E5F49D984912}"/>
              </a:ext>
            </a:extLst>
          </p:cNvPr>
          <p:cNvSpPr/>
          <p:nvPr/>
        </p:nvSpPr>
        <p:spPr>
          <a:xfrm rot="21448629">
            <a:off x="7334576" y="2490498"/>
            <a:ext cx="4786802" cy="3314185"/>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HANDS UP:</a:t>
            </a:r>
          </a:p>
          <a:p>
            <a:pPr algn="ctr"/>
            <a:r>
              <a:rPr lang="en-US" dirty="0"/>
              <a:t>What did the Senate do based on information from Athens?</a:t>
            </a:r>
          </a:p>
        </p:txBody>
      </p:sp>
    </p:spTree>
    <p:extLst>
      <p:ext uri="{BB962C8B-B14F-4D97-AF65-F5344CB8AC3E}">
        <p14:creationId xmlns:p14="http://schemas.microsoft.com/office/powerpoint/2010/main" val="35935334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3" presetClass="exit" presetSubtype="0" fill="hold" grpId="1" nodeType="clickEffect">
                                  <p:stCondLst>
                                    <p:cond delay="0"/>
                                  </p:stCondLst>
                                  <p:childTnLst>
                                    <p:anim calcmode="lin" valueType="num">
                                      <p:cBhvr>
                                        <p:cTn id="10" dur="600" decel="50000">
                                          <p:stCondLst>
                                            <p:cond delay="0"/>
                                          </p:stCondLst>
                                        </p:cTn>
                                        <p:tgtEl>
                                          <p:spTgt spid="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00">
                                          <p:stCondLst>
                                            <p:cond delay="600"/>
                                          </p:stCondLst>
                                        </p:cTn>
                                        <p:tgtEl>
                                          <p:spTgt spid="26"/>
                                        </p:tgtEl>
                                        <p:attrNameLst>
                                          <p:attrName>ppt_x</p:attrName>
                                        </p:attrNameLst>
                                      </p:cBhvr>
                                      <p:tavLst>
                                        <p:tav tm="0">
                                          <p:val>
                                            <p:strVal val="ppt_x"/>
                                          </p:val>
                                        </p:tav>
                                        <p:tav tm="100000">
                                          <p:val>
                                            <p:strVal val="ppt_x"/>
                                          </p:val>
                                        </p:tav>
                                      </p:tavLst>
                                    </p:anim>
                                    <p:anim calcmode="lin" valueType="num">
                                      <p:cBhvr>
                                        <p:cTn id="12" dur="600" decel="50000">
                                          <p:stCondLst>
                                            <p:cond delay="0"/>
                                          </p:stCondLst>
                                        </p:cTn>
                                        <p:tgtEl>
                                          <p:spTgt spid="26"/>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13" dur="400">
                                          <p:stCondLst>
                                            <p:cond delay="600"/>
                                          </p:stCondLst>
                                        </p:cTn>
                                        <p:tgtEl>
                                          <p:spTgt spid="26"/>
                                        </p:tgtEl>
                                        <p:attrNameLst>
                                          <p:attrName>ppt_y</p:attrName>
                                        </p:attrNameLst>
                                      </p:cBhvr>
                                      <p:tavLst>
                                        <p:tav tm="0">
                                          <p:val>
                                            <p:strVal val="ppt_y"/>
                                          </p:val>
                                        </p:tav>
                                        <p:tav tm="100000">
                                          <p:val>
                                            <p:strVal val="ppt_y"/>
                                          </p:val>
                                        </p:tav>
                                      </p:tavLst>
                                    </p:anim>
                                    <p:animEffect transition="out" filter="fade">
                                      <p:cBhvr>
                                        <p:cTn id="14" dur="100">
                                          <p:stCondLst>
                                            <p:cond delay="900"/>
                                          </p:stCondLst>
                                        </p:cTn>
                                        <p:tgtEl>
                                          <p:spTgt spid="26"/>
                                        </p:tgtEl>
                                      </p:cBhvr>
                                    </p:animEffect>
                                    <p:set>
                                      <p:cBhvr>
                                        <p:cTn id="15" dur="1" fill="hold">
                                          <p:stCondLst>
                                            <p:cond delay="9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4CBC5B2-F42A-4244-A442-03FFE6998B47}"/>
              </a:ext>
            </a:extLst>
          </p:cNvPr>
          <p:cNvPicPr>
            <a:picLocks noChangeAspect="1"/>
          </p:cNvPicPr>
          <p:nvPr/>
        </p:nvPicPr>
        <p:blipFill>
          <a:blip r:embed="rId2"/>
          <a:stretch>
            <a:fillRect/>
          </a:stretch>
        </p:blipFill>
        <p:spPr>
          <a:xfrm>
            <a:off x="1117600" y="120650"/>
            <a:ext cx="9956800" cy="6616700"/>
          </a:xfrm>
          <a:prstGeom prst="rect">
            <a:avLst/>
          </a:prstGeom>
        </p:spPr>
      </p:pic>
      <p:sp>
        <p:nvSpPr>
          <p:cNvPr id="5" name="&quot;No&quot; Symbol 4">
            <a:extLst>
              <a:ext uri="{FF2B5EF4-FFF2-40B4-BE49-F238E27FC236}">
                <a16:creationId xmlns:a16="http://schemas.microsoft.com/office/drawing/2014/main" xmlns="" id="{CE4B8D42-06B6-784B-A792-70D291A68ED0}"/>
              </a:ext>
            </a:extLst>
          </p:cNvPr>
          <p:cNvSpPr/>
          <p:nvPr/>
        </p:nvSpPr>
        <p:spPr>
          <a:xfrm>
            <a:off x="5697166" y="5330756"/>
            <a:ext cx="1190017" cy="1105035"/>
          </a:xfrm>
          <a:prstGeom prst="noSmoking">
            <a:avLst>
              <a:gd name="adj" fmla="val 11402"/>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quot;No&quot; Symbol 5">
            <a:extLst>
              <a:ext uri="{FF2B5EF4-FFF2-40B4-BE49-F238E27FC236}">
                <a16:creationId xmlns:a16="http://schemas.microsoft.com/office/drawing/2014/main" xmlns="" id="{C0B43348-C5E5-E349-857F-560E5312815F}"/>
              </a:ext>
            </a:extLst>
          </p:cNvPr>
          <p:cNvSpPr/>
          <p:nvPr/>
        </p:nvSpPr>
        <p:spPr>
          <a:xfrm>
            <a:off x="5500991" y="1068151"/>
            <a:ext cx="1190017" cy="1105035"/>
          </a:xfrm>
          <a:prstGeom prst="noSmoking">
            <a:avLst>
              <a:gd name="adj" fmla="val 11402"/>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xmlns="" id="{A5C3F95F-B9A4-6B44-850B-2950A3C20A61}"/>
              </a:ext>
            </a:extLst>
          </p:cNvPr>
          <p:cNvSpPr txBox="1"/>
          <p:nvPr/>
        </p:nvSpPr>
        <p:spPr>
          <a:xfrm>
            <a:off x="245353" y="4280170"/>
            <a:ext cx="2529192" cy="175432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a:t>Decemvirate</a:t>
            </a:r>
          </a:p>
          <a:p>
            <a:r>
              <a:rPr lang="en-US" dirty="0"/>
              <a:t>(of ten men, unlike the triumvirate of three)</a:t>
            </a:r>
          </a:p>
          <a:p>
            <a:r>
              <a:rPr lang="en-US" dirty="0"/>
              <a:t>Replaced tribunes and Consuls and was populated by patricians</a:t>
            </a:r>
          </a:p>
        </p:txBody>
      </p:sp>
    </p:spTree>
    <p:extLst>
      <p:ext uri="{BB962C8B-B14F-4D97-AF65-F5344CB8AC3E}">
        <p14:creationId xmlns:p14="http://schemas.microsoft.com/office/powerpoint/2010/main" val="42917403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3037"/>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US" sz="4800" b="1" u="sng" dirty="0"/>
              <a:t>Remember Appius </a:t>
            </a:r>
            <a:r>
              <a:rPr lang="en-US" sz="4800" b="1" u="sng" dirty="0" err="1"/>
              <a:t>Cladius</a:t>
            </a:r>
            <a:r>
              <a:rPr lang="en-US" sz="4800" b="1" u="sng" dirty="0"/>
              <a:t> CRASSUS?</a:t>
            </a:r>
            <a:endParaRPr lang="en-GB" sz="4800" b="1" u="sng" dirty="0"/>
          </a:p>
        </p:txBody>
      </p:sp>
      <p:sp>
        <p:nvSpPr>
          <p:cNvPr id="3" name="Rectangle 2">
            <a:extLst>
              <a:ext uri="{FF2B5EF4-FFF2-40B4-BE49-F238E27FC236}">
                <a16:creationId xmlns:a16="http://schemas.microsoft.com/office/drawing/2014/main" xmlns="" id="{EB391817-E496-B34C-958C-EDA728BD3A5B}"/>
              </a:ext>
            </a:extLst>
          </p:cNvPr>
          <p:cNvSpPr>
            <a:spLocks noChangeArrowheads="1"/>
          </p:cNvSpPr>
          <p:nvPr/>
        </p:nvSpPr>
        <p:spPr bwMode="auto">
          <a:xfrm>
            <a:off x="441434" y="121328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xmlns="" id="{953853FF-FEFB-B649-A4A9-C9D4AD32909B}"/>
              </a:ext>
            </a:extLst>
          </p:cNvPr>
          <p:cNvSpPr/>
          <p:nvPr/>
        </p:nvSpPr>
        <p:spPr>
          <a:xfrm>
            <a:off x="4827661" y="3844449"/>
            <a:ext cx="6728352" cy="261423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400" b="1" u="sng" dirty="0"/>
              <a:t>CHALLENGE</a:t>
            </a:r>
            <a:r>
              <a:rPr lang="en-GB" sz="2400" dirty="0"/>
              <a:t>:</a:t>
            </a:r>
          </a:p>
          <a:p>
            <a:pPr algn="ctr"/>
            <a:r>
              <a:rPr lang="en-GB" sz="2400" dirty="0"/>
              <a:t>Read Livy 2.27. How does </a:t>
            </a:r>
            <a:r>
              <a:rPr lang="en-GB" sz="2400" dirty="0" err="1"/>
              <a:t>Servilius</a:t>
            </a:r>
            <a:r>
              <a:rPr lang="en-GB" sz="2400" dirty="0"/>
              <a:t> try to fulfil his promise to end debt? What does that say about his character? Highlight:</a:t>
            </a:r>
          </a:p>
          <a:p>
            <a:pPr marL="1257300" lvl="2" indent="-342900">
              <a:buFont typeface="Arial" panose="020B0604020202020204" pitchFamily="34" charset="0"/>
              <a:buChar char="•"/>
            </a:pPr>
            <a:r>
              <a:rPr lang="en-GB" sz="2400" dirty="0"/>
              <a:t>3 quotes that show his actions </a:t>
            </a:r>
          </a:p>
          <a:p>
            <a:pPr marL="1257300" lvl="2" indent="-342900">
              <a:buFont typeface="Arial" panose="020B0604020202020204" pitchFamily="34" charset="0"/>
              <a:buChar char="•"/>
            </a:pPr>
            <a:r>
              <a:rPr lang="en-GB" sz="2400" dirty="0"/>
              <a:t>2 that show the plebs’ reaction</a:t>
            </a:r>
          </a:p>
          <a:p>
            <a:pPr marL="1257300" lvl="2" indent="-342900">
              <a:buFont typeface="Arial" panose="020B0604020202020204" pitchFamily="34" charset="0"/>
              <a:buChar char="•"/>
            </a:pPr>
            <a:r>
              <a:rPr lang="en-GB" sz="2400" dirty="0"/>
              <a:t>1 that shows Appius’ response</a:t>
            </a:r>
          </a:p>
        </p:txBody>
      </p:sp>
      <p:sp>
        <p:nvSpPr>
          <p:cNvPr id="7" name="Rectangle 6">
            <a:extLst>
              <a:ext uri="{FF2B5EF4-FFF2-40B4-BE49-F238E27FC236}">
                <a16:creationId xmlns:a16="http://schemas.microsoft.com/office/drawing/2014/main" xmlns="" id="{3234264D-3458-5C4F-BFAD-18B05EDEBA15}"/>
              </a:ext>
            </a:extLst>
          </p:cNvPr>
          <p:cNvSpPr/>
          <p:nvPr/>
        </p:nvSpPr>
        <p:spPr>
          <a:xfrm>
            <a:off x="446829" y="2265200"/>
            <a:ext cx="3684103" cy="954107"/>
          </a:xfrm>
          <a:prstGeom prst="rect">
            <a:avLst/>
          </a:prstGeom>
          <a:noFill/>
        </p:spPr>
        <p:txBody>
          <a:bodyPr wrap="square" lIns="91440" tIns="45720" rIns="91440" bIns="45720">
            <a:spAutoFit/>
          </a:bodyPr>
          <a:lstStyle/>
          <a:p>
            <a:pPr algn="ctr"/>
            <a:r>
              <a:rPr lang="en-GB" sz="2800" b="0" cap="none" spc="0" dirty="0">
                <a:ln w="0"/>
                <a:solidFill>
                  <a:schemeClr val="accent1"/>
                </a:solidFill>
                <a:effectLst>
                  <a:outerShdw blurRad="38100" dist="25400" dir="5400000" algn="ctr" rotWithShape="0">
                    <a:srgbClr val="6E747A">
                      <a:alpha val="43000"/>
                    </a:srgbClr>
                  </a:outerShdw>
                </a:effectLst>
              </a:rPr>
              <a:t>REFUSED TO HELP STARVING VETERANS</a:t>
            </a:r>
          </a:p>
        </p:txBody>
      </p:sp>
      <p:sp>
        <p:nvSpPr>
          <p:cNvPr id="8" name="Rectangle 7">
            <a:extLst>
              <a:ext uri="{FF2B5EF4-FFF2-40B4-BE49-F238E27FC236}">
                <a16:creationId xmlns:a16="http://schemas.microsoft.com/office/drawing/2014/main" xmlns="" id="{F4385BD1-347C-E94B-934C-8C9E041B4934}"/>
              </a:ext>
            </a:extLst>
          </p:cNvPr>
          <p:cNvSpPr/>
          <p:nvPr/>
        </p:nvSpPr>
        <p:spPr>
          <a:xfrm>
            <a:off x="4164495" y="2265200"/>
            <a:ext cx="3863009" cy="954107"/>
          </a:xfrm>
          <a:prstGeom prst="rect">
            <a:avLst/>
          </a:prstGeom>
          <a:noFill/>
        </p:spPr>
        <p:txBody>
          <a:bodyPr wrap="square" lIns="91440" tIns="45720" rIns="91440" bIns="45720">
            <a:spAutoFit/>
          </a:bodyPr>
          <a:lstStyle/>
          <a:p>
            <a:pPr algn="ctr"/>
            <a:r>
              <a:rPr lang="en-GB" sz="2800" dirty="0">
                <a:ln w="0"/>
                <a:solidFill>
                  <a:schemeClr val="accent1"/>
                </a:solidFill>
                <a:effectLst>
                  <a:outerShdw blurRad="38100" dist="25400" dir="5400000" algn="ctr" rotWithShape="0">
                    <a:srgbClr val="6E747A">
                      <a:alpha val="43000"/>
                    </a:srgbClr>
                  </a:outerShdw>
                </a:effectLst>
              </a:rPr>
              <a:t>RESISTED CHANGES TO TRIBUNAL ELECTIONS</a:t>
            </a:r>
          </a:p>
        </p:txBody>
      </p:sp>
      <p:sp>
        <p:nvSpPr>
          <p:cNvPr id="9" name="Rectangle 8">
            <a:extLst>
              <a:ext uri="{FF2B5EF4-FFF2-40B4-BE49-F238E27FC236}">
                <a16:creationId xmlns:a16="http://schemas.microsoft.com/office/drawing/2014/main" xmlns="" id="{CDA75E00-2903-EE44-B4A0-3D815EA6EF11}"/>
              </a:ext>
            </a:extLst>
          </p:cNvPr>
          <p:cNvSpPr/>
          <p:nvPr/>
        </p:nvSpPr>
        <p:spPr>
          <a:xfrm>
            <a:off x="8152680" y="2240893"/>
            <a:ext cx="3863009" cy="954107"/>
          </a:xfrm>
          <a:prstGeom prst="rect">
            <a:avLst/>
          </a:prstGeom>
          <a:noFill/>
        </p:spPr>
        <p:txBody>
          <a:bodyPr wrap="square" lIns="91440" tIns="45720" rIns="91440" bIns="45720">
            <a:spAutoFit/>
          </a:bodyPr>
          <a:lstStyle/>
          <a:p>
            <a:pPr algn="ctr"/>
            <a:r>
              <a:rPr lang="en-GB" sz="2800" dirty="0">
                <a:ln w="0"/>
                <a:solidFill>
                  <a:schemeClr val="accent1"/>
                </a:solidFill>
                <a:effectLst>
                  <a:outerShdw blurRad="38100" dist="25400" dir="5400000" algn="ctr" rotWithShape="0">
                    <a:srgbClr val="6E747A">
                      <a:alpha val="43000"/>
                    </a:srgbClr>
                  </a:outerShdw>
                </a:effectLst>
              </a:rPr>
              <a:t>PRETENDED TO SUPPORT THE PLEBS</a:t>
            </a:r>
          </a:p>
        </p:txBody>
      </p:sp>
      <p:sp>
        <p:nvSpPr>
          <p:cNvPr id="10" name="Rectangle 9">
            <a:extLst>
              <a:ext uri="{FF2B5EF4-FFF2-40B4-BE49-F238E27FC236}">
                <a16:creationId xmlns:a16="http://schemas.microsoft.com/office/drawing/2014/main" xmlns="" id="{A31453E1-CD63-FC4C-9A97-9961AA299901}"/>
              </a:ext>
            </a:extLst>
          </p:cNvPr>
          <p:cNvSpPr/>
          <p:nvPr/>
        </p:nvSpPr>
        <p:spPr>
          <a:xfrm>
            <a:off x="265762" y="1496751"/>
            <a:ext cx="3684103" cy="523220"/>
          </a:xfrm>
          <a:prstGeom prst="rect">
            <a:avLst/>
          </a:prstGeom>
          <a:noFill/>
        </p:spPr>
        <p:txBody>
          <a:bodyPr wrap="square" lIns="91440" tIns="45720" rIns="91440" bIns="45720">
            <a:spAutoFit/>
          </a:bodyPr>
          <a:lstStyle/>
          <a:p>
            <a:pPr algn="ctr"/>
            <a:r>
              <a:rPr lang="en-GB" sz="2800" b="0" cap="none" spc="0" dirty="0">
                <a:ln w="0"/>
                <a:solidFill>
                  <a:schemeClr val="accent1"/>
                </a:solidFill>
                <a:effectLst>
                  <a:outerShdw blurRad="38100" dist="25400" dir="5400000" algn="ctr" rotWithShape="0">
                    <a:srgbClr val="6E747A">
                      <a:alpha val="43000"/>
                    </a:srgbClr>
                  </a:outerShdw>
                </a:effectLst>
              </a:rPr>
              <a:t>REGILLENSIS</a:t>
            </a:r>
          </a:p>
        </p:txBody>
      </p:sp>
      <p:sp>
        <p:nvSpPr>
          <p:cNvPr id="11" name="Rectangle 10">
            <a:extLst>
              <a:ext uri="{FF2B5EF4-FFF2-40B4-BE49-F238E27FC236}">
                <a16:creationId xmlns:a16="http://schemas.microsoft.com/office/drawing/2014/main" xmlns="" id="{E9B3EF0C-96FF-D24F-8CFB-D8099CEF9DE9}"/>
              </a:ext>
            </a:extLst>
          </p:cNvPr>
          <p:cNvSpPr/>
          <p:nvPr/>
        </p:nvSpPr>
        <p:spPr>
          <a:xfrm>
            <a:off x="4253947" y="1471771"/>
            <a:ext cx="3684103" cy="523220"/>
          </a:xfrm>
          <a:prstGeom prst="rect">
            <a:avLst/>
          </a:prstGeom>
          <a:noFill/>
        </p:spPr>
        <p:txBody>
          <a:bodyPr wrap="square" lIns="91440" tIns="45720" rIns="91440" bIns="45720">
            <a:spAutoFit/>
          </a:bodyPr>
          <a:lstStyle/>
          <a:p>
            <a:pPr algn="ctr"/>
            <a:r>
              <a:rPr lang="en-GB" sz="2800" b="0" cap="none" spc="0" dirty="0">
                <a:ln w="0"/>
                <a:solidFill>
                  <a:schemeClr val="accent1"/>
                </a:solidFill>
                <a:effectLst>
                  <a:outerShdw blurRad="38100" dist="25400" dir="5400000" algn="ctr" rotWithShape="0">
                    <a:srgbClr val="6E747A">
                      <a:alpha val="43000"/>
                    </a:srgbClr>
                  </a:outerShdw>
                </a:effectLst>
              </a:rPr>
              <a:t>YOUNGER REGILLENSIS</a:t>
            </a:r>
          </a:p>
        </p:txBody>
      </p:sp>
      <p:sp>
        <p:nvSpPr>
          <p:cNvPr id="12" name="Rectangle 11">
            <a:extLst>
              <a:ext uri="{FF2B5EF4-FFF2-40B4-BE49-F238E27FC236}">
                <a16:creationId xmlns:a16="http://schemas.microsoft.com/office/drawing/2014/main" xmlns="" id="{13B98972-35BA-1844-B058-D60D1F4B7BFF}"/>
              </a:ext>
            </a:extLst>
          </p:cNvPr>
          <p:cNvSpPr/>
          <p:nvPr/>
        </p:nvSpPr>
        <p:spPr>
          <a:xfrm>
            <a:off x="8242132" y="1420617"/>
            <a:ext cx="3684103" cy="523220"/>
          </a:xfrm>
          <a:prstGeom prst="rect">
            <a:avLst/>
          </a:prstGeom>
          <a:noFill/>
        </p:spPr>
        <p:txBody>
          <a:bodyPr wrap="square" lIns="91440" tIns="45720" rIns="91440" bIns="45720">
            <a:spAutoFit/>
          </a:bodyPr>
          <a:lstStyle/>
          <a:p>
            <a:pPr algn="ctr"/>
            <a:r>
              <a:rPr lang="en-GB" sz="2800" b="0" cap="none" spc="0" dirty="0">
                <a:ln w="0"/>
                <a:solidFill>
                  <a:schemeClr val="accent1"/>
                </a:solidFill>
                <a:effectLst>
                  <a:outerShdw blurRad="38100" dist="25400" dir="5400000" algn="ctr" rotWithShape="0">
                    <a:srgbClr val="6E747A">
                      <a:alpha val="43000"/>
                    </a:srgbClr>
                  </a:outerShdw>
                </a:effectLst>
              </a:rPr>
              <a:t>CRASSUS</a:t>
            </a:r>
          </a:p>
        </p:txBody>
      </p:sp>
      <p:sp>
        <p:nvSpPr>
          <p:cNvPr id="13" name="Explosion 1 12">
            <a:extLst>
              <a:ext uri="{FF2B5EF4-FFF2-40B4-BE49-F238E27FC236}">
                <a16:creationId xmlns:a16="http://schemas.microsoft.com/office/drawing/2014/main" xmlns="" id="{5EB17CF0-A866-4148-9375-7F05D5B6313F}"/>
              </a:ext>
            </a:extLst>
          </p:cNvPr>
          <p:cNvSpPr/>
          <p:nvPr/>
        </p:nvSpPr>
        <p:spPr>
          <a:xfrm rot="21448629">
            <a:off x="505697" y="3521247"/>
            <a:ext cx="4257700" cy="301365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Hands up, name which Appius Claudius is responsible!</a:t>
            </a:r>
          </a:p>
        </p:txBody>
      </p:sp>
      <p:sp>
        <p:nvSpPr>
          <p:cNvPr id="14" name="Rectangle 13">
            <a:extLst>
              <a:ext uri="{FF2B5EF4-FFF2-40B4-BE49-F238E27FC236}">
                <a16:creationId xmlns:a16="http://schemas.microsoft.com/office/drawing/2014/main" xmlns="" id="{4D33AE93-FB28-354D-80FF-3D53CBD48080}"/>
              </a:ext>
            </a:extLst>
          </p:cNvPr>
          <p:cNvSpPr/>
          <p:nvPr/>
        </p:nvSpPr>
        <p:spPr>
          <a:xfrm>
            <a:off x="8152680" y="3219319"/>
            <a:ext cx="3863009" cy="523220"/>
          </a:xfrm>
          <a:prstGeom prst="rect">
            <a:avLst/>
          </a:prstGeom>
          <a:noFill/>
        </p:spPr>
        <p:txBody>
          <a:bodyPr wrap="square" lIns="91440" tIns="45720" rIns="91440" bIns="45720">
            <a:spAutoFit/>
          </a:bodyPr>
          <a:lstStyle/>
          <a:p>
            <a:pPr algn="ctr"/>
            <a:r>
              <a:rPr lang="en-GB" sz="2800" dirty="0">
                <a:ln w="0"/>
                <a:solidFill>
                  <a:schemeClr val="accent1"/>
                </a:solidFill>
                <a:effectLst>
                  <a:outerShdw blurRad="38100" dist="25400" dir="5400000" algn="ctr" rotWithShape="0">
                    <a:srgbClr val="6E747A">
                      <a:alpha val="43000"/>
                    </a:srgbClr>
                  </a:outerShdw>
                </a:effectLst>
              </a:rPr>
              <a:t>WROTE TEN TABLES</a:t>
            </a:r>
          </a:p>
        </p:txBody>
      </p:sp>
    </p:spTree>
    <p:extLst>
      <p:ext uri="{BB962C8B-B14F-4D97-AF65-F5344CB8AC3E}">
        <p14:creationId xmlns:p14="http://schemas.microsoft.com/office/powerpoint/2010/main" val="29514806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1"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3" presetClass="exit" presetSubtype="0" fill="hold" grpId="1" nodeType="clickEffect">
                                  <p:stCondLst>
                                    <p:cond delay="0"/>
                                  </p:stCondLst>
                                  <p:childTnLst>
                                    <p:anim calcmode="lin" valueType="num">
                                      <p:cBhvr>
                                        <p:cTn id="31" dur="600" decel="50000">
                                          <p:stCondLst>
                                            <p:cond delay="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400">
                                          <p:stCondLst>
                                            <p:cond delay="600"/>
                                          </p:stCondLst>
                                        </p:cTn>
                                        <p:tgtEl>
                                          <p:spTgt spid="13"/>
                                        </p:tgtEl>
                                        <p:attrNameLst>
                                          <p:attrName>ppt_x</p:attrName>
                                        </p:attrNameLst>
                                      </p:cBhvr>
                                      <p:tavLst>
                                        <p:tav tm="0">
                                          <p:val>
                                            <p:strVal val="ppt_x"/>
                                          </p:val>
                                        </p:tav>
                                        <p:tav tm="100000">
                                          <p:val>
                                            <p:strVal val="ppt_x"/>
                                          </p:val>
                                        </p:tav>
                                      </p:tavLst>
                                    </p:anim>
                                    <p:anim calcmode="lin" valueType="num">
                                      <p:cBhvr>
                                        <p:cTn id="33" dur="600" decel="50000">
                                          <p:stCondLst>
                                            <p:cond delay="0"/>
                                          </p:stCondLst>
                                        </p:cTn>
                                        <p:tgtEl>
                                          <p:spTgt spid="13"/>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34" dur="400">
                                          <p:stCondLst>
                                            <p:cond delay="600"/>
                                          </p:stCondLst>
                                        </p:cTn>
                                        <p:tgtEl>
                                          <p:spTgt spid="13"/>
                                        </p:tgtEl>
                                        <p:attrNameLst>
                                          <p:attrName>ppt_y</p:attrName>
                                        </p:attrNameLst>
                                      </p:cBhvr>
                                      <p:tavLst>
                                        <p:tav tm="0">
                                          <p:val>
                                            <p:strVal val="ppt_y"/>
                                          </p:val>
                                        </p:tav>
                                        <p:tav tm="100000">
                                          <p:val>
                                            <p:strVal val="ppt_y"/>
                                          </p:val>
                                        </p:tav>
                                      </p:tavLst>
                                    </p:anim>
                                    <p:animEffect transition="out" filter="fade">
                                      <p:cBhvr>
                                        <p:cTn id="35" dur="100">
                                          <p:stCondLst>
                                            <p:cond delay="900"/>
                                          </p:stCondLst>
                                        </p:cTn>
                                        <p:tgtEl>
                                          <p:spTgt spid="13"/>
                                        </p:tgtEl>
                                      </p:cBhvr>
                                    </p:animEffect>
                                    <p:set>
                                      <p:cBhvr>
                                        <p:cTn id="36" dur="1" fill="hold">
                                          <p:stCondLst>
                                            <p:cond delay="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p:bldP spid="12" grpId="0"/>
      <p:bldP spid="12" grpId="1"/>
      <p:bldP spid="13" grpId="0" animBg="1"/>
      <p:bldP spid="13"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B83E142E-1EA8-3146-9050-2663FB7EBD33}"/>
              </a:ext>
            </a:extLst>
          </p:cNvPr>
          <p:cNvSpPr txBox="1">
            <a:spLocks/>
          </p:cNvSpPr>
          <p:nvPr/>
        </p:nvSpPr>
        <p:spPr>
          <a:xfrm>
            <a:off x="0" y="0"/>
            <a:ext cx="12192000" cy="953037"/>
          </a:xfrm>
          <a:prstGeom prst="rect">
            <a:avLst/>
          </a:prstGeom>
          <a:solidFill>
            <a:srgbClr val="D60093"/>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4800" dirty="0">
                <a:solidFill>
                  <a:schemeClr val="bg1"/>
                </a:solidFill>
              </a:rPr>
              <a:t>The First Decemvirate VS The Second Decemvirate </a:t>
            </a:r>
          </a:p>
        </p:txBody>
      </p:sp>
      <p:sp>
        <p:nvSpPr>
          <p:cNvPr id="12" name="Rectangle 11">
            <a:extLst>
              <a:ext uri="{FF2B5EF4-FFF2-40B4-BE49-F238E27FC236}">
                <a16:creationId xmlns:a16="http://schemas.microsoft.com/office/drawing/2014/main" xmlns="" id="{D8351871-307A-CE48-97E4-D13D72B2C4D4}"/>
              </a:ext>
            </a:extLst>
          </p:cNvPr>
          <p:cNvSpPr/>
          <p:nvPr/>
        </p:nvSpPr>
        <p:spPr>
          <a:xfrm>
            <a:off x="359405" y="4181665"/>
            <a:ext cx="3800793" cy="2215771"/>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TASK</a:t>
            </a:r>
            <a:r>
              <a:rPr lang="en-GB" sz="2400" dirty="0"/>
              <a:t>:</a:t>
            </a:r>
          </a:p>
          <a:p>
            <a:pPr algn="ctr"/>
            <a:r>
              <a:rPr lang="en-GB" sz="2400" dirty="0"/>
              <a:t>Read Livy 3.33 and </a:t>
            </a:r>
            <a:r>
              <a:rPr lang="en-GB" sz="2400" dirty="0" err="1"/>
              <a:t>bnullet</a:t>
            </a:r>
            <a:r>
              <a:rPr lang="en-GB" sz="2400" dirty="0"/>
              <a:t> point his descriptions of the first Decemvirate on the left.</a:t>
            </a:r>
          </a:p>
        </p:txBody>
      </p:sp>
      <p:pic>
        <p:nvPicPr>
          <p:cNvPr id="13" name="Picture 12">
            <a:extLst>
              <a:ext uri="{FF2B5EF4-FFF2-40B4-BE49-F238E27FC236}">
                <a16:creationId xmlns:a16="http://schemas.microsoft.com/office/drawing/2014/main" xmlns="" id="{DE9B3612-BDA4-6043-A1D2-7818B5737F42}"/>
              </a:ext>
            </a:extLst>
          </p:cNvPr>
          <p:cNvPicPr/>
          <p:nvPr/>
        </p:nvPicPr>
        <p:blipFill>
          <a:blip r:embed="rId2">
            <a:extLst>
              <a:ext uri="{28A0092B-C50C-407E-A947-70E740481C1C}">
                <a14:useLocalDpi xmlns:a14="http://schemas.microsoft.com/office/drawing/2010/main" val="0"/>
              </a:ext>
            </a:extLst>
          </a:blip>
          <a:stretch>
            <a:fillRect/>
          </a:stretch>
        </p:blipFill>
        <p:spPr>
          <a:xfrm>
            <a:off x="9468297" y="4181665"/>
            <a:ext cx="2162332" cy="2511811"/>
          </a:xfrm>
          <a:prstGeom prst="rect">
            <a:avLst/>
          </a:prstGeom>
        </p:spPr>
      </p:pic>
      <p:graphicFrame>
        <p:nvGraphicFramePr>
          <p:cNvPr id="15" name="Table 14">
            <a:extLst>
              <a:ext uri="{FF2B5EF4-FFF2-40B4-BE49-F238E27FC236}">
                <a16:creationId xmlns:a16="http://schemas.microsoft.com/office/drawing/2014/main" xmlns="" id="{6E4B6841-266F-1F4E-87D8-18F5ED44467B}"/>
              </a:ext>
            </a:extLst>
          </p:cNvPr>
          <p:cNvGraphicFramePr>
            <a:graphicFrameLocks noGrp="1"/>
          </p:cNvGraphicFramePr>
          <p:nvPr>
            <p:extLst>
              <p:ext uri="{D42A27DB-BD31-4B8C-83A1-F6EECF244321}">
                <p14:modId xmlns:p14="http://schemas.microsoft.com/office/powerpoint/2010/main" val="3433629820"/>
              </p:ext>
            </p:extLst>
          </p:nvPr>
        </p:nvGraphicFramePr>
        <p:xfrm>
          <a:off x="359405" y="1185700"/>
          <a:ext cx="8842962" cy="2428644"/>
        </p:xfrm>
        <a:graphic>
          <a:graphicData uri="http://schemas.openxmlformats.org/drawingml/2006/table">
            <a:tbl>
              <a:tblPr firstRow="1" bandRow="1">
                <a:tableStyleId>{5C22544A-7EE6-4342-B048-85BDC9FD1C3A}</a:tableStyleId>
              </a:tblPr>
              <a:tblGrid>
                <a:gridCol w="4421481">
                  <a:extLst>
                    <a:ext uri="{9D8B030D-6E8A-4147-A177-3AD203B41FA5}">
                      <a16:colId xmlns:a16="http://schemas.microsoft.com/office/drawing/2014/main" xmlns="" val="3613213708"/>
                    </a:ext>
                  </a:extLst>
                </a:gridCol>
                <a:gridCol w="4421481">
                  <a:extLst>
                    <a:ext uri="{9D8B030D-6E8A-4147-A177-3AD203B41FA5}">
                      <a16:colId xmlns:a16="http://schemas.microsoft.com/office/drawing/2014/main" xmlns="" val="924385974"/>
                    </a:ext>
                  </a:extLst>
                </a:gridCol>
              </a:tblGrid>
              <a:tr h="345058">
                <a:tc>
                  <a:txBody>
                    <a:bodyPr/>
                    <a:lstStyle/>
                    <a:p>
                      <a:r>
                        <a:rPr lang="en-US" sz="2000" dirty="0"/>
                        <a:t>FIRST</a:t>
                      </a:r>
                    </a:p>
                  </a:txBody>
                  <a:tcPr/>
                </a:tc>
                <a:tc>
                  <a:txBody>
                    <a:bodyPr/>
                    <a:lstStyle/>
                    <a:p>
                      <a:r>
                        <a:rPr lang="en-US" sz="2000" dirty="0"/>
                        <a:t>SECOND</a:t>
                      </a:r>
                    </a:p>
                  </a:txBody>
                  <a:tcPr/>
                </a:tc>
                <a:extLst>
                  <a:ext uri="{0D108BD9-81ED-4DB2-BD59-A6C34878D82A}">
                    <a16:rowId xmlns:a16="http://schemas.microsoft.com/office/drawing/2014/main" xmlns="" val="472029776"/>
                  </a:ext>
                </a:extLst>
              </a:tr>
              <a:tr h="677468">
                <a:tc>
                  <a:txBody>
                    <a:bodyPr/>
                    <a:lstStyle/>
                    <a:p>
                      <a:endParaRPr lang="en-US" dirty="0"/>
                    </a:p>
                  </a:txBody>
                  <a:tcPr/>
                </a:tc>
                <a:tc>
                  <a:txBody>
                    <a:bodyPr/>
                    <a:lstStyle/>
                    <a:p>
                      <a:endParaRPr lang="en-US"/>
                    </a:p>
                  </a:txBody>
                  <a:tcPr/>
                </a:tc>
                <a:extLst>
                  <a:ext uri="{0D108BD9-81ED-4DB2-BD59-A6C34878D82A}">
                    <a16:rowId xmlns:a16="http://schemas.microsoft.com/office/drawing/2014/main" xmlns="" val="502339066"/>
                  </a:ext>
                </a:extLst>
              </a:tr>
              <a:tr h="677468">
                <a:tc>
                  <a:txBody>
                    <a:bodyPr/>
                    <a:lstStyle/>
                    <a:p>
                      <a:endParaRPr lang="en-US" dirty="0"/>
                    </a:p>
                  </a:txBody>
                  <a:tcPr/>
                </a:tc>
                <a:tc>
                  <a:txBody>
                    <a:bodyPr/>
                    <a:lstStyle/>
                    <a:p>
                      <a:endParaRPr lang="en-US" dirty="0"/>
                    </a:p>
                  </a:txBody>
                  <a:tcPr/>
                </a:tc>
                <a:extLst>
                  <a:ext uri="{0D108BD9-81ED-4DB2-BD59-A6C34878D82A}">
                    <a16:rowId xmlns:a16="http://schemas.microsoft.com/office/drawing/2014/main" xmlns="" val="1658642127"/>
                  </a:ext>
                </a:extLst>
              </a:tr>
              <a:tr h="677468">
                <a:tc>
                  <a:txBody>
                    <a:bodyPr/>
                    <a:lstStyle/>
                    <a:p>
                      <a:endParaRPr lang="en-US" dirty="0"/>
                    </a:p>
                  </a:txBody>
                  <a:tcPr/>
                </a:tc>
                <a:tc>
                  <a:txBody>
                    <a:bodyPr/>
                    <a:lstStyle/>
                    <a:p>
                      <a:endParaRPr lang="en-US" dirty="0"/>
                    </a:p>
                  </a:txBody>
                  <a:tcPr/>
                </a:tc>
                <a:extLst>
                  <a:ext uri="{0D108BD9-81ED-4DB2-BD59-A6C34878D82A}">
                    <a16:rowId xmlns:a16="http://schemas.microsoft.com/office/drawing/2014/main" xmlns="" val="1166924804"/>
                  </a:ext>
                </a:extLst>
              </a:tr>
            </a:tbl>
          </a:graphicData>
        </a:graphic>
      </p:graphicFrame>
      <p:sp>
        <p:nvSpPr>
          <p:cNvPr id="16" name="Rectangle 15">
            <a:extLst>
              <a:ext uri="{FF2B5EF4-FFF2-40B4-BE49-F238E27FC236}">
                <a16:creationId xmlns:a16="http://schemas.microsoft.com/office/drawing/2014/main" xmlns="" id="{CEF09889-4029-7347-B292-CDC8580D66B2}"/>
              </a:ext>
            </a:extLst>
          </p:cNvPr>
          <p:cNvSpPr/>
          <p:nvPr/>
        </p:nvSpPr>
        <p:spPr>
          <a:xfrm>
            <a:off x="4277441" y="4181665"/>
            <a:ext cx="3800794" cy="221577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400" b="1" u="sng" dirty="0"/>
              <a:t>CHALLENGE</a:t>
            </a:r>
            <a:r>
              <a:rPr lang="en-GB" sz="2400" dirty="0"/>
              <a:t>:</a:t>
            </a:r>
          </a:p>
          <a:p>
            <a:pPr algn="ctr"/>
            <a:r>
              <a:rPr lang="en-GB" sz="2400" dirty="0"/>
              <a:t>Read Livy 3.36-37 and compare by completing the column with Livy’s description of the second. </a:t>
            </a:r>
          </a:p>
        </p:txBody>
      </p:sp>
      <p:sp>
        <p:nvSpPr>
          <p:cNvPr id="17" name="Cloud Callout 16">
            <a:extLst>
              <a:ext uri="{FF2B5EF4-FFF2-40B4-BE49-F238E27FC236}">
                <a16:creationId xmlns:a16="http://schemas.microsoft.com/office/drawing/2014/main" xmlns="" id="{4C5D81AE-E153-1A47-A99A-2FAC46AF0CA3}"/>
              </a:ext>
            </a:extLst>
          </p:cNvPr>
          <p:cNvSpPr/>
          <p:nvPr/>
        </p:nvSpPr>
        <p:spPr>
          <a:xfrm>
            <a:off x="8031803" y="2281250"/>
            <a:ext cx="3800791" cy="2215771"/>
          </a:xfrm>
          <a:prstGeom prst="cloudCallout">
            <a:avLst>
              <a:gd name="adj1" fmla="val 23245"/>
              <a:gd name="adj2" fmla="val 618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EITHER PARAPHRASE ME OR USE SHORT QUOTES!</a:t>
            </a:r>
          </a:p>
        </p:txBody>
      </p:sp>
    </p:spTree>
    <p:extLst>
      <p:ext uri="{BB962C8B-B14F-4D97-AF65-F5344CB8AC3E}">
        <p14:creationId xmlns:p14="http://schemas.microsoft.com/office/powerpoint/2010/main" val="1237494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213288"/>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4800" b="1" dirty="0">
                <a:solidFill>
                  <a:schemeClr val="bg1"/>
                </a:solidFill>
              </a:rPr>
              <a:t>CRASSUS’ STATS</a:t>
            </a:r>
          </a:p>
        </p:txBody>
      </p:sp>
      <p:sp>
        <p:nvSpPr>
          <p:cNvPr id="3" name="Rectangle 2">
            <a:extLst>
              <a:ext uri="{FF2B5EF4-FFF2-40B4-BE49-F238E27FC236}">
                <a16:creationId xmlns:a16="http://schemas.microsoft.com/office/drawing/2014/main" xmlns="" id="{EB391817-E496-B34C-958C-EDA728BD3A5B}"/>
              </a:ext>
            </a:extLst>
          </p:cNvPr>
          <p:cNvSpPr>
            <a:spLocks noChangeArrowheads="1"/>
          </p:cNvSpPr>
          <p:nvPr/>
        </p:nvSpPr>
        <p:spPr bwMode="auto">
          <a:xfrm>
            <a:off x="441434" y="121328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a:extLst>
              <a:ext uri="{FF2B5EF4-FFF2-40B4-BE49-F238E27FC236}">
                <a16:creationId xmlns:a16="http://schemas.microsoft.com/office/drawing/2014/main" xmlns="" id="{6D85DE16-2B9C-5D43-8475-572859C60CDB}"/>
              </a:ext>
            </a:extLst>
          </p:cNvPr>
          <p:cNvSpPr/>
          <p:nvPr/>
        </p:nvSpPr>
        <p:spPr>
          <a:xfrm>
            <a:off x="7912277" y="4101158"/>
            <a:ext cx="4024123" cy="2566769"/>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TASK</a:t>
            </a:r>
            <a:r>
              <a:rPr lang="en-GB" sz="2400" dirty="0"/>
              <a:t>: </a:t>
            </a:r>
          </a:p>
          <a:p>
            <a:pPr algn="ctr"/>
            <a:r>
              <a:rPr lang="en-GB" sz="2400" dirty="0"/>
              <a:t>Think back to Tarquinius </a:t>
            </a:r>
            <a:r>
              <a:rPr lang="en-GB" sz="2400" dirty="0" err="1"/>
              <a:t>Superbus</a:t>
            </a:r>
            <a:r>
              <a:rPr lang="en-GB" sz="2400" dirty="0"/>
              <a:t>. Why might it be problematic for the Decemvirates to be named after him? (1 sentence)</a:t>
            </a:r>
          </a:p>
          <a:p>
            <a:pPr algn="ctr"/>
            <a:endParaRPr lang="en-GB" sz="2400" dirty="0"/>
          </a:p>
        </p:txBody>
      </p:sp>
      <p:sp>
        <p:nvSpPr>
          <p:cNvPr id="7" name="Rectangle 6">
            <a:extLst>
              <a:ext uri="{FF2B5EF4-FFF2-40B4-BE49-F238E27FC236}">
                <a16:creationId xmlns:a16="http://schemas.microsoft.com/office/drawing/2014/main" xmlns="" id="{EEEDCD70-FFF2-D84B-80D5-49CA22AD9A6F}"/>
              </a:ext>
            </a:extLst>
          </p:cNvPr>
          <p:cNvSpPr/>
          <p:nvPr/>
        </p:nvSpPr>
        <p:spPr>
          <a:xfrm>
            <a:off x="710958" y="1702337"/>
            <a:ext cx="886781" cy="923330"/>
          </a:xfrm>
          <a:prstGeom prst="rect">
            <a:avLst/>
          </a:prstGeom>
          <a:noFill/>
        </p:spPr>
        <p:txBody>
          <a:bodyPr wrap="none" lIns="91440" tIns="45720" rIns="91440" bIns="45720">
            <a:spAutoFit/>
          </a:bodyPr>
          <a:lstStyle/>
          <a:p>
            <a:pPr algn="ctr"/>
            <a:r>
              <a:rPr lang="en-GB" sz="5400" b="0" cap="none" spc="0" dirty="0">
                <a:ln w="0"/>
                <a:solidFill>
                  <a:schemeClr val="accent1"/>
                </a:solidFill>
                <a:effectLst>
                  <a:outerShdw blurRad="38100" dist="25400" dir="5400000" algn="ctr" rotWithShape="0">
                    <a:srgbClr val="6E747A">
                      <a:alpha val="43000"/>
                    </a:srgbClr>
                  </a:outerShdw>
                </a:effectLst>
              </a:rPr>
              <a:t>10</a:t>
            </a:r>
          </a:p>
        </p:txBody>
      </p:sp>
      <p:sp>
        <p:nvSpPr>
          <p:cNvPr id="14" name="Rectangle 13">
            <a:extLst>
              <a:ext uri="{FF2B5EF4-FFF2-40B4-BE49-F238E27FC236}">
                <a16:creationId xmlns:a16="http://schemas.microsoft.com/office/drawing/2014/main" xmlns="" id="{FD0E205E-AA76-2D4C-B9BB-0F8352BF5E52}"/>
              </a:ext>
            </a:extLst>
          </p:cNvPr>
          <p:cNvSpPr/>
          <p:nvPr/>
        </p:nvSpPr>
        <p:spPr>
          <a:xfrm>
            <a:off x="706581" y="3309002"/>
            <a:ext cx="886781" cy="923330"/>
          </a:xfrm>
          <a:prstGeom prst="rect">
            <a:avLst/>
          </a:prstGeom>
          <a:noFill/>
        </p:spPr>
        <p:txBody>
          <a:bodyPr wrap="none" lIns="91440" tIns="45720" rIns="91440" bIns="45720">
            <a:spAutoFit/>
          </a:bodyPr>
          <a:lstStyle/>
          <a:p>
            <a:pPr algn="ctr"/>
            <a:r>
              <a:rPr lang="en-GB" sz="5400" b="0" cap="none" spc="0" dirty="0">
                <a:ln w="0"/>
                <a:solidFill>
                  <a:schemeClr val="accent1"/>
                </a:solidFill>
                <a:effectLst>
                  <a:outerShdw blurRad="38100" dist="25400" dir="5400000" algn="ctr" rotWithShape="0">
                    <a:srgbClr val="6E747A">
                      <a:alpha val="43000"/>
                    </a:srgbClr>
                  </a:outerShdw>
                </a:effectLst>
              </a:rPr>
              <a:t>12</a:t>
            </a:r>
          </a:p>
        </p:txBody>
      </p:sp>
      <p:sp>
        <p:nvSpPr>
          <p:cNvPr id="15" name="Rectangle 14">
            <a:extLst>
              <a:ext uri="{FF2B5EF4-FFF2-40B4-BE49-F238E27FC236}">
                <a16:creationId xmlns:a16="http://schemas.microsoft.com/office/drawing/2014/main" xmlns="" id="{D0F18F3C-22F1-1648-AB94-9F2748FD240B}"/>
              </a:ext>
            </a:extLst>
          </p:cNvPr>
          <p:cNvSpPr/>
          <p:nvPr/>
        </p:nvSpPr>
        <p:spPr>
          <a:xfrm>
            <a:off x="438719" y="4915667"/>
            <a:ext cx="535724" cy="923330"/>
          </a:xfrm>
          <a:prstGeom prst="rect">
            <a:avLst/>
          </a:prstGeom>
          <a:noFill/>
        </p:spPr>
        <p:txBody>
          <a:bodyPr wrap="none" lIns="91440" tIns="45720" rIns="91440" bIns="45720">
            <a:spAutoFit/>
          </a:bodyPr>
          <a:lstStyle/>
          <a:p>
            <a:pPr algn="ctr"/>
            <a:r>
              <a:rPr lang="en-GB" sz="5400" b="0" cap="none" spc="0" dirty="0">
                <a:ln w="0"/>
                <a:solidFill>
                  <a:schemeClr val="accent1"/>
                </a:solidFill>
                <a:effectLst>
                  <a:outerShdw blurRad="38100" dist="25400" dir="5400000" algn="ctr" rotWithShape="0">
                    <a:srgbClr val="6E747A">
                      <a:alpha val="43000"/>
                    </a:srgbClr>
                  </a:outerShdw>
                </a:effectLst>
              </a:rPr>
              <a:t>2</a:t>
            </a:r>
          </a:p>
        </p:txBody>
      </p:sp>
      <p:pic>
        <p:nvPicPr>
          <p:cNvPr id="9" name="Picture 8">
            <a:extLst>
              <a:ext uri="{FF2B5EF4-FFF2-40B4-BE49-F238E27FC236}">
                <a16:creationId xmlns:a16="http://schemas.microsoft.com/office/drawing/2014/main" xmlns="" id="{3653C5C0-471F-8049-BD4A-9B3F036741AA}"/>
              </a:ext>
            </a:extLst>
          </p:cNvPr>
          <p:cNvPicPr>
            <a:picLocks noChangeAspect="1"/>
          </p:cNvPicPr>
          <p:nvPr/>
        </p:nvPicPr>
        <p:blipFill>
          <a:blip r:embed="rId2"/>
          <a:stretch>
            <a:fillRect/>
          </a:stretch>
        </p:blipFill>
        <p:spPr>
          <a:xfrm>
            <a:off x="9189345" y="1473457"/>
            <a:ext cx="2747055" cy="2557603"/>
          </a:xfrm>
          <a:prstGeom prst="rect">
            <a:avLst/>
          </a:prstGeom>
        </p:spPr>
      </p:pic>
      <p:sp>
        <p:nvSpPr>
          <p:cNvPr id="16" name="Rectangle 15">
            <a:extLst>
              <a:ext uri="{FF2B5EF4-FFF2-40B4-BE49-F238E27FC236}">
                <a16:creationId xmlns:a16="http://schemas.microsoft.com/office/drawing/2014/main" xmlns="" id="{BAD77452-277C-4E49-90EB-EF2F3F944E86}"/>
              </a:ext>
            </a:extLst>
          </p:cNvPr>
          <p:cNvSpPr/>
          <p:nvPr/>
        </p:nvSpPr>
        <p:spPr>
          <a:xfrm>
            <a:off x="1593362" y="1702335"/>
            <a:ext cx="4674806" cy="923330"/>
          </a:xfrm>
          <a:prstGeom prst="rect">
            <a:avLst/>
          </a:prstGeom>
          <a:noFill/>
        </p:spPr>
        <p:txBody>
          <a:bodyPr wrap="none" lIns="91440" tIns="45720" rIns="91440" bIns="45720">
            <a:spAutoFit/>
          </a:bodyPr>
          <a:lstStyle/>
          <a:p>
            <a:pPr algn="ctr"/>
            <a:r>
              <a:rPr lang="en-GB" sz="5400" dirty="0">
                <a:ln w="0"/>
                <a:solidFill>
                  <a:schemeClr val="accent1"/>
                </a:solidFill>
                <a:effectLst>
                  <a:outerShdw blurRad="38100" dist="25400" dir="5400000" algn="ctr" rotWithShape="0">
                    <a:srgbClr val="6E747A">
                      <a:alpha val="43000"/>
                    </a:srgbClr>
                  </a:outerShdw>
                </a:effectLst>
              </a:rPr>
              <a:t>“TARQUINIANS”</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
        <p:nvSpPr>
          <p:cNvPr id="17" name="Rectangle 16">
            <a:extLst>
              <a:ext uri="{FF2B5EF4-FFF2-40B4-BE49-F238E27FC236}">
                <a16:creationId xmlns:a16="http://schemas.microsoft.com/office/drawing/2014/main" xmlns="" id="{F08970A0-12A7-8F4A-BC9D-012DD4503CBF}"/>
              </a:ext>
            </a:extLst>
          </p:cNvPr>
          <p:cNvSpPr/>
          <p:nvPr/>
        </p:nvSpPr>
        <p:spPr>
          <a:xfrm>
            <a:off x="2816533" y="3309002"/>
            <a:ext cx="2485296" cy="923330"/>
          </a:xfrm>
          <a:prstGeom prst="rect">
            <a:avLst/>
          </a:prstGeom>
          <a:noFill/>
        </p:spPr>
        <p:txBody>
          <a:bodyPr wrap="none" lIns="91440" tIns="45720" rIns="91440" bIns="45720">
            <a:spAutoFit/>
          </a:bodyPr>
          <a:lstStyle/>
          <a:p>
            <a:pPr algn="ctr"/>
            <a:r>
              <a:rPr lang="en-GB" sz="5400" b="0" cap="none" spc="0" dirty="0">
                <a:ln w="0"/>
                <a:solidFill>
                  <a:schemeClr val="accent1"/>
                </a:solidFill>
                <a:effectLst>
                  <a:outerShdw blurRad="38100" dist="25400" dir="5400000" algn="ctr" rotWithShape="0">
                    <a:srgbClr val="6E747A">
                      <a:alpha val="43000"/>
                    </a:srgbClr>
                  </a:outerShdw>
                </a:effectLst>
              </a:rPr>
              <a:t>LICTORS</a:t>
            </a:r>
          </a:p>
        </p:txBody>
      </p:sp>
      <p:sp>
        <p:nvSpPr>
          <p:cNvPr id="18" name="Rectangle 17">
            <a:extLst>
              <a:ext uri="{FF2B5EF4-FFF2-40B4-BE49-F238E27FC236}">
                <a16:creationId xmlns:a16="http://schemas.microsoft.com/office/drawing/2014/main" xmlns="" id="{B2403BB0-A3D4-0A4C-8231-79CA2C5E64DC}"/>
              </a:ext>
            </a:extLst>
          </p:cNvPr>
          <p:cNvSpPr/>
          <p:nvPr/>
        </p:nvSpPr>
        <p:spPr>
          <a:xfrm>
            <a:off x="882109" y="4826443"/>
            <a:ext cx="7257500" cy="1754326"/>
          </a:xfrm>
          <a:prstGeom prst="rect">
            <a:avLst/>
          </a:prstGeom>
          <a:noFill/>
        </p:spPr>
        <p:txBody>
          <a:bodyPr wrap="none" lIns="91440" tIns="45720" rIns="91440" bIns="45720">
            <a:spAutoFit/>
          </a:bodyPr>
          <a:lstStyle/>
          <a:p>
            <a:pPr algn="ctr"/>
            <a:r>
              <a:rPr lang="en-GB" sz="5400" b="0" cap="none" spc="0" dirty="0">
                <a:ln w="0"/>
                <a:solidFill>
                  <a:schemeClr val="accent1"/>
                </a:solidFill>
                <a:effectLst>
                  <a:outerShdw blurRad="38100" dist="25400" dir="5400000" algn="ctr" rotWithShape="0">
                    <a:srgbClr val="6E747A">
                      <a:alpha val="43000"/>
                    </a:srgbClr>
                  </a:outerShdw>
                </a:effectLst>
              </a:rPr>
              <a:t>NEW LAWS PROTECTING </a:t>
            </a:r>
          </a:p>
          <a:p>
            <a:pPr algn="ctr"/>
            <a:r>
              <a:rPr lang="en-GB" sz="5400" b="0" cap="none" spc="0" dirty="0">
                <a:ln w="0"/>
                <a:solidFill>
                  <a:schemeClr val="accent1"/>
                </a:solidFill>
                <a:effectLst>
                  <a:outerShdw blurRad="38100" dist="25400" dir="5400000" algn="ctr" rotWithShape="0">
                    <a:srgbClr val="6E747A">
                      <a:alpha val="43000"/>
                    </a:srgbClr>
                  </a:outerShdw>
                </a:effectLst>
              </a:rPr>
              <a:t>PARTICIANS</a:t>
            </a:r>
          </a:p>
        </p:txBody>
      </p:sp>
      <p:sp>
        <p:nvSpPr>
          <p:cNvPr id="19" name="Explosion 1 18">
            <a:extLst>
              <a:ext uri="{FF2B5EF4-FFF2-40B4-BE49-F238E27FC236}">
                <a16:creationId xmlns:a16="http://schemas.microsoft.com/office/drawing/2014/main" xmlns="" id="{14886548-5438-2B44-AC78-F308C15EF85F}"/>
              </a:ext>
            </a:extLst>
          </p:cNvPr>
          <p:cNvSpPr/>
          <p:nvPr/>
        </p:nvSpPr>
        <p:spPr>
          <a:xfrm rot="21448629">
            <a:off x="5752114" y="73984"/>
            <a:ext cx="3400224" cy="175631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Hands up, name the stats!</a:t>
            </a:r>
          </a:p>
        </p:txBody>
      </p:sp>
    </p:spTree>
    <p:extLst>
      <p:ext uri="{BB962C8B-B14F-4D97-AF65-F5344CB8AC3E}">
        <p14:creationId xmlns:p14="http://schemas.microsoft.com/office/powerpoint/2010/main" val="1118011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3" presetClass="exit" presetSubtype="0" fill="hold" grpId="1" nodeType="clickEffect">
                                  <p:stCondLst>
                                    <p:cond delay="0"/>
                                  </p:stCondLst>
                                  <p:childTnLst>
                                    <p:anim calcmode="lin" valueType="num">
                                      <p:cBhvr>
                                        <p:cTn id="15" dur="600" decel="50000">
                                          <p:stCondLst>
                                            <p:cond delay="0"/>
                                          </p:stCondLst>
                                        </p:cTn>
                                        <p:tgtEl>
                                          <p:spTgt spid="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400">
                                          <p:stCondLst>
                                            <p:cond delay="600"/>
                                          </p:stCondLst>
                                        </p:cTn>
                                        <p:tgtEl>
                                          <p:spTgt spid="19"/>
                                        </p:tgtEl>
                                        <p:attrNameLst>
                                          <p:attrName>ppt_x</p:attrName>
                                        </p:attrNameLst>
                                      </p:cBhvr>
                                      <p:tavLst>
                                        <p:tav tm="0">
                                          <p:val>
                                            <p:strVal val="ppt_x"/>
                                          </p:val>
                                        </p:tav>
                                        <p:tav tm="100000">
                                          <p:val>
                                            <p:strVal val="ppt_x"/>
                                          </p:val>
                                        </p:tav>
                                      </p:tavLst>
                                    </p:anim>
                                    <p:anim calcmode="lin" valueType="num">
                                      <p:cBhvr>
                                        <p:cTn id="17" dur="600" decel="50000">
                                          <p:stCondLst>
                                            <p:cond delay="0"/>
                                          </p:stCondLst>
                                        </p:cTn>
                                        <p:tgtEl>
                                          <p:spTgt spid="19"/>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18" dur="400">
                                          <p:stCondLst>
                                            <p:cond delay="600"/>
                                          </p:stCondLst>
                                        </p:cTn>
                                        <p:tgtEl>
                                          <p:spTgt spid="19"/>
                                        </p:tgtEl>
                                        <p:attrNameLst>
                                          <p:attrName>ppt_y</p:attrName>
                                        </p:attrNameLst>
                                      </p:cBhvr>
                                      <p:tavLst>
                                        <p:tav tm="0">
                                          <p:val>
                                            <p:strVal val="ppt_y"/>
                                          </p:val>
                                        </p:tav>
                                        <p:tav tm="100000">
                                          <p:val>
                                            <p:strVal val="ppt_y"/>
                                          </p:val>
                                        </p:tav>
                                      </p:tavLst>
                                    </p:anim>
                                    <p:animEffect transition="out" filter="fade">
                                      <p:cBhvr>
                                        <p:cTn id="19" dur="100">
                                          <p:stCondLst>
                                            <p:cond delay="900"/>
                                          </p:stCondLst>
                                        </p:cTn>
                                        <p:tgtEl>
                                          <p:spTgt spid="19"/>
                                        </p:tgtEl>
                                      </p:cBhvr>
                                    </p:animEffect>
                                    <p:set>
                                      <p:cBhvr>
                                        <p:cTn id="20" dur="1" fill="hold">
                                          <p:stCondLst>
                                            <p:cond delay="999"/>
                                          </p:stCondLst>
                                        </p:cTn>
                                        <p:tgtEl>
                                          <p:spTgt spid="1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p:bldP spid="17" grpId="0"/>
      <p:bldP spid="18" grpId="0"/>
      <p:bldP spid="19" grpId="0" animBg="1"/>
      <p:bldP spid="1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213288"/>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4800" b="1" dirty="0">
                <a:solidFill>
                  <a:schemeClr val="bg1"/>
                </a:solidFill>
              </a:rPr>
              <a:t>OPPOSITION</a:t>
            </a:r>
          </a:p>
        </p:txBody>
      </p:sp>
      <p:sp>
        <p:nvSpPr>
          <p:cNvPr id="3" name="Rectangle 2">
            <a:extLst>
              <a:ext uri="{FF2B5EF4-FFF2-40B4-BE49-F238E27FC236}">
                <a16:creationId xmlns:a16="http://schemas.microsoft.com/office/drawing/2014/main" xmlns="" id="{EB391817-E496-B34C-958C-EDA728BD3A5B}"/>
              </a:ext>
            </a:extLst>
          </p:cNvPr>
          <p:cNvSpPr>
            <a:spLocks noChangeArrowheads="1"/>
          </p:cNvSpPr>
          <p:nvPr/>
        </p:nvSpPr>
        <p:spPr bwMode="auto">
          <a:xfrm>
            <a:off x="441434" y="121328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a:extLst>
              <a:ext uri="{FF2B5EF4-FFF2-40B4-BE49-F238E27FC236}">
                <a16:creationId xmlns:a16="http://schemas.microsoft.com/office/drawing/2014/main" xmlns="" id="{6D85DE16-2B9C-5D43-8475-572859C60CDB}"/>
              </a:ext>
            </a:extLst>
          </p:cNvPr>
          <p:cNvSpPr/>
          <p:nvPr/>
        </p:nvSpPr>
        <p:spPr>
          <a:xfrm>
            <a:off x="7717723" y="4105741"/>
            <a:ext cx="4024123" cy="2557603"/>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sz="2400" b="1" u="sng" dirty="0"/>
          </a:p>
          <a:p>
            <a:pPr algn="ctr"/>
            <a:r>
              <a:rPr lang="en-GB" sz="2400" b="1" u="sng" dirty="0"/>
              <a:t>TASK</a:t>
            </a:r>
            <a:r>
              <a:rPr lang="en-GB" sz="2400" dirty="0"/>
              <a:t>:</a:t>
            </a:r>
          </a:p>
          <a:p>
            <a:pPr algn="ctr"/>
            <a:r>
              <a:rPr lang="en-GB" sz="2400" dirty="0"/>
              <a:t>Read Livy 3.38 and list:</a:t>
            </a:r>
          </a:p>
          <a:p>
            <a:pPr algn="ctr"/>
            <a:r>
              <a:rPr lang="en-GB" sz="2400" dirty="0"/>
              <a:t>Which forces attacked Rome?</a:t>
            </a:r>
          </a:p>
          <a:p>
            <a:pPr algn="ctr"/>
            <a:r>
              <a:rPr lang="en-GB" sz="2400" dirty="0"/>
              <a:t>How did the plebs view the new decemvirate and why? </a:t>
            </a:r>
          </a:p>
          <a:p>
            <a:pPr algn="ctr"/>
            <a:r>
              <a:rPr lang="en-GB" sz="2400" dirty="0"/>
              <a:t>(4 sentences)</a:t>
            </a:r>
          </a:p>
          <a:p>
            <a:pPr algn="ctr"/>
            <a:endParaRPr lang="en-GB" sz="2400" dirty="0"/>
          </a:p>
          <a:p>
            <a:pPr algn="ctr"/>
            <a:endParaRPr lang="en-GB" sz="2400" dirty="0"/>
          </a:p>
        </p:txBody>
      </p:sp>
      <p:sp>
        <p:nvSpPr>
          <p:cNvPr id="21" name="Rectangle 20">
            <a:extLst>
              <a:ext uri="{FF2B5EF4-FFF2-40B4-BE49-F238E27FC236}">
                <a16:creationId xmlns:a16="http://schemas.microsoft.com/office/drawing/2014/main" xmlns="" id="{D69EB499-1705-D742-841C-677122BFF670}"/>
              </a:ext>
            </a:extLst>
          </p:cNvPr>
          <p:cNvSpPr/>
          <p:nvPr/>
        </p:nvSpPr>
        <p:spPr>
          <a:xfrm>
            <a:off x="7717723" y="1235548"/>
            <a:ext cx="4024122" cy="274039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400" b="1" u="sng" dirty="0"/>
              <a:t>CHALLENGE</a:t>
            </a:r>
            <a:r>
              <a:rPr lang="en-GB" sz="2400" dirty="0"/>
              <a:t>:</a:t>
            </a:r>
          </a:p>
          <a:p>
            <a:pPr algn="ctr"/>
            <a:r>
              <a:rPr lang="en-GB" sz="2400" dirty="0"/>
              <a:t>Read Livy 3.39. Bullet point Marcus Horatius Barbatus’ warnings to Crassus’ new Decemvirates the </a:t>
            </a:r>
            <a:r>
              <a:rPr lang="en-GB" sz="2400" dirty="0" err="1"/>
              <a:t>Tarquinians</a:t>
            </a:r>
            <a:r>
              <a:rPr lang="en-GB" sz="2400" dirty="0"/>
              <a:t>.  </a:t>
            </a:r>
          </a:p>
          <a:p>
            <a:pPr algn="ctr"/>
            <a:endParaRPr lang="en-GB" sz="2400" dirty="0"/>
          </a:p>
        </p:txBody>
      </p:sp>
      <p:pic>
        <p:nvPicPr>
          <p:cNvPr id="22" name="Picture 21">
            <a:extLst>
              <a:ext uri="{FF2B5EF4-FFF2-40B4-BE49-F238E27FC236}">
                <a16:creationId xmlns:a16="http://schemas.microsoft.com/office/drawing/2014/main" xmlns="" id="{6BBDDA13-6430-3F4E-8D53-31DCB6FA916F}"/>
              </a:ext>
            </a:extLst>
          </p:cNvPr>
          <p:cNvPicPr/>
          <p:nvPr/>
        </p:nvPicPr>
        <p:blipFill>
          <a:blip r:embed="rId2">
            <a:extLst>
              <a:ext uri="{28A0092B-C50C-407E-A947-70E740481C1C}">
                <a14:useLocalDpi xmlns:a14="http://schemas.microsoft.com/office/drawing/2010/main" val="0"/>
              </a:ext>
            </a:extLst>
          </a:blip>
          <a:stretch>
            <a:fillRect/>
          </a:stretch>
        </p:blipFill>
        <p:spPr>
          <a:xfrm>
            <a:off x="5266581" y="3975940"/>
            <a:ext cx="2162332" cy="2511811"/>
          </a:xfrm>
          <a:prstGeom prst="rect">
            <a:avLst/>
          </a:prstGeom>
        </p:spPr>
      </p:pic>
      <p:sp>
        <p:nvSpPr>
          <p:cNvPr id="23" name="Rounded Rectangular Callout 22">
            <a:extLst>
              <a:ext uri="{FF2B5EF4-FFF2-40B4-BE49-F238E27FC236}">
                <a16:creationId xmlns:a16="http://schemas.microsoft.com/office/drawing/2014/main" xmlns="" id="{0C103144-3021-3840-ADEC-BFD8951C11FE}"/>
              </a:ext>
            </a:extLst>
          </p:cNvPr>
          <p:cNvSpPr/>
          <p:nvPr/>
        </p:nvSpPr>
        <p:spPr>
          <a:xfrm>
            <a:off x="152410" y="4610911"/>
            <a:ext cx="5211002" cy="2057288"/>
          </a:xfrm>
          <a:prstGeom prst="wedgeRoundRectCallout">
            <a:avLst>
              <a:gd name="adj1" fmla="val 57321"/>
              <a:gd name="adj2" fmla="val -276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spc="-10" dirty="0">
              <a:solidFill>
                <a:schemeClr val="bg1"/>
              </a:solidFill>
              <a:latin typeface="Calibri" panose="020F0502020204030204" pitchFamily="34" charset="0"/>
              <a:ea typeface="Times New Roman" panose="02020603050405020304" pitchFamily="18" charset="0"/>
            </a:endParaRPr>
          </a:p>
          <a:p>
            <a:pPr algn="ctr"/>
            <a:r>
              <a:rPr lang="en-GB" sz="2000" spc="-10" dirty="0">
                <a:solidFill>
                  <a:schemeClr val="bg1"/>
                </a:solidFill>
                <a:latin typeface="Calibri" panose="020F0502020204030204" pitchFamily="34" charset="0"/>
                <a:ea typeface="Times New Roman" panose="02020603050405020304" pitchFamily="18" charset="0"/>
              </a:rPr>
              <a:t>The plebs concluded that liberty had been betrayed by the senators, since those who had already gone out of office and were mere private citizens, save for the force they exercised, were obeyed by them as though they had the authority to command.</a:t>
            </a:r>
            <a:endParaRPr lang="en-GB" sz="2000" dirty="0">
              <a:solidFill>
                <a:schemeClr val="bg1"/>
              </a:solidFill>
              <a:latin typeface="Times New Roman" panose="02020603050405020304" pitchFamily="18" charset="0"/>
              <a:ea typeface="Times New Roman" panose="02020603050405020304" pitchFamily="18" charset="0"/>
            </a:endParaRPr>
          </a:p>
          <a:p>
            <a:pPr algn="ctr"/>
            <a:endParaRPr lang="en-US" dirty="0"/>
          </a:p>
        </p:txBody>
      </p:sp>
      <p:pic>
        <p:nvPicPr>
          <p:cNvPr id="6" name="Picture 5">
            <a:extLst>
              <a:ext uri="{FF2B5EF4-FFF2-40B4-BE49-F238E27FC236}">
                <a16:creationId xmlns:a16="http://schemas.microsoft.com/office/drawing/2014/main" xmlns="" id="{6A9ABAB0-3BE2-2A46-8911-BF68BB8536D3}"/>
              </a:ext>
            </a:extLst>
          </p:cNvPr>
          <p:cNvPicPr>
            <a:picLocks noChangeAspect="1"/>
          </p:cNvPicPr>
          <p:nvPr/>
        </p:nvPicPr>
        <p:blipFill>
          <a:blip r:embed="rId3"/>
          <a:stretch>
            <a:fillRect/>
          </a:stretch>
        </p:blipFill>
        <p:spPr>
          <a:xfrm>
            <a:off x="638918" y="1362469"/>
            <a:ext cx="3933766" cy="2957948"/>
          </a:xfrm>
          <a:prstGeom prst="rect">
            <a:avLst/>
          </a:prstGeom>
        </p:spPr>
      </p:pic>
    </p:spTree>
    <p:extLst>
      <p:ext uri="{BB962C8B-B14F-4D97-AF65-F5344CB8AC3E}">
        <p14:creationId xmlns:p14="http://schemas.microsoft.com/office/powerpoint/2010/main" val="6629471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2"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3" grpId="0" animBg="1"/>
      <p:bldP spid="23" grpId="1" animBg="1"/>
      <p:bldP spid="23" grpId="2"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otalTime>148</TotalTime>
  <Words>398</Words>
  <Application>Microsoft Macintosh PowerPoint</Application>
  <PresentationFormat>Custom</PresentationFormat>
  <Paragraphs>64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The First and Second Decemvirate. </vt:lpstr>
      <vt:lpstr>Tribune’s Compromise</vt:lpstr>
      <vt:lpstr>PowerPoint Presentation</vt:lpstr>
      <vt:lpstr>Remember Appius Cladius CRASSUS?</vt:lpstr>
      <vt:lpstr>PowerPoint Presentation</vt:lpstr>
      <vt:lpstr>CRASSUS’ STATS</vt:lpstr>
      <vt:lpstr>OPPOSITION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had the Tribunes failed to improve the lives of the Plebeians by 462BC? </dc:title>
  <dc:creator>Maria Haley</dc:creator>
  <cp:lastModifiedBy>Paul Grigsby</cp:lastModifiedBy>
  <cp:revision>12</cp:revision>
  <dcterms:created xsi:type="dcterms:W3CDTF">2020-02-19T11:16:05Z</dcterms:created>
  <dcterms:modified xsi:type="dcterms:W3CDTF">2020-02-26T17:20:33Z</dcterms:modified>
</cp:coreProperties>
</file>