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6" r:id="rId2"/>
    <p:sldId id="256" r:id="rId3"/>
    <p:sldId id="257" r:id="rId4"/>
    <p:sldId id="259" r:id="rId5"/>
    <p:sldId id="264" r:id="rId6"/>
    <p:sldId id="265" r:id="rId7"/>
  </p:sldIdLst>
  <p:sldSz cx="12192000" cy="6858000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66FF"/>
    <a:srgbClr val="D60093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4042" autoAdjust="0"/>
    <p:restoredTop sz="94660"/>
  </p:normalViewPr>
  <p:slideViewPr>
    <p:cSldViewPr snapToGrid="0">
      <p:cViewPr varScale="1">
        <p:scale>
          <a:sx n="53" d="100"/>
          <a:sy n="53" d="100"/>
        </p:scale>
        <p:origin x="-1144" y="-10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printerSettings" Target="printerSettings/printerSettings1.bin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BA1CF4D-C17B-CF48-A997-7CDE6207A507}" type="doc">
      <dgm:prSet loTypeId="urn:microsoft.com/office/officeart/2005/8/layout/pyramid1" loCatId="" qsTypeId="urn:microsoft.com/office/officeart/2005/8/quickstyle/simple1" qsCatId="simple" csTypeId="urn:microsoft.com/office/officeart/2005/8/colors/accent1_2" csCatId="accent1" phldr="1"/>
      <dgm:spPr/>
    </dgm:pt>
    <dgm:pt modelId="{E30F517B-1392-9F40-AED1-523A0E72E7E8}">
      <dgm:prSet phldrT="[Text]" custT="1"/>
      <dgm:spPr/>
      <dgm:t>
        <a:bodyPr/>
        <a:lstStyle/>
        <a:p>
          <a:r>
            <a:rPr lang="en-GB" sz="2000" dirty="0"/>
            <a:t>Priesthood for Mars, Romulus and Quirinus</a:t>
          </a:r>
          <a:r>
            <a:rPr lang="en-GB" sz="2500" dirty="0"/>
            <a:t>.</a:t>
          </a:r>
        </a:p>
      </dgm:t>
    </dgm:pt>
    <dgm:pt modelId="{812AC4B6-F55A-634E-A724-55839D695D79}" type="parTrans" cxnId="{1E7DD09A-E685-1B4B-BD48-D080A2F4E047}">
      <dgm:prSet/>
      <dgm:spPr/>
      <dgm:t>
        <a:bodyPr/>
        <a:lstStyle/>
        <a:p>
          <a:endParaRPr lang="en-GB"/>
        </a:p>
      </dgm:t>
    </dgm:pt>
    <dgm:pt modelId="{CE299065-5E3B-0845-8CD3-1E9C5AA07FFD}" type="sibTrans" cxnId="{1E7DD09A-E685-1B4B-BD48-D080A2F4E047}">
      <dgm:prSet/>
      <dgm:spPr/>
      <dgm:t>
        <a:bodyPr/>
        <a:lstStyle/>
        <a:p>
          <a:endParaRPr lang="en-GB"/>
        </a:p>
      </dgm:t>
    </dgm:pt>
    <dgm:pt modelId="{85E4EFFF-876A-E444-892D-E8D5DE2B7E4B}">
      <dgm:prSet phldrT="[Text]"/>
      <dgm:spPr/>
      <dgm:t>
        <a:bodyPr/>
        <a:lstStyle/>
        <a:p>
          <a:r>
            <a:rPr lang="en-GB" dirty="0"/>
            <a:t>Flamen </a:t>
          </a:r>
          <a:r>
            <a:rPr lang="en-GB" dirty="0" err="1"/>
            <a:t>Dialis</a:t>
          </a:r>
          <a:endParaRPr lang="en-GB" dirty="0"/>
        </a:p>
        <a:p>
          <a:r>
            <a:rPr lang="en-GB" dirty="0"/>
            <a:t>(Priest of Jupiter)</a:t>
          </a:r>
        </a:p>
      </dgm:t>
    </dgm:pt>
    <dgm:pt modelId="{DDABCD8C-88C9-F047-B01B-4E4259F67539}" type="parTrans" cxnId="{2DC69127-67C1-8540-92B9-5FA41D91B9EE}">
      <dgm:prSet/>
      <dgm:spPr/>
      <dgm:t>
        <a:bodyPr/>
        <a:lstStyle/>
        <a:p>
          <a:endParaRPr lang="en-GB"/>
        </a:p>
      </dgm:t>
    </dgm:pt>
    <dgm:pt modelId="{B9A195CA-614A-774F-8F5F-7F268E2C3D6E}" type="sibTrans" cxnId="{2DC69127-67C1-8540-92B9-5FA41D91B9EE}">
      <dgm:prSet/>
      <dgm:spPr/>
      <dgm:t>
        <a:bodyPr/>
        <a:lstStyle/>
        <a:p>
          <a:endParaRPr lang="en-GB"/>
        </a:p>
      </dgm:t>
    </dgm:pt>
    <dgm:pt modelId="{952752EB-9EAD-7241-82B1-D9A95D220F93}">
      <dgm:prSet phldrT="[Text]"/>
      <dgm:spPr/>
      <dgm:t>
        <a:bodyPr/>
        <a:lstStyle/>
        <a:p>
          <a:r>
            <a:rPr lang="en-GB" dirty="0"/>
            <a:t>Pontiff	</a:t>
          </a:r>
        </a:p>
      </dgm:t>
    </dgm:pt>
    <dgm:pt modelId="{2645BAE8-2BA9-6243-8A90-6053A0F49250}" type="parTrans" cxnId="{48AB7D1F-4627-044A-B509-C5A8273FD6D8}">
      <dgm:prSet/>
      <dgm:spPr/>
      <dgm:t>
        <a:bodyPr/>
        <a:lstStyle/>
        <a:p>
          <a:endParaRPr lang="en-GB"/>
        </a:p>
      </dgm:t>
    </dgm:pt>
    <dgm:pt modelId="{0964AA7E-10F3-BA46-8703-1DB9DA0B396B}" type="sibTrans" cxnId="{48AB7D1F-4627-044A-B509-C5A8273FD6D8}">
      <dgm:prSet/>
      <dgm:spPr/>
      <dgm:t>
        <a:bodyPr/>
        <a:lstStyle/>
        <a:p>
          <a:endParaRPr lang="en-GB"/>
        </a:p>
      </dgm:t>
    </dgm:pt>
    <dgm:pt modelId="{7F4F064E-FBC7-D04F-991E-04E2C2E025D4}">
      <dgm:prSet/>
      <dgm:spPr/>
      <dgm:t>
        <a:bodyPr/>
        <a:lstStyle/>
        <a:p>
          <a:r>
            <a:rPr lang="en-GB" dirty="0"/>
            <a:t>Vestal Virgins</a:t>
          </a:r>
        </a:p>
      </dgm:t>
    </dgm:pt>
    <dgm:pt modelId="{8B9F3B46-E4AF-674E-AC50-AB1DDF8D9E71}" type="parTrans" cxnId="{030C98AE-63FB-454E-8E26-26C4E6C2A6FE}">
      <dgm:prSet/>
      <dgm:spPr/>
      <dgm:t>
        <a:bodyPr/>
        <a:lstStyle/>
        <a:p>
          <a:endParaRPr lang="en-GB"/>
        </a:p>
      </dgm:t>
    </dgm:pt>
    <dgm:pt modelId="{E00953B4-7631-1144-9592-8E4CABF84888}" type="sibTrans" cxnId="{030C98AE-63FB-454E-8E26-26C4E6C2A6FE}">
      <dgm:prSet/>
      <dgm:spPr/>
      <dgm:t>
        <a:bodyPr/>
        <a:lstStyle/>
        <a:p>
          <a:endParaRPr lang="en-GB"/>
        </a:p>
      </dgm:t>
    </dgm:pt>
    <dgm:pt modelId="{F497EB73-7783-084A-9E06-6E503716E4A7}" type="pres">
      <dgm:prSet presAssocID="{7BA1CF4D-C17B-CF48-A997-7CDE6207A507}" presName="Name0" presStyleCnt="0">
        <dgm:presLayoutVars>
          <dgm:dir/>
          <dgm:animLvl val="lvl"/>
          <dgm:resizeHandles val="exact"/>
        </dgm:presLayoutVars>
      </dgm:prSet>
      <dgm:spPr/>
    </dgm:pt>
    <dgm:pt modelId="{FB648B26-ADE3-2244-A5B3-12F831E8A6EF}" type="pres">
      <dgm:prSet presAssocID="{E30F517B-1392-9F40-AED1-523A0E72E7E8}" presName="Name8" presStyleCnt="0"/>
      <dgm:spPr/>
    </dgm:pt>
    <dgm:pt modelId="{5AF18EBD-D122-A542-A2B0-B2ABFA09D6C3}" type="pres">
      <dgm:prSet presAssocID="{E30F517B-1392-9F40-AED1-523A0E72E7E8}" presName="level" presStyleLbl="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A231080-0C8E-CB4C-8F38-BD35F2AF020E}" type="pres">
      <dgm:prSet presAssocID="{E30F517B-1392-9F40-AED1-523A0E72E7E8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D5E6539-62B0-F748-A9B7-F4B5B44085E8}" type="pres">
      <dgm:prSet presAssocID="{85E4EFFF-876A-E444-892D-E8D5DE2B7E4B}" presName="Name8" presStyleCnt="0"/>
      <dgm:spPr/>
    </dgm:pt>
    <dgm:pt modelId="{39A4152D-1B65-7848-BB74-E4C3AAC5DAF1}" type="pres">
      <dgm:prSet presAssocID="{85E4EFFF-876A-E444-892D-E8D5DE2B7E4B}" presName="level" presStyleLbl="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1914F2C-DA36-224E-9884-2272F3AE41F2}" type="pres">
      <dgm:prSet presAssocID="{85E4EFFF-876A-E444-892D-E8D5DE2B7E4B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971BE4A-D9F3-2F4E-B90E-E64BF838D1F2}" type="pres">
      <dgm:prSet presAssocID="{952752EB-9EAD-7241-82B1-D9A95D220F93}" presName="Name8" presStyleCnt="0"/>
      <dgm:spPr/>
    </dgm:pt>
    <dgm:pt modelId="{F2919A61-395A-DA43-AE1C-1A06D645EB5B}" type="pres">
      <dgm:prSet presAssocID="{952752EB-9EAD-7241-82B1-D9A95D220F93}" presName="level" presStyleLbl="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3EE4484-2F02-2A47-AFE4-C49BC82AC5FB}" type="pres">
      <dgm:prSet presAssocID="{952752EB-9EAD-7241-82B1-D9A95D220F93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6D979E2-3921-904D-87BD-762459141E7C}" type="pres">
      <dgm:prSet presAssocID="{7F4F064E-FBC7-D04F-991E-04E2C2E025D4}" presName="Name8" presStyleCnt="0"/>
      <dgm:spPr/>
    </dgm:pt>
    <dgm:pt modelId="{41F8A259-411C-9F4E-81CE-CBA04080CBD0}" type="pres">
      <dgm:prSet presAssocID="{7F4F064E-FBC7-D04F-991E-04E2C2E025D4}" presName="level" presStyleLbl="node1" presStyleIdx="3" presStyleCnt="4" custLinFactNeighborX="19292" custLinFactNeighborY="67448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2309EA2-ABB1-2640-8241-BBD9484079C8}" type="pres">
      <dgm:prSet presAssocID="{7F4F064E-FBC7-D04F-991E-04E2C2E025D4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E12EFA62-587E-A948-8182-FB3B26384F10}" type="presOf" srcId="{85E4EFFF-876A-E444-892D-E8D5DE2B7E4B}" destId="{39A4152D-1B65-7848-BB74-E4C3AAC5DAF1}" srcOrd="0" destOrd="0" presId="urn:microsoft.com/office/officeart/2005/8/layout/pyramid1"/>
    <dgm:cxn modelId="{6BA12E62-E67C-0B48-A876-1DB798111F96}" type="presOf" srcId="{85E4EFFF-876A-E444-892D-E8D5DE2B7E4B}" destId="{31914F2C-DA36-224E-9884-2272F3AE41F2}" srcOrd="1" destOrd="0" presId="urn:microsoft.com/office/officeart/2005/8/layout/pyramid1"/>
    <dgm:cxn modelId="{2DC69127-67C1-8540-92B9-5FA41D91B9EE}" srcId="{7BA1CF4D-C17B-CF48-A997-7CDE6207A507}" destId="{85E4EFFF-876A-E444-892D-E8D5DE2B7E4B}" srcOrd="1" destOrd="0" parTransId="{DDABCD8C-88C9-F047-B01B-4E4259F67539}" sibTransId="{B9A195CA-614A-774F-8F5F-7F268E2C3D6E}"/>
    <dgm:cxn modelId="{ACEEE827-6C25-0248-83E0-ECB9B3EA2713}" type="presOf" srcId="{E30F517B-1392-9F40-AED1-523A0E72E7E8}" destId="{4A231080-0C8E-CB4C-8F38-BD35F2AF020E}" srcOrd="1" destOrd="0" presId="urn:microsoft.com/office/officeart/2005/8/layout/pyramid1"/>
    <dgm:cxn modelId="{FD681D04-B1FE-2742-8BDD-5EF9B57158F6}" type="presOf" srcId="{E30F517B-1392-9F40-AED1-523A0E72E7E8}" destId="{5AF18EBD-D122-A542-A2B0-B2ABFA09D6C3}" srcOrd="0" destOrd="0" presId="urn:microsoft.com/office/officeart/2005/8/layout/pyramid1"/>
    <dgm:cxn modelId="{4A63AA7C-DAA4-FE4E-A63F-59DBE15C0156}" type="presOf" srcId="{7BA1CF4D-C17B-CF48-A997-7CDE6207A507}" destId="{F497EB73-7783-084A-9E06-6E503716E4A7}" srcOrd="0" destOrd="0" presId="urn:microsoft.com/office/officeart/2005/8/layout/pyramid1"/>
    <dgm:cxn modelId="{48AB7D1F-4627-044A-B509-C5A8273FD6D8}" srcId="{7BA1CF4D-C17B-CF48-A997-7CDE6207A507}" destId="{952752EB-9EAD-7241-82B1-D9A95D220F93}" srcOrd="2" destOrd="0" parTransId="{2645BAE8-2BA9-6243-8A90-6053A0F49250}" sibTransId="{0964AA7E-10F3-BA46-8703-1DB9DA0B396B}"/>
    <dgm:cxn modelId="{030C98AE-63FB-454E-8E26-26C4E6C2A6FE}" srcId="{7BA1CF4D-C17B-CF48-A997-7CDE6207A507}" destId="{7F4F064E-FBC7-D04F-991E-04E2C2E025D4}" srcOrd="3" destOrd="0" parTransId="{8B9F3B46-E4AF-674E-AC50-AB1DDF8D9E71}" sibTransId="{E00953B4-7631-1144-9592-8E4CABF84888}"/>
    <dgm:cxn modelId="{F27D5E6E-CF84-0A42-B5D2-82DC3C05F0C5}" type="presOf" srcId="{7F4F064E-FBC7-D04F-991E-04E2C2E025D4}" destId="{41F8A259-411C-9F4E-81CE-CBA04080CBD0}" srcOrd="0" destOrd="0" presId="urn:microsoft.com/office/officeart/2005/8/layout/pyramid1"/>
    <dgm:cxn modelId="{340D4541-1BAD-3249-85DE-7F204ACFEEC1}" type="presOf" srcId="{952752EB-9EAD-7241-82B1-D9A95D220F93}" destId="{F2919A61-395A-DA43-AE1C-1A06D645EB5B}" srcOrd="0" destOrd="0" presId="urn:microsoft.com/office/officeart/2005/8/layout/pyramid1"/>
    <dgm:cxn modelId="{C1C92FE4-B8C0-BC49-9244-F2F7CD9F184D}" type="presOf" srcId="{7F4F064E-FBC7-D04F-991E-04E2C2E025D4}" destId="{E2309EA2-ABB1-2640-8241-BBD9484079C8}" srcOrd="1" destOrd="0" presId="urn:microsoft.com/office/officeart/2005/8/layout/pyramid1"/>
    <dgm:cxn modelId="{E67C784C-0FCB-824A-A312-0B3C99D26A1D}" type="presOf" srcId="{952752EB-9EAD-7241-82B1-D9A95D220F93}" destId="{F3EE4484-2F02-2A47-AFE4-C49BC82AC5FB}" srcOrd="1" destOrd="0" presId="urn:microsoft.com/office/officeart/2005/8/layout/pyramid1"/>
    <dgm:cxn modelId="{1E7DD09A-E685-1B4B-BD48-D080A2F4E047}" srcId="{7BA1CF4D-C17B-CF48-A997-7CDE6207A507}" destId="{E30F517B-1392-9F40-AED1-523A0E72E7E8}" srcOrd="0" destOrd="0" parTransId="{812AC4B6-F55A-634E-A724-55839D695D79}" sibTransId="{CE299065-5E3B-0845-8CD3-1E9C5AA07FFD}"/>
    <dgm:cxn modelId="{9A9780F8-DB38-674A-88AB-DCB1A6EE29DC}" type="presParOf" srcId="{F497EB73-7783-084A-9E06-6E503716E4A7}" destId="{FB648B26-ADE3-2244-A5B3-12F831E8A6EF}" srcOrd="0" destOrd="0" presId="urn:microsoft.com/office/officeart/2005/8/layout/pyramid1"/>
    <dgm:cxn modelId="{73F78E7B-93C8-924A-A1BC-E4C76F38B4E6}" type="presParOf" srcId="{FB648B26-ADE3-2244-A5B3-12F831E8A6EF}" destId="{5AF18EBD-D122-A542-A2B0-B2ABFA09D6C3}" srcOrd="0" destOrd="0" presId="urn:microsoft.com/office/officeart/2005/8/layout/pyramid1"/>
    <dgm:cxn modelId="{5F15E6C5-9489-5E45-8264-0879A7B176A8}" type="presParOf" srcId="{FB648B26-ADE3-2244-A5B3-12F831E8A6EF}" destId="{4A231080-0C8E-CB4C-8F38-BD35F2AF020E}" srcOrd="1" destOrd="0" presId="urn:microsoft.com/office/officeart/2005/8/layout/pyramid1"/>
    <dgm:cxn modelId="{DF9156ED-6233-9C4C-B094-0B18D7DD8D49}" type="presParOf" srcId="{F497EB73-7783-084A-9E06-6E503716E4A7}" destId="{7D5E6539-62B0-F748-A9B7-F4B5B44085E8}" srcOrd="1" destOrd="0" presId="urn:microsoft.com/office/officeart/2005/8/layout/pyramid1"/>
    <dgm:cxn modelId="{DD3E870D-8ED0-624D-BD4A-1E005F819441}" type="presParOf" srcId="{7D5E6539-62B0-F748-A9B7-F4B5B44085E8}" destId="{39A4152D-1B65-7848-BB74-E4C3AAC5DAF1}" srcOrd="0" destOrd="0" presId="urn:microsoft.com/office/officeart/2005/8/layout/pyramid1"/>
    <dgm:cxn modelId="{3593E2CE-E3E7-7F41-B95E-D57152FD6734}" type="presParOf" srcId="{7D5E6539-62B0-F748-A9B7-F4B5B44085E8}" destId="{31914F2C-DA36-224E-9884-2272F3AE41F2}" srcOrd="1" destOrd="0" presId="urn:microsoft.com/office/officeart/2005/8/layout/pyramid1"/>
    <dgm:cxn modelId="{BCCCBD92-92E2-0D4B-9D59-F9D137738964}" type="presParOf" srcId="{F497EB73-7783-084A-9E06-6E503716E4A7}" destId="{0971BE4A-D9F3-2F4E-B90E-E64BF838D1F2}" srcOrd="2" destOrd="0" presId="urn:microsoft.com/office/officeart/2005/8/layout/pyramid1"/>
    <dgm:cxn modelId="{6BE4E764-48BF-1D4D-95BD-59FB0C194264}" type="presParOf" srcId="{0971BE4A-D9F3-2F4E-B90E-E64BF838D1F2}" destId="{F2919A61-395A-DA43-AE1C-1A06D645EB5B}" srcOrd="0" destOrd="0" presId="urn:microsoft.com/office/officeart/2005/8/layout/pyramid1"/>
    <dgm:cxn modelId="{6DF7F3A5-7FAE-3546-83A6-315538C4AE80}" type="presParOf" srcId="{0971BE4A-D9F3-2F4E-B90E-E64BF838D1F2}" destId="{F3EE4484-2F02-2A47-AFE4-C49BC82AC5FB}" srcOrd="1" destOrd="0" presId="urn:microsoft.com/office/officeart/2005/8/layout/pyramid1"/>
    <dgm:cxn modelId="{E7714C93-5449-164E-8AA5-E10630A42909}" type="presParOf" srcId="{F497EB73-7783-084A-9E06-6E503716E4A7}" destId="{16D979E2-3921-904D-87BD-762459141E7C}" srcOrd="3" destOrd="0" presId="urn:microsoft.com/office/officeart/2005/8/layout/pyramid1"/>
    <dgm:cxn modelId="{3F3AF857-DE78-874B-97A2-3DAE5C9C033F}" type="presParOf" srcId="{16D979E2-3921-904D-87BD-762459141E7C}" destId="{41F8A259-411C-9F4E-81CE-CBA04080CBD0}" srcOrd="0" destOrd="0" presId="urn:microsoft.com/office/officeart/2005/8/layout/pyramid1"/>
    <dgm:cxn modelId="{2C158900-F736-1F4E-82B9-897AE63C4DEB}" type="presParOf" srcId="{16D979E2-3921-904D-87BD-762459141E7C}" destId="{E2309EA2-ABB1-2640-8241-BBD9484079C8}" srcOrd="1" destOrd="0" presId="urn:microsoft.com/office/officeart/2005/8/layout/pyramid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AF18EBD-D122-A542-A2B0-B2ABFA09D6C3}">
      <dsp:nvSpPr>
        <dsp:cNvPr id="0" name=""/>
        <dsp:cNvSpPr/>
      </dsp:nvSpPr>
      <dsp:spPr>
        <a:xfrm>
          <a:off x="2170450" y="0"/>
          <a:ext cx="1446967" cy="1476240"/>
        </a:xfrm>
        <a:prstGeom prst="trapezoid">
          <a:avLst>
            <a:gd name="adj" fmla="val 5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000" kern="1200" dirty="0"/>
            <a:t>Priesthood for Mars, Romulus and Quirinus</a:t>
          </a:r>
          <a:r>
            <a:rPr lang="en-GB" sz="2500" kern="1200" dirty="0"/>
            <a:t>.</a:t>
          </a:r>
        </a:p>
      </dsp:txBody>
      <dsp:txXfrm>
        <a:off x="2170450" y="0"/>
        <a:ext cx="1446967" cy="1476240"/>
      </dsp:txXfrm>
    </dsp:sp>
    <dsp:sp modelId="{39A4152D-1B65-7848-BB74-E4C3AAC5DAF1}">
      <dsp:nvSpPr>
        <dsp:cNvPr id="0" name=""/>
        <dsp:cNvSpPr/>
      </dsp:nvSpPr>
      <dsp:spPr>
        <a:xfrm>
          <a:off x="1446967" y="1476240"/>
          <a:ext cx="2893934" cy="1476240"/>
        </a:xfrm>
        <a:prstGeom prst="trapezoid">
          <a:avLst>
            <a:gd name="adj" fmla="val 49009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3020" tIns="33020" rIns="33020" bIns="3302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600" kern="1200" dirty="0"/>
            <a:t>Flamen </a:t>
          </a:r>
          <a:r>
            <a:rPr lang="en-GB" sz="2600" kern="1200" dirty="0" err="1"/>
            <a:t>Dialis</a:t>
          </a:r>
          <a:endParaRPr lang="en-GB" sz="2600" kern="1200" dirty="0"/>
        </a:p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600" kern="1200" dirty="0"/>
            <a:t>(Priest of Jupiter)</a:t>
          </a:r>
        </a:p>
      </dsp:txBody>
      <dsp:txXfrm>
        <a:off x="1953405" y="1476240"/>
        <a:ext cx="1881057" cy="1476240"/>
      </dsp:txXfrm>
    </dsp:sp>
    <dsp:sp modelId="{F2919A61-395A-DA43-AE1C-1A06D645EB5B}">
      <dsp:nvSpPr>
        <dsp:cNvPr id="0" name=""/>
        <dsp:cNvSpPr/>
      </dsp:nvSpPr>
      <dsp:spPr>
        <a:xfrm>
          <a:off x="723483" y="2952481"/>
          <a:ext cx="4340901" cy="1476240"/>
        </a:xfrm>
        <a:prstGeom prst="trapezoid">
          <a:avLst>
            <a:gd name="adj" fmla="val 49009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3020" tIns="33020" rIns="33020" bIns="3302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600" kern="1200" dirty="0"/>
            <a:t>Pontiff	</a:t>
          </a:r>
        </a:p>
      </dsp:txBody>
      <dsp:txXfrm>
        <a:off x="1483141" y="2952481"/>
        <a:ext cx="2821586" cy="1476240"/>
      </dsp:txXfrm>
    </dsp:sp>
    <dsp:sp modelId="{41F8A259-411C-9F4E-81CE-CBA04080CBD0}">
      <dsp:nvSpPr>
        <dsp:cNvPr id="0" name=""/>
        <dsp:cNvSpPr/>
      </dsp:nvSpPr>
      <dsp:spPr>
        <a:xfrm>
          <a:off x="0" y="4428722"/>
          <a:ext cx="5787869" cy="1476240"/>
        </a:xfrm>
        <a:prstGeom prst="trapezoid">
          <a:avLst>
            <a:gd name="adj" fmla="val 49009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3020" tIns="33020" rIns="33020" bIns="3302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600" kern="1200" dirty="0"/>
            <a:t>Vestal Virgins</a:t>
          </a:r>
        </a:p>
      </dsp:txBody>
      <dsp:txXfrm>
        <a:off x="1012877" y="4428722"/>
        <a:ext cx="3762114" cy="147624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1">
  <dgm:title val=""/>
  <dgm:desc val=""/>
  <dgm:catLst>
    <dgm:cat type="pyramid" pri="1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linDir" val="fromB"/>
          <dgm:param type="txDir" val="fromT"/>
          <dgm:param type="pyraAcctPos" val="aft"/>
          <dgm:param type="pyraAcctTxMar" val="step"/>
          <dgm:param type="pyraAcctBkgdNode" val="acctBkgd"/>
          <dgm:param type="pyraAcctTxNode" val="acctTx"/>
          <dgm:param type="pyraLvlNode" val="level"/>
        </dgm:alg>
      </dgm:if>
      <dgm:else name="Name3">
        <dgm:alg type="pyra">
          <dgm:param type="linDir" val="fromB"/>
          <dgm:param type="txDir" val="fromT"/>
          <dgm:param type="pyraAcctPos" val="bef"/>
          <dgm:param type="pyraAcctTxMar" val="step"/>
          <dgm:param type="pyraAcctBkgdNode" val="acctBkgd"/>
          <dgm:param type="pyraAcctTxNode" val="acctTx"/>
          <dgm:param type="pyraLvlNode" val="level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4440F7-1B83-4E38-8183-AE513D7C59A9}" type="datetimeFigureOut">
              <a:rPr lang="en-GB" smtClean="0"/>
              <a:t>26/02/2020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1A0BA5-06BD-4E0A-8EFC-D1318794A74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52880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4440F7-1B83-4E38-8183-AE513D7C59A9}" type="datetimeFigureOut">
              <a:rPr lang="en-GB" smtClean="0"/>
              <a:t>26/02/2020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1A0BA5-06BD-4E0A-8EFC-D1318794A74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661778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4440F7-1B83-4E38-8183-AE513D7C59A9}" type="datetimeFigureOut">
              <a:rPr lang="en-GB" smtClean="0"/>
              <a:t>26/02/2020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1A0BA5-06BD-4E0A-8EFC-D1318794A74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482269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4440F7-1B83-4E38-8183-AE513D7C59A9}" type="datetimeFigureOut">
              <a:rPr lang="en-GB" smtClean="0"/>
              <a:t>26/02/2020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1A0BA5-06BD-4E0A-8EFC-D1318794A74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341648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4440F7-1B83-4E38-8183-AE513D7C59A9}" type="datetimeFigureOut">
              <a:rPr lang="en-GB" smtClean="0"/>
              <a:t>26/02/2020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1A0BA5-06BD-4E0A-8EFC-D1318794A74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681370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4440F7-1B83-4E38-8183-AE513D7C59A9}" type="datetimeFigureOut">
              <a:rPr lang="en-GB" smtClean="0"/>
              <a:t>26/02/2020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1A0BA5-06BD-4E0A-8EFC-D1318794A74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520575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4440F7-1B83-4E38-8183-AE513D7C59A9}" type="datetimeFigureOut">
              <a:rPr lang="en-GB" smtClean="0"/>
              <a:t>26/02/2020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1A0BA5-06BD-4E0A-8EFC-D1318794A74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004747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4440F7-1B83-4E38-8183-AE513D7C59A9}" type="datetimeFigureOut">
              <a:rPr lang="en-GB" smtClean="0"/>
              <a:t>26/02/2020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1A0BA5-06BD-4E0A-8EFC-D1318794A74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379817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4440F7-1B83-4E38-8183-AE513D7C59A9}" type="datetimeFigureOut">
              <a:rPr lang="en-GB" smtClean="0"/>
              <a:t>26/02/2020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1A0BA5-06BD-4E0A-8EFC-D1318794A74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743267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4440F7-1B83-4E38-8183-AE513D7C59A9}" type="datetimeFigureOut">
              <a:rPr lang="en-GB" smtClean="0"/>
              <a:t>26/02/2020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1A0BA5-06BD-4E0A-8EFC-D1318794A74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951289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4440F7-1B83-4E38-8183-AE513D7C59A9}" type="datetimeFigureOut">
              <a:rPr lang="en-GB" smtClean="0"/>
              <a:t>26/02/2020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1A0BA5-06BD-4E0A-8EFC-D1318794A74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99776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4440F7-1B83-4E38-8183-AE513D7C59A9}" type="datetimeFigureOut">
              <a:rPr lang="en-GB" smtClean="0"/>
              <a:t>26/02/2020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1A0BA5-06BD-4E0A-8EFC-D1318794A74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799792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tiff"/><Relationship Id="rId1" Type="http://schemas.openxmlformats.org/officeDocument/2006/relationships/video" Target="https://www.youtube.com/embed/ZE0HIgNtHHw?start=150&amp;feature=oembed" TargetMode="External"/><Relationship Id="rId2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4" Type="http://schemas.openxmlformats.org/officeDocument/2006/relationships/diagramLayout" Target="../diagrams/layout1.xml"/><Relationship Id="rId5" Type="http://schemas.openxmlformats.org/officeDocument/2006/relationships/diagramQuickStyle" Target="../diagrams/quickStyle1.xml"/><Relationship Id="rId6" Type="http://schemas.openxmlformats.org/officeDocument/2006/relationships/diagramColors" Target="../diagrams/colors1.xml"/><Relationship Id="rId7" Type="http://schemas.microsoft.com/office/2007/relationships/diagramDrawing" Target="../diagrams/drawing1.xml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creen Shot 2020-02-26 at 12.13.10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9" y="0"/>
            <a:ext cx="1218817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71134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20588" y="-957317"/>
            <a:ext cx="11191741" cy="2387600"/>
          </a:xfrm>
        </p:spPr>
        <p:txBody>
          <a:bodyPr>
            <a:noAutofit/>
          </a:bodyPr>
          <a:lstStyle/>
          <a:p>
            <a:r>
              <a:rPr lang="en-GB" u="sng" dirty="0" err="1"/>
              <a:t>Numa</a:t>
            </a:r>
            <a:r>
              <a:rPr lang="en-GB" u="sng" dirty="0"/>
              <a:t> becomes King</a:t>
            </a:r>
            <a:endParaRPr lang="en-GB" sz="7200" b="1" u="sng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xmlns="" id="{A7DB6BD2-A637-C741-A599-F4CFF4A5F755}"/>
              </a:ext>
            </a:extLst>
          </p:cNvPr>
          <p:cNvSpPr/>
          <p:nvPr/>
        </p:nvSpPr>
        <p:spPr>
          <a:xfrm>
            <a:off x="2388061" y="4965755"/>
            <a:ext cx="7880545" cy="165576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2400" b="1" u="sng" dirty="0"/>
              <a:t>TASK</a:t>
            </a:r>
            <a:r>
              <a:rPr lang="en-GB" sz="2400" dirty="0"/>
              <a:t>: Read p.17 of the book and add to your timeline from last lesson: </a:t>
            </a:r>
          </a:p>
          <a:p>
            <a:pPr algn="ctr"/>
            <a:r>
              <a:rPr lang="en-GB" sz="2400" dirty="0"/>
              <a:t>How the Sabines and Romans </a:t>
            </a:r>
            <a:r>
              <a:rPr lang="en-GB" sz="2400"/>
              <a:t>made peace </a:t>
            </a:r>
            <a:r>
              <a:rPr lang="en-GB" sz="2400" dirty="0"/>
              <a:t>according to Livy</a:t>
            </a:r>
          </a:p>
          <a:p>
            <a:pPr algn="ctr"/>
            <a:r>
              <a:rPr lang="en-GB" sz="2400" dirty="0"/>
              <a:t>What problems are there with Livy’s account?</a:t>
            </a: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xmlns="" id="{76B2FA4F-9D8D-C346-A788-3397C65B090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73812069"/>
              </p:ext>
            </p:extLst>
          </p:nvPr>
        </p:nvGraphicFramePr>
        <p:xfrm>
          <a:off x="1257536" y="2194714"/>
          <a:ext cx="6147605" cy="189341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6147605">
                  <a:extLst>
                    <a:ext uri="{9D8B030D-6E8A-4147-A177-3AD203B41FA5}">
                      <a16:colId xmlns:a16="http://schemas.microsoft.com/office/drawing/2014/main" xmlns="" val="3230516048"/>
                    </a:ext>
                  </a:extLst>
                </a:gridCol>
              </a:tblGrid>
              <a:tr h="732443">
                <a:tc>
                  <a:txBody>
                    <a:bodyPr/>
                    <a:lstStyle/>
                    <a:p>
                      <a:pPr marL="342900" lvl="0" indent="-342900">
                        <a:buFont typeface="+mj-lt"/>
                        <a:buAutoNum type="arabicPeriod"/>
                      </a:pPr>
                      <a:r>
                        <a:rPr lang="en-GB" sz="18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To understand the process of </a:t>
                      </a:r>
                      <a:r>
                        <a:rPr lang="en-GB" sz="1800" b="1" kern="1200" dirty="0" err="1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Numa’s</a:t>
                      </a:r>
                      <a:r>
                        <a:rPr lang="en-GB" sz="18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appointment as King.</a:t>
                      </a:r>
                    </a:p>
                    <a:p>
                      <a:pPr marL="342900" indent="-342900">
                        <a:buFont typeface="+mj-lt"/>
                        <a:buAutoNum type="arabicPeriod"/>
                      </a:pPr>
                      <a:endParaRPr lang="en-GB" sz="1800" b="1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342900" lvl="0" indent="-342900">
                        <a:buFont typeface="+mj-lt"/>
                        <a:buAutoNum type="arabicPeriod"/>
                      </a:pPr>
                      <a:r>
                        <a:rPr lang="en-GB" sz="18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To explain and assess his religious initiatives.</a:t>
                      </a:r>
                    </a:p>
                    <a:p>
                      <a:pPr marL="342900" indent="-342900">
                        <a:buFont typeface="+mj-lt"/>
                        <a:buAutoNum type="arabicPeriod"/>
                      </a:pPr>
                      <a:endParaRPr lang="en-GB" sz="1800" b="1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342900" lvl="0" indent="-342900">
                        <a:buFont typeface="+mj-lt"/>
                        <a:buAutoNum type="arabicPeriod"/>
                      </a:pPr>
                      <a:r>
                        <a:rPr lang="en-GB" sz="18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To assess how successfully </a:t>
                      </a:r>
                      <a:r>
                        <a:rPr lang="en-GB" sz="1800" b="1" kern="1200" dirty="0" err="1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Numa</a:t>
                      </a:r>
                      <a:r>
                        <a:rPr lang="en-GB" sz="18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brings peace to Rome.</a:t>
                      </a:r>
                    </a:p>
                    <a:p>
                      <a:pPr marL="228600" indent="-228600" algn="just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endParaRPr lang="en-GB" sz="3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904148965"/>
                  </a:ext>
                </a:extLst>
              </a:tr>
            </a:tbl>
          </a:graphicData>
        </a:graphic>
      </p:graphicFrame>
      <p:pic>
        <p:nvPicPr>
          <p:cNvPr id="3" name="Picture 2">
            <a:extLst>
              <a:ext uri="{FF2B5EF4-FFF2-40B4-BE49-F238E27FC236}">
                <a16:creationId xmlns:a16="http://schemas.microsoft.com/office/drawing/2014/main" xmlns="" id="{5520A9EE-48BB-5D46-95B9-57351940AC9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51680" y="1753849"/>
            <a:ext cx="3897806" cy="30459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33791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953037"/>
          </a:xfrm>
          <a:solidFill>
            <a:srgbClr val="D60093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n-GB" sz="4800" b="1" u="sng" dirty="0"/>
              <a:t>Step 1: The Interregnum</a:t>
            </a:r>
          </a:p>
        </p:txBody>
      </p:sp>
      <p:sp>
        <p:nvSpPr>
          <p:cNvPr id="4" name="Rectangle 3"/>
          <p:cNvSpPr/>
          <p:nvPr/>
        </p:nvSpPr>
        <p:spPr>
          <a:xfrm>
            <a:off x="5166707" y="1143419"/>
            <a:ext cx="6583859" cy="259810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2400" b="1" u="sng" dirty="0"/>
              <a:t>TASKS</a:t>
            </a:r>
            <a:r>
              <a:rPr lang="en-GB" sz="2400" dirty="0"/>
              <a:t>:</a:t>
            </a:r>
          </a:p>
          <a:p>
            <a:r>
              <a:rPr lang="en-GB" sz="2400" dirty="0"/>
              <a:t>Read Livy 1.17 and answer:</a:t>
            </a:r>
          </a:p>
          <a:p>
            <a:pPr marL="457200" indent="-457200">
              <a:buFont typeface="+mj-lt"/>
              <a:buAutoNum type="arabicPeriod"/>
            </a:pPr>
            <a:r>
              <a:rPr lang="en-GB" sz="2400" dirty="0"/>
              <a:t>How long did the interregnum last?</a:t>
            </a:r>
          </a:p>
          <a:p>
            <a:pPr marL="457200" indent="-457200">
              <a:buFont typeface="+mj-lt"/>
              <a:buAutoNum type="arabicPeriod"/>
            </a:pPr>
            <a:r>
              <a:rPr lang="en-GB" sz="2400" dirty="0"/>
              <a:t>How do long was each leader of the decury in charge?</a:t>
            </a:r>
          </a:p>
          <a:p>
            <a:pPr marL="457200" indent="-457200">
              <a:buFont typeface="+mj-lt"/>
              <a:buAutoNum type="arabicPeriod"/>
            </a:pPr>
            <a:r>
              <a:rPr lang="en-GB" sz="2400" dirty="0"/>
              <a:t> Who </a:t>
            </a:r>
            <a:r>
              <a:rPr lang="en-GB" sz="2400" b="1" i="1" dirty="0"/>
              <a:t>really</a:t>
            </a:r>
            <a:r>
              <a:rPr lang="en-GB" sz="2400" dirty="0"/>
              <a:t> got to decide who should be king? </a:t>
            </a:r>
          </a:p>
          <a:p>
            <a:endParaRPr lang="en-GB" sz="2400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xmlns="" id="{EB391817-E496-B34C-958C-EDA728BD3A5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1434" y="1213289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xmlns="" id="{8D0928D7-D8F4-474F-BED7-FDB0324E48EB}"/>
              </a:ext>
            </a:extLst>
          </p:cNvPr>
          <p:cNvSpPr/>
          <p:nvPr/>
        </p:nvSpPr>
        <p:spPr>
          <a:xfrm>
            <a:off x="7628569" y="4000819"/>
            <a:ext cx="4297213" cy="273269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2400" b="1" u="sng" dirty="0"/>
              <a:t>CHALLENGE</a:t>
            </a:r>
            <a:r>
              <a:rPr lang="en-GB" sz="2400" dirty="0"/>
              <a:t>:</a:t>
            </a:r>
          </a:p>
          <a:p>
            <a:pPr algn="ctr"/>
            <a:r>
              <a:rPr lang="en-GB" sz="2400" dirty="0"/>
              <a:t>Look back over Livy’s passage in 1.17 and highlight the sections Livy could not have known for sure. Look for emotions and speeches only an eyewitness could capture!</a:t>
            </a:r>
          </a:p>
        </p:txBody>
      </p:sp>
      <p:sp>
        <p:nvSpPr>
          <p:cNvPr id="5" name="Explosion 1 4">
            <a:extLst>
              <a:ext uri="{FF2B5EF4-FFF2-40B4-BE49-F238E27FC236}">
                <a16:creationId xmlns:a16="http://schemas.microsoft.com/office/drawing/2014/main" xmlns="" id="{788BC899-D3F9-7947-AA1B-3C769DEDB3EE}"/>
              </a:ext>
            </a:extLst>
          </p:cNvPr>
          <p:cNvSpPr/>
          <p:nvPr/>
        </p:nvSpPr>
        <p:spPr>
          <a:xfrm rot="20915370">
            <a:off x="234917" y="923902"/>
            <a:ext cx="4751882" cy="2293490"/>
          </a:xfrm>
          <a:prstGeom prst="irregularSeal1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Inter= between</a:t>
            </a:r>
          </a:p>
          <a:p>
            <a:pPr algn="ctr"/>
            <a:r>
              <a:rPr lang="en-US" dirty="0"/>
              <a:t>Regnum (from </a:t>
            </a:r>
            <a:r>
              <a:rPr lang="en-US" dirty="0" err="1"/>
              <a:t>king,rex</a:t>
            </a:r>
            <a:r>
              <a:rPr lang="en-US" dirty="0"/>
              <a:t>)= kings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xmlns="" id="{B4B26A79-6EC7-804C-9556-A86329EFB9D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009" y="4588151"/>
            <a:ext cx="2062128" cy="1611443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xmlns="" id="{0E9F2F97-4687-3A4F-A5E3-47EDA5344F76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1272" y="4429858"/>
            <a:ext cx="1433122" cy="1874612"/>
          </a:xfrm>
          <a:prstGeom prst="rect">
            <a:avLst/>
          </a:prstGeom>
        </p:spPr>
      </p:pic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xmlns="" id="{ADD88C2A-FFD1-F842-9170-666A2660FB4E}"/>
              </a:ext>
            </a:extLst>
          </p:cNvPr>
          <p:cNvCxnSpPr>
            <a:cxnSpLocks/>
          </p:cNvCxnSpPr>
          <p:nvPr/>
        </p:nvCxnSpPr>
        <p:spPr>
          <a:xfrm>
            <a:off x="2008682" y="5216577"/>
            <a:ext cx="3552669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angle 15">
            <a:extLst>
              <a:ext uri="{FF2B5EF4-FFF2-40B4-BE49-F238E27FC236}">
                <a16:creationId xmlns:a16="http://schemas.microsoft.com/office/drawing/2014/main" xmlns="" id="{0A4AF004-0CBC-AB4F-997F-ACB8C3F85E64}"/>
              </a:ext>
            </a:extLst>
          </p:cNvPr>
          <p:cNvSpPr/>
          <p:nvPr/>
        </p:nvSpPr>
        <p:spPr>
          <a:xfrm>
            <a:off x="5051685" y="6304470"/>
            <a:ext cx="2062709" cy="42903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59 BC-AD 17</a:t>
            </a:r>
            <a:endParaRPr lang="en-US" dirty="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xmlns="" id="{8B4C9648-D8E2-D147-8DAC-7920AD7C98DF}"/>
              </a:ext>
            </a:extLst>
          </p:cNvPr>
          <p:cNvSpPr/>
          <p:nvPr/>
        </p:nvSpPr>
        <p:spPr>
          <a:xfrm>
            <a:off x="266218" y="6242832"/>
            <a:ext cx="2062709" cy="42903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753 BC- 673 BC</a:t>
            </a:r>
            <a:endParaRPr lang="en-US" dirty="0"/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xmlns="" id="{9C1F9DE6-DA16-464D-A697-FB0019401339}"/>
              </a:ext>
            </a:extLst>
          </p:cNvPr>
          <p:cNvSpPr/>
          <p:nvPr/>
        </p:nvSpPr>
        <p:spPr>
          <a:xfrm>
            <a:off x="1636409" y="3284063"/>
            <a:ext cx="4297213" cy="1663072"/>
          </a:xfrm>
          <a:prstGeom prst="roundRect">
            <a:avLst/>
          </a:prstGeom>
          <a:solidFill>
            <a:srgbClr val="CC66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MATHS CHALLENGE</a:t>
            </a:r>
          </a:p>
          <a:p>
            <a:pPr algn="ctr"/>
            <a:r>
              <a:rPr lang="en-US" dirty="0"/>
              <a:t> How many years between </a:t>
            </a:r>
            <a:r>
              <a:rPr lang="en-US" dirty="0" err="1"/>
              <a:t>Numa’s</a:t>
            </a:r>
            <a:r>
              <a:rPr lang="en-US" dirty="0"/>
              <a:t> birth and Livy’s?</a:t>
            </a:r>
          </a:p>
          <a:p>
            <a:pPr algn="ctr"/>
            <a:r>
              <a:rPr lang="en-US" dirty="0"/>
              <a:t>How many years between their death dates?</a:t>
            </a:r>
          </a:p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60697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3" grpId="0" animBg="1"/>
      <p:bldP spid="16" grpId="0" animBg="1"/>
      <p:bldP spid="18" grpId="0" animBg="1"/>
      <p:bldP spid="1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785611"/>
          </a:xfrm>
          <a:solidFill>
            <a:srgbClr val="D60093"/>
          </a:solidFill>
          <a:ln>
            <a:solidFill>
              <a:srgbClr val="D60093"/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/>
          <a:lstStyle/>
          <a:p>
            <a:r>
              <a:rPr lang="en-GB" b="1" u="sng" dirty="0"/>
              <a:t>Step 2: Senate Elect a King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xmlns="" id="{8AA6DE74-B5D6-D747-9CE5-A8779E8DEE6F}"/>
              </a:ext>
            </a:extLst>
          </p:cNvPr>
          <p:cNvSpPr/>
          <p:nvPr/>
        </p:nvSpPr>
        <p:spPr>
          <a:xfrm>
            <a:off x="6700877" y="1226614"/>
            <a:ext cx="5178821" cy="2338184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2000" b="1" u="sng" dirty="0"/>
              <a:t>TASK</a:t>
            </a:r>
            <a:r>
              <a:rPr lang="en-GB" sz="2000" dirty="0"/>
              <a:t>:</a:t>
            </a:r>
          </a:p>
          <a:p>
            <a:pPr algn="ctr"/>
            <a:r>
              <a:rPr lang="en-GB" sz="2000" dirty="0"/>
              <a:t>Read Livy 1.18 and highlight:</a:t>
            </a:r>
          </a:p>
          <a:p>
            <a:pPr algn="ctr"/>
            <a:r>
              <a:rPr lang="en-GB" sz="2000" dirty="0"/>
              <a:t>Questions Livy poses to evaluate the sources that </a:t>
            </a:r>
            <a:r>
              <a:rPr lang="en-GB" sz="2000" i="1" dirty="0"/>
              <a:t>he is using. </a:t>
            </a:r>
          </a:p>
          <a:p>
            <a:pPr algn="ctr"/>
            <a:r>
              <a:rPr lang="en-GB" sz="2000" dirty="0"/>
              <a:t>Add what </a:t>
            </a:r>
            <a:r>
              <a:rPr lang="en-GB" sz="2000" dirty="0" err="1"/>
              <a:t>Numa’s</a:t>
            </a:r>
            <a:r>
              <a:rPr lang="en-GB" sz="2000" dirty="0"/>
              <a:t> key qualities are according to Livy to your </a:t>
            </a:r>
            <a:r>
              <a:rPr lang="en-GB" sz="2000" b="1" dirty="0"/>
              <a:t>Expectation column.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xmlns="" id="{C7D01EC6-DEAD-CB43-9BA5-A2FFEE6CF084}"/>
              </a:ext>
            </a:extLst>
          </p:cNvPr>
          <p:cNvSpPr/>
          <p:nvPr/>
        </p:nvSpPr>
        <p:spPr>
          <a:xfrm>
            <a:off x="6700878" y="3856927"/>
            <a:ext cx="5178821" cy="273269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2000" b="1" u="sng" dirty="0"/>
              <a:t>CHALLENGE</a:t>
            </a:r>
            <a:r>
              <a:rPr lang="en-GB" sz="2000" dirty="0"/>
              <a:t>:</a:t>
            </a:r>
          </a:p>
          <a:p>
            <a:pPr algn="ctr"/>
            <a:r>
              <a:rPr lang="en-GB" sz="2000" dirty="0"/>
              <a:t>Now you have expectations of </a:t>
            </a:r>
            <a:r>
              <a:rPr lang="en-GB" sz="2000" dirty="0" err="1"/>
              <a:t>Numa’s</a:t>
            </a:r>
            <a:r>
              <a:rPr lang="en-GB" sz="2000" dirty="0"/>
              <a:t> character, read Livy 1.19 and fill in the table on the left.</a:t>
            </a:r>
          </a:p>
          <a:p>
            <a:pPr algn="ctr"/>
            <a:r>
              <a:rPr lang="en-GB" sz="2000" dirty="0"/>
              <a:t>E.g. we expect </a:t>
            </a:r>
            <a:r>
              <a:rPr lang="en-GB" sz="2000" dirty="0" err="1"/>
              <a:t>Numa</a:t>
            </a:r>
            <a:r>
              <a:rPr lang="en-GB" sz="2000" dirty="0"/>
              <a:t> to bring peace is that proven to be the case in 1.19?</a:t>
            </a:r>
          </a:p>
          <a:p>
            <a:pPr algn="ctr"/>
            <a:r>
              <a:rPr lang="en-GB" sz="2000" dirty="0"/>
              <a:t>Add these examples to your </a:t>
            </a:r>
            <a:r>
              <a:rPr lang="en-GB" sz="2000" b="1" dirty="0"/>
              <a:t>Reality column.</a:t>
            </a:r>
          </a:p>
        </p:txBody>
      </p:sp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xmlns="" id="{CCB2EBE5-E02D-B844-B7C6-FC6C773994D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97829877"/>
              </p:ext>
            </p:extLst>
          </p:nvPr>
        </p:nvGraphicFramePr>
        <p:xfrm>
          <a:off x="312302" y="1226614"/>
          <a:ext cx="5830623" cy="96615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43541">
                  <a:extLst>
                    <a:ext uri="{9D8B030D-6E8A-4147-A177-3AD203B41FA5}">
                      <a16:colId xmlns:a16="http://schemas.microsoft.com/office/drawing/2014/main" xmlns="" val="621244203"/>
                    </a:ext>
                  </a:extLst>
                </a:gridCol>
                <a:gridCol w="1943541">
                  <a:extLst>
                    <a:ext uri="{9D8B030D-6E8A-4147-A177-3AD203B41FA5}">
                      <a16:colId xmlns:a16="http://schemas.microsoft.com/office/drawing/2014/main" xmlns="" val="2253549775"/>
                    </a:ext>
                  </a:extLst>
                </a:gridCol>
                <a:gridCol w="1943541">
                  <a:extLst>
                    <a:ext uri="{9D8B030D-6E8A-4147-A177-3AD203B41FA5}">
                      <a16:colId xmlns:a16="http://schemas.microsoft.com/office/drawing/2014/main" xmlns="" val="4065362906"/>
                    </a:ext>
                  </a:extLst>
                </a:gridCol>
              </a:tblGrid>
              <a:tr h="337868">
                <a:tc>
                  <a:txBody>
                    <a:bodyPr/>
                    <a:lstStyle/>
                    <a:p>
                      <a:r>
                        <a:rPr lang="en-US" dirty="0"/>
                        <a:t>EXPECTATION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REALITY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EVALUATE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548238168"/>
                  </a:ext>
                </a:extLst>
              </a:tr>
              <a:tr h="600392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665493637"/>
                  </a:ext>
                </a:extLst>
              </a:tr>
            </a:tbl>
          </a:graphicData>
        </a:graphic>
      </p:graphicFrame>
      <p:sp>
        <p:nvSpPr>
          <p:cNvPr id="9" name="Explosion 1 8">
            <a:extLst>
              <a:ext uri="{FF2B5EF4-FFF2-40B4-BE49-F238E27FC236}">
                <a16:creationId xmlns:a16="http://schemas.microsoft.com/office/drawing/2014/main" xmlns="" id="{5EDDFEB9-C15D-3447-9C6D-20CF4A029AC8}"/>
              </a:ext>
            </a:extLst>
          </p:cNvPr>
          <p:cNvSpPr/>
          <p:nvPr/>
        </p:nvSpPr>
        <p:spPr>
          <a:xfrm>
            <a:off x="312302" y="2192766"/>
            <a:ext cx="6388575" cy="4178054"/>
          </a:xfrm>
          <a:prstGeom prst="irregularSeal1">
            <a:avLst/>
          </a:prstGeom>
          <a:solidFill>
            <a:srgbClr val="CC66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HANDS UP:</a:t>
            </a:r>
          </a:p>
          <a:p>
            <a:pPr algn="ctr"/>
            <a:r>
              <a:rPr lang="en-US" dirty="0"/>
              <a:t>To fill the evaluate column as a class, state whether </a:t>
            </a:r>
            <a:r>
              <a:rPr lang="en-US" dirty="0" err="1"/>
              <a:t>Numa</a:t>
            </a:r>
            <a:r>
              <a:rPr lang="en-US" dirty="0"/>
              <a:t> fulfills the expectations we have using the evidence we have found in the texts.</a:t>
            </a:r>
          </a:p>
        </p:txBody>
      </p:sp>
    </p:spTree>
    <p:extLst>
      <p:ext uri="{BB962C8B-B14F-4D97-AF65-F5344CB8AC3E}">
        <p14:creationId xmlns:p14="http://schemas.microsoft.com/office/powerpoint/2010/main" val="23642986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953037"/>
          </a:xfrm>
          <a:solidFill>
            <a:srgbClr val="D60093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n-GB" sz="4800" b="1" u="sng" dirty="0"/>
              <a:t>Step 3: The Augury</a:t>
            </a:r>
          </a:p>
        </p:txBody>
      </p:sp>
      <p:sp>
        <p:nvSpPr>
          <p:cNvPr id="4" name="Rectangle 3"/>
          <p:cNvSpPr/>
          <p:nvPr/>
        </p:nvSpPr>
        <p:spPr>
          <a:xfrm>
            <a:off x="6820525" y="1143419"/>
            <a:ext cx="5151977" cy="2409249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2400" b="1" u="sng" dirty="0"/>
              <a:t>TASKS</a:t>
            </a:r>
            <a:r>
              <a:rPr lang="en-GB" sz="2400" dirty="0"/>
              <a:t>:</a:t>
            </a:r>
          </a:p>
          <a:p>
            <a:pPr algn="ctr"/>
            <a:r>
              <a:rPr lang="en-GB" sz="2400" dirty="0"/>
              <a:t>Skim read Livy 1.19-20 and number </a:t>
            </a:r>
            <a:r>
              <a:rPr lang="en-GB" sz="2400" dirty="0" err="1"/>
              <a:t>Numa’s</a:t>
            </a:r>
            <a:r>
              <a:rPr lang="en-GB" sz="2400" dirty="0"/>
              <a:t> main contributions.</a:t>
            </a:r>
          </a:p>
          <a:p>
            <a:pPr algn="ctr"/>
            <a:endParaRPr lang="en-GB" sz="2400" dirty="0"/>
          </a:p>
          <a:p>
            <a:pPr algn="ctr"/>
            <a:r>
              <a:rPr lang="en-GB" sz="2400" dirty="0"/>
              <a:t>Watch this video and highlight the facts confirmed by Livy in GREEN OR….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xmlns="" id="{EB391817-E496-B34C-958C-EDA728BD3A5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1434" y="1213289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0" name="Online Media 9" descr="Numa Pompilius: The Peaceful King of Rome (Ancient Rome Explained)">
            <a:hlinkClick r:id="" action="ppaction://media"/>
            <a:extLst>
              <a:ext uri="{FF2B5EF4-FFF2-40B4-BE49-F238E27FC236}">
                <a16:creationId xmlns:a16="http://schemas.microsoft.com/office/drawing/2014/main" xmlns="" id="{82BFC2D9-24A2-A44B-B582-224B11672BB0}"/>
              </a:ext>
            </a:extLst>
          </p:cNvPr>
          <p:cNvPicPr>
            <a:picLocks noRot="1" noChangeAspect="1"/>
          </p:cNvPicPr>
          <p:nvPr>
            <a:quickTimeFile r:link="rId1"/>
          </p:nvPr>
        </p:nvPicPr>
        <p:blipFill>
          <a:blip r:embed="rId3"/>
          <a:stretch>
            <a:fillRect/>
          </a:stretch>
        </p:blipFill>
        <p:spPr>
          <a:xfrm>
            <a:off x="441434" y="1213289"/>
            <a:ext cx="6096000" cy="3429000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xmlns="" id="{72315752-0FBF-3648-8E8B-6ABD6143A3B3}"/>
              </a:ext>
            </a:extLst>
          </p:cNvPr>
          <p:cNvSpPr/>
          <p:nvPr/>
        </p:nvSpPr>
        <p:spPr>
          <a:xfrm>
            <a:off x="6820525" y="3622538"/>
            <a:ext cx="5151977" cy="2903926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2400" b="1" u="sng" dirty="0"/>
              <a:t>CHALLENGE</a:t>
            </a:r>
            <a:endParaRPr lang="en-GB" sz="2400" dirty="0"/>
          </a:p>
          <a:p>
            <a:pPr algn="ctr"/>
            <a:r>
              <a:rPr lang="en-GB" sz="2400" dirty="0"/>
              <a:t>…PAIR UP WITH A FRIEND</a:t>
            </a:r>
          </a:p>
          <a:p>
            <a:pPr marL="457200" indent="-457200" algn="ctr">
              <a:buAutoNum type="arabicParenR"/>
            </a:pPr>
            <a:r>
              <a:rPr lang="en-GB" sz="2400" dirty="0"/>
              <a:t>Watch this video and highlight the facts confirmed by Livy in GREEN</a:t>
            </a:r>
          </a:p>
          <a:p>
            <a:pPr marL="457200" indent="-457200" algn="ctr">
              <a:buAutoNum type="arabicParenR"/>
            </a:pPr>
            <a:r>
              <a:rPr lang="en-GB" sz="2400" dirty="0"/>
              <a:t>The other person should add Plutarch’s comments in RED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xmlns="" id="{E63EA9A3-09BB-4045-BCF4-E917034DD5C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1434" y="4776606"/>
            <a:ext cx="2509916" cy="20813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23807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17" fill="hold" display="0">
                  <p:stCondLst>
                    <p:cond delay="indefinite"/>
                  </p:stCondLst>
                </p:cTn>
                <p:tgtEl>
                  <p:spTgt spid="10"/>
                </p:tgtEl>
              </p:cMediaNode>
            </p:video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22" dur="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  <p:bldLst>
      <p:bldP spid="4" grpId="0" animBg="1"/>
      <p:bldP spid="1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953037"/>
          </a:xfrm>
          <a:solidFill>
            <a:srgbClr val="D60093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n-GB" sz="4800" b="1" u="sng" dirty="0" err="1"/>
              <a:t>Numa</a:t>
            </a:r>
            <a:r>
              <a:rPr lang="en-GB" sz="4800" b="1" u="sng" dirty="0"/>
              <a:t> Rules!</a:t>
            </a:r>
          </a:p>
        </p:txBody>
      </p:sp>
      <p:sp>
        <p:nvSpPr>
          <p:cNvPr id="4" name="Rectangle 3"/>
          <p:cNvSpPr/>
          <p:nvPr/>
        </p:nvSpPr>
        <p:spPr>
          <a:xfrm>
            <a:off x="247769" y="1123033"/>
            <a:ext cx="4249280" cy="3700167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2400" b="1" u="sng" dirty="0"/>
              <a:t>TASKS</a:t>
            </a:r>
            <a:r>
              <a:rPr lang="en-GB" sz="2400" dirty="0"/>
              <a:t>:</a:t>
            </a:r>
          </a:p>
          <a:p>
            <a:pPr algn="ctr"/>
            <a:r>
              <a:rPr lang="en-GB" sz="2400" dirty="0"/>
              <a:t>Recreate this hierarchy and add in bullet points:</a:t>
            </a:r>
          </a:p>
          <a:p>
            <a:pPr marL="457200" indent="-457200">
              <a:buFont typeface="+mj-lt"/>
              <a:buAutoNum type="arabicPeriod"/>
            </a:pPr>
            <a:r>
              <a:rPr lang="en-GB" sz="2400" dirty="0"/>
              <a:t>Their jobs, using textbook p.19 </a:t>
            </a:r>
          </a:p>
          <a:p>
            <a:pPr marL="457200" indent="-457200">
              <a:buFont typeface="+mj-lt"/>
              <a:buAutoNum type="arabicPeriod"/>
            </a:pPr>
            <a:r>
              <a:rPr lang="en-GB" sz="2400" dirty="0"/>
              <a:t>Why </a:t>
            </a:r>
            <a:r>
              <a:rPr lang="en-GB" sz="2400" dirty="0" err="1"/>
              <a:t>Numa</a:t>
            </a:r>
            <a:r>
              <a:rPr lang="en-GB" sz="2400" dirty="0"/>
              <a:t> introduced them using Livy 1.19 </a:t>
            </a:r>
          </a:p>
          <a:p>
            <a:pPr marL="457200" indent="-457200">
              <a:buFont typeface="+mj-lt"/>
              <a:buAutoNum type="arabicPeriod"/>
            </a:pPr>
            <a:r>
              <a:rPr lang="en-GB" sz="2400" dirty="0"/>
              <a:t>What they might wear using Livy 1.19.</a:t>
            </a:r>
          </a:p>
          <a:p>
            <a:r>
              <a:rPr lang="en-GB" sz="2400" dirty="0"/>
              <a:t> 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xmlns="" id="{EB391817-E496-B34C-958C-EDA728BD3A5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1434" y="1213289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xmlns="" id="{F5ADEB9F-6165-4F43-857E-3AEA82A1692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02470" y="1473542"/>
            <a:ext cx="3578854" cy="2796683"/>
          </a:xfrm>
          <a:prstGeom prst="rect">
            <a:avLst/>
          </a:prstGeom>
        </p:spPr>
      </p:pic>
      <p:graphicFrame>
        <p:nvGraphicFramePr>
          <p:cNvPr id="5" name="Diagram 4">
            <a:extLst>
              <a:ext uri="{FF2B5EF4-FFF2-40B4-BE49-F238E27FC236}">
                <a16:creationId xmlns:a16="http://schemas.microsoft.com/office/drawing/2014/main" xmlns="" id="{EF13FCB2-C590-9D40-836B-6DCEBB5718C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573428032"/>
              </p:ext>
            </p:extLst>
          </p:nvPr>
        </p:nvGraphicFramePr>
        <p:xfrm>
          <a:off x="6095999" y="953036"/>
          <a:ext cx="5787869" cy="5904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0" name="Rectangle 9">
            <a:extLst>
              <a:ext uri="{FF2B5EF4-FFF2-40B4-BE49-F238E27FC236}">
                <a16:creationId xmlns:a16="http://schemas.microsoft.com/office/drawing/2014/main" xmlns="" id="{936504CC-BA40-9145-A655-F53D8278D821}"/>
              </a:ext>
            </a:extLst>
          </p:cNvPr>
          <p:cNvSpPr/>
          <p:nvPr/>
        </p:nvSpPr>
        <p:spPr>
          <a:xfrm>
            <a:off x="247769" y="4824986"/>
            <a:ext cx="4249280" cy="1885772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2400" b="1" u="sng" dirty="0"/>
              <a:t>CHALLENGE</a:t>
            </a:r>
            <a:endParaRPr lang="en-GB" sz="2400" dirty="0"/>
          </a:p>
          <a:p>
            <a:pPr algn="ctr"/>
            <a:r>
              <a:rPr lang="en-GB" sz="2400" dirty="0"/>
              <a:t>Looking at Livy’s account decide why does </a:t>
            </a:r>
            <a:r>
              <a:rPr lang="en-GB" sz="2400" dirty="0" err="1"/>
              <a:t>Numa</a:t>
            </a:r>
            <a:r>
              <a:rPr lang="en-GB" sz="2400" dirty="0"/>
              <a:t> introduce this religious order?</a:t>
            </a:r>
          </a:p>
          <a:p>
            <a:pPr algn="ctr"/>
            <a:r>
              <a:rPr lang="en-GB" sz="2400" dirty="0"/>
              <a:t>Sum up in 3 sentences.</a:t>
            </a:r>
          </a:p>
        </p:txBody>
      </p:sp>
    </p:spTree>
    <p:extLst>
      <p:ext uri="{BB962C8B-B14F-4D97-AF65-F5344CB8AC3E}">
        <p14:creationId xmlns:p14="http://schemas.microsoft.com/office/powerpoint/2010/main" val="24441186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0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1D9A78"/>
      </a:accent1>
      <a:accent2>
        <a:srgbClr val="8BC145"/>
      </a:accent2>
      <a:accent3>
        <a:srgbClr val="36AFCE"/>
      </a:accent3>
      <a:accent4>
        <a:srgbClr val="1D6FA9"/>
      </a:accent4>
      <a:accent5>
        <a:srgbClr val="B74919"/>
      </a:accent5>
      <a:accent6>
        <a:srgbClr val="F19D19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AE6F2518-B084-4896-AF52-66CC2144AA2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232</TotalTime>
  <Words>444</Words>
  <Application>Microsoft Macintosh PowerPoint</Application>
  <PresentationFormat>Custom</PresentationFormat>
  <Paragraphs>62</Paragraphs>
  <Slides>6</Slides>
  <Notes>0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PowerPoint Presentation</vt:lpstr>
      <vt:lpstr>Numa becomes King</vt:lpstr>
      <vt:lpstr>Step 1: The Interregnum</vt:lpstr>
      <vt:lpstr>Step 2: Senate Elect a King</vt:lpstr>
      <vt:lpstr>Step 3: The Augury</vt:lpstr>
      <vt:lpstr>Numa Rules!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Political, Religious and Military Initiatives</dc:title>
  <dc:creator>Maria Haley</dc:creator>
  <cp:lastModifiedBy>Paul Grigsby</cp:lastModifiedBy>
  <cp:revision>22</cp:revision>
  <dcterms:created xsi:type="dcterms:W3CDTF">2020-01-18T13:19:28Z</dcterms:created>
  <dcterms:modified xsi:type="dcterms:W3CDTF">2020-02-26T12:14:01Z</dcterms:modified>
</cp:coreProperties>
</file>