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9" r:id="rId5"/>
    <p:sldId id="264" r:id="rId6"/>
    <p:sldId id="266" r:id="rId7"/>
    <p:sldId id="265" r:id="rId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D6009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1667" autoAdjust="0"/>
    <p:restoredTop sz="94660"/>
  </p:normalViewPr>
  <p:slideViewPr>
    <p:cSldViewPr snapToGrid="0">
      <p:cViewPr varScale="1">
        <p:scale>
          <a:sx n="32" d="100"/>
          <a:sy n="32" d="100"/>
        </p:scale>
        <p:origin x="-120" y="-3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28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17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226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16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13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05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474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981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326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128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97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979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video" Target="https://www.youtube.com/embed/L3pO-TOlyeE?feature=oembed" TargetMode="Externa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20-02-26 at 12.15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017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0588" y="-957317"/>
            <a:ext cx="11191741" cy="2387600"/>
          </a:xfrm>
        </p:spPr>
        <p:txBody>
          <a:bodyPr>
            <a:noAutofit/>
          </a:bodyPr>
          <a:lstStyle/>
          <a:p>
            <a:r>
              <a:rPr lang="en-GB" u="sng" dirty="0"/>
              <a:t>King </a:t>
            </a:r>
            <a:r>
              <a:rPr lang="en-GB" u="sng" dirty="0" err="1"/>
              <a:t>Tullus</a:t>
            </a:r>
            <a:r>
              <a:rPr lang="en-GB" u="sng" dirty="0"/>
              <a:t> </a:t>
            </a:r>
            <a:r>
              <a:rPr lang="en-GB" u="sng" dirty="0" err="1"/>
              <a:t>Hostilius</a:t>
            </a:r>
            <a:endParaRPr lang="en-GB" sz="7200" b="1" u="sng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A7DB6BD2-A637-C741-A599-F4CFF4A5F755}"/>
              </a:ext>
            </a:extLst>
          </p:cNvPr>
          <p:cNvSpPr/>
          <p:nvPr/>
        </p:nvSpPr>
        <p:spPr>
          <a:xfrm>
            <a:off x="2388061" y="4965755"/>
            <a:ext cx="7880545" cy="16557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Add Tullius </a:t>
            </a:r>
            <a:r>
              <a:rPr lang="en-GB" sz="2400" dirty="0" err="1"/>
              <a:t>Hostilius</a:t>
            </a:r>
            <a:r>
              <a:rPr lang="en-GB" sz="2400" dirty="0"/>
              <a:t> to our class timeline with his dates, using p.19 of </a:t>
            </a:r>
            <a:r>
              <a:rPr lang="en-GB" sz="2400"/>
              <a:t>your textbook</a:t>
            </a:r>
            <a:endParaRPr lang="en-GB" sz="24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="" xmlns:a16="http://schemas.microsoft.com/office/drawing/2014/main" id="{76B2FA4F-9D8D-C346-A788-3397C65B09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962492"/>
              </p:ext>
            </p:extLst>
          </p:nvPr>
        </p:nvGraphicFramePr>
        <p:xfrm>
          <a:off x="1257536" y="2194714"/>
          <a:ext cx="5428077" cy="16557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28077">
                  <a:extLst>
                    <a:ext uri="{9D8B030D-6E8A-4147-A177-3AD203B41FA5}">
                      <a16:colId xmlns="" xmlns:a16="http://schemas.microsoft.com/office/drawing/2014/main" val="3230516048"/>
                    </a:ext>
                  </a:extLst>
                </a:gridCol>
              </a:tblGrid>
              <a:tr h="1655762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understand and explain </a:t>
                      </a:r>
                      <a:r>
                        <a:rPr lang="en-GB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Tullus</a:t>
                      </a: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’ legal and political initiatives.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assess the significance of his war with Alba.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90414896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406F3B2-7D69-A645-B457-C698441B1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7900" y="1437479"/>
            <a:ext cx="2355745" cy="33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379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/>
              <a:t>Spot the Difference: from </a:t>
            </a:r>
            <a:r>
              <a:rPr lang="en-GB" sz="4800" b="1" u="sng" dirty="0" err="1"/>
              <a:t>Numa</a:t>
            </a:r>
            <a:r>
              <a:rPr lang="en-GB" sz="4800" b="1" u="sng" dirty="0"/>
              <a:t> to </a:t>
            </a:r>
            <a:r>
              <a:rPr lang="en-GB" sz="4800" b="1" u="sng" dirty="0" err="1"/>
              <a:t>Tullus</a:t>
            </a:r>
            <a:endParaRPr lang="en-GB" sz="4800" b="1" u="sng" dirty="0"/>
          </a:p>
        </p:txBody>
      </p:sp>
      <p:sp>
        <p:nvSpPr>
          <p:cNvPr id="4" name="Rectangle 3"/>
          <p:cNvSpPr/>
          <p:nvPr/>
        </p:nvSpPr>
        <p:spPr>
          <a:xfrm>
            <a:off x="7390152" y="968027"/>
            <a:ext cx="4570436" cy="31842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 b="1" u="sng" dirty="0"/>
          </a:p>
          <a:p>
            <a:pPr algn="ctr"/>
            <a:r>
              <a:rPr lang="en-GB" sz="2400" b="1" u="sng" dirty="0"/>
              <a:t>TASKS</a:t>
            </a:r>
            <a:r>
              <a:rPr lang="en-GB" sz="2400" dirty="0"/>
              <a:t>:</a:t>
            </a:r>
          </a:p>
          <a:p>
            <a:r>
              <a:rPr lang="en-GB" sz="2400" dirty="0"/>
              <a:t>Create a </a:t>
            </a:r>
            <a:r>
              <a:rPr lang="en-GB" sz="2400" dirty="0" err="1"/>
              <a:t>venn</a:t>
            </a:r>
            <a:r>
              <a:rPr lang="en-GB" sz="2400" dirty="0"/>
              <a:t> diagram of </a:t>
            </a:r>
            <a:r>
              <a:rPr lang="en-GB" sz="2400" dirty="0" err="1"/>
              <a:t>Numa</a:t>
            </a:r>
            <a:r>
              <a:rPr lang="en-GB" sz="2400" dirty="0"/>
              <a:t> and </a:t>
            </a:r>
            <a:r>
              <a:rPr lang="en-GB" sz="2400" dirty="0" err="1"/>
              <a:t>Tullus</a:t>
            </a:r>
            <a:r>
              <a:rPr lang="en-GB" sz="2400" dirty="0"/>
              <a:t>.</a:t>
            </a:r>
          </a:p>
          <a:p>
            <a:r>
              <a:rPr lang="en-GB" sz="2400" dirty="0"/>
              <a:t>Add some of </a:t>
            </a:r>
            <a:r>
              <a:rPr lang="en-GB" sz="2400" dirty="0" err="1"/>
              <a:t>Numa’s</a:t>
            </a:r>
            <a:r>
              <a:rPr lang="en-GB" sz="2400" dirty="0"/>
              <a:t> characteristics from last lesson.</a:t>
            </a:r>
          </a:p>
          <a:p>
            <a:endParaRPr lang="en-GB" sz="2400" dirty="0"/>
          </a:p>
          <a:p>
            <a:r>
              <a:rPr lang="en-GB" sz="2400" dirty="0"/>
              <a:t>Read Livy 1.22 and add </a:t>
            </a:r>
            <a:r>
              <a:rPr lang="en-GB" sz="2400" dirty="0" err="1"/>
              <a:t>Tullus</a:t>
            </a:r>
            <a:r>
              <a:rPr lang="en-GB" sz="2400" dirty="0"/>
              <a:t>’ characteristics to your diagram.</a:t>
            </a:r>
          </a:p>
          <a:p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8D0928D7-D8F4-474F-BED7-FDB0324E48EB}"/>
              </a:ext>
            </a:extLst>
          </p:cNvPr>
          <p:cNvSpPr/>
          <p:nvPr/>
        </p:nvSpPr>
        <p:spPr>
          <a:xfrm>
            <a:off x="7390152" y="4215372"/>
            <a:ext cx="4570436" cy="26426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CHALLENGE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Add 1 quote from Livy below each side of the </a:t>
            </a:r>
            <a:r>
              <a:rPr lang="en-GB" sz="2400" dirty="0" err="1"/>
              <a:t>venn</a:t>
            </a:r>
            <a:r>
              <a:rPr lang="en-GB" sz="2400" dirty="0"/>
              <a:t> diagram that best sums up the traits you have listed.</a:t>
            </a:r>
          </a:p>
          <a:p>
            <a:pPr algn="ctr"/>
            <a:r>
              <a:rPr lang="en-GB" sz="2400" dirty="0"/>
              <a:t>This is your </a:t>
            </a:r>
            <a:r>
              <a:rPr lang="en-GB" sz="2400" b="1" dirty="0"/>
              <a:t>primary evidence </a:t>
            </a:r>
            <a:r>
              <a:rPr lang="en-GB" sz="2400" dirty="0"/>
              <a:t>because it is an ancient author.</a:t>
            </a:r>
            <a:endParaRPr lang="en-GB" sz="2400" b="1" dirty="0"/>
          </a:p>
        </p:txBody>
      </p:sp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3E7BC30D-49A6-3A4F-BA4E-093621DDC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840" y="3429000"/>
            <a:ext cx="2349654" cy="332451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B45C1EAF-EC5D-DC42-999C-E5A03EA760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255"/>
          <a:stretch/>
        </p:blipFill>
        <p:spPr>
          <a:xfrm>
            <a:off x="4891980" y="3429000"/>
            <a:ext cx="2355745" cy="25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C9A5A24A-600E-CC4B-98CF-FC6B8342E8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53" y="1198299"/>
            <a:ext cx="3652796" cy="2854465"/>
          </a:xfrm>
          <a:prstGeom prst="rect">
            <a:avLst/>
          </a:prstGeom>
        </p:spPr>
      </p:pic>
      <p:sp>
        <p:nvSpPr>
          <p:cNvPr id="5" name="Explosion 1 4">
            <a:extLst>
              <a:ext uri="{FF2B5EF4-FFF2-40B4-BE49-F238E27FC236}">
                <a16:creationId xmlns="" xmlns:a16="http://schemas.microsoft.com/office/drawing/2014/main" id="{788BC899-D3F9-7947-AA1B-3C769DEDB3EE}"/>
              </a:ext>
            </a:extLst>
          </p:cNvPr>
          <p:cNvSpPr/>
          <p:nvPr/>
        </p:nvSpPr>
        <p:spPr>
          <a:xfrm rot="20915370">
            <a:off x="1732550" y="2468080"/>
            <a:ext cx="4263252" cy="229349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Inter= between</a:t>
            </a:r>
          </a:p>
          <a:p>
            <a:pPr algn="ctr"/>
            <a:r>
              <a:rPr lang="en-US" dirty="0"/>
              <a:t>Regnum (from </a:t>
            </a:r>
            <a:r>
              <a:rPr lang="en-US" dirty="0" err="1"/>
              <a:t>king,rex</a:t>
            </a:r>
            <a:r>
              <a:rPr lang="en-US" dirty="0"/>
              <a:t>)= kings</a:t>
            </a:r>
          </a:p>
        </p:txBody>
      </p:sp>
    </p:spTree>
    <p:extLst>
      <p:ext uri="{BB962C8B-B14F-4D97-AF65-F5344CB8AC3E}">
        <p14:creationId xmlns:p14="http://schemas.microsoft.com/office/powerpoint/2010/main" val="223606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5" grpId="0" animBg="1"/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85611"/>
          </a:xfr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u="sng" dirty="0" err="1"/>
              <a:t>Tullus</a:t>
            </a:r>
            <a:r>
              <a:rPr lang="en-GB" b="1" u="sng" dirty="0"/>
              <a:t> takes on the Albans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AA6DE74-B5D6-D747-9CE5-A8779E8DEE6F}"/>
              </a:ext>
            </a:extLst>
          </p:cNvPr>
          <p:cNvSpPr/>
          <p:nvPr/>
        </p:nvSpPr>
        <p:spPr>
          <a:xfrm>
            <a:off x="312302" y="4519816"/>
            <a:ext cx="4574491" cy="20698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u="sng" dirty="0"/>
              <a:t>TASK</a:t>
            </a:r>
            <a:r>
              <a:rPr lang="en-GB" sz="2000" dirty="0"/>
              <a:t>:</a:t>
            </a:r>
          </a:p>
          <a:p>
            <a:pPr algn="ctr"/>
            <a:r>
              <a:rPr lang="en-GB" sz="2000" dirty="0"/>
              <a:t>Read Livy 1.23 and summarise in 3 sentences why </a:t>
            </a:r>
            <a:r>
              <a:rPr lang="en-GB" sz="2000" dirty="0" err="1"/>
              <a:t>Tullus</a:t>
            </a:r>
            <a:r>
              <a:rPr lang="en-GB" sz="2000" dirty="0"/>
              <a:t> goes to war with the Albans.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C7D01EC6-DEAD-CB43-9BA5-A2FFEE6CF084}"/>
              </a:ext>
            </a:extLst>
          </p:cNvPr>
          <p:cNvSpPr/>
          <p:nvPr/>
        </p:nvSpPr>
        <p:spPr>
          <a:xfrm>
            <a:off x="5133530" y="4549702"/>
            <a:ext cx="6746168" cy="20399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u="sng" dirty="0"/>
              <a:t>CHALLENGE</a:t>
            </a:r>
            <a:r>
              <a:rPr lang="en-GB" sz="2000" dirty="0"/>
              <a:t>:</a:t>
            </a:r>
          </a:p>
          <a:p>
            <a:pPr algn="ctr"/>
            <a:r>
              <a:rPr lang="en-GB" sz="2000" dirty="0"/>
              <a:t>Look again at the speech made by </a:t>
            </a:r>
            <a:r>
              <a:rPr lang="en-GB" b="1" dirty="0" err="1"/>
              <a:t>Mettius</a:t>
            </a:r>
            <a:r>
              <a:rPr lang="en-GB" b="1" dirty="0"/>
              <a:t> </a:t>
            </a:r>
            <a:r>
              <a:rPr lang="en-GB" b="1" dirty="0" err="1"/>
              <a:t>Fufetius</a:t>
            </a:r>
            <a:r>
              <a:rPr lang="en-GB" sz="2000" dirty="0"/>
              <a:t>. Sum up in 3 sentences: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What does </a:t>
            </a:r>
            <a:r>
              <a:rPr lang="en-GB" b="1" dirty="0" err="1"/>
              <a:t>Mettius</a:t>
            </a:r>
            <a:r>
              <a:rPr lang="en-GB" b="1" dirty="0"/>
              <a:t> </a:t>
            </a:r>
            <a:r>
              <a:rPr lang="en-GB" b="1" dirty="0" err="1"/>
              <a:t>Fufetius</a:t>
            </a:r>
            <a:r>
              <a:rPr lang="en-GB" sz="2000" dirty="0"/>
              <a:t> want and why?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What sort of character does Livy present him to be?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How does this reflect on </a:t>
            </a:r>
            <a:r>
              <a:rPr lang="en-GB" sz="2000" dirty="0" err="1"/>
              <a:t>Tullus</a:t>
            </a:r>
            <a:r>
              <a:rPr lang="en-GB" sz="2000" dirty="0"/>
              <a:t>?</a:t>
            </a:r>
          </a:p>
        </p:txBody>
      </p:sp>
      <p:pic>
        <p:nvPicPr>
          <p:cNvPr id="14" name="Online Media 13" descr="Tullus Hostilius: The War King (Ancient Rome Explained)">
            <a:hlinkClick r:id="" action="ppaction://media"/>
            <a:extLst>
              <a:ext uri="{FF2B5EF4-FFF2-40B4-BE49-F238E27FC236}">
                <a16:creationId xmlns="" xmlns:a16="http://schemas.microsoft.com/office/drawing/2014/main" id="{89CBA480-8BEA-A548-8373-843577114DC3}"/>
              </a:ext>
            </a:extLst>
          </p:cNvPr>
          <p:cNvPicPr>
            <a:picLocks noRot="1" noChangeAspect="1"/>
          </p:cNvPicPr>
          <p:nvPr>
            <a:quickTimeFile r:link="rId1"/>
          </p:nvPr>
        </p:nvPicPr>
        <p:blipFill>
          <a:blip r:embed="rId3"/>
          <a:stretch>
            <a:fillRect/>
          </a:stretch>
        </p:blipFill>
        <p:spPr>
          <a:xfrm>
            <a:off x="312301" y="994972"/>
            <a:ext cx="6096000" cy="3429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39C78E2-E5CE-B24D-851A-9BDF1B2CB0A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655038" y="994972"/>
            <a:ext cx="5270500" cy="355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298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/>
              <a:t>The 3 Albans</a:t>
            </a:r>
          </a:p>
        </p:txBody>
      </p:sp>
      <p:sp>
        <p:nvSpPr>
          <p:cNvPr id="4" name="Rectangle 3"/>
          <p:cNvSpPr/>
          <p:nvPr/>
        </p:nvSpPr>
        <p:spPr>
          <a:xfrm>
            <a:off x="8792308" y="1019751"/>
            <a:ext cx="3180194" cy="24092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Read Livy 1.25 and add a quote that describes each cell of the storyboard.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72315752-0FBF-3648-8E8B-6ABD6143A3B3}"/>
              </a:ext>
            </a:extLst>
          </p:cNvPr>
          <p:cNvSpPr/>
          <p:nvPr/>
        </p:nvSpPr>
        <p:spPr>
          <a:xfrm>
            <a:off x="8792308" y="3689252"/>
            <a:ext cx="3180194" cy="28372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CHALLENGE:</a:t>
            </a:r>
          </a:p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Using Livy 1.25 add speech and thought bubbles to show how he characterises the triplets. </a:t>
            </a:r>
          </a:p>
          <a:p>
            <a:pPr algn="ctr"/>
            <a:endParaRPr lang="en-GB" sz="24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AD3D1FC-9827-1244-BCF4-615895D38E6B}"/>
              </a:ext>
            </a:extLst>
          </p:cNvPr>
          <p:cNvSpPr txBox="1"/>
          <p:nvPr/>
        </p:nvSpPr>
        <p:spPr>
          <a:xfrm>
            <a:off x="4192818" y="291852"/>
            <a:ext cx="6733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Horatii</a:t>
            </a:r>
            <a:r>
              <a:rPr lang="en-US" sz="2800" dirty="0"/>
              <a:t> (for Rome) vs </a:t>
            </a:r>
            <a:r>
              <a:rPr lang="en-US" sz="2800" dirty="0" err="1"/>
              <a:t>Curatii</a:t>
            </a:r>
            <a:r>
              <a:rPr lang="en-US" sz="2800" dirty="0"/>
              <a:t> (for Alba)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09DD348-7B2D-2C42-B5F7-8D20E79F08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54" t="22907" r="38812" b="4833"/>
          <a:stretch/>
        </p:blipFill>
        <p:spPr>
          <a:xfrm>
            <a:off x="219499" y="1473542"/>
            <a:ext cx="5151977" cy="4955572"/>
          </a:xfrm>
          <a:prstGeom prst="rect">
            <a:avLst/>
          </a:prstGeom>
        </p:spPr>
      </p:pic>
      <p:pic>
        <p:nvPicPr>
          <p:cNvPr id="8" name="Picture 7" descr="A picture containing grass, photo, many, man&#10;&#10;Description automatically generated">
            <a:extLst>
              <a:ext uri="{FF2B5EF4-FFF2-40B4-BE49-F238E27FC236}">
                <a16:creationId xmlns="" xmlns:a16="http://schemas.microsoft.com/office/drawing/2014/main" id="{36C0D616-6E5D-684C-B85D-6977E64AFA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" r="1351"/>
          <a:stretch/>
        </p:blipFill>
        <p:spPr>
          <a:xfrm>
            <a:off x="-93587" y="1213289"/>
            <a:ext cx="8572809" cy="527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380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/>
              <a:t>The Twist: </a:t>
            </a:r>
            <a:r>
              <a:rPr lang="en-GB" sz="4800" b="1" u="sng" dirty="0" err="1"/>
              <a:t>Tullus</a:t>
            </a:r>
            <a:r>
              <a:rPr lang="en-GB" sz="4800" b="1" u="sng" dirty="0"/>
              <a:t>’ Legal Positions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6820525" y="1143419"/>
            <a:ext cx="5151977" cy="24092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TASKS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Look at Livy 1.26 and answer in 1 sentence why the Romans forgive Horatius for killing his sister.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72315752-0FBF-3648-8E8B-6ABD6143A3B3}"/>
              </a:ext>
            </a:extLst>
          </p:cNvPr>
          <p:cNvSpPr/>
          <p:nvPr/>
        </p:nvSpPr>
        <p:spPr>
          <a:xfrm>
            <a:off x="6820525" y="3622538"/>
            <a:ext cx="5151977" cy="29039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 b="1" u="sng" dirty="0"/>
          </a:p>
          <a:p>
            <a:pPr algn="ctr"/>
            <a:r>
              <a:rPr lang="en-GB" sz="2400" b="1" u="sng" dirty="0"/>
              <a:t>HOMEWORK:</a:t>
            </a:r>
          </a:p>
          <a:p>
            <a:pPr algn="ctr"/>
            <a:r>
              <a:rPr lang="en-GB" sz="2000" dirty="0"/>
              <a:t>Present a legal case for or against </a:t>
            </a:r>
            <a:r>
              <a:rPr lang="en-GB" sz="2000" dirty="0" err="1"/>
              <a:t>Hostius</a:t>
            </a:r>
            <a:r>
              <a:rPr lang="en-GB" sz="2000" dirty="0"/>
              <a:t> by writing 3 sentences each under the following headings:</a:t>
            </a:r>
          </a:p>
          <a:p>
            <a:pPr algn="ctr"/>
            <a:r>
              <a:rPr lang="en-GB" sz="2000" dirty="0"/>
              <a:t>His motives were (un/)justified</a:t>
            </a:r>
          </a:p>
          <a:p>
            <a:pPr algn="ctr"/>
            <a:r>
              <a:rPr lang="en-GB" sz="2000" dirty="0"/>
              <a:t>His sister was behaving (</a:t>
            </a:r>
            <a:r>
              <a:rPr lang="en-GB" sz="2000" dirty="0" err="1"/>
              <a:t>im</a:t>
            </a:r>
            <a:r>
              <a:rPr lang="en-GB" sz="2000" dirty="0"/>
              <a:t>/)properly</a:t>
            </a:r>
          </a:p>
          <a:p>
            <a:pPr algn="ctr"/>
            <a:r>
              <a:rPr lang="en-GB" sz="2000" dirty="0"/>
              <a:t>His murder of the </a:t>
            </a:r>
            <a:r>
              <a:rPr lang="en-GB" sz="2000" dirty="0" err="1"/>
              <a:t>Curiatii</a:t>
            </a:r>
            <a:r>
              <a:rPr lang="en-GB" sz="2000" dirty="0"/>
              <a:t> does (/not) excuse this crime.</a:t>
            </a:r>
          </a:p>
          <a:p>
            <a:pPr algn="ctr"/>
            <a:endParaRPr lang="en-GB" sz="2000" dirty="0"/>
          </a:p>
          <a:p>
            <a:pPr algn="ctr"/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8AE247F-ECCF-2641-9D82-2BFB980DD9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15194" t="39012" r="3188" b="4083"/>
          <a:stretch/>
        </p:blipFill>
        <p:spPr>
          <a:xfrm>
            <a:off x="219498" y="1213289"/>
            <a:ext cx="6181302" cy="53917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3F803C7-A8F4-9748-8DDA-6C60160E21EF}"/>
              </a:ext>
            </a:extLst>
          </p:cNvPr>
          <p:cNvSpPr/>
          <p:nvPr/>
        </p:nvSpPr>
        <p:spPr>
          <a:xfrm rot="1534822">
            <a:off x="50743" y="3716468"/>
            <a:ext cx="65652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Horatius kills his sister</a:t>
            </a:r>
          </a:p>
        </p:txBody>
      </p:sp>
    </p:spTree>
    <p:extLst>
      <p:ext uri="{BB962C8B-B14F-4D97-AF65-F5344CB8AC3E}">
        <p14:creationId xmlns:p14="http://schemas.microsoft.com/office/powerpoint/2010/main" val="580089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 err="1"/>
              <a:t>Tullus</a:t>
            </a:r>
            <a:r>
              <a:rPr lang="en-GB" sz="4800" b="1" u="sng" dirty="0"/>
              <a:t> the Politician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CC00ADAA-5D7B-314F-9E67-A15217DF2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0" y="1048190"/>
            <a:ext cx="4069573" cy="56545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A6A0608-196B-5242-A8EE-4B0884697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527" y="1122240"/>
            <a:ext cx="4936948" cy="2509615"/>
          </a:xfrm>
          <a:prstGeom prst="rect">
            <a:avLst/>
          </a:prstGeom>
        </p:spPr>
      </p:pic>
      <p:pic>
        <p:nvPicPr>
          <p:cNvPr id="8" name="Picture 7" descr="Image result for alba longa">
            <a:extLst>
              <a:ext uri="{FF2B5EF4-FFF2-40B4-BE49-F238E27FC236}">
                <a16:creationId xmlns="" xmlns:a16="http://schemas.microsoft.com/office/drawing/2014/main" id="{B78DBE5A-D6E7-6D48-9B6F-A1D28AAB176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27" y="3801059"/>
            <a:ext cx="3445329" cy="294016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Doughnut 6">
            <a:extLst>
              <a:ext uri="{FF2B5EF4-FFF2-40B4-BE49-F238E27FC236}">
                <a16:creationId xmlns="" xmlns:a16="http://schemas.microsoft.com/office/drawing/2014/main" id="{35B69B41-2C7B-044E-9104-2E73259F380B}"/>
              </a:ext>
            </a:extLst>
          </p:cNvPr>
          <p:cNvSpPr/>
          <p:nvPr/>
        </p:nvSpPr>
        <p:spPr>
          <a:xfrm rot="1668999">
            <a:off x="300517" y="4441372"/>
            <a:ext cx="3494314" cy="1632858"/>
          </a:xfrm>
          <a:prstGeom prst="donut">
            <a:avLst>
              <a:gd name="adj" fmla="val 21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Explosion 1 5">
            <a:extLst>
              <a:ext uri="{FF2B5EF4-FFF2-40B4-BE49-F238E27FC236}">
                <a16:creationId xmlns="" xmlns:a16="http://schemas.microsoft.com/office/drawing/2014/main" id="{15BDF238-97F7-2347-93B6-172E3B84B083}"/>
              </a:ext>
            </a:extLst>
          </p:cNvPr>
          <p:cNvSpPr/>
          <p:nvPr/>
        </p:nvSpPr>
        <p:spPr>
          <a:xfrm rot="20915370">
            <a:off x="3392556" y="3341595"/>
            <a:ext cx="5723906" cy="359783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Hands Up:</a:t>
            </a:r>
          </a:p>
          <a:p>
            <a:pPr algn="ctr"/>
            <a:r>
              <a:rPr lang="en-US" dirty="0"/>
              <a:t>Look at p.21 of your book, what political reform does each picture show?</a:t>
            </a:r>
          </a:p>
        </p:txBody>
      </p:sp>
    </p:spTree>
    <p:extLst>
      <p:ext uri="{BB962C8B-B14F-4D97-AF65-F5344CB8AC3E}">
        <p14:creationId xmlns:p14="http://schemas.microsoft.com/office/powerpoint/2010/main" val="2444118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355</Words>
  <Application>Microsoft Macintosh PowerPoint</Application>
  <PresentationFormat>Custom</PresentationFormat>
  <Paragraphs>45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King Tullus Hostilius</vt:lpstr>
      <vt:lpstr>Spot the Difference: from Numa to Tullus</vt:lpstr>
      <vt:lpstr>Tullus takes on the Albans</vt:lpstr>
      <vt:lpstr>The 3 Albans</vt:lpstr>
      <vt:lpstr>The Twist: Tullus’ Legal Positions</vt:lpstr>
      <vt:lpstr>Tullus the Politician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Political, Religious and Military Initiatives</dc:title>
  <dc:creator>Maria Haley</dc:creator>
  <cp:lastModifiedBy>Paul Grigsby</cp:lastModifiedBy>
  <cp:revision>33</cp:revision>
  <dcterms:created xsi:type="dcterms:W3CDTF">2020-01-18T13:19:28Z</dcterms:created>
  <dcterms:modified xsi:type="dcterms:W3CDTF">2020-02-26T12:21:15Z</dcterms:modified>
</cp:coreProperties>
</file>