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9" r:id="rId4"/>
    <p:sldId id="257" r:id="rId5"/>
    <p:sldId id="264" r:id="rId6"/>
    <p:sldId id="266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418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20" y="-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28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2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16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3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47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8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12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40F7-1B83-4E38-8183-AE513D7C59A9}" type="datetimeFigureOut">
              <a:rPr lang="en-GB" smtClean="0"/>
              <a:t>26/02/2020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A0BA5-06BD-4E0A-8EFC-D1318794A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ideo" Target="https://www.youtube.com/embed/_oTXPUHtC70?feature=oembed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2.tiff"/><Relationship Id="rId5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6 at 12.17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23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588" y="-957317"/>
            <a:ext cx="11191741" cy="2387600"/>
          </a:xfrm>
        </p:spPr>
        <p:txBody>
          <a:bodyPr>
            <a:noAutofit/>
          </a:bodyPr>
          <a:lstStyle/>
          <a:p>
            <a:r>
              <a:rPr lang="en-GB" u="sng" dirty="0"/>
              <a:t>King </a:t>
            </a:r>
            <a:r>
              <a:rPr lang="en-GB" u="sng" dirty="0" err="1"/>
              <a:t>Ancus</a:t>
            </a:r>
            <a:r>
              <a:rPr lang="en-GB" u="sng" dirty="0"/>
              <a:t> Marcius</a:t>
            </a:r>
            <a:endParaRPr lang="en-GB" sz="7200" b="1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7DB6BD2-A637-C741-A599-F4CFF4A5F755}"/>
              </a:ext>
            </a:extLst>
          </p:cNvPr>
          <p:cNvSpPr/>
          <p:nvPr/>
        </p:nvSpPr>
        <p:spPr>
          <a:xfrm>
            <a:off x="2388061" y="4965755"/>
            <a:ext cx="7880545" cy="165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Add </a:t>
            </a:r>
            <a:r>
              <a:rPr lang="en-GB" sz="2400" dirty="0" err="1"/>
              <a:t>Ancus</a:t>
            </a:r>
            <a:r>
              <a:rPr lang="en-GB" sz="2400" dirty="0"/>
              <a:t> to our class timeline with his dates, using p.43 of your </a:t>
            </a:r>
            <a:r>
              <a:rPr lang="en-GB" sz="2400" b="1" dirty="0"/>
              <a:t>sourcebook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76B2FA4F-9D8D-C346-A788-3397C65B0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703795"/>
              </p:ext>
            </p:extLst>
          </p:nvPr>
        </p:nvGraphicFramePr>
        <p:xfrm>
          <a:off x="1257536" y="2194714"/>
          <a:ext cx="5428077" cy="1234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28077">
                  <a:extLst>
                    <a:ext uri="{9D8B030D-6E8A-4147-A177-3AD203B41FA5}">
                      <a16:colId xmlns:a16="http://schemas.microsoft.com/office/drawing/2014/main" xmlns="" val="3230516048"/>
                    </a:ext>
                  </a:extLst>
                </a:gridCol>
              </a:tblGrid>
              <a:tr h="1234286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understand </a:t>
                      </a:r>
                      <a:r>
                        <a:rPr lang="en-GB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Ancus</a:t>
                      </a: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 character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his political, military and religious achievements</a:t>
                      </a:r>
                      <a:r>
                        <a:rPr lang="en-GB" dirty="0">
                          <a:effectLst/>
                        </a:rPr>
                        <a:t> 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414896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5228D95-93B3-784F-A55E-890FAA71C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9114" y="1430283"/>
            <a:ext cx="3452586" cy="321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7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5611"/>
          </a:xfr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u="sng" dirty="0" err="1"/>
              <a:t>Ancus</a:t>
            </a:r>
            <a:r>
              <a:rPr lang="en-GB" b="1" u="sng" dirty="0"/>
              <a:t> Marcius: A New King?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AA6DE74-B5D6-D747-9CE5-A8779E8DEE6F}"/>
              </a:ext>
            </a:extLst>
          </p:cNvPr>
          <p:cNvSpPr/>
          <p:nvPr/>
        </p:nvSpPr>
        <p:spPr>
          <a:xfrm>
            <a:off x="7431109" y="1030365"/>
            <a:ext cx="4448587" cy="2398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TASK 1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Watch this video and connect </a:t>
            </a:r>
            <a:r>
              <a:rPr lang="en-GB" sz="2000" dirty="0" err="1"/>
              <a:t>Ancus</a:t>
            </a:r>
            <a:r>
              <a:rPr lang="en-GB" sz="2000" dirty="0"/>
              <a:t> Marcius to </a:t>
            </a:r>
            <a:r>
              <a:rPr lang="en-GB" sz="2000" dirty="0" err="1"/>
              <a:t>Numa</a:t>
            </a:r>
            <a:r>
              <a:rPr lang="en-GB" sz="2000" dirty="0"/>
              <a:t> </a:t>
            </a:r>
            <a:r>
              <a:rPr lang="en-GB" sz="2000" dirty="0" err="1"/>
              <a:t>Pompilius</a:t>
            </a:r>
            <a:r>
              <a:rPr lang="en-GB" sz="2000" dirty="0"/>
              <a:t> and </a:t>
            </a:r>
            <a:r>
              <a:rPr lang="en-GB" sz="2000" dirty="0" err="1"/>
              <a:t>Tullus</a:t>
            </a:r>
            <a:r>
              <a:rPr lang="en-GB" sz="2000" dirty="0"/>
              <a:t> </a:t>
            </a:r>
            <a:r>
              <a:rPr lang="en-GB" sz="2000" dirty="0" err="1"/>
              <a:t>Hostilius</a:t>
            </a:r>
            <a:r>
              <a:rPr lang="en-GB" sz="2000" dirty="0"/>
              <a:t>.</a:t>
            </a:r>
          </a:p>
          <a:p>
            <a:pPr algn="ctr"/>
            <a:r>
              <a:rPr lang="en-GB" sz="2000" dirty="0"/>
              <a:t>Label his relationship with the previous kings.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7D01EC6-DEAD-CB43-9BA5-A2FFEE6CF084}"/>
              </a:ext>
            </a:extLst>
          </p:cNvPr>
          <p:cNvSpPr/>
          <p:nvPr/>
        </p:nvSpPr>
        <p:spPr>
          <a:xfrm>
            <a:off x="7431110" y="3683358"/>
            <a:ext cx="4448588" cy="30406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u="sng" dirty="0"/>
              <a:t>TASK 2</a:t>
            </a:r>
            <a:r>
              <a:rPr lang="en-GB" sz="2000" dirty="0"/>
              <a:t>:</a:t>
            </a:r>
          </a:p>
          <a:p>
            <a:pPr algn="ctr"/>
            <a:r>
              <a:rPr lang="en-GB" sz="2000" dirty="0"/>
              <a:t>Draft a table with one column “Like </a:t>
            </a:r>
            <a:r>
              <a:rPr lang="en-GB" sz="2000" dirty="0" err="1"/>
              <a:t>Hostilius</a:t>
            </a:r>
            <a:r>
              <a:rPr lang="en-GB" sz="2000" dirty="0"/>
              <a:t>” (warring, violent) and another “Like </a:t>
            </a:r>
            <a:r>
              <a:rPr lang="en-GB" sz="2000" dirty="0" err="1"/>
              <a:t>Numa</a:t>
            </a:r>
            <a:r>
              <a:rPr lang="en-GB" sz="2000" dirty="0"/>
              <a:t>”(pious, peaceful), </a:t>
            </a:r>
            <a:r>
              <a:rPr lang="en-GB" sz="2000" b="1" dirty="0"/>
              <a:t>leaving a third column for evidence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/>
              <a:t>Bullet point in your table </a:t>
            </a:r>
            <a:r>
              <a:rPr lang="en-GB" sz="2000" dirty="0" err="1"/>
              <a:t>Ancus</a:t>
            </a:r>
            <a:r>
              <a:rPr lang="en-GB" sz="2000" dirty="0"/>
              <a:t> Marcius’ actions as described in the video. Decide which category they fall into.</a:t>
            </a:r>
          </a:p>
          <a:p>
            <a:pPr algn="ctr"/>
            <a:endParaRPr lang="en-GB" sz="2000" dirty="0"/>
          </a:p>
        </p:txBody>
      </p:sp>
      <p:pic>
        <p:nvPicPr>
          <p:cNvPr id="3" name="Online Media 2" descr="Ancus Marcius: The Conqueror of the Latins (Ancient Rome Explained)">
            <a:hlinkClick r:id="" action="ppaction://media"/>
            <a:extLst>
              <a:ext uri="{FF2B5EF4-FFF2-40B4-BE49-F238E27FC236}">
                <a16:creationId xmlns:a16="http://schemas.microsoft.com/office/drawing/2014/main" xmlns="" id="{E1BFD38F-3EF4-D04A-8270-EC72D68B0C65}"/>
              </a:ext>
            </a:extLst>
          </p:cNvPr>
          <p:cNvPicPr>
            <a:picLocks noRot="1" noChangeAspect="1"/>
          </p:cNvPicPr>
          <p:nvPr>
            <a:quickTimeFile r:link="rId1"/>
          </p:nvPr>
        </p:nvPicPr>
        <p:blipFill>
          <a:blip r:embed="rId3"/>
          <a:stretch>
            <a:fillRect/>
          </a:stretch>
        </p:blipFill>
        <p:spPr>
          <a:xfrm>
            <a:off x="130629" y="1030365"/>
            <a:ext cx="7068661" cy="3976123"/>
          </a:xfrm>
          <a:prstGeom prst="rect">
            <a:avLst/>
          </a:prstGeom>
        </p:spPr>
      </p:pic>
      <p:sp>
        <p:nvSpPr>
          <p:cNvPr id="8" name="Explosion 1 7">
            <a:extLst>
              <a:ext uri="{FF2B5EF4-FFF2-40B4-BE49-F238E27FC236}">
                <a16:creationId xmlns:a16="http://schemas.microsoft.com/office/drawing/2014/main" xmlns="" id="{46AB84B6-E9AA-D843-ADCB-9856D6DB5749}"/>
              </a:ext>
            </a:extLst>
          </p:cNvPr>
          <p:cNvSpPr/>
          <p:nvPr/>
        </p:nvSpPr>
        <p:spPr>
          <a:xfrm rot="20915370">
            <a:off x="752325" y="5069585"/>
            <a:ext cx="3550343" cy="170960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Inter= between</a:t>
            </a:r>
          </a:p>
          <a:p>
            <a:pPr algn="ctr"/>
            <a:r>
              <a:rPr lang="en-US" dirty="0"/>
              <a:t>Regnum (from </a:t>
            </a:r>
            <a:r>
              <a:rPr lang="en-US" dirty="0" err="1"/>
              <a:t>king,rex</a:t>
            </a:r>
            <a:r>
              <a:rPr lang="en-US" dirty="0"/>
              <a:t>)= kings</a:t>
            </a:r>
          </a:p>
        </p:txBody>
      </p:sp>
    </p:spTree>
    <p:extLst>
      <p:ext uri="{BB962C8B-B14F-4D97-AF65-F5344CB8AC3E}">
        <p14:creationId xmlns:p14="http://schemas.microsoft.com/office/powerpoint/2010/main" val="236429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sz="4800" b="1" u="sng" dirty="0"/>
              <a:t>Spot the Difference: from </a:t>
            </a:r>
            <a:r>
              <a:rPr lang="en-GB" sz="4800" b="1" u="sng" dirty="0" err="1"/>
              <a:t>Numa</a:t>
            </a:r>
            <a:r>
              <a:rPr lang="en-GB" sz="4800" b="1" u="sng" dirty="0"/>
              <a:t> to </a:t>
            </a:r>
            <a:r>
              <a:rPr lang="en-GB" sz="4800" b="1" u="sng" dirty="0" err="1"/>
              <a:t>Tullus</a:t>
            </a:r>
            <a:r>
              <a:rPr lang="en-GB" sz="4800" b="1" u="sng" dirty="0"/>
              <a:t> to </a:t>
            </a:r>
            <a:r>
              <a:rPr lang="en-GB" sz="4800" b="1" u="sng" dirty="0" err="1"/>
              <a:t>Ancus</a:t>
            </a:r>
            <a:endParaRPr lang="en-GB" sz="48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7390152" y="1213289"/>
            <a:ext cx="4570436" cy="23140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b="1" u="sng" dirty="0"/>
          </a:p>
          <a:p>
            <a:pPr algn="ctr"/>
            <a:r>
              <a:rPr lang="en-GB" sz="2400" b="1" u="sng" dirty="0"/>
              <a:t>TASKS</a:t>
            </a:r>
            <a:r>
              <a:rPr lang="en-GB" sz="2400" dirty="0"/>
              <a:t>:</a:t>
            </a:r>
          </a:p>
          <a:p>
            <a:r>
              <a:rPr lang="en-GB" sz="2400" dirty="0"/>
              <a:t>Read Livy 1.32 and add quotes to your evidence column for each point you learnt about </a:t>
            </a:r>
            <a:r>
              <a:rPr lang="en-GB" sz="2400" dirty="0" err="1"/>
              <a:t>Ancus</a:t>
            </a:r>
            <a:r>
              <a:rPr lang="en-GB" sz="2400" dirty="0"/>
              <a:t> in the video. (See left)</a:t>
            </a:r>
          </a:p>
          <a:p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D0928D7-D8F4-474F-BED7-FDB0324E48EB}"/>
              </a:ext>
            </a:extLst>
          </p:cNvPr>
          <p:cNvSpPr/>
          <p:nvPr/>
        </p:nvSpPr>
        <p:spPr>
          <a:xfrm>
            <a:off x="7390152" y="4215372"/>
            <a:ext cx="4570436" cy="26426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Sum up in 2 sentences how Livy describes the challenges that face </a:t>
            </a:r>
            <a:r>
              <a:rPr lang="en-GB" sz="2400" dirty="0" err="1"/>
              <a:t>Ancus</a:t>
            </a:r>
            <a:r>
              <a:rPr lang="en-GB" sz="2400" dirty="0"/>
              <a:t>. Is </a:t>
            </a:r>
            <a:r>
              <a:rPr lang="en-GB" sz="2400" dirty="0" err="1"/>
              <a:t>Ancus</a:t>
            </a:r>
            <a:r>
              <a:rPr lang="en-GB" sz="2400" dirty="0"/>
              <a:t>, according to Livy, the best king for the job?</a:t>
            </a:r>
            <a:endParaRPr lang="en-GB" sz="2400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02E1D098-79FF-3148-AD32-4D5D2E6EF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548621"/>
              </p:ext>
            </p:extLst>
          </p:nvPr>
        </p:nvGraphicFramePr>
        <p:xfrm>
          <a:off x="495863" y="1341557"/>
          <a:ext cx="6558081" cy="2185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027">
                  <a:extLst>
                    <a:ext uri="{9D8B030D-6E8A-4147-A177-3AD203B41FA5}">
                      <a16:colId xmlns:a16="http://schemas.microsoft.com/office/drawing/2014/main" xmlns="" val="2974139386"/>
                    </a:ext>
                  </a:extLst>
                </a:gridCol>
                <a:gridCol w="2186027">
                  <a:extLst>
                    <a:ext uri="{9D8B030D-6E8A-4147-A177-3AD203B41FA5}">
                      <a16:colId xmlns:a16="http://schemas.microsoft.com/office/drawing/2014/main" xmlns="" val="3855250568"/>
                    </a:ext>
                  </a:extLst>
                </a:gridCol>
                <a:gridCol w="2186027">
                  <a:extLst>
                    <a:ext uri="{9D8B030D-6E8A-4147-A177-3AD203B41FA5}">
                      <a16:colId xmlns:a16="http://schemas.microsoft.com/office/drawing/2014/main" xmlns="" val="1442472925"/>
                    </a:ext>
                  </a:extLst>
                </a:gridCol>
              </a:tblGrid>
              <a:tr h="505385">
                <a:tc>
                  <a:txBody>
                    <a:bodyPr/>
                    <a:lstStyle/>
                    <a:p>
                      <a:r>
                        <a:rPr lang="en-US" dirty="0"/>
                        <a:t>Like </a:t>
                      </a:r>
                      <a:r>
                        <a:rPr lang="en-US" dirty="0" err="1"/>
                        <a:t>Numa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Like </a:t>
                      </a:r>
                      <a:r>
                        <a:rPr lang="en-US" dirty="0" err="1"/>
                        <a:t>Tullus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Evidence on </a:t>
                      </a:r>
                      <a:r>
                        <a:rPr lang="en-US" dirty="0" err="1"/>
                        <a:t>Ancus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897221"/>
                  </a:ext>
                </a:extLst>
              </a:tr>
              <a:tr h="840180">
                <a:tc>
                  <a:txBody>
                    <a:bodyPr/>
                    <a:lstStyle/>
                    <a:p>
                      <a:r>
                        <a:rPr lang="en-US" dirty="0"/>
                        <a:t>Focuses on religion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“quote from Livy”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5748216"/>
                  </a:ext>
                </a:extLst>
              </a:tr>
              <a:tr h="8401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Fights when necessary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“quote from Livy”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8793258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BA1CB4C-6A8F-2647-A09D-A14C07431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291" y="4215372"/>
            <a:ext cx="2347653" cy="21857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6C477DF-862F-B84B-9C41-476557772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514" y="4215373"/>
            <a:ext cx="1729673" cy="24473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A794C66-0E6E-084E-AEC3-E596E29372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24" r="8950"/>
          <a:stretch/>
        </p:blipFill>
        <p:spPr>
          <a:xfrm>
            <a:off x="231412" y="4346152"/>
            <a:ext cx="2188030" cy="218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6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Defending Rome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8792308" y="1019751"/>
            <a:ext cx="3180194" cy="24092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TASK</a:t>
            </a:r>
            <a:r>
              <a:rPr lang="en-GB" sz="2400" dirty="0"/>
              <a:t>:</a:t>
            </a:r>
          </a:p>
          <a:p>
            <a:pPr algn="ctr"/>
            <a:r>
              <a:rPr lang="en-GB" sz="2400" dirty="0"/>
              <a:t>Read Livy 1.33 in your source book and label the map of Rome on the left. Who lives where?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2315752-0FBF-3648-8E8B-6ABD6143A3B3}"/>
              </a:ext>
            </a:extLst>
          </p:cNvPr>
          <p:cNvSpPr/>
          <p:nvPr/>
        </p:nvSpPr>
        <p:spPr>
          <a:xfrm>
            <a:off x="8792308" y="3689252"/>
            <a:ext cx="3180194" cy="28372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u="sng" dirty="0"/>
              <a:t>CHALLENGE:</a:t>
            </a:r>
          </a:p>
          <a:p>
            <a:pPr algn="ctr"/>
            <a:r>
              <a:rPr lang="en-GB" sz="2400" dirty="0"/>
              <a:t>List all the measure </a:t>
            </a:r>
            <a:r>
              <a:rPr lang="en-GB" sz="2400" dirty="0" err="1"/>
              <a:t>Ancus</a:t>
            </a:r>
            <a:r>
              <a:rPr lang="en-GB" sz="2400" dirty="0"/>
              <a:t> took to expand Rome’s boundaries.</a:t>
            </a:r>
          </a:p>
          <a:p>
            <a:pPr algn="ctr"/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2462558-4753-084D-98B2-CFA20D50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34" y="1146574"/>
            <a:ext cx="5654566" cy="54001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A167573-8DEC-6347-A41D-AC3987F395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64" t="29958" r="43758" b="41307"/>
          <a:stretch/>
        </p:blipFill>
        <p:spPr>
          <a:xfrm>
            <a:off x="4614211" y="1146574"/>
            <a:ext cx="3846445" cy="169520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92380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53037"/>
          </a:xfrm>
          <a:solidFill>
            <a:srgbClr val="D6009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800" b="1" u="sng" dirty="0"/>
              <a:t>Significance?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B391817-E496-B34C-958C-EDA728BD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34" y="121328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2315752-0FBF-3648-8E8B-6ABD6143A3B3}"/>
              </a:ext>
            </a:extLst>
          </p:cNvPr>
          <p:cNvSpPr/>
          <p:nvPr/>
        </p:nvSpPr>
        <p:spPr>
          <a:xfrm>
            <a:off x="290936" y="3282763"/>
            <a:ext cx="11364444" cy="34256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b="1" u="sng" dirty="0"/>
          </a:p>
          <a:p>
            <a:pPr algn="ctr"/>
            <a:r>
              <a:rPr lang="en-GB" sz="2400" b="1" u="sng" dirty="0"/>
              <a:t>HOMEWORK:</a:t>
            </a:r>
          </a:p>
          <a:p>
            <a:pPr algn="ctr"/>
            <a:r>
              <a:rPr lang="en-GB" sz="2000" dirty="0"/>
              <a:t>You need to prepare for a debate. Each team will make the case for 1 king and build a </a:t>
            </a:r>
            <a:r>
              <a:rPr lang="en-GB" sz="2000" dirty="0" err="1"/>
              <a:t>powerpoint</a:t>
            </a:r>
            <a:r>
              <a:rPr lang="en-GB" sz="2000" dirty="0"/>
              <a:t>. Here are some prompts: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King X made the most significant contribution to war/politics/religion because…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If King X had not achieved Y, then Rome could not have Z…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Livy presents King X as influential because... (use a quote to support your case)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Although other kings contributed more to Z, King X was more successful at Y. This is important because…</a:t>
            </a:r>
          </a:p>
          <a:p>
            <a:r>
              <a:rPr lang="en-GB" sz="2000" dirty="0"/>
              <a:t>Think of 1 question to ask your class mates about their king. What might make their king less significant?</a:t>
            </a:r>
          </a:p>
          <a:p>
            <a:pPr algn="ctr"/>
            <a:endParaRPr lang="en-GB" sz="2000" dirty="0"/>
          </a:p>
          <a:p>
            <a:pPr algn="ctr"/>
            <a:endParaRPr lang="en-GB" sz="2000" dirty="0"/>
          </a:p>
          <a:p>
            <a:pPr algn="ctr"/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E3CB931-9991-BF4A-A5F1-ED3B764BFD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24" r="8950"/>
          <a:stretch/>
        </p:blipFill>
        <p:spPr>
          <a:xfrm>
            <a:off x="2004272" y="986729"/>
            <a:ext cx="1601420" cy="15997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7987720-8D9C-6647-A88A-86A2F23F67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685"/>
          <a:stretch/>
        </p:blipFill>
        <p:spPr>
          <a:xfrm>
            <a:off x="3960219" y="986729"/>
            <a:ext cx="1612486" cy="15814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319B138-5EA5-624C-809C-F6A9D3380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138" y="1088835"/>
            <a:ext cx="1715060" cy="15967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FD8CC80-76F0-1344-8E2C-691339B32F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36" y="1045898"/>
            <a:ext cx="1422400" cy="1422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B8A8F0B-68BB-2943-935D-A4CFBB2E6B2F}"/>
              </a:ext>
            </a:extLst>
          </p:cNvPr>
          <p:cNvSpPr txBox="1"/>
          <p:nvPr/>
        </p:nvSpPr>
        <p:spPr>
          <a:xfrm>
            <a:off x="290936" y="2561160"/>
            <a:ext cx="8041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Romulus.                    </a:t>
            </a:r>
            <a:r>
              <a:rPr lang="en-US" dirty="0" err="1"/>
              <a:t>Numa</a:t>
            </a:r>
            <a:r>
              <a:rPr lang="en-US" dirty="0"/>
              <a:t>.                    </a:t>
            </a:r>
            <a:r>
              <a:rPr lang="en-US" dirty="0" err="1"/>
              <a:t>Tullus</a:t>
            </a:r>
            <a:r>
              <a:rPr lang="en-US" dirty="0"/>
              <a:t> </a:t>
            </a:r>
            <a:r>
              <a:rPr lang="en-US" dirty="0" err="1"/>
              <a:t>Hostilius</a:t>
            </a:r>
            <a:r>
              <a:rPr lang="en-US" dirty="0"/>
              <a:t>.                    </a:t>
            </a:r>
            <a:r>
              <a:rPr lang="en-US" dirty="0" err="1"/>
              <a:t>Ancus</a:t>
            </a:r>
            <a:r>
              <a:rPr lang="en-US" dirty="0"/>
              <a:t> Marcius</a:t>
            </a:r>
          </a:p>
        </p:txBody>
      </p:sp>
      <p:sp>
        <p:nvSpPr>
          <p:cNvPr id="14" name="Explosion 1 13">
            <a:extLst>
              <a:ext uri="{FF2B5EF4-FFF2-40B4-BE49-F238E27FC236}">
                <a16:creationId xmlns:a16="http://schemas.microsoft.com/office/drawing/2014/main" xmlns="" id="{2B3F24CF-9EDF-124A-AA47-64F14E0F5A54}"/>
              </a:ext>
            </a:extLst>
          </p:cNvPr>
          <p:cNvSpPr/>
          <p:nvPr/>
        </p:nvSpPr>
        <p:spPr>
          <a:xfrm rot="20915370">
            <a:off x="8029695" y="815261"/>
            <a:ext cx="3827651" cy="251212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 your timeline and class notes to help you!</a:t>
            </a:r>
          </a:p>
        </p:txBody>
      </p:sp>
    </p:spTree>
    <p:extLst>
      <p:ext uri="{BB962C8B-B14F-4D97-AF65-F5344CB8AC3E}">
        <p14:creationId xmlns:p14="http://schemas.microsoft.com/office/powerpoint/2010/main" val="580089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407</Words>
  <Application>Microsoft Macintosh PowerPoint</Application>
  <PresentationFormat>Custom</PresentationFormat>
  <Paragraphs>45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King Ancus Marcius</vt:lpstr>
      <vt:lpstr>Ancus Marcius: A New King?</vt:lpstr>
      <vt:lpstr>Spot the Difference: from Numa to Tullus to Ancus</vt:lpstr>
      <vt:lpstr>Defending Rome</vt:lpstr>
      <vt:lpstr>Significance?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Political, Religious and Military Initiatives</dc:title>
  <dc:creator>Maria Haley</dc:creator>
  <cp:lastModifiedBy>Paul Grigsby</cp:lastModifiedBy>
  <cp:revision>38</cp:revision>
  <dcterms:created xsi:type="dcterms:W3CDTF">2020-01-18T13:19:28Z</dcterms:created>
  <dcterms:modified xsi:type="dcterms:W3CDTF">2020-02-26T12:17:42Z</dcterms:modified>
</cp:coreProperties>
</file>