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6"/>
  </p:notesMasterIdLst>
  <p:sldIdLst>
    <p:sldId id="257" r:id="rId2"/>
    <p:sldId id="258" r:id="rId3"/>
    <p:sldId id="259" r:id="rId4"/>
    <p:sldId id="260" r:id="rId5"/>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182" d="100"/>
          <a:sy n="182" d="100"/>
        </p:scale>
        <p:origin x="-1472" y="-9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notesMaster" Target="notesMasters/notesMaster1.xml"/><Relationship Id="rId7" Type="http://schemas.openxmlformats.org/officeDocument/2006/relationships/printerSettings" Target="printerSettings/printerSettings1.bin"/><Relationship Id="rId8" Type="http://schemas.openxmlformats.org/officeDocument/2006/relationships/presProps" Target="presProps.xml"/><Relationship Id="rId9" Type="http://schemas.openxmlformats.org/officeDocument/2006/relationships/viewProps" Target="viewProps.xml"/><Relationship Id="rId10" Type="http://schemas.openxmlformats.org/officeDocument/2006/relationships/theme" Target="theme/theme1.xml"/><Relationship Id="rId11"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5310EDE-3E59-C944-B259-7CFAE2C9ECA1}" type="datetimeFigureOut">
              <a:rPr lang="en-US" smtClean="0"/>
              <a:t>27/02/20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26035BD-423D-974A-A1FB-DD20C20AF0D8}" type="slidenum">
              <a:rPr lang="en-US" smtClean="0"/>
              <a:t>‹#›</a:t>
            </a:fld>
            <a:endParaRPr lang="en-US"/>
          </a:p>
        </p:txBody>
      </p:sp>
    </p:spTree>
    <p:extLst>
      <p:ext uri="{BB962C8B-B14F-4D97-AF65-F5344CB8AC3E}">
        <p14:creationId xmlns:p14="http://schemas.microsoft.com/office/powerpoint/2010/main" val="287137499"/>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9CAFDDB-172E-6940-8D28-C3FFB09A094B}" type="slidenum">
              <a:rPr lang="en-US" smtClean="0"/>
              <a:t>1</a:t>
            </a:fld>
            <a:endParaRPr lang="en-US"/>
          </a:p>
        </p:txBody>
      </p:sp>
    </p:spTree>
    <p:extLst>
      <p:ext uri="{BB962C8B-B14F-4D97-AF65-F5344CB8AC3E}">
        <p14:creationId xmlns:p14="http://schemas.microsoft.com/office/powerpoint/2010/main" val="67673640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smtClean="0"/>
              <a:t>Click to edit Master subtitle style</a:t>
            </a:r>
            <a:endParaRPr lang="en-US"/>
          </a:p>
        </p:txBody>
      </p:sp>
      <p:sp>
        <p:nvSpPr>
          <p:cNvPr id="4" name="Date Placeholder 3"/>
          <p:cNvSpPr>
            <a:spLocks noGrp="1"/>
          </p:cNvSpPr>
          <p:nvPr>
            <p:ph type="dt" sz="half" idx="10"/>
          </p:nvPr>
        </p:nvSpPr>
        <p:spPr/>
        <p:txBody>
          <a:bodyPr/>
          <a:lstStyle/>
          <a:p>
            <a:fld id="{73F69ABC-E31B-804D-ACD9-F3B695093F94}" type="datetimeFigureOut">
              <a:rPr lang="en-US" smtClean="0"/>
              <a:t>27/02/20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B806347-3446-F548-A998-F2EBB54D77A3}" type="slidenum">
              <a:rPr lang="en-US" smtClean="0"/>
              <a:t>‹#›</a:t>
            </a:fld>
            <a:endParaRPr lang="en-US"/>
          </a:p>
        </p:txBody>
      </p:sp>
    </p:spTree>
    <p:extLst>
      <p:ext uri="{BB962C8B-B14F-4D97-AF65-F5344CB8AC3E}">
        <p14:creationId xmlns:p14="http://schemas.microsoft.com/office/powerpoint/2010/main" val="32070245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73F69ABC-E31B-804D-ACD9-F3B695093F94}" type="datetimeFigureOut">
              <a:rPr lang="en-US" smtClean="0"/>
              <a:t>27/02/20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B806347-3446-F548-A998-F2EBB54D77A3}" type="slidenum">
              <a:rPr lang="en-US" smtClean="0"/>
              <a:t>‹#›</a:t>
            </a:fld>
            <a:endParaRPr lang="en-US"/>
          </a:p>
        </p:txBody>
      </p:sp>
    </p:spTree>
    <p:extLst>
      <p:ext uri="{BB962C8B-B14F-4D97-AF65-F5344CB8AC3E}">
        <p14:creationId xmlns:p14="http://schemas.microsoft.com/office/powerpoint/2010/main" val="359443381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GB"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73F69ABC-E31B-804D-ACD9-F3B695093F94}" type="datetimeFigureOut">
              <a:rPr lang="en-US" smtClean="0"/>
              <a:t>27/02/20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B806347-3446-F548-A998-F2EBB54D77A3}" type="slidenum">
              <a:rPr lang="en-US" smtClean="0"/>
              <a:t>‹#›</a:t>
            </a:fld>
            <a:endParaRPr lang="en-US"/>
          </a:p>
        </p:txBody>
      </p:sp>
    </p:spTree>
    <p:extLst>
      <p:ext uri="{BB962C8B-B14F-4D97-AF65-F5344CB8AC3E}">
        <p14:creationId xmlns:p14="http://schemas.microsoft.com/office/powerpoint/2010/main" val="242506484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idx="1"/>
          </p:nvPr>
        </p:nvSpPr>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73F69ABC-E31B-804D-ACD9-F3B695093F94}" type="datetimeFigureOut">
              <a:rPr lang="en-US" smtClean="0"/>
              <a:t>27/02/20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B806347-3446-F548-A998-F2EBB54D77A3}" type="slidenum">
              <a:rPr lang="en-US" smtClean="0"/>
              <a:t>‹#›</a:t>
            </a:fld>
            <a:endParaRPr lang="en-US"/>
          </a:p>
        </p:txBody>
      </p:sp>
    </p:spTree>
    <p:extLst>
      <p:ext uri="{BB962C8B-B14F-4D97-AF65-F5344CB8AC3E}">
        <p14:creationId xmlns:p14="http://schemas.microsoft.com/office/powerpoint/2010/main" val="84173283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smtClean="0"/>
              <a:t>Click to edit Master text styles</a:t>
            </a:r>
          </a:p>
        </p:txBody>
      </p:sp>
      <p:sp>
        <p:nvSpPr>
          <p:cNvPr id="4" name="Date Placeholder 3"/>
          <p:cNvSpPr>
            <a:spLocks noGrp="1"/>
          </p:cNvSpPr>
          <p:nvPr>
            <p:ph type="dt" sz="half" idx="10"/>
          </p:nvPr>
        </p:nvSpPr>
        <p:spPr/>
        <p:txBody>
          <a:bodyPr/>
          <a:lstStyle/>
          <a:p>
            <a:fld id="{73F69ABC-E31B-804D-ACD9-F3B695093F94}" type="datetimeFigureOut">
              <a:rPr lang="en-US" smtClean="0"/>
              <a:t>27/02/20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B806347-3446-F548-A998-F2EBB54D77A3}" type="slidenum">
              <a:rPr lang="en-US" smtClean="0"/>
              <a:t>‹#›</a:t>
            </a:fld>
            <a:endParaRPr lang="en-US"/>
          </a:p>
        </p:txBody>
      </p:sp>
    </p:spTree>
    <p:extLst>
      <p:ext uri="{BB962C8B-B14F-4D97-AF65-F5344CB8AC3E}">
        <p14:creationId xmlns:p14="http://schemas.microsoft.com/office/powerpoint/2010/main" val="332871733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Date Placeholder 4"/>
          <p:cNvSpPr>
            <a:spLocks noGrp="1"/>
          </p:cNvSpPr>
          <p:nvPr>
            <p:ph type="dt" sz="half" idx="10"/>
          </p:nvPr>
        </p:nvSpPr>
        <p:spPr/>
        <p:txBody>
          <a:bodyPr/>
          <a:lstStyle/>
          <a:p>
            <a:fld id="{73F69ABC-E31B-804D-ACD9-F3B695093F94}" type="datetimeFigureOut">
              <a:rPr lang="en-US" smtClean="0"/>
              <a:t>27/02/20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B806347-3446-F548-A998-F2EBB54D77A3}" type="slidenum">
              <a:rPr lang="en-US" smtClean="0"/>
              <a:t>‹#›</a:t>
            </a:fld>
            <a:endParaRPr lang="en-US"/>
          </a:p>
        </p:txBody>
      </p:sp>
    </p:spTree>
    <p:extLst>
      <p:ext uri="{BB962C8B-B14F-4D97-AF65-F5344CB8AC3E}">
        <p14:creationId xmlns:p14="http://schemas.microsoft.com/office/powerpoint/2010/main" val="328151941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7" name="Date Placeholder 6"/>
          <p:cNvSpPr>
            <a:spLocks noGrp="1"/>
          </p:cNvSpPr>
          <p:nvPr>
            <p:ph type="dt" sz="half" idx="10"/>
          </p:nvPr>
        </p:nvSpPr>
        <p:spPr/>
        <p:txBody>
          <a:bodyPr/>
          <a:lstStyle/>
          <a:p>
            <a:fld id="{73F69ABC-E31B-804D-ACD9-F3B695093F94}" type="datetimeFigureOut">
              <a:rPr lang="en-US" smtClean="0"/>
              <a:t>27/02/20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B806347-3446-F548-A998-F2EBB54D77A3}" type="slidenum">
              <a:rPr lang="en-US" smtClean="0"/>
              <a:t>‹#›</a:t>
            </a:fld>
            <a:endParaRPr lang="en-US"/>
          </a:p>
        </p:txBody>
      </p:sp>
    </p:spTree>
    <p:extLst>
      <p:ext uri="{BB962C8B-B14F-4D97-AF65-F5344CB8AC3E}">
        <p14:creationId xmlns:p14="http://schemas.microsoft.com/office/powerpoint/2010/main" val="216268389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Date Placeholder 2"/>
          <p:cNvSpPr>
            <a:spLocks noGrp="1"/>
          </p:cNvSpPr>
          <p:nvPr>
            <p:ph type="dt" sz="half" idx="10"/>
          </p:nvPr>
        </p:nvSpPr>
        <p:spPr/>
        <p:txBody>
          <a:bodyPr/>
          <a:lstStyle/>
          <a:p>
            <a:fld id="{73F69ABC-E31B-804D-ACD9-F3B695093F94}" type="datetimeFigureOut">
              <a:rPr lang="en-US" smtClean="0"/>
              <a:t>27/02/20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B806347-3446-F548-A998-F2EBB54D77A3}" type="slidenum">
              <a:rPr lang="en-US" smtClean="0"/>
              <a:t>‹#›</a:t>
            </a:fld>
            <a:endParaRPr lang="en-US"/>
          </a:p>
        </p:txBody>
      </p:sp>
    </p:spTree>
    <p:extLst>
      <p:ext uri="{BB962C8B-B14F-4D97-AF65-F5344CB8AC3E}">
        <p14:creationId xmlns:p14="http://schemas.microsoft.com/office/powerpoint/2010/main" val="337638885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3F69ABC-E31B-804D-ACD9-F3B695093F94}" type="datetimeFigureOut">
              <a:rPr lang="en-US" smtClean="0"/>
              <a:t>27/02/20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B806347-3446-F548-A998-F2EBB54D77A3}" type="slidenum">
              <a:rPr lang="en-US" smtClean="0"/>
              <a:t>‹#›</a:t>
            </a:fld>
            <a:endParaRPr lang="en-US"/>
          </a:p>
        </p:txBody>
      </p:sp>
    </p:spTree>
    <p:extLst>
      <p:ext uri="{BB962C8B-B14F-4D97-AF65-F5344CB8AC3E}">
        <p14:creationId xmlns:p14="http://schemas.microsoft.com/office/powerpoint/2010/main" val="199501796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73F69ABC-E31B-804D-ACD9-F3B695093F94}" type="datetimeFigureOut">
              <a:rPr lang="en-US" smtClean="0"/>
              <a:t>27/02/20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B806347-3446-F548-A998-F2EBB54D77A3}" type="slidenum">
              <a:rPr lang="en-US" smtClean="0"/>
              <a:t>‹#›</a:t>
            </a:fld>
            <a:endParaRPr lang="en-US"/>
          </a:p>
        </p:txBody>
      </p:sp>
    </p:spTree>
    <p:extLst>
      <p:ext uri="{BB962C8B-B14F-4D97-AF65-F5344CB8AC3E}">
        <p14:creationId xmlns:p14="http://schemas.microsoft.com/office/powerpoint/2010/main" val="164511164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73F69ABC-E31B-804D-ACD9-F3B695093F94}" type="datetimeFigureOut">
              <a:rPr lang="en-US" smtClean="0"/>
              <a:t>27/02/20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B806347-3446-F548-A998-F2EBB54D77A3}" type="slidenum">
              <a:rPr lang="en-US" smtClean="0"/>
              <a:t>‹#›</a:t>
            </a:fld>
            <a:endParaRPr lang="en-US"/>
          </a:p>
        </p:txBody>
      </p:sp>
    </p:spTree>
    <p:extLst>
      <p:ext uri="{BB962C8B-B14F-4D97-AF65-F5344CB8AC3E}">
        <p14:creationId xmlns:p14="http://schemas.microsoft.com/office/powerpoint/2010/main" val="2941166615"/>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GB"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3F69ABC-E31B-804D-ACD9-F3B695093F94}" type="datetimeFigureOut">
              <a:rPr lang="en-US" smtClean="0"/>
              <a:t>27/02/20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B806347-3446-F548-A998-F2EBB54D77A3}" type="slidenum">
              <a:rPr lang="en-US" smtClean="0"/>
              <a:t>‹#›</a:t>
            </a:fld>
            <a:endParaRPr lang="en-US"/>
          </a:p>
        </p:txBody>
      </p:sp>
    </p:spTree>
    <p:extLst>
      <p:ext uri="{BB962C8B-B14F-4D97-AF65-F5344CB8AC3E}">
        <p14:creationId xmlns:p14="http://schemas.microsoft.com/office/powerpoint/2010/main" val="136181213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4" Type="http://schemas.openxmlformats.org/officeDocument/2006/relationships/image" Target="../media/image2.png"/><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descr="Screen Shot 2020-02-14 at 18.01.13.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6447988"/>
            <a:ext cx="9144000" cy="256265"/>
          </a:xfrm>
          <a:prstGeom prst="rect">
            <a:avLst/>
          </a:prstGeom>
        </p:spPr>
      </p:pic>
      <p:pic>
        <p:nvPicPr>
          <p:cNvPr id="10" name="Picture 9" descr="Screen Shot 2020-02-14 at 18.01.13.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6601735"/>
            <a:ext cx="9144000" cy="256265"/>
          </a:xfrm>
          <a:prstGeom prst="rect">
            <a:avLst/>
          </a:prstGeom>
        </p:spPr>
      </p:pic>
      <p:sp>
        <p:nvSpPr>
          <p:cNvPr id="14" name="TextBox 13"/>
          <p:cNvSpPr txBox="1"/>
          <p:nvPr/>
        </p:nvSpPr>
        <p:spPr>
          <a:xfrm>
            <a:off x="435254" y="4448955"/>
            <a:ext cx="3733502" cy="646331"/>
          </a:xfrm>
          <a:prstGeom prst="rect">
            <a:avLst/>
          </a:prstGeom>
          <a:noFill/>
        </p:spPr>
        <p:txBody>
          <a:bodyPr wrap="none">
            <a:spAutoFit/>
          </a:bodyPr>
          <a:lstStyle/>
          <a:p>
            <a:pPr>
              <a:defRPr/>
            </a:pPr>
            <a:r>
              <a:rPr lang="en-US" b="1" i="1" dirty="0" smtClean="0">
                <a:solidFill>
                  <a:srgbClr val="FFFFFF"/>
                </a:solidFill>
              </a:rPr>
              <a:t>Cambyses</a:t>
            </a:r>
          </a:p>
          <a:p>
            <a:pPr>
              <a:defRPr/>
            </a:pPr>
            <a:r>
              <a:rPr lang="en-US" b="1" i="1" dirty="0" smtClean="0">
                <a:solidFill>
                  <a:srgbClr val="FFFFFF"/>
                </a:solidFill>
              </a:rPr>
              <a:t>Homework Task: Death of Cambyses</a:t>
            </a:r>
            <a:endParaRPr lang="en-US" b="1" i="1" dirty="0">
              <a:solidFill>
                <a:srgbClr val="FFFFFF"/>
              </a:solidFill>
            </a:endParaRPr>
          </a:p>
        </p:txBody>
      </p:sp>
      <p:pic>
        <p:nvPicPr>
          <p:cNvPr id="3" name="Picture 2" descr="Screen Shot 2020-02-27 at 11.39.13.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1628" y="0"/>
            <a:ext cx="9132372" cy="6858000"/>
          </a:xfrm>
          <a:prstGeom prst="rect">
            <a:avLst/>
          </a:prstGeom>
        </p:spPr>
      </p:pic>
    </p:spTree>
    <p:extLst>
      <p:ext uri="{BB962C8B-B14F-4D97-AF65-F5344CB8AC3E}">
        <p14:creationId xmlns:p14="http://schemas.microsoft.com/office/powerpoint/2010/main" val="131441331"/>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ctrTitle"/>
          </p:nvPr>
        </p:nvSpPr>
        <p:spPr>
          <a:xfrm>
            <a:off x="189186" y="1122363"/>
            <a:ext cx="8761687" cy="2387600"/>
          </a:xfrm>
        </p:spPr>
        <p:txBody>
          <a:bodyPr>
            <a:noAutofit/>
          </a:bodyPr>
          <a:lstStyle/>
          <a:p>
            <a:r>
              <a:rPr lang="en-GB" sz="5400" b="1" u="sng" dirty="0" smtClean="0"/>
              <a:t>HOMEWORK TASK – DEATH OF CAMBYSES</a:t>
            </a:r>
            <a:endParaRPr lang="en-GB" sz="5400" b="1" u="sng" dirty="0"/>
          </a:p>
        </p:txBody>
      </p:sp>
      <p:sp>
        <p:nvSpPr>
          <p:cNvPr id="3" name="Subtitle 2"/>
          <p:cNvSpPr>
            <a:spLocks noGrp="1"/>
          </p:cNvSpPr>
          <p:nvPr>
            <p:ph type="subTitle" idx="1"/>
          </p:nvPr>
        </p:nvSpPr>
        <p:spPr/>
        <p:txBody>
          <a:bodyPr/>
          <a:lstStyle/>
          <a:p>
            <a:endParaRPr lang="en-GB" dirty="0"/>
          </a:p>
        </p:txBody>
      </p:sp>
    </p:spTree>
    <p:extLst>
      <p:ext uri="{BB962C8B-B14F-4D97-AF65-F5344CB8AC3E}">
        <p14:creationId xmlns:p14="http://schemas.microsoft.com/office/powerpoint/2010/main" val="3304566035"/>
      </p:ext>
    </p:extLst>
  </p:cSld>
  <p:clrMapOvr>
    <a:masterClrMapping/>
  </p:clrMapOvr>
  <mc:AlternateContent xmlns:mc="http://schemas.openxmlformats.org/markup-compatibility/2006">
    <mc:Choice xmlns:p14="http://schemas.microsoft.com/office/powerpoint/2010/main" Requires="p14">
      <p:transition spd="slow" p14:dur="2000"/>
    </mc:Choice>
    <mc:Fallback>
      <p:transition xmlns:p14="http://schemas.microsoft.com/office/powerpoint/2010/main" spd="slow"/>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
            <a:ext cx="9144000" cy="867103"/>
          </a:xfrm>
        </p:spPr>
        <p:style>
          <a:lnRef idx="1">
            <a:schemeClr val="accent2"/>
          </a:lnRef>
          <a:fillRef idx="2">
            <a:schemeClr val="accent2"/>
          </a:fillRef>
          <a:effectRef idx="1">
            <a:schemeClr val="accent2"/>
          </a:effectRef>
          <a:fontRef idx="minor">
            <a:schemeClr val="dk1"/>
          </a:fontRef>
        </p:style>
        <p:txBody>
          <a:bodyPr>
            <a:noAutofit/>
          </a:bodyPr>
          <a:lstStyle/>
          <a:p>
            <a:r>
              <a:rPr lang="en-GB" sz="3200" b="1" u="sng" dirty="0" smtClean="0"/>
              <a:t>The Death of Cambyses – outline the main features</a:t>
            </a:r>
            <a:endParaRPr lang="en-GB" sz="3200" b="1" u="sng" dirty="0"/>
          </a:p>
        </p:txBody>
      </p:sp>
      <p:sp>
        <p:nvSpPr>
          <p:cNvPr id="3" name="Content Placeholder 2"/>
          <p:cNvSpPr>
            <a:spLocks noGrp="1"/>
          </p:cNvSpPr>
          <p:nvPr>
            <p:ph idx="1"/>
          </p:nvPr>
        </p:nvSpPr>
        <p:spPr>
          <a:xfrm>
            <a:off x="191156" y="1100412"/>
            <a:ext cx="8736068" cy="4351338"/>
          </a:xfrm>
        </p:spPr>
        <p:txBody>
          <a:bodyPr>
            <a:normAutofit/>
          </a:bodyPr>
          <a:lstStyle/>
          <a:p>
            <a:pPr marL="0" indent="0">
              <a:buNone/>
            </a:pPr>
            <a:r>
              <a:rPr lang="en-GB" sz="2400" dirty="0" smtClean="0"/>
              <a:t>Using the hand out, covering the death of Cambyses, write out in full a practise to the following question;</a:t>
            </a:r>
            <a:endParaRPr lang="en-GB" sz="2400" dirty="0"/>
          </a:p>
          <a:p>
            <a:pPr marL="0" indent="0" algn="ctr">
              <a:buNone/>
            </a:pPr>
            <a:r>
              <a:rPr lang="en-GB" sz="2400" b="1" u="sng" dirty="0" smtClean="0"/>
              <a:t>Outline the main features of the death of Cambyses (6).</a:t>
            </a:r>
            <a:endParaRPr lang="en-GB" sz="2400" b="1" u="sng" dirty="0"/>
          </a:p>
        </p:txBody>
      </p:sp>
      <p:sp>
        <p:nvSpPr>
          <p:cNvPr id="4" name="Rectangle 3"/>
          <p:cNvSpPr/>
          <p:nvPr/>
        </p:nvSpPr>
        <p:spPr>
          <a:xfrm>
            <a:off x="191156" y="3294994"/>
            <a:ext cx="5992869" cy="3389587"/>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GB" b="1" u="sng" dirty="0" smtClean="0"/>
              <a:t>! Reminders !</a:t>
            </a:r>
            <a:endParaRPr lang="en-GB" dirty="0"/>
          </a:p>
          <a:p>
            <a:pPr marL="285750" indent="-285750" algn="ctr">
              <a:buFontTx/>
              <a:buChar char="-"/>
            </a:pPr>
            <a:r>
              <a:rPr lang="en-GB" dirty="0" smtClean="0"/>
              <a:t>Only list 3 main events, focusing on the most significant aspects of that topic.</a:t>
            </a:r>
          </a:p>
          <a:p>
            <a:pPr marL="285750" indent="-285750" algn="ctr">
              <a:buFontTx/>
              <a:buChar char="-"/>
            </a:pPr>
            <a:endParaRPr lang="en-GB" dirty="0" smtClean="0"/>
          </a:p>
          <a:p>
            <a:pPr marL="285750" indent="-285750" algn="ctr">
              <a:buFontTx/>
              <a:buChar char="-"/>
            </a:pPr>
            <a:r>
              <a:rPr lang="en-GB" dirty="0" smtClean="0"/>
              <a:t>Explain the main events using good historical detail. – show that you actually know what you’re talking about!</a:t>
            </a:r>
          </a:p>
          <a:p>
            <a:pPr marL="285750" indent="-285750" algn="ctr">
              <a:buFontTx/>
              <a:buChar char="-"/>
            </a:pPr>
            <a:endParaRPr lang="en-GB" dirty="0" smtClean="0"/>
          </a:p>
          <a:p>
            <a:pPr marL="285750" indent="-285750" algn="ctr">
              <a:buFontTx/>
              <a:buChar char="-"/>
            </a:pPr>
            <a:r>
              <a:rPr lang="en-GB" dirty="0" smtClean="0"/>
              <a:t>Use the question strip to correctly structure your answer!</a:t>
            </a:r>
          </a:p>
          <a:p>
            <a:pPr algn="ctr"/>
            <a:endParaRPr lang="en-GB" dirty="0"/>
          </a:p>
        </p:txBody>
      </p:sp>
      <p:pic>
        <p:nvPicPr>
          <p:cNvPr id="5" name="Picture 4"/>
          <p:cNvPicPr>
            <a:picLocks noChangeAspect="1"/>
          </p:cNvPicPr>
          <p:nvPr/>
        </p:nvPicPr>
        <p:blipFill>
          <a:blip r:embed="rId2"/>
          <a:stretch>
            <a:fillRect/>
          </a:stretch>
        </p:blipFill>
        <p:spPr>
          <a:xfrm>
            <a:off x="6408683" y="3283260"/>
            <a:ext cx="2636783" cy="3401321"/>
          </a:xfrm>
          <a:prstGeom prst="rect">
            <a:avLst/>
          </a:prstGeom>
        </p:spPr>
      </p:pic>
    </p:spTree>
    <p:extLst>
      <p:ext uri="{BB962C8B-B14F-4D97-AF65-F5344CB8AC3E}">
        <p14:creationId xmlns:p14="http://schemas.microsoft.com/office/powerpoint/2010/main" val="412235690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4593" y="126124"/>
            <a:ext cx="8950872" cy="6605752"/>
          </a:xfrm>
        </p:spPr>
        <p:txBody>
          <a:bodyPr>
            <a:noAutofit/>
          </a:bodyPr>
          <a:lstStyle/>
          <a:p>
            <a:pPr marL="0" indent="0">
              <a:lnSpc>
                <a:spcPct val="100000"/>
              </a:lnSpc>
              <a:buNone/>
            </a:pPr>
            <a:r>
              <a:rPr lang="en-GB" sz="1400" dirty="0"/>
              <a:t>It </a:t>
            </a:r>
            <a:r>
              <a:rPr lang="en-GB" sz="1400" dirty="0" smtClean="0"/>
              <a:t>wasn't </a:t>
            </a:r>
            <a:r>
              <a:rPr lang="en-GB" sz="1400" dirty="0"/>
              <a:t>long before Cambyses met his end, about which Herodotus is again our main source (3.61-66). According to his account, two brothers launched a rebellion against him in Persia. They were both members of a priestly class in Persia, the Magi. It was their duty to perform rituals, interpret dreams and omens, and act as advisers. They also had the responsibilities of training young Persian princes and guarding the royal tombs. The Magi were traditionally thought to be from the Median religious tradition, and so some saw them as Medes rather than Persians. Nonetheless, they could hold great power at court. One of the two brothers was called </a:t>
            </a:r>
            <a:r>
              <a:rPr lang="en-GB" sz="1400" dirty="0" err="1"/>
              <a:t>Patizeithes</a:t>
            </a:r>
            <a:r>
              <a:rPr lang="en-GB" sz="1400" dirty="0"/>
              <a:t>, and he had been left in charge of the royal household by Cambyses. Herodotus reports that the other brother was called </a:t>
            </a:r>
            <a:r>
              <a:rPr lang="en-GB" sz="1400" dirty="0" err="1"/>
              <a:t>Smerdis</a:t>
            </a:r>
            <a:r>
              <a:rPr lang="en-GB" sz="1400" dirty="0"/>
              <a:t>, and by coincidence he happened to look very similar to the murdered brother of Cambyses although, as we shall see, there was one notable difference. </a:t>
            </a:r>
            <a:r>
              <a:rPr lang="en-GB" sz="1400" dirty="0" err="1"/>
              <a:t>Patizeithes</a:t>
            </a:r>
            <a:r>
              <a:rPr lang="en-GB" sz="1400" dirty="0"/>
              <a:t> convinced his brother to pretend to be the king ' s brother and to take control </a:t>
            </a:r>
            <a:r>
              <a:rPr lang="en-GB" sz="1400" dirty="0" smtClean="0"/>
              <a:t>of the </a:t>
            </a:r>
            <a:r>
              <a:rPr lang="en-GB" sz="1400" dirty="0"/>
              <a:t>empire. The brothers sent a proclamation to the troops throughout the empire announcing that they should now take their orders from </a:t>
            </a:r>
            <a:r>
              <a:rPr lang="en-GB" sz="1400" dirty="0" err="1"/>
              <a:t>Smerdis</a:t>
            </a:r>
            <a:r>
              <a:rPr lang="en-GB" sz="1400" dirty="0"/>
              <a:t> rather than Cambyses. </a:t>
            </a:r>
            <a:endParaRPr lang="en-GB" sz="1400" dirty="0" smtClean="0"/>
          </a:p>
          <a:p>
            <a:pPr marL="0" indent="0">
              <a:lnSpc>
                <a:spcPct val="100000"/>
              </a:lnSpc>
              <a:buNone/>
            </a:pPr>
            <a:r>
              <a:rPr lang="en-GB" sz="1400" dirty="0" smtClean="0"/>
              <a:t>A </a:t>
            </a:r>
            <a:r>
              <a:rPr lang="en-GB" sz="1400" dirty="0"/>
              <a:t>herald was sent to Egypt to read the proclamation, but he found Cambyses and his army stationed in a town in Syria called Ecbatana (it happened to have the same name as the Median royal city). When the king heard the news, he called for </a:t>
            </a:r>
            <a:r>
              <a:rPr lang="en-GB" sz="1400" dirty="0" err="1"/>
              <a:t>Prexaspes</a:t>
            </a:r>
            <a:r>
              <a:rPr lang="en-GB" sz="1400" dirty="0"/>
              <a:t>, who swore that he had killed the real </a:t>
            </a:r>
            <a:r>
              <a:rPr lang="en-GB" sz="1400" dirty="0" err="1"/>
              <a:t>Smerdis</a:t>
            </a:r>
            <a:r>
              <a:rPr lang="en-GB" sz="1400" dirty="0"/>
              <a:t>. The two men questioned the herald and between them worked out the trick that the Magi had played. Cambyses realised that hi dream did not specify which </a:t>
            </a:r>
            <a:r>
              <a:rPr lang="en-GB" sz="1400" dirty="0" err="1"/>
              <a:t>Smerdis</a:t>
            </a:r>
            <a:r>
              <a:rPr lang="en-GB" sz="1400" dirty="0"/>
              <a:t> would take the throne from him, and that he had therefore killed his brother for no good reason. He felt bitter regret</a:t>
            </a:r>
            <a:r>
              <a:rPr lang="en-GB" sz="1400" dirty="0" smtClean="0"/>
              <a:t>.</a:t>
            </a:r>
          </a:p>
          <a:p>
            <a:pPr marL="0" indent="0">
              <a:lnSpc>
                <a:spcPct val="100000"/>
              </a:lnSpc>
              <a:buNone/>
            </a:pPr>
            <a:r>
              <a:rPr lang="en-GB" sz="1400" dirty="0" smtClean="0"/>
              <a:t>Right </a:t>
            </a:r>
            <a:r>
              <a:rPr lang="en-GB" sz="1400" dirty="0"/>
              <a:t>after this, Cambyses mounted his horse, intending to ride immediately and attack the false </a:t>
            </a:r>
            <a:r>
              <a:rPr lang="en-GB" sz="1400" dirty="0" err="1"/>
              <a:t>Smerdis</a:t>
            </a:r>
            <a:r>
              <a:rPr lang="en-GB" sz="1400" dirty="0"/>
              <a:t>. Herodotus takes up the story: </a:t>
            </a:r>
            <a:endParaRPr lang="en-GB" sz="1400" dirty="0" smtClean="0"/>
          </a:p>
          <a:p>
            <a:pPr marL="0" indent="0">
              <a:lnSpc>
                <a:spcPct val="100000"/>
              </a:lnSpc>
              <a:buNone/>
            </a:pPr>
            <a:r>
              <a:rPr lang="en-GB" sz="1400" dirty="0" smtClean="0"/>
              <a:t>“</a:t>
            </a:r>
            <a:r>
              <a:rPr lang="en-GB" sz="1400" i="1" dirty="0" smtClean="0"/>
              <a:t>But </a:t>
            </a:r>
            <a:r>
              <a:rPr lang="en-GB" sz="1400" i="1" dirty="0"/>
              <a:t>as he was springing into the saddle, the cap fell off the sheath of his sword, exposing the blade, which pierced his thigh just in the spot where he had previously struck </a:t>
            </a:r>
            <a:r>
              <a:rPr lang="en-GB" sz="1400" i="1" dirty="0" err="1"/>
              <a:t>Apis</a:t>
            </a:r>
            <a:r>
              <a:rPr lang="en-GB" sz="1400" i="1" dirty="0"/>
              <a:t> the sacred Egyptian </a:t>
            </a:r>
            <a:r>
              <a:rPr lang="en-GB" sz="1400" i="1" dirty="0" smtClean="0"/>
              <a:t>bull</a:t>
            </a:r>
            <a:r>
              <a:rPr lang="en-GB" sz="1400" dirty="0" smtClean="0"/>
              <a:t>” </a:t>
            </a:r>
            <a:r>
              <a:rPr lang="en-GB" sz="1400" dirty="0"/>
              <a:t>Herodotus, Histories 3.64 </a:t>
            </a:r>
            <a:endParaRPr lang="en-GB" sz="1400" dirty="0" smtClean="0"/>
          </a:p>
          <a:p>
            <a:pPr marL="0" indent="0">
              <a:lnSpc>
                <a:spcPct val="100000"/>
              </a:lnSpc>
              <a:buNone/>
            </a:pPr>
            <a:r>
              <a:rPr lang="en-GB" sz="1400" dirty="0" smtClean="0"/>
              <a:t>The </a:t>
            </a:r>
            <a:r>
              <a:rPr lang="en-GB" sz="1400" dirty="0"/>
              <a:t>king then asked what town they were in. Upon hearing the name Ecbatana, he recalled a that he would die at Ecbatana. He had always assumed this referred prophecy to the Median royal city, but once again he had misinterpreted a prophecy. Cambyses realised that he was fated to die </a:t>
            </a:r>
            <a:r>
              <a:rPr lang="en-GB" sz="1400" dirty="0" smtClean="0"/>
              <a:t>of his </a:t>
            </a:r>
            <a:r>
              <a:rPr lang="en-GB" sz="1400" dirty="0"/>
              <a:t>wound. He summoned the Persian nobles with him and told them the whole story about his murder of the real </a:t>
            </a:r>
            <a:r>
              <a:rPr lang="en-GB" sz="1400" dirty="0" err="1"/>
              <a:t>Smerdis</a:t>
            </a:r>
            <a:r>
              <a:rPr lang="en-GB" sz="1400" dirty="0"/>
              <a:t>, and the trick played by the two Magi. He commanded them to ensure that the Magus </a:t>
            </a:r>
            <a:r>
              <a:rPr lang="en-GB" sz="1400" dirty="0" err="1"/>
              <a:t>Smerdis</a:t>
            </a:r>
            <a:r>
              <a:rPr lang="en-GB" sz="1400" dirty="0"/>
              <a:t> was driven from power, reminding them that the throne would otherwise be returned to the Medes. Shortly afterwards, gangrene set in on Cambyses '  wound and he died after seven and a half years on the throne. However, his nobles did not believe what he had told </a:t>
            </a:r>
            <a:r>
              <a:rPr lang="en-GB" sz="1400" dirty="0" smtClean="0"/>
              <a:t>them. Instead</a:t>
            </a:r>
            <a:r>
              <a:rPr lang="en-GB" sz="1400" dirty="0"/>
              <a:t>, they thought that it was a malicious invention by Cambyses to prevent his brother from taking command </a:t>
            </a:r>
            <a:r>
              <a:rPr lang="en-GB" sz="1400" dirty="0" smtClean="0"/>
              <a:t>of the </a:t>
            </a:r>
            <a:r>
              <a:rPr lang="en-GB" sz="1400" dirty="0"/>
              <a:t>empire. The one man who could have confirmed the story was </a:t>
            </a:r>
            <a:r>
              <a:rPr lang="en-GB" sz="1400" dirty="0" err="1"/>
              <a:t>Prexaspes</a:t>
            </a:r>
            <a:r>
              <a:rPr lang="en-GB" sz="1400" dirty="0"/>
              <a:t>, but he vigorously denied the murder, knowing that it could be very dangerous to admit it now that he did not have Cambyses to protect him. Cambyses died with the Persian Empire in turmoil.</a:t>
            </a:r>
          </a:p>
        </p:txBody>
      </p:sp>
    </p:spTree>
    <p:extLst>
      <p:ext uri="{BB962C8B-B14F-4D97-AF65-F5344CB8AC3E}">
        <p14:creationId xmlns:p14="http://schemas.microsoft.com/office/powerpoint/2010/main" val="232512581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TotalTime>
  <Words>748</Words>
  <Application>Microsoft Macintosh PowerPoint</Application>
  <PresentationFormat>On-screen Show (4:3)</PresentationFormat>
  <Paragraphs>18</Paragraphs>
  <Slides>4</Slides>
  <Notes>1</Notes>
  <HiddenSlides>1</HiddenSlides>
  <MMClips>0</MMClips>
  <ScaleCrop>false</ScaleCrop>
  <HeadingPairs>
    <vt:vector size="4" baseType="variant">
      <vt:variant>
        <vt:lpstr>Theme</vt:lpstr>
      </vt:variant>
      <vt:variant>
        <vt:i4>1</vt:i4>
      </vt:variant>
      <vt:variant>
        <vt:lpstr>Slide Titles</vt:lpstr>
      </vt:variant>
      <vt:variant>
        <vt:i4>4</vt:i4>
      </vt:variant>
    </vt:vector>
  </HeadingPairs>
  <TitlesOfParts>
    <vt:vector size="5" baseType="lpstr">
      <vt:lpstr>Office Theme</vt:lpstr>
      <vt:lpstr>PowerPoint Presentation</vt:lpstr>
      <vt:lpstr>HOMEWORK TASK – DEATH OF CAMBYSES</vt:lpstr>
      <vt:lpstr>The Death of Cambyses – outline the main features</vt:lpstr>
      <vt:lpstr>PowerPoint Presentation</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Paul Grigsby</dc:creator>
  <cp:lastModifiedBy>Michael Scott</cp:lastModifiedBy>
  <cp:revision>2</cp:revision>
  <dcterms:created xsi:type="dcterms:W3CDTF">2020-02-17T13:10:03Z</dcterms:created>
  <dcterms:modified xsi:type="dcterms:W3CDTF">2020-02-27T11:39:27Z</dcterms:modified>
</cp:coreProperties>
</file>