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76" r:id="rId2"/>
    <p:sldId id="273" r:id="rId3"/>
    <p:sldId id="274" r:id="rId4"/>
    <p:sldId id="275" r:id="rId5"/>
    <p:sldId id="268" r:id="rId6"/>
    <p:sldId id="266" r:id="rId7"/>
    <p:sldId id="267" r:id="rId8"/>
    <p:sldId id="264" r:id="rId9"/>
    <p:sldId id="260" r:id="rId10"/>
    <p:sldId id="265" r:id="rId11"/>
    <p:sldId id="269" r:id="rId12"/>
    <p:sldId id="261" r:id="rId13"/>
    <p:sldId id="270" r:id="rId14"/>
    <p:sldId id="258" r:id="rId15"/>
    <p:sldId id="262" r:id="rId16"/>
    <p:sldId id="271" r:id="rId17"/>
    <p:sldId id="272" r:id="rId1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71" autoAdjust="0"/>
    <p:restoredTop sz="94660"/>
  </p:normalViewPr>
  <p:slideViewPr>
    <p:cSldViewPr snapToGrid="0">
      <p:cViewPr varScale="1">
        <p:scale>
          <a:sx n="193" d="100"/>
          <a:sy n="193" d="100"/>
        </p:scale>
        <p:origin x="-128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B06F20CD-228C-47D5-AD15-8839F3CB2728}" type="datetimeFigureOut">
              <a:rPr lang="en-GB" smtClean="0"/>
              <a:t>27/02/20</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25942F0-D955-4719-A655-9D277D0F0144}" type="slidenum">
              <a:rPr lang="en-GB" smtClean="0"/>
              <a:t>‹#›</a:t>
            </a:fld>
            <a:endParaRPr lang="en-GB"/>
          </a:p>
        </p:txBody>
      </p:sp>
    </p:spTree>
    <p:extLst>
      <p:ext uri="{BB962C8B-B14F-4D97-AF65-F5344CB8AC3E}">
        <p14:creationId xmlns:p14="http://schemas.microsoft.com/office/powerpoint/2010/main" val="2650972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701319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5AACC35-35AC-4E84-8597-8C4945D801CC}"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553290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AACC35-35AC-4E84-8597-8C4945D801CC}"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3283762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AACC35-35AC-4E84-8597-8C4945D801CC}"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1029064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5AACC35-35AC-4E84-8597-8C4945D801CC}"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464671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5AACC35-35AC-4E84-8597-8C4945D801CC}" type="datetimeFigureOut">
              <a:rPr lang="en-GB" smtClean="0"/>
              <a:t>27/02/20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151027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AACC35-35AC-4E84-8597-8C4945D801CC}"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709098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AACC35-35AC-4E84-8597-8C4945D801CC}" type="datetimeFigureOut">
              <a:rPr lang="en-GB" smtClean="0"/>
              <a:t>27/02/20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1954184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5AACC35-35AC-4E84-8597-8C4945D801CC}" type="datetimeFigureOut">
              <a:rPr lang="en-GB" smtClean="0"/>
              <a:t>27/02/20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1566199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AACC35-35AC-4E84-8597-8C4945D801CC}" type="datetimeFigureOut">
              <a:rPr lang="en-GB" smtClean="0"/>
              <a:t>27/02/20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641182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5AACC35-35AC-4E84-8597-8C4945D801CC}"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1497580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5AACC35-35AC-4E84-8597-8C4945D801CC}" type="datetimeFigureOut">
              <a:rPr lang="en-GB" smtClean="0"/>
              <a:t>27/02/20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A3CBE3-584D-44BA-890C-304CD905DF29}" type="slidenum">
              <a:rPr lang="en-GB" smtClean="0"/>
              <a:t>‹#›</a:t>
            </a:fld>
            <a:endParaRPr lang="en-GB"/>
          </a:p>
        </p:txBody>
      </p:sp>
    </p:spTree>
    <p:extLst>
      <p:ext uri="{BB962C8B-B14F-4D97-AF65-F5344CB8AC3E}">
        <p14:creationId xmlns:p14="http://schemas.microsoft.com/office/powerpoint/2010/main" val="2126715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AACC35-35AC-4E84-8597-8C4945D801CC}" type="datetimeFigureOut">
              <a:rPr lang="en-GB" smtClean="0"/>
              <a:t>27/02/20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3CBE3-584D-44BA-890C-304CD905DF29}" type="slidenum">
              <a:rPr lang="en-GB" smtClean="0"/>
              <a:t>‹#›</a:t>
            </a:fld>
            <a:endParaRPr lang="en-GB"/>
          </a:p>
        </p:txBody>
      </p:sp>
    </p:spTree>
    <p:extLst>
      <p:ext uri="{BB962C8B-B14F-4D97-AF65-F5344CB8AC3E}">
        <p14:creationId xmlns:p14="http://schemas.microsoft.com/office/powerpoint/2010/main" val="4665316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3113365" cy="646331"/>
          </a:xfrm>
          <a:prstGeom prst="rect">
            <a:avLst/>
          </a:prstGeom>
          <a:noFill/>
        </p:spPr>
        <p:txBody>
          <a:bodyPr wrap="none">
            <a:spAutoFit/>
          </a:bodyPr>
          <a:lstStyle/>
          <a:p>
            <a:pPr>
              <a:defRPr/>
            </a:pPr>
            <a:r>
              <a:rPr lang="en-US" b="1" i="1" dirty="0" smtClean="0">
                <a:solidFill>
                  <a:srgbClr val="FFFFFF"/>
                </a:solidFill>
              </a:rPr>
              <a:t>Cambyses</a:t>
            </a:r>
          </a:p>
          <a:p>
            <a:pPr>
              <a:defRPr/>
            </a:pPr>
            <a:r>
              <a:rPr lang="en-US" b="1" i="1" dirty="0">
                <a:solidFill>
                  <a:srgbClr val="FFFFFF"/>
                </a:solidFill>
              </a:rPr>
              <a:t>2</a:t>
            </a:r>
            <a:r>
              <a:rPr lang="en-US" b="1" i="1" dirty="0" smtClean="0">
                <a:solidFill>
                  <a:srgbClr val="FFFFFF"/>
                </a:solidFill>
              </a:rPr>
              <a:t>. Consequences and Apis Bull</a:t>
            </a:r>
            <a:endParaRPr lang="en-US" b="1" i="1" dirty="0">
              <a:solidFill>
                <a:srgbClr val="FFFFFF"/>
              </a:solidFill>
            </a:endParaRPr>
          </a:p>
        </p:txBody>
      </p:sp>
      <p:pic>
        <p:nvPicPr>
          <p:cNvPr id="3" name="Picture 2" descr="Screen Shot 2020-02-27 at 11.40.4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216069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6912" y="208597"/>
            <a:ext cx="8818808" cy="5539978"/>
          </a:xfrm>
          <a:prstGeom prst="rect">
            <a:avLst/>
          </a:prstGeom>
        </p:spPr>
        <p:txBody>
          <a:bodyPr wrap="square">
            <a:spAutoFit/>
          </a:bodyPr>
          <a:lstStyle/>
          <a:p>
            <a:pPr>
              <a:lnSpc>
                <a:spcPct val="150000"/>
              </a:lnSpc>
            </a:pPr>
            <a:r>
              <a:rPr lang="en-GB" sz="2000" dirty="0">
                <a:latin typeface="Arial" panose="020B0604020202020204" pitchFamily="34" charset="0"/>
                <a:cs typeface="Arial" panose="020B0604020202020204" pitchFamily="34" charset="0"/>
              </a:rPr>
              <a:t>As for those who were sent to march against the Ammonians, they set out and journeyed across the desert with guides; after this nobody heard or saw the army except for the </a:t>
            </a:r>
            <a:r>
              <a:rPr lang="en-GB" sz="2000" b="1" dirty="0">
                <a:latin typeface="Arial" panose="020B0604020202020204" pitchFamily="34" charset="0"/>
                <a:cs typeface="Arial" panose="020B0604020202020204" pitchFamily="34" charset="0"/>
              </a:rPr>
              <a:t>Ammonians</a:t>
            </a:r>
            <a:r>
              <a:rPr lang="en-GB" sz="2000" dirty="0">
                <a:latin typeface="Arial" panose="020B0604020202020204" pitchFamily="34" charset="0"/>
                <a:cs typeface="Arial" panose="020B0604020202020204" pitchFamily="34" charset="0"/>
              </a:rPr>
              <a:t> themselves and those who heard from them, no man can say anything of them; for they neither reached the Ammonians nor returned back. But this is what the Ammonians themselves say: when the Persians were crossing the sandy desert to attack them, and were about midway between their country and Ammon, while they were breakfasting a great and violent south wind arose, which buried them in the masses of sand which it bore; and so they disappeared from sight. 50,000 Persian soldiers died in this way. Such is the </a:t>
            </a:r>
            <a:r>
              <a:rPr lang="en-GB" sz="2000" dirty="0" err="1">
                <a:latin typeface="Arial" panose="020B0604020202020204" pitchFamily="34" charset="0"/>
                <a:cs typeface="Arial" panose="020B0604020202020204" pitchFamily="34" charset="0"/>
              </a:rPr>
              <a:t>Ammonian</a:t>
            </a:r>
            <a:r>
              <a:rPr lang="en-GB" sz="2000" dirty="0">
                <a:latin typeface="Arial" panose="020B0604020202020204" pitchFamily="34" charset="0"/>
                <a:cs typeface="Arial" panose="020B0604020202020204" pitchFamily="34" charset="0"/>
              </a:rPr>
              <a:t> tale about this army</a:t>
            </a:r>
            <a:r>
              <a:rPr lang="en-GB" sz="2000" dirty="0" smtClean="0">
                <a:latin typeface="Arial" panose="020B0604020202020204" pitchFamily="34" charset="0"/>
                <a:cs typeface="Arial" panose="020B0604020202020204" pitchFamily="34" charset="0"/>
              </a:rPr>
              <a:t>.</a:t>
            </a:r>
            <a:r>
              <a:rPr lang="en-GB" sz="2000" b="1" dirty="0">
                <a:latin typeface="Arial" panose="020B0604020202020204" pitchFamily="34" charset="0"/>
                <a:cs typeface="Arial" panose="020B0604020202020204" pitchFamily="34" charset="0"/>
              </a:rPr>
              <a:t> </a:t>
            </a:r>
            <a:endParaRPr lang="en-GB" sz="2000" b="1" dirty="0" smtClean="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pPr algn="r"/>
            <a:r>
              <a:rPr lang="en-GB" b="1" dirty="0" smtClean="0">
                <a:latin typeface="Arial" panose="020B0604020202020204" pitchFamily="34" charset="0"/>
                <a:cs typeface="Arial" panose="020B0604020202020204" pitchFamily="34" charset="0"/>
              </a:rPr>
              <a:t>Herodotus </a:t>
            </a:r>
            <a:r>
              <a:rPr lang="en-GB" b="1" dirty="0">
                <a:latin typeface="Arial" panose="020B0604020202020204" pitchFamily="34" charset="0"/>
                <a:cs typeface="Arial" panose="020B0604020202020204" pitchFamily="34" charset="0"/>
              </a:rPr>
              <a:t>3.26</a:t>
            </a:r>
            <a:endParaRPr lang="en-GB" dirty="0"/>
          </a:p>
          <a:p>
            <a:endParaRPr lang="en-GB" dirty="0">
              <a:latin typeface="Arial" panose="020B0604020202020204" pitchFamily="34" charset="0"/>
              <a:cs typeface="Arial" panose="020B0604020202020204" pitchFamily="34" charset="0"/>
            </a:endParaRPr>
          </a:p>
        </p:txBody>
      </p:sp>
      <p:sp>
        <p:nvSpPr>
          <p:cNvPr id="5" name="Rectangle 4"/>
          <p:cNvSpPr/>
          <p:nvPr/>
        </p:nvSpPr>
        <p:spPr>
          <a:xfrm>
            <a:off x="605175" y="6039864"/>
            <a:ext cx="7917552" cy="369332"/>
          </a:xfrm>
          <a:prstGeom prst="rect">
            <a:avLst/>
          </a:prstGeom>
        </p:spPr>
        <p:txBody>
          <a:bodyPr wrap="none">
            <a:spAutoFit/>
          </a:bodyPr>
          <a:lstStyle/>
          <a:p>
            <a:r>
              <a:rPr lang="en-GB" dirty="0">
                <a:solidFill>
                  <a:srgbClr val="000000"/>
                </a:solidFill>
                <a:latin typeface="Arial" panose="020B0604020202020204" pitchFamily="34" charset="0"/>
                <a:cs typeface="Arial" panose="020B0604020202020204" pitchFamily="34" charset="0"/>
              </a:rPr>
              <a:t>Ammonians – a people who lived in the Sahara desert in modern day Libya.</a:t>
            </a:r>
            <a:endParaRPr lang="en-GB" dirty="0"/>
          </a:p>
        </p:txBody>
      </p:sp>
    </p:spTree>
    <p:extLst>
      <p:ext uri="{BB962C8B-B14F-4D97-AF65-F5344CB8AC3E}">
        <p14:creationId xmlns:p14="http://schemas.microsoft.com/office/powerpoint/2010/main" val="294686518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427" y="165459"/>
            <a:ext cx="8845944" cy="6370975"/>
          </a:xfrm>
          <a:prstGeom prst="rect">
            <a:avLst/>
          </a:prstGeom>
        </p:spPr>
        <p:txBody>
          <a:bodyPr wrap="square">
            <a:spAutoFit/>
          </a:bodyPr>
          <a:lstStyle/>
          <a:p>
            <a:pPr>
              <a:lnSpc>
                <a:spcPct val="150000"/>
              </a:lnSpc>
            </a:pPr>
            <a:r>
              <a:rPr lang="en-GB" sz="1600" dirty="0" smtClean="0">
                <a:solidFill>
                  <a:srgbClr val="000000"/>
                </a:solidFill>
                <a:cs typeface="Arial" panose="020B0604020202020204" pitchFamily="34" charset="0"/>
              </a:rPr>
              <a:t>His next evil </a:t>
            </a:r>
            <a:r>
              <a:rPr lang="en-GB" sz="1600" dirty="0">
                <a:solidFill>
                  <a:srgbClr val="000000"/>
                </a:solidFill>
                <a:cs typeface="Arial" panose="020B0604020202020204" pitchFamily="34" charset="0"/>
              </a:rPr>
              <a:t>act was to destroy his full brother </a:t>
            </a:r>
            <a:r>
              <a:rPr lang="en-GB" sz="1600" dirty="0" err="1">
                <a:solidFill>
                  <a:srgbClr val="000000"/>
                </a:solidFill>
                <a:cs typeface="Arial" panose="020B0604020202020204" pitchFamily="34" charset="0"/>
              </a:rPr>
              <a:t>Smerdis</a:t>
            </a:r>
            <a:r>
              <a:rPr lang="en-GB" sz="1600" dirty="0">
                <a:solidFill>
                  <a:srgbClr val="000000"/>
                </a:solidFill>
                <a:cs typeface="Arial" panose="020B0604020202020204" pitchFamily="34" charset="0"/>
              </a:rPr>
              <a:t>, whom he had sent away from Egypt to Persia out of jealousy, because </a:t>
            </a:r>
            <a:r>
              <a:rPr lang="en-GB" sz="1600" dirty="0" err="1">
                <a:solidFill>
                  <a:srgbClr val="000000"/>
                </a:solidFill>
                <a:cs typeface="Arial" panose="020B0604020202020204" pitchFamily="34" charset="0"/>
              </a:rPr>
              <a:t>Smerdis</a:t>
            </a:r>
            <a:r>
              <a:rPr lang="en-GB" sz="1600" dirty="0">
                <a:solidFill>
                  <a:srgbClr val="000000"/>
                </a:solidFill>
                <a:cs typeface="Arial" panose="020B0604020202020204" pitchFamily="34" charset="0"/>
              </a:rPr>
              <a:t> alone could draw the bow brought from the </a:t>
            </a:r>
            <a:r>
              <a:rPr lang="en-GB" sz="1600" dirty="0" smtClean="0">
                <a:solidFill>
                  <a:srgbClr val="000000"/>
                </a:solidFill>
                <a:cs typeface="Arial" panose="020B0604020202020204" pitchFamily="34" charset="0"/>
              </a:rPr>
              <a:t>Ethiopians as </a:t>
            </a:r>
            <a:r>
              <a:rPr lang="en-GB" sz="1600" dirty="0">
                <a:solidFill>
                  <a:srgbClr val="000000"/>
                </a:solidFill>
                <a:cs typeface="Arial" panose="020B0604020202020204" pitchFamily="34" charset="0"/>
              </a:rPr>
              <a:t>far as two fingerbreadths, but no other Persian could draw it</a:t>
            </a:r>
            <a:r>
              <a:rPr lang="en-GB" sz="1600" dirty="0" smtClean="0">
                <a:solidFill>
                  <a:srgbClr val="000000"/>
                </a:solidFill>
                <a:cs typeface="Arial" panose="020B0604020202020204" pitchFamily="34" charset="0"/>
              </a:rPr>
              <a:t>. </a:t>
            </a:r>
            <a:r>
              <a:rPr lang="en-GB" sz="1600" dirty="0" err="1">
                <a:solidFill>
                  <a:srgbClr val="000000"/>
                </a:solidFill>
                <a:cs typeface="Arial" panose="020B0604020202020204" pitchFamily="34" charset="0"/>
              </a:rPr>
              <a:t>Smerdis</a:t>
            </a:r>
            <a:r>
              <a:rPr lang="en-GB" sz="1600" dirty="0">
                <a:solidFill>
                  <a:srgbClr val="000000"/>
                </a:solidFill>
                <a:cs typeface="Arial" panose="020B0604020202020204" pitchFamily="34" charset="0"/>
              </a:rPr>
              <a:t> having gone to Persia, Cambyses saw in a dream a vision, in which it seemed to him that a messenger came from Persia and told him that </a:t>
            </a:r>
            <a:r>
              <a:rPr lang="en-GB" sz="1600" dirty="0" err="1">
                <a:solidFill>
                  <a:srgbClr val="000000"/>
                </a:solidFill>
                <a:cs typeface="Arial" panose="020B0604020202020204" pitchFamily="34" charset="0"/>
              </a:rPr>
              <a:t>Smerdis</a:t>
            </a:r>
            <a:r>
              <a:rPr lang="en-GB" sz="1600" dirty="0">
                <a:solidFill>
                  <a:srgbClr val="000000"/>
                </a:solidFill>
                <a:cs typeface="Arial" panose="020B0604020202020204" pitchFamily="34" charset="0"/>
              </a:rPr>
              <a:t> sitting on the royal throne touched heaven with his head</a:t>
            </a:r>
            <a:r>
              <a:rPr lang="en-GB" sz="1600" dirty="0" smtClean="0">
                <a:solidFill>
                  <a:srgbClr val="000000"/>
                </a:solidFill>
                <a:cs typeface="Arial" panose="020B0604020202020204" pitchFamily="34" charset="0"/>
              </a:rPr>
              <a:t>. </a:t>
            </a:r>
            <a:r>
              <a:rPr lang="en-GB" sz="1600" dirty="0">
                <a:solidFill>
                  <a:srgbClr val="000000"/>
                </a:solidFill>
                <a:cs typeface="Arial" panose="020B0604020202020204" pitchFamily="34" charset="0"/>
              </a:rPr>
              <a:t>Fearing therefore for himself, lest his brother might slay him and so be king, he sent </a:t>
            </a:r>
            <a:r>
              <a:rPr lang="en-GB" sz="1600" dirty="0" err="1">
                <a:solidFill>
                  <a:srgbClr val="000000"/>
                </a:solidFill>
                <a:cs typeface="Arial" panose="020B0604020202020204" pitchFamily="34" charset="0"/>
              </a:rPr>
              <a:t>Prexaspes</a:t>
            </a:r>
            <a:r>
              <a:rPr lang="en-GB" sz="1600" dirty="0">
                <a:solidFill>
                  <a:srgbClr val="000000"/>
                </a:solidFill>
                <a:cs typeface="Arial" panose="020B0604020202020204" pitchFamily="34" charset="0"/>
              </a:rPr>
              <a:t>, the most trusted of his Persians, to Persia to kill him. </a:t>
            </a:r>
            <a:r>
              <a:rPr lang="en-GB" sz="1600" dirty="0" err="1">
                <a:solidFill>
                  <a:srgbClr val="000000"/>
                </a:solidFill>
                <a:cs typeface="Arial" panose="020B0604020202020204" pitchFamily="34" charset="0"/>
              </a:rPr>
              <a:t>Prexaspes</a:t>
            </a:r>
            <a:r>
              <a:rPr lang="en-GB" sz="1600" dirty="0">
                <a:solidFill>
                  <a:srgbClr val="000000"/>
                </a:solidFill>
                <a:cs typeface="Arial" panose="020B0604020202020204" pitchFamily="34" charset="0"/>
              </a:rPr>
              <a:t> went up to Susa and killed </a:t>
            </a:r>
            <a:r>
              <a:rPr lang="en-GB" sz="1600" dirty="0" err="1" smtClean="0">
                <a:solidFill>
                  <a:srgbClr val="000000"/>
                </a:solidFill>
                <a:cs typeface="Arial" panose="020B0604020202020204" pitchFamily="34" charset="0"/>
              </a:rPr>
              <a:t>Smerdis</a:t>
            </a:r>
            <a:r>
              <a:rPr lang="en-GB" sz="1600" dirty="0" smtClean="0">
                <a:solidFill>
                  <a:srgbClr val="000000"/>
                </a:solidFill>
                <a:cs typeface="Arial" panose="020B0604020202020204" pitchFamily="34" charset="0"/>
              </a:rPr>
              <a:t>.</a:t>
            </a:r>
          </a:p>
          <a:p>
            <a:pPr>
              <a:lnSpc>
                <a:spcPct val="150000"/>
              </a:lnSpc>
            </a:pPr>
            <a:endParaRPr lang="en-GB" sz="1600" dirty="0" smtClean="0">
              <a:solidFill>
                <a:srgbClr val="000000"/>
              </a:solidFill>
              <a:cs typeface="Arial" panose="020B0604020202020204" pitchFamily="34" charset="0"/>
            </a:endParaRPr>
          </a:p>
          <a:p>
            <a:pPr>
              <a:lnSpc>
                <a:spcPct val="150000"/>
              </a:lnSpc>
            </a:pPr>
            <a:r>
              <a:rPr lang="en-GB" sz="1600" dirty="0">
                <a:cs typeface="Arial" panose="020B0604020202020204" pitchFamily="34" charset="0"/>
              </a:rPr>
              <a:t>N</a:t>
            </a:r>
            <a:r>
              <a:rPr lang="en-GB" sz="1600" dirty="0" smtClean="0">
                <a:cs typeface="Arial" panose="020B0604020202020204" pitchFamily="34" charset="0"/>
              </a:rPr>
              <a:t>ext</a:t>
            </a:r>
            <a:r>
              <a:rPr lang="en-GB" sz="1600" dirty="0">
                <a:cs typeface="Arial" panose="020B0604020202020204" pitchFamily="34" charset="0"/>
              </a:rPr>
              <a:t>, he destroyed his </a:t>
            </a:r>
            <a:r>
              <a:rPr lang="en-GB" sz="1600" dirty="0" smtClean="0">
                <a:cs typeface="Arial" panose="020B0604020202020204" pitchFamily="34" charset="0"/>
              </a:rPr>
              <a:t>sister</a:t>
            </a:r>
            <a:r>
              <a:rPr lang="en-GB" sz="1600" dirty="0">
                <a:cs typeface="Arial" panose="020B0604020202020204" pitchFamily="34" charset="0"/>
              </a:rPr>
              <a:t>, who had come with him to Egypt, and whom he had taken to wife. </a:t>
            </a:r>
            <a:r>
              <a:rPr lang="en-GB" sz="1600" dirty="0" smtClean="0">
                <a:cs typeface="Arial" panose="020B0604020202020204" pitchFamily="34" charset="0"/>
              </a:rPr>
              <a:t>He </a:t>
            </a:r>
            <a:r>
              <a:rPr lang="en-GB" sz="1600" dirty="0">
                <a:cs typeface="Arial" panose="020B0604020202020204" pitchFamily="34" charset="0"/>
              </a:rPr>
              <a:t>married her </a:t>
            </a:r>
            <a:r>
              <a:rPr lang="en-GB" sz="1600" dirty="0" smtClean="0">
                <a:cs typeface="Arial" panose="020B0604020202020204" pitchFamily="34" charset="0"/>
              </a:rPr>
              <a:t>as he was </a:t>
            </a:r>
            <a:r>
              <a:rPr lang="en-GB" sz="1600" dirty="0">
                <a:cs typeface="Arial" panose="020B0604020202020204" pitchFamily="34" charset="0"/>
              </a:rPr>
              <a:t>infatuated with </a:t>
            </a:r>
            <a:r>
              <a:rPr lang="en-GB" sz="1600" dirty="0" smtClean="0">
                <a:cs typeface="Arial" panose="020B0604020202020204" pitchFamily="34" charset="0"/>
              </a:rPr>
              <a:t>her. So </a:t>
            </a:r>
            <a:r>
              <a:rPr lang="en-GB" sz="1600" dirty="0">
                <a:cs typeface="Arial" panose="020B0604020202020204" pitchFamily="34" charset="0"/>
              </a:rPr>
              <a:t>Cambyses married the object of his desire; yet not long afterwards he took another sister as well. It was the younger of these who had come with him to Egypt, and whom he now killed</a:t>
            </a:r>
            <a:r>
              <a:rPr lang="en-GB" sz="1600" dirty="0" smtClean="0">
                <a:cs typeface="Arial" panose="020B0604020202020204" pitchFamily="34" charset="0"/>
              </a:rPr>
              <a:t>. </a:t>
            </a:r>
            <a:r>
              <a:rPr lang="en-GB" sz="1600" dirty="0">
                <a:cs typeface="Arial" panose="020B0604020202020204" pitchFamily="34" charset="0"/>
              </a:rPr>
              <a:t>T</a:t>
            </a:r>
            <a:r>
              <a:rPr lang="en-GB" sz="1600" dirty="0" smtClean="0">
                <a:cs typeface="Arial" panose="020B0604020202020204" pitchFamily="34" charset="0"/>
              </a:rPr>
              <a:t>he </a:t>
            </a:r>
            <a:r>
              <a:rPr lang="en-GB" sz="1600" dirty="0">
                <a:cs typeface="Arial" panose="020B0604020202020204" pitchFamily="34" charset="0"/>
              </a:rPr>
              <a:t>Egyptian tale is that as the two sat at table the woman took a lettuce and plucked off the leaves, then asked her husband whether he preferred the look of it with or without leaves. “With the leaves,” he said; whereupon she </a:t>
            </a:r>
            <a:r>
              <a:rPr lang="en-GB" sz="1600" dirty="0" smtClean="0">
                <a:cs typeface="Arial" panose="020B0604020202020204" pitchFamily="34" charset="0"/>
              </a:rPr>
              <a:t>answered “Yet </a:t>
            </a:r>
            <a:r>
              <a:rPr lang="en-GB" sz="1600" dirty="0">
                <a:cs typeface="Arial" panose="020B0604020202020204" pitchFamily="34" charset="0"/>
              </a:rPr>
              <a:t>you have stripped Cyrus' </a:t>
            </a:r>
            <a:r>
              <a:rPr lang="en-GB" sz="1600" dirty="0" smtClean="0">
                <a:cs typeface="Arial" panose="020B0604020202020204" pitchFamily="34" charset="0"/>
              </a:rPr>
              <a:t>kingdom </a:t>
            </a:r>
            <a:r>
              <a:rPr lang="en-GB" sz="1600" dirty="0">
                <a:cs typeface="Arial" panose="020B0604020202020204" pitchFamily="34" charset="0"/>
              </a:rPr>
              <a:t>as bare as this lettuce.” Angered at this, they say, he sprang upon </a:t>
            </a:r>
            <a:r>
              <a:rPr lang="en-GB" sz="1600" dirty="0" smtClean="0">
                <a:cs typeface="Arial" panose="020B0604020202020204" pitchFamily="34" charset="0"/>
              </a:rPr>
              <a:t>her and beat her to death.</a:t>
            </a:r>
            <a:r>
              <a:rPr lang="en-GB" sz="1600" b="1" dirty="0">
                <a:solidFill>
                  <a:srgbClr val="000000"/>
                </a:solidFill>
                <a:cs typeface="Arial" panose="020B0604020202020204" pitchFamily="34" charset="0"/>
              </a:rPr>
              <a:t> </a:t>
            </a:r>
            <a:endParaRPr lang="en-GB" sz="1600" b="1" dirty="0" smtClean="0">
              <a:solidFill>
                <a:srgbClr val="000000"/>
              </a:solidFill>
              <a:cs typeface="Arial" panose="020B0604020202020204" pitchFamily="34" charset="0"/>
            </a:endParaRPr>
          </a:p>
          <a:p>
            <a:pPr>
              <a:lnSpc>
                <a:spcPct val="150000"/>
              </a:lnSpc>
            </a:pPr>
            <a:endParaRPr lang="en-GB" sz="1600" b="1" dirty="0" smtClean="0">
              <a:solidFill>
                <a:srgbClr val="000000"/>
              </a:solidFill>
              <a:cs typeface="Arial" panose="020B0604020202020204" pitchFamily="34" charset="0"/>
            </a:endParaRPr>
          </a:p>
          <a:p>
            <a:pPr algn="r">
              <a:lnSpc>
                <a:spcPct val="150000"/>
              </a:lnSpc>
            </a:pPr>
            <a:r>
              <a:rPr lang="en-GB" sz="1600" b="1" dirty="0" smtClean="0">
                <a:solidFill>
                  <a:srgbClr val="000000"/>
                </a:solidFill>
                <a:latin typeface="Arial" panose="020B0604020202020204" pitchFamily="34" charset="0"/>
                <a:cs typeface="Arial" panose="020B0604020202020204" pitchFamily="34" charset="0"/>
              </a:rPr>
              <a:t>HERODOTUS </a:t>
            </a:r>
            <a:r>
              <a:rPr lang="en-GB" sz="1600" b="1" dirty="0">
                <a:solidFill>
                  <a:srgbClr val="000000"/>
                </a:solidFill>
                <a:latin typeface="Arial" panose="020B0604020202020204" pitchFamily="34" charset="0"/>
                <a:cs typeface="Arial" panose="020B0604020202020204" pitchFamily="34" charset="0"/>
              </a:rPr>
              <a:t>3.30 and </a:t>
            </a:r>
            <a:r>
              <a:rPr lang="en-GB" sz="1600" b="1" dirty="0" smtClean="0">
                <a:solidFill>
                  <a:srgbClr val="000000"/>
                </a:solidFill>
                <a:latin typeface="Arial" panose="020B0604020202020204" pitchFamily="34" charset="0"/>
                <a:cs typeface="Arial" panose="020B0604020202020204" pitchFamily="34" charset="0"/>
              </a:rPr>
              <a:t>3.32</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2673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43"/>
            <a:ext cx="9144000" cy="743754"/>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sz="4950" b="1" u="sng" dirty="0"/>
              <a:t>Cambyses and the </a:t>
            </a:r>
            <a:r>
              <a:rPr lang="en-GB" sz="4950" b="1" u="sng" dirty="0" err="1"/>
              <a:t>Apis</a:t>
            </a:r>
            <a:r>
              <a:rPr lang="en-GB" sz="4950" b="1" u="sng" dirty="0"/>
              <a:t> Bull</a:t>
            </a:r>
          </a:p>
        </p:txBody>
      </p:sp>
      <p:sp>
        <p:nvSpPr>
          <p:cNvPr id="3" name="Content Placeholder 2"/>
          <p:cNvSpPr>
            <a:spLocks noGrp="1"/>
          </p:cNvSpPr>
          <p:nvPr>
            <p:ph idx="1"/>
          </p:nvPr>
        </p:nvSpPr>
        <p:spPr>
          <a:xfrm>
            <a:off x="144329" y="746405"/>
            <a:ext cx="6804470" cy="2291602"/>
          </a:xfrm>
        </p:spPr>
        <p:txBody>
          <a:bodyPr>
            <a:noAutofit/>
          </a:bodyPr>
          <a:lstStyle/>
          <a:p>
            <a:pPr marL="0" indent="0">
              <a:buNone/>
            </a:pPr>
            <a:r>
              <a:rPr lang="en-GB" sz="1900" dirty="0"/>
              <a:t>When Cambyses returned from his failed expedition to Ethiopia, he returned to </a:t>
            </a:r>
            <a:r>
              <a:rPr lang="en-GB" sz="1900" dirty="0" smtClean="0"/>
              <a:t>Memphis </a:t>
            </a:r>
            <a:r>
              <a:rPr lang="en-GB" sz="1900" dirty="0"/>
              <a:t>in celebration. Cambyses assumed they were celebrating his failure, when in fact they were celebrating the appearance of their god, Ptah, who would come in the form of a sacred animal, that they called the </a:t>
            </a:r>
            <a:r>
              <a:rPr lang="en-GB" sz="1900" dirty="0" err="1"/>
              <a:t>Apis</a:t>
            </a:r>
            <a:r>
              <a:rPr lang="en-GB" sz="1900" dirty="0"/>
              <a:t> Bull.</a:t>
            </a:r>
          </a:p>
          <a:p>
            <a:pPr marL="0" indent="0">
              <a:buNone/>
            </a:pPr>
            <a:r>
              <a:rPr lang="en-GB" sz="1900" dirty="0"/>
              <a:t>Herodotus presents Cambyses as a mad man, who did not believe that the people were celebrating the appearance of the new </a:t>
            </a:r>
            <a:r>
              <a:rPr lang="en-GB" sz="1900" dirty="0" err="1"/>
              <a:t>Apis</a:t>
            </a:r>
            <a:r>
              <a:rPr lang="en-GB" sz="1900" dirty="0"/>
              <a:t> Bull, and had the advisors who tried to explain this to </a:t>
            </a:r>
            <a:r>
              <a:rPr lang="en-GB" sz="1900" dirty="0" smtClean="0"/>
              <a:t>him </a:t>
            </a:r>
            <a:r>
              <a:rPr lang="en-GB" sz="1900" dirty="0"/>
              <a:t>executed!</a:t>
            </a:r>
          </a:p>
          <a:p>
            <a:pPr marL="0" indent="0">
              <a:buNone/>
            </a:pPr>
            <a:r>
              <a:rPr lang="en-GB" sz="1900" dirty="0"/>
              <a:t>Cambyses then demanded that the bull be brought before him…</a:t>
            </a:r>
          </a:p>
        </p:txBody>
      </p:sp>
      <p:pic>
        <p:nvPicPr>
          <p:cNvPr id="4" name="Picture 3"/>
          <p:cNvPicPr>
            <a:picLocks noChangeAspect="1"/>
          </p:cNvPicPr>
          <p:nvPr/>
        </p:nvPicPr>
        <p:blipFill>
          <a:blip r:embed="rId2"/>
          <a:stretch>
            <a:fillRect/>
          </a:stretch>
        </p:blipFill>
        <p:spPr>
          <a:xfrm>
            <a:off x="7199320" y="-60537"/>
            <a:ext cx="1944677" cy="2738423"/>
          </a:xfrm>
          <a:prstGeom prst="rect">
            <a:avLst/>
          </a:prstGeom>
        </p:spPr>
      </p:pic>
      <p:sp>
        <p:nvSpPr>
          <p:cNvPr id="5" name="Rectangle 4"/>
          <p:cNvSpPr/>
          <p:nvPr/>
        </p:nvSpPr>
        <p:spPr>
          <a:xfrm>
            <a:off x="7199320" y="2677887"/>
            <a:ext cx="1944678" cy="4180114"/>
          </a:xfrm>
          <a:prstGeom prst="rect">
            <a:avLst/>
          </a:prstGeom>
          <a:solidFill>
            <a:schemeClr val="accent3">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GB" sz="1600" b="1" u="sng" dirty="0" err="1"/>
              <a:t>Apis</a:t>
            </a:r>
            <a:r>
              <a:rPr lang="en-GB" sz="1600" b="1" u="sng" dirty="0"/>
              <a:t> Bull</a:t>
            </a:r>
            <a:r>
              <a:rPr lang="en-GB" sz="1600" dirty="0"/>
              <a:t>: a scared bull of Egyptian religion which Cambyses fatally wounded. Ptah was an important creator god for the Egyptians, and particularly associated with Memphis. People rejoiced when a new </a:t>
            </a:r>
            <a:r>
              <a:rPr lang="en-GB" sz="1600" dirty="0" err="1"/>
              <a:t>Apis</a:t>
            </a:r>
            <a:r>
              <a:rPr lang="en-GB" sz="1600" dirty="0"/>
              <a:t> bull was identified </a:t>
            </a:r>
          </a:p>
        </p:txBody>
      </p:sp>
      <p:sp>
        <p:nvSpPr>
          <p:cNvPr id="6" name="Rectangle 5"/>
          <p:cNvSpPr/>
          <p:nvPr/>
        </p:nvSpPr>
        <p:spPr>
          <a:xfrm>
            <a:off x="215786" y="3827417"/>
            <a:ext cx="6746717" cy="1622048"/>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1900" dirty="0"/>
              <a:t>Herodotus says that; “</a:t>
            </a:r>
            <a:r>
              <a:rPr lang="en-GB" sz="1900" i="1" dirty="0"/>
              <a:t>the priests brought the animal and Cambyses, half mad as he was, drew his dagger, aimed a blow at </a:t>
            </a:r>
            <a:r>
              <a:rPr lang="en-GB" sz="1900" i="1" dirty="0" err="1"/>
              <a:t>Apis’</a:t>
            </a:r>
            <a:r>
              <a:rPr lang="en-GB" sz="1900" i="1" dirty="0"/>
              <a:t> belly, but missed and struck its thigh</a:t>
            </a:r>
            <a:r>
              <a:rPr lang="en-GB" sz="1900" dirty="0"/>
              <a:t>.”</a:t>
            </a:r>
          </a:p>
          <a:p>
            <a:pPr algn="ctr"/>
            <a:r>
              <a:rPr lang="en-GB" sz="1900" u="sng" dirty="0"/>
              <a:t>Apparently Cambyses then </a:t>
            </a:r>
            <a:r>
              <a:rPr lang="en-GB" sz="1900" u="sng" dirty="0" smtClean="0"/>
              <a:t>laughed at </a:t>
            </a:r>
            <a:r>
              <a:rPr lang="en-GB" sz="1900" u="sng" dirty="0"/>
              <a:t>the god for bleeding, and the bull wasted away and died of its injuries.</a:t>
            </a:r>
          </a:p>
        </p:txBody>
      </p:sp>
      <p:sp>
        <p:nvSpPr>
          <p:cNvPr id="7" name="Rectangle 6"/>
          <p:cNvSpPr/>
          <p:nvPr/>
        </p:nvSpPr>
        <p:spPr>
          <a:xfrm>
            <a:off x="-1" y="5868511"/>
            <a:ext cx="7093131" cy="989489"/>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000" b="1" dirty="0" smtClean="0"/>
              <a:t>	TASK: </a:t>
            </a:r>
            <a:r>
              <a:rPr lang="en-GB" sz="2000" dirty="0" smtClean="0"/>
              <a:t>How </a:t>
            </a:r>
            <a:r>
              <a:rPr lang="en-GB" sz="2000" dirty="0"/>
              <a:t>is Cambyses’ treatment of the </a:t>
            </a:r>
            <a:r>
              <a:rPr lang="en-GB" sz="2000" dirty="0" err="1"/>
              <a:t>Apis</a:t>
            </a:r>
            <a:r>
              <a:rPr lang="en-GB" sz="2000" dirty="0"/>
              <a:t> Bull/ Egyptian religion, </a:t>
            </a:r>
            <a:r>
              <a:rPr lang="en-GB" sz="2000" b="1" dirty="0"/>
              <a:t>different</a:t>
            </a:r>
            <a:r>
              <a:rPr lang="en-GB" sz="2000" dirty="0"/>
              <a:t> to Cyrus’ approach to the religions of the people he conquered after Babylon?</a:t>
            </a:r>
          </a:p>
        </p:txBody>
      </p:sp>
    </p:spTree>
    <p:extLst>
      <p:ext uri="{BB962C8B-B14F-4D97-AF65-F5344CB8AC3E}">
        <p14:creationId xmlns:p14="http://schemas.microsoft.com/office/powerpoint/2010/main" val="17736535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36882"/>
            <a:ext cx="7886700" cy="1325563"/>
          </a:xfrm>
        </p:spPr>
        <p:txBody>
          <a:bodyPr/>
          <a:lstStyle/>
          <a:p>
            <a:pPr algn="ctr"/>
            <a:r>
              <a:rPr lang="en-GB" dirty="0" smtClean="0"/>
              <a:t>Task 4</a:t>
            </a:r>
            <a:endParaRPr lang="en-GB" dirty="0"/>
          </a:p>
        </p:txBody>
      </p:sp>
      <p:sp>
        <p:nvSpPr>
          <p:cNvPr id="3" name="Content Placeholder 2"/>
          <p:cNvSpPr>
            <a:spLocks noGrp="1"/>
          </p:cNvSpPr>
          <p:nvPr>
            <p:ph idx="1"/>
          </p:nvPr>
        </p:nvSpPr>
        <p:spPr>
          <a:xfrm>
            <a:off x="628650" y="724215"/>
            <a:ext cx="7886700" cy="4351338"/>
          </a:xfrm>
        </p:spPr>
        <p:txBody>
          <a:bodyPr/>
          <a:lstStyle/>
          <a:p>
            <a:r>
              <a:rPr lang="en-GB" dirty="0" smtClean="0"/>
              <a:t>How does the reign of Cambyses II compare to that of Cyrus? </a:t>
            </a:r>
          </a:p>
          <a:p>
            <a:r>
              <a:rPr lang="en-GB" dirty="0" smtClean="0"/>
              <a:t>Some criteria to use;</a:t>
            </a:r>
          </a:p>
          <a:p>
            <a:pPr marL="0" indent="0">
              <a:buNone/>
            </a:pPr>
            <a:endParaRPr lang="en-GB" dirty="0"/>
          </a:p>
        </p:txBody>
      </p:sp>
      <p:sp>
        <p:nvSpPr>
          <p:cNvPr id="4" name="TextBox 3"/>
          <p:cNvSpPr txBox="1"/>
          <p:nvPr/>
        </p:nvSpPr>
        <p:spPr>
          <a:xfrm>
            <a:off x="2196066" y="2119733"/>
            <a:ext cx="4977901" cy="5232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GB" sz="2800" b="1" dirty="0"/>
              <a:t>E</a:t>
            </a:r>
            <a:r>
              <a:rPr lang="en-GB" sz="2800" b="1" dirty="0" smtClean="0"/>
              <a:t>xpansion of the Persian Empire</a:t>
            </a:r>
            <a:endParaRPr lang="en-GB" sz="2800" b="1" dirty="0"/>
          </a:p>
        </p:txBody>
      </p:sp>
      <p:sp>
        <p:nvSpPr>
          <p:cNvPr id="5" name="TextBox 4"/>
          <p:cNvSpPr txBox="1"/>
          <p:nvPr/>
        </p:nvSpPr>
        <p:spPr>
          <a:xfrm>
            <a:off x="2252042" y="2791252"/>
            <a:ext cx="4865947" cy="523220"/>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GB" sz="2800" b="1" dirty="0" smtClean="0"/>
              <a:t>Respect for the Gods</a:t>
            </a:r>
            <a:endParaRPr lang="en-GB" sz="2800" b="1" dirty="0"/>
          </a:p>
        </p:txBody>
      </p:sp>
      <p:sp>
        <p:nvSpPr>
          <p:cNvPr id="6" name="TextBox 5"/>
          <p:cNvSpPr txBox="1"/>
          <p:nvPr/>
        </p:nvSpPr>
        <p:spPr>
          <a:xfrm>
            <a:off x="2162684" y="3485176"/>
            <a:ext cx="4912307" cy="523220"/>
          </a:xfrm>
          <a:prstGeom prst="rect">
            <a:avLst/>
          </a:prstGeom>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GB" sz="2800" b="1" dirty="0" smtClean="0"/>
              <a:t>Treatment of conquered people</a:t>
            </a:r>
            <a:endParaRPr lang="en-GB" sz="2800" b="1" dirty="0"/>
          </a:p>
        </p:txBody>
      </p:sp>
      <p:sp>
        <p:nvSpPr>
          <p:cNvPr id="7" name="TextBox 6"/>
          <p:cNvSpPr txBox="1"/>
          <p:nvPr/>
        </p:nvSpPr>
        <p:spPr>
          <a:xfrm>
            <a:off x="3310788" y="4120019"/>
            <a:ext cx="2616101" cy="523220"/>
          </a:xfrm>
          <a:prstGeom prst="rect">
            <a:avLst/>
          </a:prstGeom>
          <a:solidFill>
            <a:srgbClr val="7030A0"/>
          </a:solidFill>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GB" sz="2800" b="1" dirty="0" smtClean="0"/>
              <a:t>Military abilities</a:t>
            </a:r>
            <a:endParaRPr lang="en-GB" sz="2800" b="1" dirty="0"/>
          </a:p>
        </p:txBody>
      </p:sp>
      <p:sp>
        <p:nvSpPr>
          <p:cNvPr id="8" name="TextBox 7"/>
          <p:cNvSpPr txBox="1"/>
          <p:nvPr/>
        </p:nvSpPr>
        <p:spPr>
          <a:xfrm>
            <a:off x="1874528" y="4813943"/>
            <a:ext cx="5620974"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GB" sz="2800" b="1" dirty="0" smtClean="0"/>
              <a:t>Treatment of individuals</a:t>
            </a:r>
            <a:endParaRPr lang="en-GB" sz="2800" b="1" dirty="0"/>
          </a:p>
        </p:txBody>
      </p:sp>
      <p:sp>
        <p:nvSpPr>
          <p:cNvPr id="9" name="TextBox 8"/>
          <p:cNvSpPr txBox="1"/>
          <p:nvPr/>
        </p:nvSpPr>
        <p:spPr>
          <a:xfrm>
            <a:off x="0" y="5903893"/>
            <a:ext cx="9144000" cy="9541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2800" b="1" dirty="0" smtClean="0"/>
              <a:t>CHALLENGE: Can you think of any other criteria to use to compare the two kings?</a:t>
            </a:r>
            <a:endParaRPr lang="en-GB" sz="2800" b="1" dirty="0"/>
          </a:p>
        </p:txBody>
      </p:sp>
    </p:spTree>
    <p:extLst>
      <p:ext uri="{BB962C8B-B14F-4D97-AF65-F5344CB8AC3E}">
        <p14:creationId xmlns:p14="http://schemas.microsoft.com/office/powerpoint/2010/main" val="27827726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417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just"/>
            <a:r>
              <a:rPr lang="en-GB" b="1" u="sng" dirty="0" smtClean="0"/>
              <a:t>What can we learn about Cambyses’ style of leadership from the source (10 marks)?</a:t>
            </a:r>
            <a:endParaRPr lang="en-GB" b="1" u="sng" dirty="0"/>
          </a:p>
        </p:txBody>
      </p:sp>
      <p:sp>
        <p:nvSpPr>
          <p:cNvPr id="4" name="Rectangle 3"/>
          <p:cNvSpPr/>
          <p:nvPr/>
        </p:nvSpPr>
        <p:spPr>
          <a:xfrm>
            <a:off x="0" y="1139027"/>
            <a:ext cx="9144000" cy="498412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800" b="1" u="sng" dirty="0"/>
              <a:t>TASK: exam practise</a:t>
            </a:r>
            <a:r>
              <a:rPr lang="en-GB" sz="2800" b="1" u="sng" dirty="0" smtClean="0"/>
              <a:t>.</a:t>
            </a:r>
            <a:endParaRPr lang="en-GB" sz="2800" u="sng" dirty="0"/>
          </a:p>
          <a:p>
            <a:pPr algn="ctr"/>
            <a:r>
              <a:rPr lang="en-GB" sz="2800" u="sng" dirty="0"/>
              <a:t>Question </a:t>
            </a:r>
            <a:r>
              <a:rPr lang="en-GB" sz="2800" u="sng" dirty="0" smtClean="0"/>
              <a:t>3. </a:t>
            </a:r>
            <a:r>
              <a:rPr lang="en-GB" sz="2800" u="sng" dirty="0"/>
              <a:t>Using passage A, and your own knowledge, what can we learn about Cambyses as a ruler</a:t>
            </a:r>
            <a:r>
              <a:rPr lang="en-GB" sz="2800" u="sng" dirty="0" smtClean="0"/>
              <a:t>? (10 marks)</a:t>
            </a:r>
            <a:endParaRPr lang="en-GB" sz="2400" dirty="0"/>
          </a:p>
          <a:p>
            <a:pPr marL="214313" indent="-214313" algn="ctr">
              <a:buFontTx/>
              <a:buChar char="-"/>
            </a:pPr>
            <a:r>
              <a:rPr lang="en-GB" sz="2400" dirty="0"/>
              <a:t>Make 2/3 points about what he learn about Cambyses as a ruler? – think about what qualities/ habits he displays</a:t>
            </a:r>
            <a:r>
              <a:rPr lang="en-GB" sz="2400" dirty="0" smtClean="0"/>
              <a:t>.</a:t>
            </a:r>
          </a:p>
          <a:p>
            <a:pPr algn="ctr"/>
            <a:endParaRPr lang="en-GB" sz="2400" dirty="0"/>
          </a:p>
          <a:p>
            <a:pPr marL="214313" indent="-214313" algn="ctr">
              <a:buFontTx/>
              <a:buChar char="-"/>
            </a:pPr>
            <a:r>
              <a:rPr lang="en-GB" sz="2400" dirty="0"/>
              <a:t>Make sure you have quotes to support your answer.</a:t>
            </a:r>
          </a:p>
          <a:p>
            <a:pPr marL="214313" indent="-214313" algn="ctr">
              <a:buFontTx/>
              <a:buChar char="-"/>
            </a:pPr>
            <a:endParaRPr lang="en-GB" sz="2400" dirty="0"/>
          </a:p>
          <a:p>
            <a:pPr marL="214313" indent="-214313" algn="ctr">
              <a:buFontTx/>
              <a:buChar char="-"/>
            </a:pPr>
            <a:r>
              <a:rPr lang="en-GB" sz="2400" dirty="0"/>
              <a:t>Explain HOW these quotes prove he had these qualities, but using your own knowledge.</a:t>
            </a:r>
          </a:p>
          <a:p>
            <a:pPr marL="214313" indent="-214313" algn="ctr">
              <a:buFontTx/>
              <a:buChar char="-"/>
            </a:pPr>
            <a:r>
              <a:rPr lang="en-GB" sz="2800" b="1" dirty="0" smtClean="0"/>
              <a:t>POINT</a:t>
            </a:r>
          </a:p>
          <a:p>
            <a:pPr marL="214313" indent="-214313" algn="ctr">
              <a:buFontTx/>
              <a:buChar char="-"/>
            </a:pPr>
            <a:r>
              <a:rPr lang="en-GB" sz="2800" b="1" dirty="0" smtClean="0"/>
              <a:t>EVIDENCE FROM SOURCE</a:t>
            </a:r>
          </a:p>
          <a:p>
            <a:pPr marL="214313" indent="-214313" algn="ctr">
              <a:buFontTx/>
              <a:buChar char="-"/>
            </a:pPr>
            <a:r>
              <a:rPr lang="en-GB" sz="2800" b="1" dirty="0" smtClean="0"/>
              <a:t>EVIDENCE FROM OWN KNOWLEDGE</a:t>
            </a:r>
            <a:endParaRPr lang="en-GB" sz="2800" b="1" dirty="0"/>
          </a:p>
        </p:txBody>
      </p:sp>
    </p:spTree>
    <p:extLst>
      <p:ext uri="{BB962C8B-B14F-4D97-AF65-F5344CB8AC3E}">
        <p14:creationId xmlns:p14="http://schemas.microsoft.com/office/powerpoint/2010/main" val="28636774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00329"/>
          </a:xfrm>
          <a:prstGeom prst="rect">
            <a:avLst/>
          </a:prstGeom>
        </p:spPr>
        <p:txBody>
          <a:bodyPr wrap="square">
            <a:spAutoFit/>
          </a:bodyPr>
          <a:lstStyle/>
          <a:p>
            <a:pPr algn="ctr"/>
            <a:r>
              <a:rPr lang="en-GB" sz="2400" u="sng" dirty="0"/>
              <a:t>Question 3. Using passage A, and your own knowledge, what can we learn about Cambyses as a ruler? </a:t>
            </a:r>
            <a:endParaRPr lang="en-GB" sz="2400" u="sng" dirty="0" smtClean="0"/>
          </a:p>
          <a:p>
            <a:pPr algn="r"/>
            <a:r>
              <a:rPr lang="en-GB" sz="2400" u="sng" dirty="0" smtClean="0"/>
              <a:t>(</a:t>
            </a:r>
            <a:r>
              <a:rPr lang="en-GB" sz="2400" u="sng" dirty="0"/>
              <a:t>10 marks)</a:t>
            </a:r>
            <a:endParaRPr lang="en-GB" sz="2000" dirty="0"/>
          </a:p>
        </p:txBody>
      </p:sp>
      <p:sp>
        <p:nvSpPr>
          <p:cNvPr id="5" name="Rectangle 4"/>
          <p:cNvSpPr/>
          <p:nvPr/>
        </p:nvSpPr>
        <p:spPr>
          <a:xfrm>
            <a:off x="0" y="1379770"/>
            <a:ext cx="9144000" cy="255454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n-GB" sz="2000" dirty="0">
                <a:latin typeface="Arial" panose="020B0604020202020204" pitchFamily="34" charset="0"/>
                <a:cs typeface="Arial" panose="020B0604020202020204" pitchFamily="34" charset="0"/>
              </a:rPr>
              <a:t>Cambyses went to the city </a:t>
            </a:r>
            <a:r>
              <a:rPr lang="en-GB" sz="2000" dirty="0" smtClean="0">
                <a:latin typeface="Arial" panose="020B0604020202020204" pitchFamily="34" charset="0"/>
                <a:cs typeface="Arial" panose="020B0604020202020204" pitchFamily="34" charset="0"/>
              </a:rPr>
              <a:t>of Sais</a:t>
            </a:r>
            <a:r>
              <a:rPr lang="en-GB" sz="2000" dirty="0">
                <a:latin typeface="Arial" panose="020B0604020202020204" pitchFamily="34" charset="0"/>
                <a:cs typeface="Arial" panose="020B0604020202020204" pitchFamily="34" charset="0"/>
              </a:rPr>
              <a:t>, anxious to do exactly what he did do. Entering the house of </a:t>
            </a:r>
            <a:r>
              <a:rPr lang="en-GB" sz="2000" dirty="0" err="1">
                <a:latin typeface="Arial" panose="020B0604020202020204" pitchFamily="34" charset="0"/>
                <a:cs typeface="Arial" panose="020B0604020202020204" pitchFamily="34" charset="0"/>
              </a:rPr>
              <a:t>Amasis</a:t>
            </a:r>
            <a:r>
              <a:rPr lang="en-GB" sz="2000" dirty="0">
                <a:latin typeface="Arial" panose="020B0604020202020204" pitchFamily="34" charset="0"/>
                <a:cs typeface="Arial" panose="020B0604020202020204" pitchFamily="34" charset="0"/>
              </a:rPr>
              <a:t> (a previous king of Egypt), he had the body of </a:t>
            </a:r>
            <a:r>
              <a:rPr lang="en-GB" sz="2000" dirty="0" err="1">
                <a:latin typeface="Arial" panose="020B0604020202020204" pitchFamily="34" charset="0"/>
                <a:cs typeface="Arial" panose="020B0604020202020204" pitchFamily="34" charset="0"/>
              </a:rPr>
              <a:t>Amasis</a:t>
            </a:r>
            <a:r>
              <a:rPr lang="en-GB" sz="2000" dirty="0">
                <a:latin typeface="Arial" panose="020B0604020202020204" pitchFamily="34" charset="0"/>
                <a:cs typeface="Arial" panose="020B0604020202020204" pitchFamily="34" charset="0"/>
              </a:rPr>
              <a:t> carried outside from its place of burial; and when this had been done, he gave orders to whip it and pull out the hair and pierce it with knives, and to </a:t>
            </a:r>
            <a:r>
              <a:rPr lang="en-GB" sz="2000" b="1" dirty="0">
                <a:solidFill>
                  <a:srgbClr val="FF0000"/>
                </a:solidFill>
                <a:latin typeface="Arial" panose="020B0604020202020204" pitchFamily="34" charset="0"/>
                <a:cs typeface="Arial" panose="020B0604020202020204" pitchFamily="34" charset="0"/>
              </a:rPr>
              <a:t>desecrate</a:t>
            </a:r>
            <a:r>
              <a:rPr lang="en-GB" sz="2000" dirty="0">
                <a:latin typeface="Arial" panose="020B0604020202020204" pitchFamily="34" charset="0"/>
                <a:cs typeface="Arial" panose="020B0604020202020204" pitchFamily="34" charset="0"/>
              </a:rPr>
              <a:t> it in every way. </a:t>
            </a:r>
            <a:r>
              <a:rPr lang="en-GB" sz="2000" dirty="0" smtClean="0">
                <a:latin typeface="Arial" panose="020B0604020202020204" pitchFamily="34" charset="0"/>
                <a:cs typeface="Arial" panose="020B0604020202020204" pitchFamily="34" charset="0"/>
              </a:rPr>
              <a:t>When </a:t>
            </a:r>
            <a:r>
              <a:rPr lang="en-GB" sz="2000" dirty="0">
                <a:latin typeface="Arial" panose="020B0604020202020204" pitchFamily="34" charset="0"/>
                <a:cs typeface="Arial" panose="020B0604020202020204" pitchFamily="34" charset="0"/>
              </a:rPr>
              <a:t>they were tired of doing this (for the body, being embalmed, remained whole and did not fall to pieces), Cambyses gave orders to burn it, a </a:t>
            </a:r>
            <a:r>
              <a:rPr lang="en-GB" sz="2000" b="1" dirty="0">
                <a:solidFill>
                  <a:srgbClr val="FF0000"/>
                </a:solidFill>
                <a:latin typeface="Arial" panose="020B0604020202020204" pitchFamily="34" charset="0"/>
                <a:cs typeface="Arial" panose="020B0604020202020204" pitchFamily="34" charset="0"/>
              </a:rPr>
              <a:t>sacrilegious</a:t>
            </a:r>
            <a:r>
              <a:rPr lang="en-GB" sz="2000" dirty="0">
                <a:latin typeface="Arial" panose="020B0604020202020204" pitchFamily="34" charset="0"/>
                <a:cs typeface="Arial" panose="020B0604020202020204" pitchFamily="34" charset="0"/>
              </a:rPr>
              <a:t> command; for the Persians hold fire to be a god and never burn their dead. </a:t>
            </a:r>
            <a:endParaRPr lang="en-GB" sz="2400" dirty="0">
              <a:latin typeface="Arial" panose="020B0604020202020204" pitchFamily="34" charset="0"/>
              <a:cs typeface="Arial" panose="020B0604020202020204" pitchFamily="34" charset="0"/>
            </a:endParaRPr>
          </a:p>
        </p:txBody>
      </p:sp>
      <p:sp>
        <p:nvSpPr>
          <p:cNvPr id="6" name="TextBox 5"/>
          <p:cNvSpPr txBox="1"/>
          <p:nvPr/>
        </p:nvSpPr>
        <p:spPr>
          <a:xfrm>
            <a:off x="0" y="1089995"/>
            <a:ext cx="1236492" cy="400110"/>
          </a:xfrm>
          <a:prstGeom prst="rect">
            <a:avLst/>
          </a:prstGeom>
          <a:noFill/>
        </p:spPr>
        <p:txBody>
          <a:bodyPr wrap="none" rtlCol="0">
            <a:spAutoFit/>
          </a:bodyPr>
          <a:lstStyle/>
          <a:p>
            <a:r>
              <a:rPr lang="en-GB" sz="2000" b="1" u="sng" dirty="0" smtClean="0"/>
              <a:t>Passage A</a:t>
            </a:r>
            <a:endParaRPr lang="en-GB" sz="2000" b="1" u="sng" dirty="0"/>
          </a:p>
        </p:txBody>
      </p:sp>
      <p:sp>
        <p:nvSpPr>
          <p:cNvPr id="7" name="TextBox 6"/>
          <p:cNvSpPr txBox="1"/>
          <p:nvPr/>
        </p:nvSpPr>
        <p:spPr>
          <a:xfrm>
            <a:off x="20273" y="3995678"/>
            <a:ext cx="9103454" cy="286232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GB" sz="3600" b="1" u="sng" dirty="0" smtClean="0"/>
              <a:t>Success Criteria:</a:t>
            </a:r>
          </a:p>
          <a:p>
            <a:r>
              <a:rPr lang="en-GB" sz="2400" dirty="0" smtClean="0"/>
              <a:t>-Answer is broken into 3 clear </a:t>
            </a:r>
            <a:r>
              <a:rPr lang="en-GB" sz="2400" b="1" dirty="0" smtClean="0"/>
              <a:t>paragraphs</a:t>
            </a:r>
          </a:p>
          <a:p>
            <a:r>
              <a:rPr lang="en-GB" sz="2400" dirty="0" smtClean="0"/>
              <a:t>-Answer gives 3 clear </a:t>
            </a:r>
            <a:r>
              <a:rPr lang="en-GB" sz="2400" b="1" dirty="0" smtClean="0"/>
              <a:t>points</a:t>
            </a:r>
          </a:p>
          <a:p>
            <a:r>
              <a:rPr lang="en-GB" sz="2400" dirty="0" smtClean="0"/>
              <a:t>-Answer uses “quotes” or </a:t>
            </a:r>
            <a:r>
              <a:rPr lang="en-GB" sz="2400" b="1" dirty="0" smtClean="0"/>
              <a:t>details from the source</a:t>
            </a:r>
          </a:p>
          <a:p>
            <a:r>
              <a:rPr lang="en-GB" sz="2400" dirty="0" smtClean="0"/>
              <a:t>-Answer uses accurate </a:t>
            </a:r>
            <a:r>
              <a:rPr lang="en-GB" sz="2400" b="1" dirty="0" smtClean="0"/>
              <a:t>own knowledge </a:t>
            </a:r>
            <a:r>
              <a:rPr lang="en-GB" sz="2400" dirty="0" smtClean="0"/>
              <a:t>(info not in source but relevant!</a:t>
            </a:r>
          </a:p>
          <a:p>
            <a:r>
              <a:rPr lang="en-GB" sz="2400" dirty="0" smtClean="0"/>
              <a:t>-Correct use of </a:t>
            </a:r>
            <a:r>
              <a:rPr lang="en-GB" sz="2400" b="1" dirty="0" smtClean="0"/>
              <a:t>spelling</a:t>
            </a:r>
            <a:r>
              <a:rPr lang="en-GB" sz="2400" dirty="0" smtClean="0"/>
              <a:t>, </a:t>
            </a:r>
            <a:r>
              <a:rPr lang="en-GB" sz="2400" b="1" dirty="0" smtClean="0"/>
              <a:t>punctuation</a:t>
            </a:r>
            <a:r>
              <a:rPr lang="en-GB" sz="2400" dirty="0" smtClean="0"/>
              <a:t> and </a:t>
            </a:r>
            <a:r>
              <a:rPr lang="en-GB" sz="2400" b="1" dirty="0" smtClean="0"/>
              <a:t>grammar</a:t>
            </a:r>
          </a:p>
          <a:p>
            <a:r>
              <a:rPr lang="en-GB" sz="2400" dirty="0" smtClean="0"/>
              <a:t>-Correct use of Ancient History </a:t>
            </a:r>
            <a:r>
              <a:rPr lang="en-GB" sz="2400" b="1" dirty="0" smtClean="0"/>
              <a:t>key words </a:t>
            </a:r>
            <a:endParaRPr lang="en-GB" sz="2400" b="1" dirty="0"/>
          </a:p>
        </p:txBody>
      </p:sp>
    </p:spTree>
    <p:extLst>
      <p:ext uri="{BB962C8B-B14F-4D97-AF65-F5344CB8AC3E}">
        <p14:creationId xmlns:p14="http://schemas.microsoft.com/office/powerpoint/2010/main" val="379327102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Task 5</a:t>
            </a:r>
            <a:endParaRPr lang="en-GB" dirty="0"/>
          </a:p>
        </p:txBody>
      </p:sp>
      <p:sp>
        <p:nvSpPr>
          <p:cNvPr id="3" name="Content Placeholder 2"/>
          <p:cNvSpPr>
            <a:spLocks noGrp="1"/>
          </p:cNvSpPr>
          <p:nvPr>
            <p:ph idx="1"/>
          </p:nvPr>
        </p:nvSpPr>
        <p:spPr/>
        <p:txBody>
          <a:bodyPr/>
          <a:lstStyle/>
          <a:p>
            <a:r>
              <a:rPr lang="en-GB" dirty="0" smtClean="0"/>
              <a:t>Using a green pen, peer assess your partners’ Q3 answer.</a:t>
            </a:r>
          </a:p>
          <a:p>
            <a:r>
              <a:rPr lang="en-GB" dirty="0" smtClean="0"/>
              <a:t>Use the Success Criteria and give 1 x WWW and 1 x EBI. </a:t>
            </a:r>
            <a:endParaRPr lang="en-GB" dirty="0"/>
          </a:p>
        </p:txBody>
      </p:sp>
      <p:sp>
        <p:nvSpPr>
          <p:cNvPr id="4" name="TextBox 3"/>
          <p:cNvSpPr txBox="1"/>
          <p:nvPr/>
        </p:nvSpPr>
        <p:spPr>
          <a:xfrm>
            <a:off x="20273" y="3995678"/>
            <a:ext cx="9103454" cy="286232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GB" sz="3600" b="1" u="sng" dirty="0" smtClean="0"/>
              <a:t>Success Criteria:</a:t>
            </a:r>
          </a:p>
          <a:p>
            <a:r>
              <a:rPr lang="en-GB" sz="2400" dirty="0" smtClean="0"/>
              <a:t>-Answer is broken into 3 clear </a:t>
            </a:r>
            <a:r>
              <a:rPr lang="en-GB" sz="2400" b="1" dirty="0" smtClean="0"/>
              <a:t>paragraphs</a:t>
            </a:r>
          </a:p>
          <a:p>
            <a:r>
              <a:rPr lang="en-GB" sz="2400" dirty="0" smtClean="0"/>
              <a:t>-Answer gives 3 clear </a:t>
            </a:r>
            <a:r>
              <a:rPr lang="en-GB" sz="2400" b="1" dirty="0" smtClean="0"/>
              <a:t>points</a:t>
            </a:r>
          </a:p>
          <a:p>
            <a:r>
              <a:rPr lang="en-GB" sz="2400" dirty="0" smtClean="0"/>
              <a:t>-Answer uses “quotes” or </a:t>
            </a:r>
            <a:r>
              <a:rPr lang="en-GB" sz="2400" b="1" dirty="0" smtClean="0"/>
              <a:t>details from the source</a:t>
            </a:r>
          </a:p>
          <a:p>
            <a:r>
              <a:rPr lang="en-GB" sz="2400" dirty="0" smtClean="0"/>
              <a:t>-Answer uses accurate </a:t>
            </a:r>
            <a:r>
              <a:rPr lang="en-GB" sz="2400" b="1" dirty="0" smtClean="0"/>
              <a:t>own knowledge </a:t>
            </a:r>
            <a:r>
              <a:rPr lang="en-GB" sz="2400" dirty="0" smtClean="0"/>
              <a:t>(info not in source but relevant!</a:t>
            </a:r>
          </a:p>
          <a:p>
            <a:r>
              <a:rPr lang="en-GB" sz="2400" dirty="0" smtClean="0"/>
              <a:t>-Correct use of </a:t>
            </a:r>
            <a:r>
              <a:rPr lang="en-GB" sz="2400" b="1" dirty="0" smtClean="0"/>
              <a:t>spelling</a:t>
            </a:r>
            <a:r>
              <a:rPr lang="en-GB" sz="2400" dirty="0" smtClean="0"/>
              <a:t>, </a:t>
            </a:r>
            <a:r>
              <a:rPr lang="en-GB" sz="2400" b="1" dirty="0" smtClean="0"/>
              <a:t>punctuation</a:t>
            </a:r>
            <a:r>
              <a:rPr lang="en-GB" sz="2400" dirty="0" smtClean="0"/>
              <a:t> and </a:t>
            </a:r>
            <a:r>
              <a:rPr lang="en-GB" sz="2400" b="1" dirty="0" smtClean="0"/>
              <a:t>grammar</a:t>
            </a:r>
          </a:p>
          <a:p>
            <a:r>
              <a:rPr lang="en-GB" sz="2400" dirty="0" smtClean="0"/>
              <a:t>-Correct use of Ancient History </a:t>
            </a:r>
            <a:r>
              <a:rPr lang="en-GB" sz="2400" b="1" dirty="0" smtClean="0"/>
              <a:t>key words </a:t>
            </a:r>
            <a:endParaRPr lang="en-GB" sz="2400" b="1" dirty="0"/>
          </a:p>
        </p:txBody>
      </p:sp>
    </p:spTree>
    <p:extLst>
      <p:ext uri="{BB962C8B-B14F-4D97-AF65-F5344CB8AC3E}">
        <p14:creationId xmlns:p14="http://schemas.microsoft.com/office/powerpoint/2010/main" val="342402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Plenary</a:t>
            </a:r>
            <a:endParaRPr lang="en-GB" dirty="0"/>
          </a:p>
        </p:txBody>
      </p:sp>
      <p:sp>
        <p:nvSpPr>
          <p:cNvPr id="3" name="Content Placeholder 2"/>
          <p:cNvSpPr>
            <a:spLocks noGrp="1"/>
          </p:cNvSpPr>
          <p:nvPr>
            <p:ph idx="1"/>
          </p:nvPr>
        </p:nvSpPr>
        <p:spPr>
          <a:xfrm>
            <a:off x="218941" y="1568048"/>
            <a:ext cx="8744755" cy="4351338"/>
          </a:xfrm>
        </p:spPr>
        <p:txBody>
          <a:bodyPr>
            <a:normAutofit/>
          </a:bodyPr>
          <a:lstStyle/>
          <a:p>
            <a:pPr marL="0" indent="0" algn="ctr">
              <a:buNone/>
            </a:pPr>
            <a:r>
              <a:rPr lang="en-GB" sz="3600" b="1" u="sng" dirty="0" smtClean="0">
                <a:solidFill>
                  <a:srgbClr val="FF0000"/>
                </a:solidFill>
              </a:rPr>
              <a:t>3</a:t>
            </a:r>
            <a:r>
              <a:rPr lang="en-GB" sz="3600" b="1" dirty="0" smtClean="0"/>
              <a:t> stories that Herodotus tells us about Cambyses “madness”.</a:t>
            </a:r>
          </a:p>
          <a:p>
            <a:pPr marL="0" indent="0" algn="ctr">
              <a:buNone/>
            </a:pPr>
            <a:r>
              <a:rPr lang="en-GB" sz="3600" b="1" u="sng" dirty="0" smtClean="0">
                <a:solidFill>
                  <a:srgbClr val="0070C0"/>
                </a:solidFill>
              </a:rPr>
              <a:t>2</a:t>
            </a:r>
            <a:r>
              <a:rPr lang="en-GB" sz="3600" b="1" dirty="0" smtClean="0"/>
              <a:t> key exam techniques for the source question 3.</a:t>
            </a:r>
          </a:p>
          <a:p>
            <a:pPr marL="0" indent="0" algn="ctr">
              <a:buNone/>
            </a:pPr>
            <a:r>
              <a:rPr lang="en-GB" sz="3600" b="1" u="sng" dirty="0" smtClean="0">
                <a:solidFill>
                  <a:srgbClr val="00B050"/>
                </a:solidFill>
              </a:rPr>
              <a:t>1</a:t>
            </a:r>
            <a:r>
              <a:rPr lang="en-GB" sz="3600" b="1" dirty="0" smtClean="0"/>
              <a:t> key similarity between Cyrus and Cambyses.</a:t>
            </a:r>
            <a:endParaRPr lang="en-GB" sz="3600" b="1" dirty="0"/>
          </a:p>
        </p:txBody>
      </p:sp>
    </p:spTree>
    <p:extLst>
      <p:ext uri="{BB962C8B-B14F-4D97-AF65-F5344CB8AC3E}">
        <p14:creationId xmlns:p14="http://schemas.microsoft.com/office/powerpoint/2010/main" val="557731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27531" y="151204"/>
            <a:ext cx="1478289" cy="307777"/>
          </a:xfrm>
          <a:prstGeom prst="rect">
            <a:avLst/>
          </a:prstGeom>
          <a:noFill/>
        </p:spPr>
        <p:txBody>
          <a:bodyPr wrap="none" rtlCol="0">
            <a:spAutoFit/>
          </a:bodyPr>
          <a:lstStyle/>
          <a:p>
            <a:pPr algn="ctr"/>
            <a:r>
              <a:rPr lang="en-GB" sz="1400" b="1" u="sng" dirty="0" smtClean="0"/>
              <a:t>CHALLENGE GRID</a:t>
            </a:r>
            <a:endParaRPr lang="en-GB" sz="1400" b="1" u="sng" dirty="0"/>
          </a:p>
        </p:txBody>
      </p:sp>
      <p:graphicFrame>
        <p:nvGraphicFramePr>
          <p:cNvPr id="5" name="Table 4"/>
          <p:cNvGraphicFramePr>
            <a:graphicFrameLocks noGrp="1"/>
          </p:cNvGraphicFramePr>
          <p:nvPr>
            <p:extLst>
              <p:ext uri="{D42A27DB-BD31-4B8C-83A1-F6EECF244321}">
                <p14:modId xmlns:p14="http://schemas.microsoft.com/office/powerpoint/2010/main" val="3131657736"/>
              </p:ext>
            </p:extLst>
          </p:nvPr>
        </p:nvGraphicFramePr>
        <p:xfrm>
          <a:off x="107504" y="548680"/>
          <a:ext cx="8928992" cy="5040560"/>
        </p:xfrm>
        <a:graphic>
          <a:graphicData uri="http://schemas.openxmlformats.org/drawingml/2006/table">
            <a:tbl>
              <a:tblPr firstRow="1" bandRow="1">
                <a:tableStyleId>{5940675A-B579-460E-94D1-54222C63F5DA}</a:tableStyleId>
              </a:tblPr>
              <a:tblGrid>
                <a:gridCol w="2232248">
                  <a:extLst>
                    <a:ext uri="{9D8B030D-6E8A-4147-A177-3AD203B41FA5}">
                      <a16:colId xmlns="" xmlns:a16="http://schemas.microsoft.com/office/drawing/2014/main" val="20000"/>
                    </a:ext>
                  </a:extLst>
                </a:gridCol>
                <a:gridCol w="2232248">
                  <a:extLst>
                    <a:ext uri="{9D8B030D-6E8A-4147-A177-3AD203B41FA5}">
                      <a16:colId xmlns="" xmlns:a16="http://schemas.microsoft.com/office/drawing/2014/main" val="20001"/>
                    </a:ext>
                  </a:extLst>
                </a:gridCol>
                <a:gridCol w="2232248">
                  <a:extLst>
                    <a:ext uri="{9D8B030D-6E8A-4147-A177-3AD203B41FA5}">
                      <a16:colId xmlns="" xmlns:a16="http://schemas.microsoft.com/office/drawing/2014/main" val="20002"/>
                    </a:ext>
                  </a:extLst>
                </a:gridCol>
                <a:gridCol w="2232248">
                  <a:extLst>
                    <a:ext uri="{9D8B030D-6E8A-4147-A177-3AD203B41FA5}">
                      <a16:colId xmlns="" xmlns:a16="http://schemas.microsoft.com/office/drawing/2014/main" val="20003"/>
                    </a:ext>
                  </a:extLst>
                </a:gridCol>
              </a:tblGrid>
              <a:tr h="1260140">
                <a:tc>
                  <a:txBody>
                    <a:bodyPr/>
                    <a:lstStyle/>
                    <a:p>
                      <a:pPr algn="just"/>
                      <a:r>
                        <a:rPr lang="en-GB" dirty="0" smtClean="0"/>
                        <a:t>What was the name</a:t>
                      </a:r>
                      <a:r>
                        <a:rPr lang="en-GB" baseline="0" dirty="0" smtClean="0"/>
                        <a:t> of the Persian King after Cyrus?</a:t>
                      </a:r>
                      <a:endParaRPr lang="en-GB" dirty="0"/>
                    </a:p>
                  </a:txBody>
                  <a:tcPr>
                    <a:solidFill>
                      <a:srgbClr val="FFFF00"/>
                    </a:solidFill>
                  </a:tcPr>
                </a:tc>
                <a:tc>
                  <a:txBody>
                    <a:bodyPr/>
                    <a:lstStyle/>
                    <a:p>
                      <a:pPr algn="just"/>
                      <a:r>
                        <a:rPr lang="en-GB" dirty="0" smtClean="0"/>
                        <a:t>Who tried to kill King Cyrus as a child?</a:t>
                      </a:r>
                      <a:endParaRPr lang="en-GB" dirty="0"/>
                    </a:p>
                  </a:txBody>
                  <a:tcPr>
                    <a:solidFill>
                      <a:schemeClr val="accent6">
                        <a:lumMod val="40000"/>
                        <a:lumOff val="60000"/>
                      </a:schemeClr>
                    </a:solidFill>
                  </a:tcPr>
                </a:tc>
                <a:tc>
                  <a:txBody>
                    <a:bodyPr/>
                    <a:lstStyle/>
                    <a:p>
                      <a:pPr algn="just"/>
                      <a:r>
                        <a:rPr lang="en-GB" dirty="0" smtClean="0"/>
                        <a:t>Which country</a:t>
                      </a:r>
                      <a:r>
                        <a:rPr lang="en-GB" baseline="0" dirty="0" smtClean="0"/>
                        <a:t> did Cambyses conquer for the Persians?</a:t>
                      </a:r>
                      <a:endParaRPr lang="en-GB"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Which Babylonian God did Cyrus claim appointed him? </a:t>
                      </a:r>
                    </a:p>
                    <a:p>
                      <a:pPr algn="just"/>
                      <a:endParaRPr lang="en-GB" dirty="0"/>
                    </a:p>
                  </a:txBody>
                  <a:tcPr>
                    <a:solidFill>
                      <a:srgbClr val="FF0000"/>
                    </a:solidFill>
                  </a:tcPr>
                </a:tc>
                <a:extLst>
                  <a:ext uri="{0D108BD9-81ED-4DB2-BD59-A6C34878D82A}">
                    <a16:rowId xmlns="" xmlns:a16="http://schemas.microsoft.com/office/drawing/2014/main" val="10000"/>
                  </a:ext>
                </a:extLst>
              </a:tr>
              <a:tr h="1260140">
                <a:tc>
                  <a:txBody>
                    <a:bodyPr/>
                    <a:lstStyle/>
                    <a:p>
                      <a:pPr algn="just"/>
                      <a:r>
                        <a:rPr lang="en-GB" dirty="0" smtClean="0"/>
                        <a:t>Who did Cyrus free after his conquest of Babylon? </a:t>
                      </a:r>
                      <a:endParaRPr lang="en-GB" dirty="0"/>
                    </a:p>
                  </a:txBody>
                  <a:tcPr>
                    <a:solidFill>
                      <a:srgbClr val="FFFF00"/>
                    </a:solidFill>
                  </a:tcPr>
                </a:tc>
                <a:tc>
                  <a:txBody>
                    <a:bodyPr/>
                    <a:lstStyle/>
                    <a:p>
                      <a:pPr algn="just"/>
                      <a:r>
                        <a:rPr lang="en-GB" dirty="0" smtClean="0"/>
                        <a:t>Who was the Babylonian</a:t>
                      </a:r>
                      <a:r>
                        <a:rPr lang="en-GB" baseline="0" dirty="0" smtClean="0"/>
                        <a:t> king when Cyrus invaded?  </a:t>
                      </a:r>
                      <a:endParaRPr lang="en-GB" dirty="0"/>
                    </a:p>
                  </a:txBody>
                  <a:tcPr>
                    <a:solidFill>
                      <a:srgbClr val="FF0000"/>
                    </a:solidFill>
                  </a:tcPr>
                </a:tc>
                <a:tc>
                  <a:txBody>
                    <a:bodyPr/>
                    <a:lstStyle/>
                    <a:p>
                      <a:pPr algn="just"/>
                      <a:r>
                        <a:rPr lang="en-GB" dirty="0" smtClean="0"/>
                        <a:t>Which Greek writer wrote about the Persians?</a:t>
                      </a:r>
                      <a:endParaRPr lang="en-GB" dirty="0"/>
                    </a:p>
                  </a:txBody>
                  <a:tcPr>
                    <a:solidFill>
                      <a:srgbClr val="FFFF00"/>
                    </a:solidFill>
                  </a:tcPr>
                </a:tc>
                <a:tc>
                  <a:txBody>
                    <a:bodyPr/>
                    <a:lstStyle/>
                    <a:p>
                      <a:pPr algn="just"/>
                      <a:r>
                        <a:rPr lang="en-GB" dirty="0" smtClean="0"/>
                        <a:t>In what year did Cambyses invade Egypt?</a:t>
                      </a:r>
                      <a:endParaRPr lang="en-GB" dirty="0"/>
                    </a:p>
                  </a:txBody>
                  <a:tcPr>
                    <a:solidFill>
                      <a:schemeClr val="accent6">
                        <a:lumMod val="40000"/>
                        <a:lumOff val="60000"/>
                      </a:schemeClr>
                    </a:solidFill>
                  </a:tcPr>
                </a:tc>
                <a:extLst>
                  <a:ext uri="{0D108BD9-81ED-4DB2-BD59-A6C34878D82A}">
                    <a16:rowId xmlns="" xmlns:a16="http://schemas.microsoft.com/office/drawing/2014/main" val="10001"/>
                  </a:ext>
                </a:extLst>
              </a:tr>
              <a:tr h="1260140">
                <a:tc>
                  <a:txBody>
                    <a:bodyPr/>
                    <a:lstStyle/>
                    <a:p>
                      <a:pPr algn="just"/>
                      <a:r>
                        <a:rPr lang="en-GB" dirty="0" smtClean="0"/>
                        <a:t>What city did Cyrus build?</a:t>
                      </a:r>
                      <a:endParaRPr lang="en-GB" dirty="0"/>
                    </a:p>
                  </a:txBody>
                  <a:tcPr>
                    <a:solidFill>
                      <a:schemeClr val="accent6">
                        <a:lumMod val="40000"/>
                        <a:lumOff val="60000"/>
                      </a:schemeClr>
                    </a:solidFill>
                  </a:tcPr>
                </a:tc>
                <a:tc>
                  <a:txBody>
                    <a:bodyPr/>
                    <a:lstStyle/>
                    <a:p>
                      <a:pPr algn="just"/>
                      <a:r>
                        <a:rPr lang="en-GB" dirty="0" smtClean="0"/>
                        <a:t>Who was the Lydian King when Cyrus invaded?</a:t>
                      </a:r>
                      <a:endParaRPr lang="en-GB" dirty="0"/>
                    </a:p>
                  </a:txBody>
                  <a:tcPr>
                    <a:solidFill>
                      <a:srgbClr val="FFFF00"/>
                    </a:solidFill>
                  </a:tcPr>
                </a:tc>
                <a:tc>
                  <a:txBody>
                    <a:bodyPr/>
                    <a:lstStyle/>
                    <a:p>
                      <a:pPr algn="just"/>
                      <a:r>
                        <a:rPr lang="en-GB" dirty="0" smtClean="0"/>
                        <a:t>How</a:t>
                      </a:r>
                      <a:r>
                        <a:rPr lang="en-GB" baseline="0" dirty="0" smtClean="0"/>
                        <a:t> did King Cyrus die? </a:t>
                      </a:r>
                      <a:endParaRPr lang="en-GB" dirty="0"/>
                    </a:p>
                  </a:txBody>
                  <a:tcPr>
                    <a:solidFill>
                      <a:schemeClr val="accent6">
                        <a:lumMod val="40000"/>
                        <a:lumOff val="60000"/>
                      </a:schemeClr>
                    </a:solidFill>
                  </a:tcPr>
                </a:tc>
                <a:tc>
                  <a:txBody>
                    <a:bodyPr/>
                    <a:lstStyle/>
                    <a:p>
                      <a:pPr algn="l"/>
                      <a:r>
                        <a:rPr lang="en-GB" dirty="0" smtClean="0"/>
                        <a:t>At</a:t>
                      </a:r>
                      <a:r>
                        <a:rPr lang="en-GB" baseline="0" dirty="0" smtClean="0"/>
                        <a:t> w</a:t>
                      </a:r>
                      <a:r>
                        <a:rPr lang="en-GB" dirty="0" smtClean="0"/>
                        <a:t>hich battle</a:t>
                      </a:r>
                      <a:r>
                        <a:rPr lang="en-GB" baseline="0" dirty="0" smtClean="0"/>
                        <a:t> did the Persians use cats?</a:t>
                      </a:r>
                      <a:endParaRPr lang="en-GB" dirty="0"/>
                    </a:p>
                  </a:txBody>
                  <a:tcPr>
                    <a:solidFill>
                      <a:srgbClr val="FF0000"/>
                    </a:solidFill>
                  </a:tcPr>
                </a:tc>
                <a:extLst>
                  <a:ext uri="{0D108BD9-81ED-4DB2-BD59-A6C34878D82A}">
                    <a16:rowId xmlns="" xmlns:a16="http://schemas.microsoft.com/office/drawing/2014/main" val="10002"/>
                  </a:ext>
                </a:extLst>
              </a:tr>
              <a:tr h="1260140">
                <a:tc>
                  <a:txBody>
                    <a:bodyPr/>
                    <a:lstStyle/>
                    <a:p>
                      <a:pPr algn="just"/>
                      <a:r>
                        <a:rPr lang="en-GB" baseline="0" dirty="0" smtClean="0"/>
                        <a:t>The name of the first battle between Cyrus and the </a:t>
                      </a:r>
                      <a:r>
                        <a:rPr lang="en-GB" baseline="0" dirty="0" err="1" smtClean="0"/>
                        <a:t>Lydians</a:t>
                      </a:r>
                      <a:r>
                        <a:rPr lang="en-GB" baseline="0" dirty="0" smtClean="0"/>
                        <a:t>?</a:t>
                      </a:r>
                      <a:endParaRPr lang="en-GB" dirty="0"/>
                    </a:p>
                  </a:txBody>
                  <a:tcPr>
                    <a:solidFill>
                      <a:srgbClr val="FF0000"/>
                    </a:solidFill>
                  </a:tcPr>
                </a:tc>
                <a:tc>
                  <a:txBody>
                    <a:bodyPr/>
                    <a:lstStyle/>
                    <a:p>
                      <a:pPr algn="just"/>
                      <a:r>
                        <a:rPr lang="en-GB" dirty="0" smtClean="0"/>
                        <a:t>Who</a:t>
                      </a:r>
                      <a:r>
                        <a:rPr lang="en-GB" baseline="0" dirty="0" smtClean="0"/>
                        <a:t> advised Cyrus to use camels against the </a:t>
                      </a:r>
                      <a:r>
                        <a:rPr lang="en-GB" baseline="0" dirty="0" err="1" smtClean="0"/>
                        <a:t>Lydians</a:t>
                      </a:r>
                      <a:r>
                        <a:rPr lang="en-GB" baseline="0" dirty="0" smtClean="0"/>
                        <a:t>?</a:t>
                      </a:r>
                      <a:endParaRPr lang="en-GB" dirty="0"/>
                    </a:p>
                  </a:txBody>
                  <a:tcPr>
                    <a:solidFill>
                      <a:schemeClr val="accent6">
                        <a:lumMod val="40000"/>
                        <a:lumOff val="60000"/>
                      </a:schemeClr>
                    </a:solidFill>
                  </a:tcPr>
                </a:tc>
                <a:tc>
                  <a:txBody>
                    <a:bodyPr/>
                    <a:lstStyle/>
                    <a:p>
                      <a:pPr algn="just"/>
                      <a:r>
                        <a:rPr lang="en-GB" dirty="0" smtClean="0"/>
                        <a:t>Name 1 city that Cyrus was able to conquer? </a:t>
                      </a:r>
                      <a:endParaRPr lang="en-GB" dirty="0"/>
                    </a:p>
                  </a:txBody>
                  <a:tcPr>
                    <a:solidFill>
                      <a:srgbClr val="FFFF00"/>
                    </a:solidFill>
                  </a:tcPr>
                </a:tc>
                <a:tc>
                  <a:txBody>
                    <a:bodyPr/>
                    <a:lstStyle/>
                    <a:p>
                      <a:pPr algn="just"/>
                      <a:r>
                        <a:rPr lang="en-GB" dirty="0" smtClean="0"/>
                        <a:t>Why did </a:t>
                      </a:r>
                      <a:r>
                        <a:rPr lang="en-GB" dirty="0" err="1" smtClean="0"/>
                        <a:t>Harpagus</a:t>
                      </a:r>
                      <a:r>
                        <a:rPr lang="en-GB" baseline="0" dirty="0" smtClean="0"/>
                        <a:t> turn against King </a:t>
                      </a:r>
                      <a:r>
                        <a:rPr lang="en-GB" baseline="0" dirty="0" err="1" smtClean="0"/>
                        <a:t>Astyages</a:t>
                      </a:r>
                      <a:r>
                        <a:rPr lang="en-GB" baseline="0" dirty="0" smtClean="0"/>
                        <a:t>?</a:t>
                      </a:r>
                      <a:endParaRPr lang="en-GB" dirty="0"/>
                    </a:p>
                  </a:txBody>
                  <a:tcPr>
                    <a:solidFill>
                      <a:schemeClr val="accent6">
                        <a:lumMod val="40000"/>
                        <a:lumOff val="60000"/>
                      </a:schemeClr>
                    </a:solidFill>
                  </a:tcPr>
                </a:tc>
                <a:extLst>
                  <a:ext uri="{0D108BD9-81ED-4DB2-BD59-A6C34878D82A}">
                    <a16:rowId xmlns="" xmlns:a16="http://schemas.microsoft.com/office/drawing/2014/main" val="10003"/>
                  </a:ext>
                </a:extLst>
              </a:tr>
            </a:tbl>
          </a:graphicData>
        </a:graphic>
      </p:graphicFrame>
      <p:sp>
        <p:nvSpPr>
          <p:cNvPr id="6" name="TextBox 5"/>
          <p:cNvSpPr txBox="1"/>
          <p:nvPr/>
        </p:nvSpPr>
        <p:spPr>
          <a:xfrm>
            <a:off x="1115616" y="5733256"/>
            <a:ext cx="1197764" cy="461665"/>
          </a:xfrm>
          <a:prstGeom prst="rect">
            <a:avLst/>
          </a:prstGeom>
          <a:solidFill>
            <a:srgbClr val="FFFF00"/>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GB" sz="2400" dirty="0" smtClean="0">
                <a:solidFill>
                  <a:schemeClr val="tx1"/>
                </a:solidFill>
              </a:rPr>
              <a:t>1 POINT</a:t>
            </a:r>
            <a:endParaRPr lang="en-GB" sz="2400" dirty="0">
              <a:solidFill>
                <a:schemeClr val="tx1"/>
              </a:solidFill>
            </a:endParaRPr>
          </a:p>
        </p:txBody>
      </p:sp>
      <p:sp>
        <p:nvSpPr>
          <p:cNvPr id="7" name="TextBox 6"/>
          <p:cNvSpPr txBox="1"/>
          <p:nvPr/>
        </p:nvSpPr>
        <p:spPr>
          <a:xfrm>
            <a:off x="3851920" y="5733256"/>
            <a:ext cx="1337354" cy="461665"/>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GB" sz="2400" dirty="0"/>
              <a:t>2</a:t>
            </a:r>
            <a:r>
              <a:rPr lang="en-GB" sz="2400" dirty="0" smtClean="0"/>
              <a:t> POINTS</a:t>
            </a:r>
            <a:endParaRPr lang="en-GB" sz="2400" dirty="0"/>
          </a:p>
        </p:txBody>
      </p:sp>
      <p:sp>
        <p:nvSpPr>
          <p:cNvPr id="8" name="TextBox 7"/>
          <p:cNvSpPr txBox="1"/>
          <p:nvPr/>
        </p:nvSpPr>
        <p:spPr>
          <a:xfrm>
            <a:off x="6346157" y="5733255"/>
            <a:ext cx="1337354" cy="461665"/>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GB" sz="2400" dirty="0" smtClean="0"/>
              <a:t>5 POINTS</a:t>
            </a:r>
            <a:endParaRPr lang="en-GB" sz="2400" dirty="0"/>
          </a:p>
        </p:txBody>
      </p:sp>
      <p:sp>
        <p:nvSpPr>
          <p:cNvPr id="2" name="TextBox 1"/>
          <p:cNvSpPr txBox="1"/>
          <p:nvPr/>
        </p:nvSpPr>
        <p:spPr>
          <a:xfrm>
            <a:off x="160133" y="0"/>
            <a:ext cx="1571264" cy="523220"/>
          </a:xfrm>
          <a:prstGeom prst="rect">
            <a:avLst/>
          </a:prstGeom>
          <a:noFill/>
        </p:spPr>
        <p:txBody>
          <a:bodyPr wrap="none" rtlCol="0">
            <a:spAutoFit/>
          </a:bodyPr>
          <a:lstStyle/>
          <a:p>
            <a:r>
              <a:rPr lang="en-GB" sz="2800" b="1" u="sng" dirty="0" smtClean="0"/>
              <a:t>STARTER:</a:t>
            </a:r>
            <a:endParaRPr lang="en-GB" sz="2800" b="1" u="sng" dirty="0"/>
          </a:p>
        </p:txBody>
      </p:sp>
      <p:sp>
        <p:nvSpPr>
          <p:cNvPr id="3" name="TextBox 2"/>
          <p:cNvSpPr txBox="1"/>
          <p:nvPr/>
        </p:nvSpPr>
        <p:spPr>
          <a:xfrm>
            <a:off x="7386906" y="89649"/>
            <a:ext cx="1309333"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smtClean="0"/>
              <a:t>8 MINUTES!</a:t>
            </a:r>
            <a:endParaRPr lang="en-GB" dirty="0"/>
          </a:p>
        </p:txBody>
      </p:sp>
      <p:sp>
        <p:nvSpPr>
          <p:cNvPr id="9" name="TextBox 8"/>
          <p:cNvSpPr txBox="1"/>
          <p:nvPr/>
        </p:nvSpPr>
        <p:spPr>
          <a:xfrm>
            <a:off x="-1" y="6381328"/>
            <a:ext cx="9144001" cy="461665"/>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2400" b="1" dirty="0" smtClean="0"/>
              <a:t>CHALLENGE: Come up with another RED question for the class</a:t>
            </a:r>
            <a:endParaRPr lang="en-GB" sz="2400" b="1" dirty="0"/>
          </a:p>
        </p:txBody>
      </p:sp>
    </p:spTree>
    <p:extLst>
      <p:ext uri="{BB962C8B-B14F-4D97-AF65-F5344CB8AC3E}">
        <p14:creationId xmlns:p14="http://schemas.microsoft.com/office/powerpoint/2010/main" val="25730654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27531" y="151204"/>
            <a:ext cx="1478289" cy="307777"/>
          </a:xfrm>
          <a:prstGeom prst="rect">
            <a:avLst/>
          </a:prstGeom>
          <a:noFill/>
        </p:spPr>
        <p:txBody>
          <a:bodyPr wrap="none" rtlCol="0">
            <a:spAutoFit/>
          </a:bodyPr>
          <a:lstStyle/>
          <a:p>
            <a:pPr algn="ctr"/>
            <a:r>
              <a:rPr lang="en-GB" sz="1400" b="1" u="sng" dirty="0" smtClean="0"/>
              <a:t>CHALLENGE GRID</a:t>
            </a:r>
            <a:endParaRPr lang="en-GB" sz="1400" b="1" u="sng" dirty="0"/>
          </a:p>
        </p:txBody>
      </p:sp>
      <p:graphicFrame>
        <p:nvGraphicFramePr>
          <p:cNvPr id="5" name="Table 4"/>
          <p:cNvGraphicFramePr>
            <a:graphicFrameLocks noGrp="1"/>
          </p:cNvGraphicFramePr>
          <p:nvPr>
            <p:extLst>
              <p:ext uri="{D42A27DB-BD31-4B8C-83A1-F6EECF244321}">
                <p14:modId xmlns:p14="http://schemas.microsoft.com/office/powerpoint/2010/main" val="2159116019"/>
              </p:ext>
            </p:extLst>
          </p:nvPr>
        </p:nvGraphicFramePr>
        <p:xfrm>
          <a:off x="107504" y="548680"/>
          <a:ext cx="8928992" cy="5040560"/>
        </p:xfrm>
        <a:graphic>
          <a:graphicData uri="http://schemas.openxmlformats.org/drawingml/2006/table">
            <a:tbl>
              <a:tblPr firstRow="1" bandRow="1">
                <a:tableStyleId>{5940675A-B579-460E-94D1-54222C63F5DA}</a:tableStyleId>
              </a:tblPr>
              <a:tblGrid>
                <a:gridCol w="2232248">
                  <a:extLst>
                    <a:ext uri="{9D8B030D-6E8A-4147-A177-3AD203B41FA5}">
                      <a16:colId xmlns="" xmlns:a16="http://schemas.microsoft.com/office/drawing/2014/main" val="20000"/>
                    </a:ext>
                  </a:extLst>
                </a:gridCol>
                <a:gridCol w="2232248">
                  <a:extLst>
                    <a:ext uri="{9D8B030D-6E8A-4147-A177-3AD203B41FA5}">
                      <a16:colId xmlns="" xmlns:a16="http://schemas.microsoft.com/office/drawing/2014/main" val="20001"/>
                    </a:ext>
                  </a:extLst>
                </a:gridCol>
                <a:gridCol w="2232248">
                  <a:extLst>
                    <a:ext uri="{9D8B030D-6E8A-4147-A177-3AD203B41FA5}">
                      <a16:colId xmlns="" xmlns:a16="http://schemas.microsoft.com/office/drawing/2014/main" val="20002"/>
                    </a:ext>
                  </a:extLst>
                </a:gridCol>
                <a:gridCol w="2232248">
                  <a:extLst>
                    <a:ext uri="{9D8B030D-6E8A-4147-A177-3AD203B41FA5}">
                      <a16:colId xmlns="" xmlns:a16="http://schemas.microsoft.com/office/drawing/2014/main" val="20003"/>
                    </a:ext>
                  </a:extLst>
                </a:gridCol>
              </a:tblGrid>
              <a:tr h="1260140">
                <a:tc>
                  <a:txBody>
                    <a:bodyPr/>
                    <a:lstStyle/>
                    <a:p>
                      <a:pPr algn="just"/>
                      <a:r>
                        <a:rPr lang="en-GB" dirty="0" smtClean="0"/>
                        <a:t>What was the name</a:t>
                      </a:r>
                      <a:r>
                        <a:rPr lang="en-GB" baseline="0" dirty="0" smtClean="0"/>
                        <a:t> of the Persian King after Cyrus?</a:t>
                      </a:r>
                    </a:p>
                    <a:p>
                      <a:pPr algn="just"/>
                      <a:r>
                        <a:rPr lang="en-GB" b="1" baseline="0" dirty="0" smtClean="0"/>
                        <a:t>Cambyses II</a:t>
                      </a:r>
                      <a:endParaRPr lang="en-GB" b="1" dirty="0"/>
                    </a:p>
                  </a:txBody>
                  <a:tcPr>
                    <a:solidFill>
                      <a:srgbClr val="FFFF00"/>
                    </a:solidFill>
                  </a:tcPr>
                </a:tc>
                <a:tc>
                  <a:txBody>
                    <a:bodyPr/>
                    <a:lstStyle/>
                    <a:p>
                      <a:pPr algn="just"/>
                      <a:r>
                        <a:rPr lang="en-GB" dirty="0" smtClean="0"/>
                        <a:t>Who tried to kill King Cyrus as a child?</a:t>
                      </a:r>
                    </a:p>
                    <a:p>
                      <a:pPr algn="just"/>
                      <a:endParaRPr lang="en-GB" dirty="0" smtClean="0"/>
                    </a:p>
                    <a:p>
                      <a:pPr algn="just"/>
                      <a:r>
                        <a:rPr lang="en-GB" b="1" dirty="0" err="1" smtClean="0">
                          <a:solidFill>
                            <a:schemeClr val="tx1"/>
                          </a:solidFill>
                        </a:rPr>
                        <a:t>Astyages</a:t>
                      </a:r>
                      <a:endParaRPr lang="en-GB" b="1" dirty="0">
                        <a:solidFill>
                          <a:schemeClr val="tx1"/>
                        </a:solidFill>
                      </a:endParaRPr>
                    </a:p>
                  </a:txBody>
                  <a:tcPr>
                    <a:solidFill>
                      <a:schemeClr val="accent6">
                        <a:lumMod val="40000"/>
                        <a:lumOff val="60000"/>
                      </a:schemeClr>
                    </a:solidFill>
                  </a:tcPr>
                </a:tc>
                <a:tc>
                  <a:txBody>
                    <a:bodyPr/>
                    <a:lstStyle/>
                    <a:p>
                      <a:pPr algn="just"/>
                      <a:r>
                        <a:rPr lang="en-GB" dirty="0" smtClean="0"/>
                        <a:t>Which country</a:t>
                      </a:r>
                      <a:r>
                        <a:rPr lang="en-GB" baseline="0" dirty="0" smtClean="0"/>
                        <a:t> did Cambyses conquer for the Persians?</a:t>
                      </a:r>
                    </a:p>
                    <a:p>
                      <a:pPr algn="just"/>
                      <a:r>
                        <a:rPr lang="en-GB" b="1" baseline="0" dirty="0" smtClean="0"/>
                        <a:t>Egypt</a:t>
                      </a:r>
                      <a:endParaRPr lang="en-GB" b="1" dirty="0"/>
                    </a:p>
                  </a:txBody>
                  <a:tcPr>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Which Babylonian God did Cyrus claim appointed him? </a:t>
                      </a:r>
                    </a:p>
                    <a:p>
                      <a:pPr algn="just"/>
                      <a:r>
                        <a:rPr lang="en-GB" b="1" dirty="0" err="1" smtClean="0">
                          <a:solidFill>
                            <a:schemeClr val="tx1"/>
                          </a:solidFill>
                        </a:rPr>
                        <a:t>Marduk</a:t>
                      </a:r>
                      <a:endParaRPr lang="en-GB" b="1" dirty="0">
                        <a:solidFill>
                          <a:schemeClr val="tx1"/>
                        </a:solidFill>
                      </a:endParaRPr>
                    </a:p>
                  </a:txBody>
                  <a:tcPr>
                    <a:solidFill>
                      <a:srgbClr val="FF0000"/>
                    </a:solidFill>
                  </a:tcPr>
                </a:tc>
                <a:extLst>
                  <a:ext uri="{0D108BD9-81ED-4DB2-BD59-A6C34878D82A}">
                    <a16:rowId xmlns="" xmlns:a16="http://schemas.microsoft.com/office/drawing/2014/main" val="10000"/>
                  </a:ext>
                </a:extLst>
              </a:tr>
              <a:tr h="1260140">
                <a:tc>
                  <a:txBody>
                    <a:bodyPr/>
                    <a:lstStyle/>
                    <a:p>
                      <a:pPr algn="just"/>
                      <a:r>
                        <a:rPr lang="en-GB" dirty="0" smtClean="0"/>
                        <a:t>Who did Cyrus free after his conquest of Babylon? </a:t>
                      </a:r>
                    </a:p>
                    <a:p>
                      <a:pPr algn="just"/>
                      <a:r>
                        <a:rPr lang="en-GB" b="1" dirty="0" smtClean="0"/>
                        <a:t>The Jews</a:t>
                      </a:r>
                      <a:endParaRPr lang="en-GB" b="1" dirty="0"/>
                    </a:p>
                  </a:txBody>
                  <a:tcPr>
                    <a:solidFill>
                      <a:srgbClr val="FFFF00"/>
                    </a:solidFill>
                  </a:tcPr>
                </a:tc>
                <a:tc>
                  <a:txBody>
                    <a:bodyPr/>
                    <a:lstStyle/>
                    <a:p>
                      <a:pPr algn="just"/>
                      <a:r>
                        <a:rPr lang="en-GB" dirty="0" smtClean="0"/>
                        <a:t>Who was the Babylonian</a:t>
                      </a:r>
                      <a:r>
                        <a:rPr lang="en-GB" baseline="0" dirty="0" smtClean="0"/>
                        <a:t> king when Cyrus invaded?  </a:t>
                      </a:r>
                    </a:p>
                    <a:p>
                      <a:pPr algn="just"/>
                      <a:r>
                        <a:rPr lang="en-GB" b="1" baseline="0" dirty="0" err="1" smtClean="0">
                          <a:solidFill>
                            <a:schemeClr val="tx1"/>
                          </a:solidFill>
                        </a:rPr>
                        <a:t>Nabonidus</a:t>
                      </a:r>
                      <a:endParaRPr lang="en-GB" b="1" dirty="0">
                        <a:solidFill>
                          <a:schemeClr val="tx1"/>
                        </a:solidFill>
                      </a:endParaRPr>
                    </a:p>
                  </a:txBody>
                  <a:tcPr>
                    <a:solidFill>
                      <a:srgbClr val="FF0000"/>
                    </a:solidFill>
                  </a:tcPr>
                </a:tc>
                <a:tc>
                  <a:txBody>
                    <a:bodyPr/>
                    <a:lstStyle/>
                    <a:p>
                      <a:pPr algn="just"/>
                      <a:r>
                        <a:rPr lang="en-GB" dirty="0" smtClean="0"/>
                        <a:t>Which Greek writer wrote about the Persians?</a:t>
                      </a:r>
                    </a:p>
                    <a:p>
                      <a:pPr algn="just"/>
                      <a:r>
                        <a:rPr lang="en-GB" b="1" dirty="0" smtClean="0"/>
                        <a:t>Herodotus</a:t>
                      </a:r>
                      <a:endParaRPr lang="en-GB" b="1" dirty="0"/>
                    </a:p>
                  </a:txBody>
                  <a:tcPr>
                    <a:solidFill>
                      <a:srgbClr val="FFFF00"/>
                    </a:solidFill>
                  </a:tcPr>
                </a:tc>
                <a:tc>
                  <a:txBody>
                    <a:bodyPr/>
                    <a:lstStyle/>
                    <a:p>
                      <a:pPr algn="just"/>
                      <a:r>
                        <a:rPr lang="en-GB" dirty="0" smtClean="0"/>
                        <a:t>In what year did Cambyses invade Egypt?</a:t>
                      </a:r>
                    </a:p>
                    <a:p>
                      <a:pPr algn="just"/>
                      <a:r>
                        <a:rPr lang="en-GB" b="1" dirty="0" smtClean="0"/>
                        <a:t>525BC</a:t>
                      </a:r>
                      <a:endParaRPr lang="en-GB" b="1" dirty="0"/>
                    </a:p>
                  </a:txBody>
                  <a:tcPr>
                    <a:solidFill>
                      <a:schemeClr val="accent6">
                        <a:lumMod val="40000"/>
                        <a:lumOff val="60000"/>
                      </a:schemeClr>
                    </a:solidFill>
                  </a:tcPr>
                </a:tc>
                <a:extLst>
                  <a:ext uri="{0D108BD9-81ED-4DB2-BD59-A6C34878D82A}">
                    <a16:rowId xmlns="" xmlns:a16="http://schemas.microsoft.com/office/drawing/2014/main" val="10001"/>
                  </a:ext>
                </a:extLst>
              </a:tr>
              <a:tr h="1260140">
                <a:tc>
                  <a:txBody>
                    <a:bodyPr/>
                    <a:lstStyle/>
                    <a:p>
                      <a:pPr algn="just"/>
                      <a:r>
                        <a:rPr lang="en-GB" dirty="0" smtClean="0"/>
                        <a:t>What city did Cyrus build?</a:t>
                      </a:r>
                    </a:p>
                    <a:p>
                      <a:pPr algn="just"/>
                      <a:endParaRPr lang="en-GB" dirty="0" smtClean="0"/>
                    </a:p>
                    <a:p>
                      <a:pPr algn="just"/>
                      <a:r>
                        <a:rPr lang="en-GB" b="1" dirty="0" smtClean="0"/>
                        <a:t>Pasargadae</a:t>
                      </a:r>
                      <a:endParaRPr lang="en-GB" b="1" dirty="0"/>
                    </a:p>
                  </a:txBody>
                  <a:tcPr>
                    <a:solidFill>
                      <a:schemeClr val="accent6">
                        <a:lumMod val="40000"/>
                        <a:lumOff val="60000"/>
                      </a:schemeClr>
                    </a:solidFill>
                  </a:tcPr>
                </a:tc>
                <a:tc>
                  <a:txBody>
                    <a:bodyPr/>
                    <a:lstStyle/>
                    <a:p>
                      <a:pPr algn="just"/>
                      <a:r>
                        <a:rPr lang="en-GB" dirty="0" smtClean="0"/>
                        <a:t>Who was the Lydian King when Cyrus invaded?</a:t>
                      </a:r>
                    </a:p>
                    <a:p>
                      <a:pPr algn="just"/>
                      <a:r>
                        <a:rPr lang="en-GB" b="1" dirty="0" smtClean="0"/>
                        <a:t>Croesus</a:t>
                      </a:r>
                      <a:endParaRPr lang="en-GB" b="1" dirty="0"/>
                    </a:p>
                  </a:txBody>
                  <a:tcPr>
                    <a:solidFill>
                      <a:srgbClr val="FFFF00"/>
                    </a:solidFill>
                  </a:tcPr>
                </a:tc>
                <a:tc>
                  <a:txBody>
                    <a:bodyPr/>
                    <a:lstStyle/>
                    <a:p>
                      <a:pPr algn="just"/>
                      <a:r>
                        <a:rPr lang="en-GB" dirty="0" smtClean="0"/>
                        <a:t>How</a:t>
                      </a:r>
                      <a:r>
                        <a:rPr lang="en-GB" baseline="0" dirty="0" smtClean="0"/>
                        <a:t> did King Cyrus die? </a:t>
                      </a:r>
                    </a:p>
                    <a:p>
                      <a:pPr algn="just"/>
                      <a:endParaRPr lang="en-GB" baseline="0" dirty="0" smtClean="0"/>
                    </a:p>
                    <a:p>
                      <a:pPr algn="just"/>
                      <a:r>
                        <a:rPr lang="en-GB" b="1" baseline="0" dirty="0" smtClean="0"/>
                        <a:t>In battle</a:t>
                      </a:r>
                      <a:endParaRPr lang="en-GB" b="1" dirty="0"/>
                    </a:p>
                  </a:txBody>
                  <a:tcPr>
                    <a:solidFill>
                      <a:schemeClr val="accent6">
                        <a:lumMod val="40000"/>
                        <a:lumOff val="60000"/>
                      </a:schemeClr>
                    </a:solidFill>
                  </a:tcPr>
                </a:tc>
                <a:tc>
                  <a:txBody>
                    <a:bodyPr/>
                    <a:lstStyle/>
                    <a:p>
                      <a:pPr algn="l"/>
                      <a:r>
                        <a:rPr lang="en-GB" dirty="0" smtClean="0"/>
                        <a:t>At</a:t>
                      </a:r>
                      <a:r>
                        <a:rPr lang="en-GB" baseline="0" dirty="0" smtClean="0"/>
                        <a:t> w</a:t>
                      </a:r>
                      <a:r>
                        <a:rPr lang="en-GB" dirty="0" smtClean="0"/>
                        <a:t>hich battle</a:t>
                      </a:r>
                      <a:r>
                        <a:rPr lang="en-GB" baseline="0" dirty="0" smtClean="0"/>
                        <a:t> did the Persians use cats?</a:t>
                      </a:r>
                    </a:p>
                    <a:p>
                      <a:pPr algn="l"/>
                      <a:endParaRPr lang="en-GB" baseline="0" dirty="0" smtClean="0"/>
                    </a:p>
                    <a:p>
                      <a:pPr algn="l"/>
                      <a:r>
                        <a:rPr lang="en-GB" b="1" baseline="0" dirty="0" err="1" smtClean="0"/>
                        <a:t>Pelusium</a:t>
                      </a:r>
                      <a:endParaRPr lang="en-GB" b="1" dirty="0"/>
                    </a:p>
                  </a:txBody>
                  <a:tcPr>
                    <a:solidFill>
                      <a:srgbClr val="FF0000"/>
                    </a:solidFill>
                  </a:tcPr>
                </a:tc>
                <a:extLst>
                  <a:ext uri="{0D108BD9-81ED-4DB2-BD59-A6C34878D82A}">
                    <a16:rowId xmlns="" xmlns:a16="http://schemas.microsoft.com/office/drawing/2014/main" val="10002"/>
                  </a:ext>
                </a:extLst>
              </a:tr>
              <a:tr h="1260140">
                <a:tc>
                  <a:txBody>
                    <a:bodyPr/>
                    <a:lstStyle/>
                    <a:p>
                      <a:pPr algn="just"/>
                      <a:r>
                        <a:rPr lang="en-GB" baseline="0" dirty="0" smtClean="0"/>
                        <a:t>The name of the first battle between Cyrus and the </a:t>
                      </a:r>
                      <a:r>
                        <a:rPr lang="en-GB" baseline="0" dirty="0" err="1" smtClean="0"/>
                        <a:t>Lydians</a:t>
                      </a:r>
                      <a:r>
                        <a:rPr lang="en-GB" baseline="0" dirty="0" smtClean="0"/>
                        <a:t>?</a:t>
                      </a:r>
                    </a:p>
                    <a:p>
                      <a:pPr algn="just"/>
                      <a:r>
                        <a:rPr lang="en-GB" b="1" baseline="0" dirty="0" err="1" smtClean="0"/>
                        <a:t>Pteria</a:t>
                      </a:r>
                      <a:endParaRPr lang="en-GB" b="1" dirty="0"/>
                    </a:p>
                  </a:txBody>
                  <a:tcPr>
                    <a:solidFill>
                      <a:srgbClr val="FF0000"/>
                    </a:solidFill>
                  </a:tcPr>
                </a:tc>
                <a:tc>
                  <a:txBody>
                    <a:bodyPr/>
                    <a:lstStyle/>
                    <a:p>
                      <a:pPr algn="just"/>
                      <a:r>
                        <a:rPr lang="en-GB" dirty="0" smtClean="0"/>
                        <a:t>Who</a:t>
                      </a:r>
                      <a:r>
                        <a:rPr lang="en-GB" baseline="0" dirty="0" smtClean="0"/>
                        <a:t> advised Cyrus to use camels against the </a:t>
                      </a:r>
                      <a:r>
                        <a:rPr lang="en-GB" baseline="0" dirty="0" err="1" smtClean="0"/>
                        <a:t>Lydians</a:t>
                      </a:r>
                      <a:r>
                        <a:rPr lang="en-GB" baseline="0" dirty="0" smtClean="0"/>
                        <a:t>?</a:t>
                      </a:r>
                    </a:p>
                    <a:p>
                      <a:pPr algn="just"/>
                      <a:r>
                        <a:rPr lang="en-GB" b="1" baseline="0" dirty="0" err="1" smtClean="0"/>
                        <a:t>Harpagus</a:t>
                      </a:r>
                      <a:endParaRPr lang="en-GB" b="1" dirty="0"/>
                    </a:p>
                  </a:txBody>
                  <a:tcPr>
                    <a:solidFill>
                      <a:schemeClr val="accent6">
                        <a:lumMod val="40000"/>
                        <a:lumOff val="60000"/>
                      </a:schemeClr>
                    </a:solidFill>
                  </a:tcPr>
                </a:tc>
                <a:tc>
                  <a:txBody>
                    <a:bodyPr/>
                    <a:lstStyle/>
                    <a:p>
                      <a:pPr algn="just"/>
                      <a:r>
                        <a:rPr lang="en-GB" dirty="0" smtClean="0"/>
                        <a:t>Name 1 city that Cyrus was able to conquer? </a:t>
                      </a:r>
                      <a:r>
                        <a:rPr lang="en-GB" b="1" dirty="0" smtClean="0"/>
                        <a:t>Ecbatana, Sardis, Babylon </a:t>
                      </a:r>
                      <a:r>
                        <a:rPr lang="en-GB" b="1" dirty="0" err="1" smtClean="0"/>
                        <a:t>etc</a:t>
                      </a:r>
                      <a:endParaRPr lang="en-GB" b="1" dirty="0"/>
                    </a:p>
                  </a:txBody>
                  <a:tcPr>
                    <a:solidFill>
                      <a:srgbClr val="FFFF00"/>
                    </a:solidFill>
                  </a:tcPr>
                </a:tc>
                <a:tc>
                  <a:txBody>
                    <a:bodyPr/>
                    <a:lstStyle/>
                    <a:p>
                      <a:pPr algn="just"/>
                      <a:r>
                        <a:rPr lang="en-GB" dirty="0" smtClean="0"/>
                        <a:t>Why did </a:t>
                      </a:r>
                      <a:r>
                        <a:rPr lang="en-GB" dirty="0" err="1" smtClean="0"/>
                        <a:t>Harpagus</a:t>
                      </a:r>
                      <a:r>
                        <a:rPr lang="en-GB" baseline="0" dirty="0" smtClean="0"/>
                        <a:t> turn against King </a:t>
                      </a:r>
                      <a:r>
                        <a:rPr lang="en-GB" baseline="0" dirty="0" err="1" smtClean="0"/>
                        <a:t>Astyages</a:t>
                      </a:r>
                      <a:r>
                        <a:rPr lang="en-GB" baseline="0" dirty="0" smtClean="0"/>
                        <a:t>?</a:t>
                      </a:r>
                    </a:p>
                    <a:p>
                      <a:pPr algn="just"/>
                      <a:r>
                        <a:rPr lang="en-GB" b="1" baseline="0" dirty="0" smtClean="0"/>
                        <a:t>He killed his son</a:t>
                      </a:r>
                      <a:endParaRPr lang="en-GB" b="1" dirty="0"/>
                    </a:p>
                  </a:txBody>
                  <a:tcPr>
                    <a:solidFill>
                      <a:schemeClr val="accent6">
                        <a:lumMod val="40000"/>
                        <a:lumOff val="60000"/>
                      </a:schemeClr>
                    </a:solidFill>
                  </a:tcPr>
                </a:tc>
                <a:extLst>
                  <a:ext uri="{0D108BD9-81ED-4DB2-BD59-A6C34878D82A}">
                    <a16:rowId xmlns="" xmlns:a16="http://schemas.microsoft.com/office/drawing/2014/main" val="10003"/>
                  </a:ext>
                </a:extLst>
              </a:tr>
            </a:tbl>
          </a:graphicData>
        </a:graphic>
      </p:graphicFrame>
      <p:sp>
        <p:nvSpPr>
          <p:cNvPr id="6" name="TextBox 5"/>
          <p:cNvSpPr txBox="1"/>
          <p:nvPr/>
        </p:nvSpPr>
        <p:spPr>
          <a:xfrm>
            <a:off x="1115616" y="5733256"/>
            <a:ext cx="1197764" cy="461665"/>
          </a:xfrm>
          <a:prstGeom prst="rect">
            <a:avLst/>
          </a:prstGeom>
          <a:solidFill>
            <a:srgbClr val="FFFF00"/>
          </a:solidFill>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GB" sz="2400" dirty="0" smtClean="0">
                <a:solidFill>
                  <a:schemeClr val="tx1"/>
                </a:solidFill>
              </a:rPr>
              <a:t>1 POINT</a:t>
            </a:r>
            <a:endParaRPr lang="en-GB" sz="2400" dirty="0">
              <a:solidFill>
                <a:schemeClr val="tx1"/>
              </a:solidFill>
            </a:endParaRPr>
          </a:p>
        </p:txBody>
      </p:sp>
      <p:sp>
        <p:nvSpPr>
          <p:cNvPr id="7" name="TextBox 6"/>
          <p:cNvSpPr txBox="1"/>
          <p:nvPr/>
        </p:nvSpPr>
        <p:spPr>
          <a:xfrm>
            <a:off x="3851920" y="5733256"/>
            <a:ext cx="1337354" cy="461665"/>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GB" sz="2400" dirty="0"/>
              <a:t>2</a:t>
            </a:r>
            <a:r>
              <a:rPr lang="en-GB" sz="2400" dirty="0" smtClean="0"/>
              <a:t> POINTS</a:t>
            </a:r>
            <a:endParaRPr lang="en-GB" sz="2400" dirty="0"/>
          </a:p>
        </p:txBody>
      </p:sp>
      <p:sp>
        <p:nvSpPr>
          <p:cNvPr id="8" name="TextBox 7"/>
          <p:cNvSpPr txBox="1"/>
          <p:nvPr/>
        </p:nvSpPr>
        <p:spPr>
          <a:xfrm>
            <a:off x="6346157" y="5733255"/>
            <a:ext cx="1337354" cy="461665"/>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GB" sz="2400" dirty="0" smtClean="0"/>
              <a:t>5 POINTS</a:t>
            </a:r>
            <a:endParaRPr lang="en-GB" sz="2400" dirty="0"/>
          </a:p>
        </p:txBody>
      </p:sp>
      <p:sp>
        <p:nvSpPr>
          <p:cNvPr id="2" name="TextBox 1"/>
          <p:cNvSpPr txBox="1"/>
          <p:nvPr/>
        </p:nvSpPr>
        <p:spPr>
          <a:xfrm>
            <a:off x="160133" y="0"/>
            <a:ext cx="1571264" cy="523220"/>
          </a:xfrm>
          <a:prstGeom prst="rect">
            <a:avLst/>
          </a:prstGeom>
          <a:noFill/>
        </p:spPr>
        <p:txBody>
          <a:bodyPr wrap="none" rtlCol="0">
            <a:spAutoFit/>
          </a:bodyPr>
          <a:lstStyle/>
          <a:p>
            <a:r>
              <a:rPr lang="en-GB" sz="2800" b="1" u="sng" dirty="0" smtClean="0"/>
              <a:t>STARTER:</a:t>
            </a:r>
            <a:endParaRPr lang="en-GB" sz="2800" b="1" u="sng" dirty="0"/>
          </a:p>
        </p:txBody>
      </p:sp>
      <p:sp>
        <p:nvSpPr>
          <p:cNvPr id="3" name="TextBox 2"/>
          <p:cNvSpPr txBox="1"/>
          <p:nvPr/>
        </p:nvSpPr>
        <p:spPr>
          <a:xfrm>
            <a:off x="7386906" y="89649"/>
            <a:ext cx="1309333"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dirty="0" smtClean="0"/>
              <a:t>8 MINUTES!</a:t>
            </a:r>
            <a:endParaRPr lang="en-GB" dirty="0"/>
          </a:p>
        </p:txBody>
      </p:sp>
      <p:sp>
        <p:nvSpPr>
          <p:cNvPr id="9" name="TextBox 8"/>
          <p:cNvSpPr txBox="1"/>
          <p:nvPr/>
        </p:nvSpPr>
        <p:spPr>
          <a:xfrm>
            <a:off x="-1" y="6381328"/>
            <a:ext cx="9144001" cy="461665"/>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2400" b="1" dirty="0" smtClean="0"/>
              <a:t>CHALLENGE: Come up with another RED question for the class</a:t>
            </a:r>
            <a:endParaRPr lang="en-GB" sz="2400" b="1" dirty="0"/>
          </a:p>
        </p:txBody>
      </p:sp>
    </p:spTree>
    <p:extLst>
      <p:ext uri="{BB962C8B-B14F-4D97-AF65-F5344CB8AC3E}">
        <p14:creationId xmlns:p14="http://schemas.microsoft.com/office/powerpoint/2010/main" val="13563877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5" name="TextBox 4"/>
          <p:cNvSpPr txBox="1"/>
          <p:nvPr/>
        </p:nvSpPr>
        <p:spPr>
          <a:xfrm>
            <a:off x="155054" y="2186988"/>
            <a:ext cx="3023680" cy="3416320"/>
          </a:xfrm>
          <a:prstGeom prst="rect">
            <a:avLst/>
          </a:prstGeom>
          <a:solidFill>
            <a:srgbClr val="FCC02E"/>
          </a:solidFill>
          <a:ln>
            <a:noFill/>
          </a:ln>
          <a:scene3d>
            <a:camera prst="orthographicFront"/>
            <a:lightRig rig="threePt" dir="t"/>
          </a:scene3d>
          <a:sp3d>
            <a:bevelT/>
          </a:sp3d>
        </p:spPr>
        <p:txBody>
          <a:bodyPr wrap="square">
            <a:spAutoFit/>
          </a:bodyPr>
          <a:lstStyle/>
          <a:p>
            <a:pPr defTabSz="514350">
              <a:defRPr/>
            </a:pPr>
            <a:r>
              <a:rPr lang="en-GB" b="1" dirty="0">
                <a:solidFill>
                  <a:prstClr val="black"/>
                </a:solidFill>
                <a:latin typeface="Calibri" panose="020F0502020204030204"/>
                <a:cs typeface="Arial" panose="020B0604020202020204" pitchFamily="34" charset="0"/>
              </a:rPr>
              <a:t>Lesson Objectives:</a:t>
            </a:r>
          </a:p>
          <a:p>
            <a:r>
              <a:rPr lang="en-GB" dirty="0"/>
              <a:t>L.O. 1 - to know how the ancient sources portray Cambyses as a cruel </a:t>
            </a:r>
            <a:r>
              <a:rPr lang="en-GB" dirty="0" smtClean="0"/>
              <a:t>tyrant.</a:t>
            </a:r>
          </a:p>
          <a:p>
            <a:endParaRPr lang="en-GB" dirty="0"/>
          </a:p>
          <a:p>
            <a:r>
              <a:rPr lang="en-GB" dirty="0"/>
              <a:t>L.O. 2 – to compare the leadership of Cambyses with that of </a:t>
            </a:r>
            <a:r>
              <a:rPr lang="en-GB" dirty="0" smtClean="0"/>
              <a:t>Cyrus.</a:t>
            </a:r>
          </a:p>
          <a:p>
            <a:endParaRPr lang="en-GB" dirty="0"/>
          </a:p>
          <a:p>
            <a:r>
              <a:rPr lang="en-GB" dirty="0"/>
              <a:t>L.O.2 – to apply our knowledge to an exam style source </a:t>
            </a:r>
            <a:r>
              <a:rPr lang="en-GB" dirty="0" smtClean="0"/>
              <a:t>question</a:t>
            </a:r>
            <a:r>
              <a:rPr lang="en-GB" sz="1600" b="1" dirty="0">
                <a:solidFill>
                  <a:prstClr val="black"/>
                </a:solidFill>
                <a:latin typeface="Calibri" panose="020F0502020204030204"/>
                <a:cs typeface="Arial" panose="020B0604020202020204" pitchFamily="34" charset="0"/>
              </a:rPr>
              <a:t>.</a:t>
            </a:r>
            <a:endParaRPr lang="en-GB" dirty="0"/>
          </a:p>
        </p:txBody>
      </p:sp>
      <p:sp>
        <p:nvSpPr>
          <p:cNvPr id="7" name="TextBox 6"/>
          <p:cNvSpPr txBox="1"/>
          <p:nvPr/>
        </p:nvSpPr>
        <p:spPr>
          <a:xfrm>
            <a:off x="-1" y="111248"/>
            <a:ext cx="6978317" cy="1323439"/>
          </a:xfrm>
          <a:prstGeom prst="rect">
            <a:avLst/>
          </a:prstGeom>
          <a:noFill/>
        </p:spPr>
        <p:txBody>
          <a:bodyPr wrap="square" rtlCol="0">
            <a:spAutoFit/>
          </a:bodyPr>
          <a:lstStyle/>
          <a:p>
            <a:pPr algn="ctr"/>
            <a:r>
              <a:rPr lang="en-GB" sz="3300" b="1" u="sng" dirty="0"/>
              <a:t>Title: </a:t>
            </a:r>
            <a:r>
              <a:rPr lang="en-GB" sz="4000" b="1" u="sng" dirty="0" smtClean="0"/>
              <a:t>Herodotus on Cambyses – a Mad Man?</a:t>
            </a:r>
            <a:endParaRPr lang="en-GB" sz="3000" b="1" u="sng" dirty="0">
              <a:latin typeface="Century Gothic" panose="020B0502020202020204" pitchFamily="34" charset="0"/>
            </a:endParaRPr>
          </a:p>
        </p:txBody>
      </p:sp>
      <p:sp>
        <p:nvSpPr>
          <p:cNvPr id="20" name="TextBox 19"/>
          <p:cNvSpPr txBox="1"/>
          <p:nvPr/>
        </p:nvSpPr>
        <p:spPr>
          <a:xfrm>
            <a:off x="6674840" y="137030"/>
            <a:ext cx="2300002" cy="369332"/>
          </a:xfrm>
          <a:prstGeom prst="rect">
            <a:avLst/>
          </a:prstGeom>
          <a:noFill/>
        </p:spPr>
        <p:txBody>
          <a:bodyPr wrap="square" rtlCol="0">
            <a:spAutoFit/>
          </a:bodyPr>
          <a:lstStyle/>
          <a:p>
            <a:pPr algn="r"/>
            <a:fld id="{3C3CF9CA-01E0-44F4-86AE-C98869E16A83}" type="datetime4">
              <a:rPr lang="en-GB" b="1" u="sng">
                <a:latin typeface="Century Gothic" panose="020B0502020202020204" pitchFamily="34" charset="0"/>
              </a:rPr>
              <a:t>February 27, 2020</a:t>
            </a:fld>
            <a:endParaRPr lang="en-GB" sz="1350" b="1" u="sng" dirty="0">
              <a:latin typeface="Century Gothic" panose="020B0502020202020204" pitchFamily="34" charset="0"/>
            </a:endParaRPr>
          </a:p>
        </p:txBody>
      </p:sp>
      <p:sp>
        <p:nvSpPr>
          <p:cNvPr id="19" name="TextBox 18"/>
          <p:cNvSpPr txBox="1"/>
          <p:nvPr/>
        </p:nvSpPr>
        <p:spPr>
          <a:xfrm>
            <a:off x="5193246" y="849912"/>
            <a:ext cx="3874777"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How does Herodotus present Cambyses in his writings?</a:t>
            </a:r>
            <a:endParaRPr lang="en-GB" sz="1600" dirty="0">
              <a:solidFill>
                <a:prstClr val="black"/>
              </a:solidFill>
              <a:latin typeface="Calibri" panose="020F0502020204030204"/>
              <a:cs typeface="Arial" panose="020B0604020202020204" pitchFamily="34" charset="0"/>
            </a:endParaRPr>
          </a:p>
        </p:txBody>
      </p:sp>
      <p:pic>
        <p:nvPicPr>
          <p:cNvPr id="4" name="Picture 3"/>
          <p:cNvPicPr>
            <a:picLocks noChangeAspect="1"/>
          </p:cNvPicPr>
          <p:nvPr/>
        </p:nvPicPr>
        <p:blipFill>
          <a:blip r:embed="rId3"/>
          <a:stretch>
            <a:fillRect/>
          </a:stretch>
        </p:blipFill>
        <p:spPr>
          <a:xfrm>
            <a:off x="6207446" y="2594805"/>
            <a:ext cx="2594507" cy="3348843"/>
          </a:xfrm>
          <a:prstGeom prst="rect">
            <a:avLst/>
          </a:prstGeom>
        </p:spPr>
      </p:pic>
      <p:pic>
        <p:nvPicPr>
          <p:cNvPr id="6" name="Picture 5"/>
          <p:cNvPicPr>
            <a:picLocks noChangeAspect="1"/>
          </p:cNvPicPr>
          <p:nvPr/>
        </p:nvPicPr>
        <p:blipFill>
          <a:blip r:embed="rId4"/>
          <a:stretch>
            <a:fillRect/>
          </a:stretch>
        </p:blipFill>
        <p:spPr>
          <a:xfrm>
            <a:off x="3444492" y="1619793"/>
            <a:ext cx="2534635" cy="3830683"/>
          </a:xfrm>
          <a:prstGeom prst="rect">
            <a:avLst/>
          </a:prstGeom>
        </p:spPr>
      </p:pic>
    </p:spTree>
    <p:extLst>
      <p:ext uri="{BB962C8B-B14F-4D97-AF65-F5344CB8AC3E}">
        <p14:creationId xmlns:p14="http://schemas.microsoft.com/office/powerpoint/2010/main" val="3722095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7303"/>
            <a:ext cx="7886700" cy="1325563"/>
          </a:xfrm>
        </p:spPr>
        <p:txBody>
          <a:bodyPr/>
          <a:lstStyle/>
          <a:p>
            <a:pPr algn="ctr"/>
            <a:r>
              <a:rPr lang="en-GB" dirty="0" smtClean="0"/>
              <a:t>Task 1</a:t>
            </a:r>
            <a:endParaRPr lang="en-GB" dirty="0"/>
          </a:p>
        </p:txBody>
      </p:sp>
      <p:sp>
        <p:nvSpPr>
          <p:cNvPr id="3" name="Content Placeholder 2"/>
          <p:cNvSpPr>
            <a:spLocks noGrp="1"/>
          </p:cNvSpPr>
          <p:nvPr>
            <p:ph idx="1"/>
          </p:nvPr>
        </p:nvSpPr>
        <p:spPr>
          <a:xfrm>
            <a:off x="628650" y="859709"/>
            <a:ext cx="7886700" cy="4351338"/>
          </a:xfrm>
        </p:spPr>
        <p:txBody>
          <a:bodyPr/>
          <a:lstStyle/>
          <a:p>
            <a:r>
              <a:rPr lang="en-GB" dirty="0" smtClean="0"/>
              <a:t>THINK, PAIR, SHARE:</a:t>
            </a:r>
          </a:p>
          <a:p>
            <a:pPr marL="0" indent="0">
              <a:buNone/>
            </a:pPr>
            <a:endParaRPr lang="en-GB" dirty="0"/>
          </a:p>
          <a:p>
            <a:pPr marL="0" indent="0" algn="ctr">
              <a:buNone/>
            </a:pPr>
            <a:r>
              <a:rPr lang="en-GB" b="1" i="1" dirty="0" smtClean="0"/>
              <a:t>What adjectives would you use to describe King Cambyses? Why? </a:t>
            </a:r>
            <a:endParaRPr lang="en-GB" b="1" i="1" dirty="0"/>
          </a:p>
        </p:txBody>
      </p:sp>
      <p:pic>
        <p:nvPicPr>
          <p:cNvPr id="1026" name="Picture 2" descr="Image result for king camby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840" y="2690404"/>
            <a:ext cx="2730320" cy="307475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5903893"/>
            <a:ext cx="9144000" cy="9541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2800" b="1" dirty="0" smtClean="0"/>
              <a:t>CHALLENGE: Do you think Cambyses has got the qualities necessary to rule the Persian Empire? Why?</a:t>
            </a:r>
            <a:endParaRPr lang="en-GB" sz="2800" b="1" dirty="0"/>
          </a:p>
        </p:txBody>
      </p:sp>
    </p:spTree>
    <p:extLst>
      <p:ext uri="{BB962C8B-B14F-4D97-AF65-F5344CB8AC3E}">
        <p14:creationId xmlns:p14="http://schemas.microsoft.com/office/powerpoint/2010/main" val="10922331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586164"/>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en-GB" sz="3600" b="1" dirty="0" smtClean="0"/>
              <a:t>Task 2 – Herodotus on Cambyses – </a:t>
            </a:r>
            <a:r>
              <a:rPr lang="en-GB" sz="2200" b="1" i="1" dirty="0" smtClean="0"/>
              <a:t>it’s not good…</a:t>
            </a:r>
            <a:endParaRPr lang="en-GB" sz="2200" b="1" i="1" dirty="0"/>
          </a:p>
        </p:txBody>
      </p:sp>
      <p:sp>
        <p:nvSpPr>
          <p:cNvPr id="5" name="Content Placeholder 4"/>
          <p:cNvSpPr>
            <a:spLocks noGrp="1"/>
          </p:cNvSpPr>
          <p:nvPr>
            <p:ph idx="1"/>
          </p:nvPr>
        </p:nvSpPr>
        <p:spPr>
          <a:xfrm>
            <a:off x="264546" y="818225"/>
            <a:ext cx="7886700" cy="3263504"/>
          </a:xfrm>
        </p:spPr>
        <p:txBody>
          <a:bodyPr/>
          <a:lstStyle/>
          <a:p>
            <a:r>
              <a:rPr lang="en-GB" dirty="0" smtClean="0"/>
              <a:t>In pairs read the extract from Herodotus.</a:t>
            </a:r>
          </a:p>
          <a:p>
            <a:r>
              <a:rPr lang="en-GB" dirty="0" smtClean="0"/>
              <a:t>Fill in your relevant section of the table. </a:t>
            </a:r>
            <a:endParaRPr lang="en-GB" dirty="0"/>
          </a:p>
        </p:txBody>
      </p:sp>
      <p:sp>
        <p:nvSpPr>
          <p:cNvPr id="8" name="TextBox 7"/>
          <p:cNvSpPr txBox="1"/>
          <p:nvPr/>
        </p:nvSpPr>
        <p:spPr>
          <a:xfrm>
            <a:off x="0" y="5042118"/>
            <a:ext cx="9144000" cy="1815882"/>
          </a:xfrm>
          <a:prstGeom prst="rect">
            <a:avLst/>
          </a:prstGeom>
          <a:ln w="57150">
            <a:solidFill>
              <a:srgbClr val="FF0000"/>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2800" b="1" dirty="0" smtClean="0"/>
              <a:t>CHALLENGE: </a:t>
            </a:r>
          </a:p>
          <a:p>
            <a:pPr algn="ctr"/>
            <a:r>
              <a:rPr lang="en-GB" sz="2800" b="1" dirty="0" smtClean="0"/>
              <a:t>read Herodotus 3.26. Using the passage and your own knowledge, what can we learn about the character of Cambyses? (10)</a:t>
            </a:r>
            <a:endParaRPr lang="en-GB" sz="2800" b="1" dirty="0"/>
          </a:p>
        </p:txBody>
      </p:sp>
      <p:sp>
        <p:nvSpPr>
          <p:cNvPr id="2" name="Rectangle 1"/>
          <p:cNvSpPr/>
          <p:nvPr/>
        </p:nvSpPr>
        <p:spPr>
          <a:xfrm>
            <a:off x="264546" y="1968814"/>
            <a:ext cx="7667897" cy="2552428"/>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r>
              <a:rPr lang="en-GB" sz="2000" b="1" u="sng" dirty="0" smtClean="0"/>
              <a:t>TASK</a:t>
            </a:r>
            <a:r>
              <a:rPr lang="en-GB" sz="2400" b="1" u="sng" dirty="0" smtClean="0"/>
              <a:t> 1: </a:t>
            </a:r>
            <a:r>
              <a:rPr lang="en-GB" sz="2400" dirty="0" smtClean="0"/>
              <a:t>Fill </a:t>
            </a:r>
            <a:r>
              <a:rPr lang="en-GB" sz="2400" dirty="0"/>
              <a:t>in the columns explaining what Cambyses did and what this showed about him </a:t>
            </a:r>
            <a:r>
              <a:rPr lang="en-GB" sz="2400" dirty="0" smtClean="0"/>
              <a:t>as king.</a:t>
            </a:r>
          </a:p>
          <a:p>
            <a:endParaRPr lang="en-GB" sz="2400" dirty="0" smtClean="0"/>
          </a:p>
          <a:p>
            <a:r>
              <a:rPr lang="en-GB" sz="2000" b="1" u="sng" dirty="0" smtClean="0"/>
              <a:t>TASK 2: </a:t>
            </a:r>
            <a:r>
              <a:rPr lang="en-GB" sz="2400" dirty="0" smtClean="0"/>
              <a:t>Fill </a:t>
            </a:r>
            <a:r>
              <a:rPr lang="en-GB" sz="2400" dirty="0"/>
              <a:t>in the column comparing Cambyses style of leadership to that of Cyrus. </a:t>
            </a:r>
          </a:p>
        </p:txBody>
      </p:sp>
    </p:spTree>
    <p:extLst>
      <p:ext uri="{BB962C8B-B14F-4D97-AF65-F5344CB8AC3E}">
        <p14:creationId xmlns:p14="http://schemas.microsoft.com/office/powerpoint/2010/main" val="27201313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63330368"/>
              </p:ext>
            </p:extLst>
          </p:nvPr>
        </p:nvGraphicFramePr>
        <p:xfrm>
          <a:off x="-1" y="502277"/>
          <a:ext cx="9144002" cy="6377691"/>
        </p:xfrm>
        <a:graphic>
          <a:graphicData uri="http://schemas.openxmlformats.org/drawingml/2006/table">
            <a:tbl>
              <a:tblPr firstRow="1" bandRow="1">
                <a:tableStyleId>{5940675A-B579-460E-94D1-54222C63F5DA}</a:tableStyleId>
              </a:tblPr>
              <a:tblGrid>
                <a:gridCol w="1676635">
                  <a:extLst>
                    <a:ext uri="{9D8B030D-6E8A-4147-A177-3AD203B41FA5}">
                      <a16:colId xmlns="" xmlns:a16="http://schemas.microsoft.com/office/drawing/2014/main" val="4235635286"/>
                    </a:ext>
                  </a:extLst>
                </a:gridCol>
                <a:gridCol w="2534758">
                  <a:extLst>
                    <a:ext uri="{9D8B030D-6E8A-4147-A177-3AD203B41FA5}">
                      <a16:colId xmlns="" xmlns:a16="http://schemas.microsoft.com/office/drawing/2014/main" val="3161548254"/>
                    </a:ext>
                  </a:extLst>
                </a:gridCol>
                <a:gridCol w="2575774">
                  <a:extLst>
                    <a:ext uri="{9D8B030D-6E8A-4147-A177-3AD203B41FA5}">
                      <a16:colId xmlns="" xmlns:a16="http://schemas.microsoft.com/office/drawing/2014/main" val="191388956"/>
                    </a:ext>
                  </a:extLst>
                </a:gridCol>
                <a:gridCol w="2356835">
                  <a:extLst>
                    <a:ext uri="{9D8B030D-6E8A-4147-A177-3AD203B41FA5}">
                      <a16:colId xmlns="" xmlns:a16="http://schemas.microsoft.com/office/drawing/2014/main" val="196005059"/>
                    </a:ext>
                  </a:extLst>
                </a:gridCol>
              </a:tblGrid>
              <a:tr h="892433">
                <a:tc>
                  <a:txBody>
                    <a:bodyPr/>
                    <a:lstStyle/>
                    <a:p>
                      <a:pPr algn="ctr"/>
                      <a:r>
                        <a:rPr lang="en-GB" u="sng" dirty="0" smtClean="0"/>
                        <a:t>Source Extract</a:t>
                      </a:r>
                      <a:endParaRPr lang="en-GB" u="sng" dirty="0"/>
                    </a:p>
                  </a:txBody>
                  <a:tcPr>
                    <a:solidFill>
                      <a:schemeClr val="bg1">
                        <a:lumMod val="85000"/>
                      </a:schemeClr>
                    </a:solidFill>
                  </a:tcPr>
                </a:tc>
                <a:tc>
                  <a:txBody>
                    <a:bodyPr/>
                    <a:lstStyle/>
                    <a:p>
                      <a:pPr algn="ctr"/>
                      <a:r>
                        <a:rPr lang="en-GB" u="sng" dirty="0" smtClean="0"/>
                        <a:t>What does it say Cambyses did?</a:t>
                      </a:r>
                      <a:endParaRPr lang="en-GB" u="sng" dirty="0"/>
                    </a:p>
                  </a:txBody>
                  <a:tcPr>
                    <a:solidFill>
                      <a:schemeClr val="bg1">
                        <a:lumMod val="85000"/>
                      </a:schemeClr>
                    </a:solidFill>
                  </a:tcPr>
                </a:tc>
                <a:tc>
                  <a:txBody>
                    <a:bodyPr/>
                    <a:lstStyle/>
                    <a:p>
                      <a:pPr algn="ctr"/>
                      <a:r>
                        <a:rPr lang="en-GB" u="sng" dirty="0" smtClean="0"/>
                        <a:t>What does this suggest about Cambyses as a</a:t>
                      </a:r>
                      <a:r>
                        <a:rPr lang="en-GB" u="sng" baseline="0" dirty="0" smtClean="0"/>
                        <a:t> king?</a:t>
                      </a:r>
                      <a:endParaRPr lang="en-GB" u="sng" dirty="0"/>
                    </a:p>
                  </a:txBody>
                  <a:tcPr>
                    <a:solidFill>
                      <a:schemeClr val="bg1">
                        <a:lumMod val="85000"/>
                      </a:schemeClr>
                    </a:solidFill>
                  </a:tcPr>
                </a:tc>
                <a:tc>
                  <a:txBody>
                    <a:bodyPr/>
                    <a:lstStyle/>
                    <a:p>
                      <a:pPr algn="ctr"/>
                      <a:r>
                        <a:rPr lang="en-GB" u="sng" dirty="0" smtClean="0"/>
                        <a:t>How does this compare with</a:t>
                      </a:r>
                      <a:r>
                        <a:rPr lang="en-GB" u="sng" baseline="0" dirty="0" smtClean="0"/>
                        <a:t> Cyrus?</a:t>
                      </a:r>
                      <a:endParaRPr lang="en-GB" u="sng" dirty="0"/>
                    </a:p>
                  </a:txBody>
                  <a:tcPr>
                    <a:solidFill>
                      <a:schemeClr val="bg1">
                        <a:lumMod val="85000"/>
                      </a:schemeClr>
                    </a:solidFill>
                  </a:tcPr>
                </a:tc>
                <a:extLst>
                  <a:ext uri="{0D108BD9-81ED-4DB2-BD59-A6C34878D82A}">
                    <a16:rowId xmlns="" xmlns:a16="http://schemas.microsoft.com/office/drawing/2014/main" val="3352625855"/>
                  </a:ext>
                </a:extLst>
              </a:tr>
              <a:tr h="1365823">
                <a:tc>
                  <a:txBody>
                    <a:bodyPr/>
                    <a:lstStyle/>
                    <a:p>
                      <a:r>
                        <a:rPr lang="en-GB" b="1" dirty="0" smtClean="0"/>
                        <a:t>Herodotus 3.16</a:t>
                      </a:r>
                      <a:endParaRPr lang="en-GB" b="1" dirty="0"/>
                    </a:p>
                  </a:txBody>
                  <a:tcPr>
                    <a:solidFill>
                      <a:schemeClr val="bg1">
                        <a:lumMod val="85000"/>
                      </a:schemeClr>
                    </a:solidFill>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 xmlns:a16="http://schemas.microsoft.com/office/drawing/2014/main" val="2824983161"/>
                  </a:ext>
                </a:extLst>
              </a:tr>
              <a:tr h="1365823">
                <a:tc>
                  <a:txBody>
                    <a:bodyPr/>
                    <a:lstStyle/>
                    <a:p>
                      <a:r>
                        <a:rPr lang="en-GB" b="1" dirty="0" smtClean="0"/>
                        <a:t>Herodotus 3.25</a:t>
                      </a:r>
                      <a:endParaRPr lang="en-GB" b="1" dirty="0"/>
                    </a:p>
                  </a:txBody>
                  <a:tcPr>
                    <a:solidFill>
                      <a:schemeClr val="bg1">
                        <a:lumMod val="85000"/>
                      </a:schemeClr>
                    </a:solidFill>
                  </a:tcPr>
                </a:tc>
                <a:tc>
                  <a:txBody>
                    <a:bodyPr/>
                    <a:lstStyle/>
                    <a:p>
                      <a:endParaRPr lang="en-GB" dirty="0"/>
                    </a:p>
                  </a:txBody>
                  <a:tcPr/>
                </a:tc>
                <a:tc>
                  <a:txBody>
                    <a:bodyPr/>
                    <a:lstStyle/>
                    <a:p>
                      <a:endParaRPr lang="en-GB" dirty="0"/>
                    </a:p>
                  </a:txBody>
                  <a:tcPr/>
                </a:tc>
                <a:tc>
                  <a:txBody>
                    <a:bodyPr/>
                    <a:lstStyle/>
                    <a:p>
                      <a:endParaRPr lang="en-GB"/>
                    </a:p>
                  </a:txBody>
                  <a:tcPr/>
                </a:tc>
                <a:extLst>
                  <a:ext uri="{0D108BD9-81ED-4DB2-BD59-A6C34878D82A}">
                    <a16:rowId xmlns="" xmlns:a16="http://schemas.microsoft.com/office/drawing/2014/main" val="2256765492"/>
                  </a:ext>
                </a:extLst>
              </a:tr>
              <a:tr h="1365823">
                <a:tc>
                  <a:txBody>
                    <a:bodyPr/>
                    <a:lstStyle/>
                    <a:p>
                      <a:r>
                        <a:rPr lang="en-GB" b="1" dirty="0" smtClean="0"/>
                        <a:t>Herodotus 3.26</a:t>
                      </a:r>
                      <a:endParaRPr lang="en-GB" b="1" dirty="0"/>
                    </a:p>
                  </a:txBody>
                  <a:tcPr>
                    <a:solidFill>
                      <a:schemeClr val="bg1">
                        <a:lumMod val="85000"/>
                      </a:schemeClr>
                    </a:solidFill>
                  </a:tcPr>
                </a:tc>
                <a:tc>
                  <a:txBody>
                    <a:bodyPr/>
                    <a:lstStyle/>
                    <a:p>
                      <a:endParaRPr lang="en-GB" dirty="0"/>
                    </a:p>
                  </a:txBody>
                  <a:tcPr/>
                </a:tc>
                <a:tc>
                  <a:txBody>
                    <a:bodyPr/>
                    <a:lstStyle/>
                    <a:p>
                      <a:endParaRPr lang="en-GB"/>
                    </a:p>
                  </a:txBody>
                  <a:tcPr/>
                </a:tc>
                <a:tc>
                  <a:txBody>
                    <a:bodyPr/>
                    <a:lstStyle/>
                    <a:p>
                      <a:endParaRPr lang="en-GB" dirty="0"/>
                    </a:p>
                  </a:txBody>
                  <a:tcPr/>
                </a:tc>
                <a:extLst>
                  <a:ext uri="{0D108BD9-81ED-4DB2-BD59-A6C34878D82A}">
                    <a16:rowId xmlns="" xmlns:a16="http://schemas.microsoft.com/office/drawing/2014/main" val="1524762015"/>
                  </a:ext>
                </a:extLst>
              </a:tr>
              <a:tr h="1365823">
                <a:tc>
                  <a:txBody>
                    <a:bodyPr/>
                    <a:lstStyle/>
                    <a:p>
                      <a:r>
                        <a:rPr lang="en-GB" b="1" dirty="0" smtClean="0"/>
                        <a:t>Herodotus 3.30 and</a:t>
                      </a:r>
                      <a:r>
                        <a:rPr lang="en-GB" b="1" baseline="0" dirty="0" smtClean="0"/>
                        <a:t> 3.32</a:t>
                      </a:r>
                      <a:endParaRPr lang="en-GB" b="1" dirty="0"/>
                    </a:p>
                  </a:txBody>
                  <a:tcPr>
                    <a:solidFill>
                      <a:schemeClr val="bg1">
                        <a:lumMod val="85000"/>
                      </a:schemeClr>
                    </a:solidFill>
                  </a:tcPr>
                </a:tc>
                <a:tc>
                  <a:txBody>
                    <a:bodyPr/>
                    <a:lstStyle/>
                    <a:p>
                      <a:endParaRPr lang="en-GB" dirty="0"/>
                    </a:p>
                  </a:txBody>
                  <a:tcPr/>
                </a:tc>
                <a:tc>
                  <a:txBody>
                    <a:bodyPr/>
                    <a:lstStyle/>
                    <a:p>
                      <a:endParaRPr lang="en-GB"/>
                    </a:p>
                  </a:txBody>
                  <a:tcPr/>
                </a:tc>
                <a:tc>
                  <a:txBody>
                    <a:bodyPr/>
                    <a:lstStyle/>
                    <a:p>
                      <a:endParaRPr lang="en-GB" dirty="0"/>
                    </a:p>
                  </a:txBody>
                  <a:tcPr/>
                </a:tc>
                <a:extLst>
                  <a:ext uri="{0D108BD9-81ED-4DB2-BD59-A6C34878D82A}">
                    <a16:rowId xmlns="" xmlns:a16="http://schemas.microsoft.com/office/drawing/2014/main" val="3086909508"/>
                  </a:ext>
                </a:extLst>
              </a:tr>
            </a:tbl>
          </a:graphicData>
        </a:graphic>
      </p:graphicFrame>
      <p:sp>
        <p:nvSpPr>
          <p:cNvPr id="5" name="TextBox 4"/>
          <p:cNvSpPr txBox="1"/>
          <p:nvPr/>
        </p:nvSpPr>
        <p:spPr>
          <a:xfrm>
            <a:off x="1609858" y="0"/>
            <a:ext cx="5530168"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sz="2400" u="sng" dirty="0" smtClean="0"/>
              <a:t>How is Cambyses portrayed by Herodotus?</a:t>
            </a:r>
            <a:endParaRPr lang="en-GB" sz="2400" u="sng" dirty="0"/>
          </a:p>
        </p:txBody>
      </p:sp>
    </p:spTree>
    <p:extLst>
      <p:ext uri="{BB962C8B-B14F-4D97-AF65-F5344CB8AC3E}">
        <p14:creationId xmlns:p14="http://schemas.microsoft.com/office/powerpoint/2010/main" val="22167821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849" y="280703"/>
            <a:ext cx="8639299" cy="5539978"/>
          </a:xfrm>
          <a:prstGeom prst="rect">
            <a:avLst/>
          </a:prstGeom>
          <a:noFill/>
        </p:spPr>
        <p:txBody>
          <a:bodyPr wrap="square" rtlCol="0">
            <a:spAutoFit/>
          </a:bodyPr>
          <a:lstStyle/>
          <a:p>
            <a:pPr algn="just">
              <a:lnSpc>
                <a:spcPct val="150000"/>
              </a:lnSpc>
            </a:pPr>
            <a:endParaRPr lang="en-GB" sz="2400" dirty="0">
              <a:latin typeface="Arial" panose="020B0604020202020204" pitchFamily="34" charset="0"/>
              <a:cs typeface="Arial" panose="020B0604020202020204" pitchFamily="34" charset="0"/>
            </a:endParaRPr>
          </a:p>
          <a:p>
            <a:pPr algn="just">
              <a:lnSpc>
                <a:spcPct val="150000"/>
              </a:lnSpc>
            </a:pPr>
            <a:r>
              <a:rPr lang="en-GB" sz="2000" dirty="0">
                <a:latin typeface="Arial" panose="020B0604020202020204" pitchFamily="34" charset="0"/>
                <a:cs typeface="Arial" panose="020B0604020202020204" pitchFamily="34" charset="0"/>
              </a:rPr>
              <a:t>Cambyses went to the city Sais, anxious to do exactly what he did do. Entering the house of </a:t>
            </a:r>
            <a:r>
              <a:rPr lang="en-GB" sz="2000" dirty="0" err="1">
                <a:latin typeface="Arial" panose="020B0604020202020204" pitchFamily="34" charset="0"/>
                <a:cs typeface="Arial" panose="020B0604020202020204" pitchFamily="34" charset="0"/>
              </a:rPr>
              <a:t>Amasis</a:t>
            </a:r>
            <a:r>
              <a:rPr lang="en-GB" sz="2000" dirty="0">
                <a:latin typeface="Arial" panose="020B0604020202020204" pitchFamily="34" charset="0"/>
                <a:cs typeface="Arial" panose="020B0604020202020204" pitchFamily="34" charset="0"/>
              </a:rPr>
              <a:t> (a previous king of Egypt), he had the body of </a:t>
            </a:r>
            <a:r>
              <a:rPr lang="en-GB" sz="2000" dirty="0" err="1">
                <a:latin typeface="Arial" panose="020B0604020202020204" pitchFamily="34" charset="0"/>
                <a:cs typeface="Arial" panose="020B0604020202020204" pitchFamily="34" charset="0"/>
              </a:rPr>
              <a:t>Amasis</a:t>
            </a:r>
            <a:r>
              <a:rPr lang="en-GB" sz="2000" dirty="0">
                <a:latin typeface="Arial" panose="020B0604020202020204" pitchFamily="34" charset="0"/>
                <a:cs typeface="Arial" panose="020B0604020202020204" pitchFamily="34" charset="0"/>
              </a:rPr>
              <a:t> carried outside from its place of burial; and when this had been done, he gave orders to whip it and pull out the hair and pierce it with knives, and to </a:t>
            </a:r>
            <a:r>
              <a:rPr lang="en-GB" sz="2000" b="1" dirty="0">
                <a:latin typeface="Arial" panose="020B0604020202020204" pitchFamily="34" charset="0"/>
                <a:cs typeface="Arial" panose="020B0604020202020204" pitchFamily="34" charset="0"/>
              </a:rPr>
              <a:t>desecrate</a:t>
            </a:r>
            <a:r>
              <a:rPr lang="en-GB" sz="2000" dirty="0">
                <a:latin typeface="Arial" panose="020B0604020202020204" pitchFamily="34" charset="0"/>
                <a:cs typeface="Arial" panose="020B0604020202020204" pitchFamily="34" charset="0"/>
              </a:rPr>
              <a:t> it in every way. [2] When they were tired of doing this (for the body, being embalmed, remained whole and did not fall to pieces), Cambyses gave orders to burn it, a </a:t>
            </a:r>
            <a:r>
              <a:rPr lang="en-GB" sz="2000" b="1" dirty="0">
                <a:latin typeface="Arial" panose="020B0604020202020204" pitchFamily="34" charset="0"/>
                <a:cs typeface="Arial" panose="020B0604020202020204" pitchFamily="34" charset="0"/>
              </a:rPr>
              <a:t>sacrilegious</a:t>
            </a:r>
            <a:r>
              <a:rPr lang="en-GB" sz="2000" dirty="0">
                <a:latin typeface="Arial" panose="020B0604020202020204" pitchFamily="34" charset="0"/>
                <a:cs typeface="Arial" panose="020B0604020202020204" pitchFamily="34" charset="0"/>
              </a:rPr>
              <a:t> command; for the Persians hold fire to be a </a:t>
            </a:r>
            <a:r>
              <a:rPr lang="en-GB" sz="2000" dirty="0" smtClean="0">
                <a:latin typeface="Arial" panose="020B0604020202020204" pitchFamily="34" charset="0"/>
                <a:cs typeface="Arial" panose="020B0604020202020204" pitchFamily="34" charset="0"/>
              </a:rPr>
              <a:t>god and never burn their dead. </a:t>
            </a:r>
          </a:p>
          <a:p>
            <a:pPr algn="r">
              <a:lnSpc>
                <a:spcPct val="150000"/>
              </a:lnSpc>
            </a:pPr>
            <a:r>
              <a:rPr lang="en-GB" sz="2400" b="1" dirty="0" smtClean="0">
                <a:latin typeface="Arial" panose="020B0604020202020204" pitchFamily="34" charset="0"/>
                <a:cs typeface="Arial" panose="020B0604020202020204" pitchFamily="34" charset="0"/>
              </a:rPr>
              <a:t>Herodotus </a:t>
            </a:r>
            <a:r>
              <a:rPr lang="en-GB" sz="2400" b="1" dirty="0">
                <a:latin typeface="Arial" panose="020B0604020202020204" pitchFamily="34" charset="0"/>
                <a:cs typeface="Arial" panose="020B0604020202020204" pitchFamily="34" charset="0"/>
              </a:rPr>
              <a:t>3.16:</a:t>
            </a:r>
          </a:p>
          <a:p>
            <a:pPr algn="just">
              <a:lnSpc>
                <a:spcPct val="150000"/>
              </a:lnSpc>
            </a:pPr>
            <a:endParaRPr lang="en-GB" sz="2400" dirty="0">
              <a:latin typeface="Arial" panose="020B0604020202020204" pitchFamily="34" charset="0"/>
              <a:cs typeface="Arial" panose="020B0604020202020204" pitchFamily="34" charset="0"/>
            </a:endParaRPr>
          </a:p>
        </p:txBody>
      </p:sp>
      <p:sp>
        <p:nvSpPr>
          <p:cNvPr id="2" name="Rectangle 1"/>
          <p:cNvSpPr/>
          <p:nvPr/>
        </p:nvSpPr>
        <p:spPr>
          <a:xfrm>
            <a:off x="650787" y="6299006"/>
            <a:ext cx="3461204"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Desecrate = showing disrespect</a:t>
            </a:r>
            <a:endParaRPr lang="en-GB" dirty="0"/>
          </a:p>
        </p:txBody>
      </p:sp>
      <p:sp>
        <p:nvSpPr>
          <p:cNvPr id="3" name="Rectangle 2"/>
          <p:cNvSpPr/>
          <p:nvPr/>
        </p:nvSpPr>
        <p:spPr>
          <a:xfrm>
            <a:off x="4483123" y="6299006"/>
            <a:ext cx="3948517"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Sacrilegious = an action against God</a:t>
            </a:r>
            <a:endParaRPr lang="en-GB" dirty="0"/>
          </a:p>
        </p:txBody>
      </p:sp>
    </p:spTree>
    <p:extLst>
      <p:ext uri="{BB962C8B-B14F-4D97-AF65-F5344CB8AC3E}">
        <p14:creationId xmlns:p14="http://schemas.microsoft.com/office/powerpoint/2010/main" val="27707837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04" y="224171"/>
            <a:ext cx="8798686" cy="5379795"/>
          </a:xfrm>
        </p:spPr>
        <p:txBody>
          <a:bodyPr>
            <a:noAutofit/>
          </a:bodyPr>
          <a:lstStyle/>
          <a:p>
            <a:pPr marL="0" indent="0">
              <a:lnSpc>
                <a:spcPct val="150000"/>
              </a:lnSpc>
              <a:buNone/>
            </a:pPr>
            <a:r>
              <a:rPr lang="en-GB" sz="2200" dirty="0"/>
              <a:t>Cambyses at once began his march against Ethiopia, without any order for the </a:t>
            </a:r>
            <a:r>
              <a:rPr lang="en-GB" sz="2200" b="1" dirty="0"/>
              <a:t>provision</a:t>
            </a:r>
            <a:r>
              <a:rPr lang="en-GB" sz="2200" dirty="0"/>
              <a:t> of supplies, and without for a moment considering the fact that he was to take his men to the ends of the earth… They had not, however, covered a fifth of the distance, when everything in the nature of provisions gave out, and the men were forced to eat the </a:t>
            </a:r>
            <a:r>
              <a:rPr lang="en-GB" sz="2200" b="1" dirty="0"/>
              <a:t>pack-animals</a:t>
            </a:r>
            <a:r>
              <a:rPr lang="en-GB" sz="2200" dirty="0"/>
              <a:t> until they, too, were all gone. If Cambyses, when he saw what the situation was, had change his mind and returned to his base, he </a:t>
            </a:r>
            <a:r>
              <a:rPr lang="en-GB" sz="2200" dirty="0" smtClean="0"/>
              <a:t>would have </a:t>
            </a:r>
            <a:r>
              <a:rPr lang="en-GB" sz="2200" dirty="0"/>
              <a:t>shown some sense; but as it was, he paid not the least attention to what was happening and continued his advance. The troops kept themselves alive by eating grass… some were reduced to cannibalism. </a:t>
            </a:r>
            <a:endParaRPr lang="en-GB" sz="2200" dirty="0" smtClean="0"/>
          </a:p>
          <a:p>
            <a:pPr marL="0" indent="0" algn="r">
              <a:buNone/>
            </a:pPr>
            <a:r>
              <a:rPr lang="en-GB" sz="2400" b="1" dirty="0" smtClean="0">
                <a:latin typeface="Arial" panose="020B0604020202020204" pitchFamily="34" charset="0"/>
                <a:cs typeface="Arial" panose="020B0604020202020204" pitchFamily="34" charset="0"/>
              </a:rPr>
              <a:t>Herodotus </a:t>
            </a:r>
            <a:r>
              <a:rPr lang="en-GB" sz="2400" b="1" dirty="0">
                <a:latin typeface="Arial" panose="020B0604020202020204" pitchFamily="34" charset="0"/>
                <a:cs typeface="Arial" panose="020B0604020202020204" pitchFamily="34" charset="0"/>
              </a:rPr>
              <a:t>3.25</a:t>
            </a:r>
          </a:p>
          <a:p>
            <a:pPr marL="0" indent="0">
              <a:buNone/>
            </a:pPr>
            <a:endParaRPr lang="en-GB" sz="2400" dirty="0"/>
          </a:p>
        </p:txBody>
      </p:sp>
      <p:sp>
        <p:nvSpPr>
          <p:cNvPr id="4" name="TextBox 3"/>
          <p:cNvSpPr txBox="1"/>
          <p:nvPr/>
        </p:nvSpPr>
        <p:spPr>
          <a:xfrm>
            <a:off x="652393" y="5950412"/>
            <a:ext cx="7920507" cy="646331"/>
          </a:xfrm>
          <a:prstGeom prst="rect">
            <a:avLst/>
          </a:prstGeom>
          <a:noFill/>
        </p:spPr>
        <p:txBody>
          <a:bodyPr wrap="square" rtlCol="0">
            <a:spAutoFit/>
          </a:bodyPr>
          <a:lstStyle/>
          <a:p>
            <a:pPr algn="ctr"/>
            <a:r>
              <a:rPr lang="en-GB" b="1" dirty="0"/>
              <a:t>Provisions</a:t>
            </a:r>
            <a:r>
              <a:rPr lang="en-GB" dirty="0"/>
              <a:t> = food and water. </a:t>
            </a:r>
          </a:p>
          <a:p>
            <a:pPr algn="ctr"/>
            <a:r>
              <a:rPr lang="en-GB" b="1" dirty="0"/>
              <a:t>Pack-animals</a:t>
            </a:r>
            <a:r>
              <a:rPr lang="en-GB" dirty="0"/>
              <a:t> = horses and donkeys used to carry equipment</a:t>
            </a:r>
          </a:p>
        </p:txBody>
      </p:sp>
    </p:spTree>
    <p:extLst>
      <p:ext uri="{BB962C8B-B14F-4D97-AF65-F5344CB8AC3E}">
        <p14:creationId xmlns:p14="http://schemas.microsoft.com/office/powerpoint/2010/main" val="28665045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804</TotalTime>
  <Words>1806</Words>
  <Application>Microsoft Macintosh PowerPoint</Application>
  <PresentationFormat>On-screen Show (4:3)</PresentationFormat>
  <Paragraphs>171</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Task 1</vt:lpstr>
      <vt:lpstr>Task 2 – Herodotus on Cambyses – it’s not good…</vt:lpstr>
      <vt:lpstr>PowerPoint Presentation</vt:lpstr>
      <vt:lpstr>PowerPoint Presentation</vt:lpstr>
      <vt:lpstr>PowerPoint Presentation</vt:lpstr>
      <vt:lpstr>PowerPoint Presentation</vt:lpstr>
      <vt:lpstr>PowerPoint Presentation</vt:lpstr>
      <vt:lpstr>Cambyses and the Apis Bull</vt:lpstr>
      <vt:lpstr>Task 4</vt:lpstr>
      <vt:lpstr>What can we learn about Cambyses’ style of leadership from the source (10 marks)?</vt:lpstr>
      <vt:lpstr>PowerPoint Presentation</vt:lpstr>
      <vt:lpstr>Task 5</vt:lpstr>
      <vt:lpstr>Plenary</vt:lpstr>
    </vt:vector>
  </TitlesOfParts>
  <Company>Aldridge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the conquest of Egypt</dc:title>
  <dc:creator>ST-MCOMISH-A</dc:creator>
  <cp:lastModifiedBy>Michael Scott</cp:lastModifiedBy>
  <cp:revision>98</cp:revision>
  <cp:lastPrinted>2019-10-14T08:52:03Z</cp:lastPrinted>
  <dcterms:created xsi:type="dcterms:W3CDTF">2017-10-02T11:19:24Z</dcterms:created>
  <dcterms:modified xsi:type="dcterms:W3CDTF">2020-02-27T11:40:56Z</dcterms:modified>
</cp:coreProperties>
</file>