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sldIdLst>
    <p:sldId id="257" r:id="rId2"/>
    <p:sldId id="258" r:id="rId3"/>
    <p:sldId id="259" r:id="rId4"/>
    <p:sldId id="260" r:id="rId5"/>
    <p:sldId id="261" r:id="rId6"/>
    <p:sldId id="262" r:id="rId7"/>
    <p:sldId id="263" r:id="rId8"/>
    <p:sldId id="264"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82" d="100"/>
          <a:sy n="182" d="100"/>
        </p:scale>
        <p:origin x="-2432" y="-5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4DC0E5A-1449-F742-8E21-CA63E6084E93}" type="datetimeFigureOut">
              <a:rPr lang="en-US" smtClean="0"/>
              <a:t>27/02/20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19C72E-1DD1-AE4D-BE6D-669C66672AC2}" type="slidenum">
              <a:rPr lang="en-US" smtClean="0"/>
              <a:t>‹#›</a:t>
            </a:fld>
            <a:endParaRPr lang="en-US"/>
          </a:p>
        </p:txBody>
      </p:sp>
    </p:spTree>
    <p:extLst>
      <p:ext uri="{BB962C8B-B14F-4D97-AF65-F5344CB8AC3E}">
        <p14:creationId xmlns:p14="http://schemas.microsoft.com/office/powerpoint/2010/main" val="205112675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9CAFDDB-172E-6940-8D28-C3FFB09A094B}" type="slidenum">
              <a:rPr lang="en-US" smtClean="0"/>
              <a:t>1</a:t>
            </a:fld>
            <a:endParaRPr lang="en-US"/>
          </a:p>
        </p:txBody>
      </p:sp>
    </p:spTree>
    <p:extLst>
      <p:ext uri="{BB962C8B-B14F-4D97-AF65-F5344CB8AC3E}">
        <p14:creationId xmlns:p14="http://schemas.microsoft.com/office/powerpoint/2010/main" val="6767364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E6C291D0-F673-5442-87BB-ED813C54EF99}"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41C168-B558-A94B-8B6E-8F688F683210}" type="slidenum">
              <a:rPr lang="en-US" smtClean="0"/>
              <a:t>‹#›</a:t>
            </a:fld>
            <a:endParaRPr lang="en-US"/>
          </a:p>
        </p:txBody>
      </p:sp>
    </p:spTree>
    <p:extLst>
      <p:ext uri="{BB962C8B-B14F-4D97-AF65-F5344CB8AC3E}">
        <p14:creationId xmlns:p14="http://schemas.microsoft.com/office/powerpoint/2010/main" val="13231659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E6C291D0-F673-5442-87BB-ED813C54EF99}"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41C168-B558-A94B-8B6E-8F688F683210}" type="slidenum">
              <a:rPr lang="en-US" smtClean="0"/>
              <a:t>‹#›</a:t>
            </a:fld>
            <a:endParaRPr lang="en-US"/>
          </a:p>
        </p:txBody>
      </p:sp>
    </p:spTree>
    <p:extLst>
      <p:ext uri="{BB962C8B-B14F-4D97-AF65-F5344CB8AC3E}">
        <p14:creationId xmlns:p14="http://schemas.microsoft.com/office/powerpoint/2010/main" val="36984596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E6C291D0-F673-5442-87BB-ED813C54EF99}"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41C168-B558-A94B-8B6E-8F688F683210}" type="slidenum">
              <a:rPr lang="en-US" smtClean="0"/>
              <a:t>‹#›</a:t>
            </a:fld>
            <a:endParaRPr lang="en-US"/>
          </a:p>
        </p:txBody>
      </p:sp>
    </p:spTree>
    <p:extLst>
      <p:ext uri="{BB962C8B-B14F-4D97-AF65-F5344CB8AC3E}">
        <p14:creationId xmlns:p14="http://schemas.microsoft.com/office/powerpoint/2010/main" val="38241422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E6C291D0-F673-5442-87BB-ED813C54EF99}"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41C168-B558-A94B-8B6E-8F688F683210}" type="slidenum">
              <a:rPr lang="en-US" smtClean="0"/>
              <a:t>‹#›</a:t>
            </a:fld>
            <a:endParaRPr lang="en-US"/>
          </a:p>
        </p:txBody>
      </p:sp>
    </p:spTree>
    <p:extLst>
      <p:ext uri="{BB962C8B-B14F-4D97-AF65-F5344CB8AC3E}">
        <p14:creationId xmlns:p14="http://schemas.microsoft.com/office/powerpoint/2010/main" val="6012666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E6C291D0-F673-5442-87BB-ED813C54EF99}" type="datetimeFigureOut">
              <a:rPr lang="en-US" smtClean="0"/>
              <a:t>27/02/20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41C168-B558-A94B-8B6E-8F688F683210}" type="slidenum">
              <a:rPr lang="en-US" smtClean="0"/>
              <a:t>‹#›</a:t>
            </a:fld>
            <a:endParaRPr lang="en-US"/>
          </a:p>
        </p:txBody>
      </p:sp>
    </p:spTree>
    <p:extLst>
      <p:ext uri="{BB962C8B-B14F-4D97-AF65-F5344CB8AC3E}">
        <p14:creationId xmlns:p14="http://schemas.microsoft.com/office/powerpoint/2010/main" val="34377898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E6C291D0-F673-5442-87BB-ED813C54EF99}"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41C168-B558-A94B-8B6E-8F688F683210}" type="slidenum">
              <a:rPr lang="en-US" smtClean="0"/>
              <a:t>‹#›</a:t>
            </a:fld>
            <a:endParaRPr lang="en-US"/>
          </a:p>
        </p:txBody>
      </p:sp>
    </p:spTree>
    <p:extLst>
      <p:ext uri="{BB962C8B-B14F-4D97-AF65-F5344CB8AC3E}">
        <p14:creationId xmlns:p14="http://schemas.microsoft.com/office/powerpoint/2010/main" val="39349854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E6C291D0-F673-5442-87BB-ED813C54EF99}" type="datetimeFigureOut">
              <a:rPr lang="en-US" smtClean="0"/>
              <a:t>27/02/20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841C168-B558-A94B-8B6E-8F688F683210}" type="slidenum">
              <a:rPr lang="en-US" smtClean="0"/>
              <a:t>‹#›</a:t>
            </a:fld>
            <a:endParaRPr lang="en-US"/>
          </a:p>
        </p:txBody>
      </p:sp>
    </p:spTree>
    <p:extLst>
      <p:ext uri="{BB962C8B-B14F-4D97-AF65-F5344CB8AC3E}">
        <p14:creationId xmlns:p14="http://schemas.microsoft.com/office/powerpoint/2010/main" val="19472751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E6C291D0-F673-5442-87BB-ED813C54EF99}" type="datetimeFigureOut">
              <a:rPr lang="en-US" smtClean="0"/>
              <a:t>27/02/20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841C168-B558-A94B-8B6E-8F688F683210}" type="slidenum">
              <a:rPr lang="en-US" smtClean="0"/>
              <a:t>‹#›</a:t>
            </a:fld>
            <a:endParaRPr lang="en-US"/>
          </a:p>
        </p:txBody>
      </p:sp>
    </p:spTree>
    <p:extLst>
      <p:ext uri="{BB962C8B-B14F-4D97-AF65-F5344CB8AC3E}">
        <p14:creationId xmlns:p14="http://schemas.microsoft.com/office/powerpoint/2010/main" val="36669395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C291D0-F673-5442-87BB-ED813C54EF99}" type="datetimeFigureOut">
              <a:rPr lang="en-US" smtClean="0"/>
              <a:t>27/02/20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841C168-B558-A94B-8B6E-8F688F683210}" type="slidenum">
              <a:rPr lang="en-US" smtClean="0"/>
              <a:t>‹#›</a:t>
            </a:fld>
            <a:endParaRPr lang="en-US"/>
          </a:p>
        </p:txBody>
      </p:sp>
    </p:spTree>
    <p:extLst>
      <p:ext uri="{BB962C8B-B14F-4D97-AF65-F5344CB8AC3E}">
        <p14:creationId xmlns:p14="http://schemas.microsoft.com/office/powerpoint/2010/main" val="1570466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E6C291D0-F673-5442-87BB-ED813C54EF99}"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41C168-B558-A94B-8B6E-8F688F683210}" type="slidenum">
              <a:rPr lang="en-US" smtClean="0"/>
              <a:t>‹#›</a:t>
            </a:fld>
            <a:endParaRPr lang="en-US"/>
          </a:p>
        </p:txBody>
      </p:sp>
    </p:spTree>
    <p:extLst>
      <p:ext uri="{BB962C8B-B14F-4D97-AF65-F5344CB8AC3E}">
        <p14:creationId xmlns:p14="http://schemas.microsoft.com/office/powerpoint/2010/main" val="22616284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E6C291D0-F673-5442-87BB-ED813C54EF99}" type="datetimeFigureOut">
              <a:rPr lang="en-US" smtClean="0"/>
              <a:t>27/02/20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41C168-B558-A94B-8B6E-8F688F683210}" type="slidenum">
              <a:rPr lang="en-US" smtClean="0"/>
              <a:t>‹#›</a:t>
            </a:fld>
            <a:endParaRPr lang="en-US"/>
          </a:p>
        </p:txBody>
      </p:sp>
    </p:spTree>
    <p:extLst>
      <p:ext uri="{BB962C8B-B14F-4D97-AF65-F5344CB8AC3E}">
        <p14:creationId xmlns:p14="http://schemas.microsoft.com/office/powerpoint/2010/main" val="390254309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C291D0-F673-5442-87BB-ED813C54EF99}" type="datetimeFigureOut">
              <a:rPr lang="en-US" smtClean="0"/>
              <a:t>27/02/20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41C168-B558-A94B-8B6E-8F688F683210}" type="slidenum">
              <a:rPr lang="en-US" smtClean="0"/>
              <a:t>‹#›</a:t>
            </a:fld>
            <a:endParaRPr lang="en-US"/>
          </a:p>
        </p:txBody>
      </p:sp>
    </p:spTree>
    <p:extLst>
      <p:ext uri="{BB962C8B-B14F-4D97-AF65-F5344CB8AC3E}">
        <p14:creationId xmlns:p14="http://schemas.microsoft.com/office/powerpoint/2010/main" val="7529004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creen Shot 2020-02-14 at 18.01.1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447988"/>
            <a:ext cx="9144000" cy="256265"/>
          </a:xfrm>
          <a:prstGeom prst="rect">
            <a:avLst/>
          </a:prstGeom>
        </p:spPr>
      </p:pic>
      <p:pic>
        <p:nvPicPr>
          <p:cNvPr id="10" name="Picture 9" descr="Screen Shot 2020-02-14 at 18.01.1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601735"/>
            <a:ext cx="9144000" cy="256265"/>
          </a:xfrm>
          <a:prstGeom prst="rect">
            <a:avLst/>
          </a:prstGeom>
        </p:spPr>
      </p:pic>
      <p:sp>
        <p:nvSpPr>
          <p:cNvPr id="14" name="TextBox 13"/>
          <p:cNvSpPr txBox="1"/>
          <p:nvPr/>
        </p:nvSpPr>
        <p:spPr>
          <a:xfrm>
            <a:off x="435254" y="4448955"/>
            <a:ext cx="1833755" cy="646331"/>
          </a:xfrm>
          <a:prstGeom prst="rect">
            <a:avLst/>
          </a:prstGeom>
          <a:noFill/>
        </p:spPr>
        <p:txBody>
          <a:bodyPr wrap="none">
            <a:spAutoFit/>
          </a:bodyPr>
          <a:lstStyle/>
          <a:p>
            <a:pPr>
              <a:defRPr/>
            </a:pPr>
            <a:r>
              <a:rPr lang="en-US" b="1" i="1" dirty="0" smtClean="0">
                <a:solidFill>
                  <a:srgbClr val="FFFFFF"/>
                </a:solidFill>
              </a:rPr>
              <a:t>Cyrus the Great</a:t>
            </a:r>
          </a:p>
          <a:p>
            <a:pPr>
              <a:defRPr/>
            </a:pPr>
            <a:r>
              <a:rPr lang="en-US" b="1" i="1" dirty="0" smtClean="0">
                <a:solidFill>
                  <a:srgbClr val="FFFFFF"/>
                </a:solidFill>
              </a:rPr>
              <a:t>Feedback Lesson</a:t>
            </a:r>
            <a:endParaRPr lang="en-US" b="1" i="1" dirty="0">
              <a:solidFill>
                <a:srgbClr val="FFFFFF"/>
              </a:solidFill>
            </a:endParaRPr>
          </a:p>
        </p:txBody>
      </p:sp>
      <p:pic>
        <p:nvPicPr>
          <p:cNvPr id="3" name="Picture 2" descr="Screen Shot 2020-02-27 at 10.38.5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995" y="0"/>
            <a:ext cx="9215996" cy="6922550"/>
          </a:xfrm>
          <a:prstGeom prst="rect">
            <a:avLst/>
          </a:prstGeom>
        </p:spPr>
      </p:pic>
    </p:spTree>
    <p:extLst>
      <p:ext uri="{BB962C8B-B14F-4D97-AF65-F5344CB8AC3E}">
        <p14:creationId xmlns:p14="http://schemas.microsoft.com/office/powerpoint/2010/main" val="55541894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GB" sz="4000" b="1" u="sng" dirty="0" smtClean="0"/>
              <a:t>Cyrus assessment - Feedback</a:t>
            </a:r>
            <a:endParaRPr lang="en-GB" sz="4000" b="1" u="sng" dirty="0"/>
          </a:p>
        </p:txBody>
      </p:sp>
      <p:sp>
        <p:nvSpPr>
          <p:cNvPr id="3" name="Subtitle 2"/>
          <p:cNvSpPr>
            <a:spLocks noGrp="1"/>
          </p:cNvSpPr>
          <p:nvPr>
            <p:ph type="subTitle" idx="1"/>
          </p:nvPr>
        </p:nvSpPr>
        <p:spPr/>
        <p:txBody>
          <a:bodyPr>
            <a:noAutofit/>
          </a:bodyPr>
          <a:lstStyle/>
          <a:p>
            <a:r>
              <a:rPr lang="en-GB" sz="2800" dirty="0" smtClean="0"/>
              <a:t>L.O. to assess strengths and weaknesses from the first assessment</a:t>
            </a:r>
          </a:p>
          <a:p>
            <a:r>
              <a:rPr lang="en-GB" sz="2800" dirty="0" smtClean="0"/>
              <a:t>L.O. to rewrite improved versions of assessment answers.</a:t>
            </a:r>
            <a:endParaRPr lang="en-GB" sz="2800" dirty="0"/>
          </a:p>
        </p:txBody>
      </p:sp>
    </p:spTree>
    <p:extLst>
      <p:ext uri="{BB962C8B-B14F-4D97-AF65-F5344CB8AC3E}">
        <p14:creationId xmlns:p14="http://schemas.microsoft.com/office/powerpoint/2010/main" val="397760858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916"/>
            <a:ext cx="9144000" cy="707375"/>
          </a:xfrm>
        </p:spPr>
        <p:txBody>
          <a:bodyPr>
            <a:normAutofit fontScale="90000"/>
          </a:bodyPr>
          <a:lstStyle/>
          <a:p>
            <a:r>
              <a:rPr lang="en-GB" b="1" u="sng" dirty="0" smtClean="0"/>
              <a:t>Key points from this assessment</a:t>
            </a:r>
            <a:endParaRPr lang="en-GB" b="1" u="sng" dirty="0"/>
          </a:p>
        </p:txBody>
      </p:sp>
      <p:sp>
        <p:nvSpPr>
          <p:cNvPr id="3" name="Content Placeholder 2"/>
          <p:cNvSpPr>
            <a:spLocks noGrp="1"/>
          </p:cNvSpPr>
          <p:nvPr>
            <p:ph idx="1"/>
          </p:nvPr>
        </p:nvSpPr>
        <p:spPr>
          <a:xfrm>
            <a:off x="125569" y="811370"/>
            <a:ext cx="6655158" cy="5769735"/>
          </a:xfrm>
        </p:spPr>
        <p:txBody>
          <a:bodyPr>
            <a:noAutofit/>
          </a:bodyPr>
          <a:lstStyle/>
          <a:p>
            <a:pPr marL="0" indent="0">
              <a:buNone/>
            </a:pPr>
            <a:r>
              <a:rPr lang="en-GB" sz="1800" b="1" u="sng" dirty="0" smtClean="0"/>
              <a:t>Are you adequately revising?</a:t>
            </a:r>
          </a:p>
          <a:p>
            <a:pPr>
              <a:buFontTx/>
              <a:buChar char="-"/>
            </a:pPr>
            <a:r>
              <a:rPr lang="en-GB" sz="1800" dirty="0" smtClean="0"/>
              <a:t>If you got conquest of Lydia confused with Babylon, it suggested that you weren’t revising and recapping after lessons, and you didn’t do deep enough revision for the assessment.</a:t>
            </a:r>
          </a:p>
          <a:p>
            <a:pPr>
              <a:buFontTx/>
              <a:buChar char="-"/>
            </a:pPr>
            <a:r>
              <a:rPr lang="en-GB" sz="1800" dirty="0" smtClean="0"/>
              <a:t>Differentiating between key events/ causes/ peoples will be really important for all topics at GCSE, because these will be the basis for exam questions.</a:t>
            </a:r>
          </a:p>
          <a:p>
            <a:pPr>
              <a:buFontTx/>
              <a:buChar char="-"/>
            </a:pPr>
            <a:endParaRPr lang="en-GB" sz="1800" dirty="0" smtClean="0"/>
          </a:p>
          <a:p>
            <a:pPr marL="0" indent="0">
              <a:buNone/>
            </a:pPr>
            <a:r>
              <a:rPr lang="en-GB" sz="1800" b="1" u="sng" dirty="0" smtClean="0"/>
              <a:t>Are you being strict and strategic with your time?</a:t>
            </a:r>
          </a:p>
          <a:p>
            <a:pPr>
              <a:buFontTx/>
              <a:buChar char="-"/>
            </a:pPr>
            <a:r>
              <a:rPr lang="en-GB" sz="1800" dirty="0" smtClean="0"/>
              <a:t>If you overloaded on question 2, letting yourself get bogged down in detail, you probably struggled to get two points of discussion written out for question 3.</a:t>
            </a:r>
          </a:p>
          <a:p>
            <a:pPr>
              <a:buFontTx/>
              <a:buChar char="-"/>
            </a:pPr>
            <a:r>
              <a:rPr lang="en-GB" sz="1800" dirty="0" smtClean="0"/>
              <a:t>Remember; question 2 doesn’t need reams and reams of info. Keep it clear and clipped!</a:t>
            </a:r>
          </a:p>
          <a:p>
            <a:pPr>
              <a:buFontTx/>
              <a:buChar char="-"/>
            </a:pPr>
            <a:endParaRPr lang="en-GB" sz="1800" dirty="0"/>
          </a:p>
          <a:p>
            <a:pPr marL="0" indent="0">
              <a:buNone/>
            </a:pPr>
            <a:r>
              <a:rPr lang="en-GB" sz="1800" b="1" u="sng" dirty="0" smtClean="0"/>
              <a:t>Are you using the question strips?</a:t>
            </a:r>
          </a:p>
          <a:p>
            <a:pPr marL="0" indent="0">
              <a:buNone/>
            </a:pPr>
            <a:r>
              <a:rPr lang="en-GB" sz="1800" dirty="0" smtClean="0"/>
              <a:t>- They are your friends! Friends don’t ignore other friends! Why are you ignoring your friends that I took so much time to create for you?! Seriously?!?</a:t>
            </a:r>
          </a:p>
        </p:txBody>
      </p:sp>
      <p:sp>
        <p:nvSpPr>
          <p:cNvPr id="4" name="Rounded Rectangle 3"/>
          <p:cNvSpPr/>
          <p:nvPr/>
        </p:nvSpPr>
        <p:spPr>
          <a:xfrm>
            <a:off x="6867660" y="799751"/>
            <a:ext cx="2086377" cy="5654837"/>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sz="2000" dirty="0" smtClean="0"/>
              <a:t>Which of these points do you think applies to your assessment?</a:t>
            </a:r>
          </a:p>
          <a:p>
            <a:pPr algn="ctr"/>
            <a:endParaRPr lang="en-GB" sz="2000" dirty="0"/>
          </a:p>
          <a:p>
            <a:pPr algn="ctr"/>
            <a:r>
              <a:rPr lang="en-GB" sz="2000" dirty="0" smtClean="0"/>
              <a:t>What will you do to improve upon this for next time?</a:t>
            </a:r>
          </a:p>
          <a:p>
            <a:pPr algn="ctr"/>
            <a:endParaRPr lang="en-GB" sz="2000" dirty="0" smtClean="0"/>
          </a:p>
          <a:p>
            <a:pPr algn="ctr"/>
            <a:r>
              <a:rPr lang="en-GB" sz="2000" dirty="0" smtClean="0"/>
              <a:t>- </a:t>
            </a:r>
            <a:r>
              <a:rPr lang="en-GB" sz="2000" i="1" dirty="0" smtClean="0"/>
              <a:t>Think particularly about your time in lesson!</a:t>
            </a:r>
            <a:endParaRPr lang="en-GB" sz="2000" i="1" dirty="0"/>
          </a:p>
        </p:txBody>
      </p:sp>
    </p:spTree>
    <p:extLst>
      <p:ext uri="{BB962C8B-B14F-4D97-AF65-F5344CB8AC3E}">
        <p14:creationId xmlns:p14="http://schemas.microsoft.com/office/powerpoint/2010/main" val="202898060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animEffect transition="in" filter="fade">
                                      <p:cBhvr>
                                        <p:cTn id="29" dur="500"/>
                                        <p:tgtEl>
                                          <p:spTgt spid="3">
                                            <p:txEl>
                                              <p:pRg st="8" end="8"/>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Effect transition="in" filter="fade">
                                      <p:cBhvr>
                                        <p:cTn id="3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7886700" cy="1030310"/>
          </a:xfrm>
        </p:spPr>
        <p:txBody>
          <a:bodyPr>
            <a:noAutofit/>
          </a:bodyPr>
          <a:lstStyle/>
          <a:p>
            <a:r>
              <a:rPr lang="en-GB" sz="4000" b="1" u="sng" dirty="0" smtClean="0"/>
              <a:t>Example Ques 2. (6 marks) 6/6</a:t>
            </a:r>
            <a:endParaRPr lang="en-GB" sz="4000" b="1" u="sng" dirty="0"/>
          </a:p>
        </p:txBody>
      </p:sp>
      <p:sp>
        <p:nvSpPr>
          <p:cNvPr id="4" name="Content Placeholder 3"/>
          <p:cNvSpPr>
            <a:spLocks noGrp="1"/>
          </p:cNvSpPr>
          <p:nvPr>
            <p:ph idx="1"/>
          </p:nvPr>
        </p:nvSpPr>
        <p:spPr>
          <a:xfrm>
            <a:off x="251943" y="1030310"/>
            <a:ext cx="7886700" cy="4351338"/>
          </a:xfrm>
        </p:spPr>
        <p:txBody>
          <a:bodyPr>
            <a:normAutofit/>
          </a:bodyPr>
          <a:lstStyle/>
          <a:p>
            <a:pPr marL="0" indent="0">
              <a:buNone/>
            </a:pPr>
            <a:r>
              <a:rPr lang="en-GB" sz="2000" dirty="0" smtClean="0"/>
              <a:t>For this question, some of us struggled and wrote about a different conquest entirely (i.e. Babylon) others didn’t give specific events, and just made general comments about Lydia as a country.</a:t>
            </a:r>
          </a:p>
          <a:p>
            <a:pPr marL="0" indent="0">
              <a:buNone/>
            </a:pPr>
            <a:r>
              <a:rPr lang="en-GB" sz="2000" dirty="0" smtClean="0"/>
              <a:t>Your answer needed to focus on SPECIFIC events in the conquest of Lydia, that were the most SIGNIFICANT events of that narrative.</a:t>
            </a:r>
            <a:endParaRPr lang="en-GB" sz="2000" dirty="0"/>
          </a:p>
        </p:txBody>
      </p:sp>
      <p:sp>
        <p:nvSpPr>
          <p:cNvPr id="5" name="Rounded Rectangle 4"/>
          <p:cNvSpPr/>
          <p:nvPr/>
        </p:nvSpPr>
        <p:spPr>
          <a:xfrm>
            <a:off x="115910" y="2985817"/>
            <a:ext cx="6481293" cy="309093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b="1" u="sng" dirty="0" smtClean="0"/>
              <a:t>TASK</a:t>
            </a:r>
            <a:r>
              <a:rPr lang="en-GB" dirty="0" smtClean="0"/>
              <a:t>: in pairs, read through the example answer to ques 2, this answer got full marks. Highlight/ underline;</a:t>
            </a:r>
          </a:p>
          <a:p>
            <a:pPr marL="285750" indent="-285750" algn="ctr">
              <a:buFontTx/>
              <a:buChar char="-"/>
            </a:pPr>
            <a:r>
              <a:rPr lang="en-GB" dirty="0" smtClean="0"/>
              <a:t>Where each different event is identified.</a:t>
            </a:r>
          </a:p>
          <a:p>
            <a:pPr marL="285750" indent="-285750" algn="ctr">
              <a:buFontTx/>
              <a:buChar char="-"/>
            </a:pPr>
            <a:r>
              <a:rPr lang="en-GB" dirty="0" smtClean="0"/>
              <a:t>Where they give historical detail about that event.</a:t>
            </a:r>
          </a:p>
          <a:p>
            <a:pPr algn="ctr"/>
            <a:endParaRPr lang="en-GB" dirty="0"/>
          </a:p>
          <a:p>
            <a:pPr algn="ctr"/>
            <a:r>
              <a:rPr lang="en-GB" dirty="0" smtClean="0"/>
              <a:t>Go back to your own answer, how could you have improved your marks, even if you made 3 points?</a:t>
            </a:r>
            <a:endParaRPr lang="en-GB" dirty="0"/>
          </a:p>
        </p:txBody>
      </p:sp>
      <p:sp>
        <p:nvSpPr>
          <p:cNvPr id="6" name="Rectangle 5"/>
          <p:cNvSpPr/>
          <p:nvPr/>
        </p:nvSpPr>
        <p:spPr>
          <a:xfrm>
            <a:off x="6819364" y="3335629"/>
            <a:ext cx="2115355" cy="3258355"/>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GB" b="1" u="sng" dirty="0" smtClean="0"/>
              <a:t>CHALLENGE</a:t>
            </a:r>
            <a:r>
              <a:rPr lang="en-GB" dirty="0" smtClean="0"/>
              <a:t>:</a:t>
            </a:r>
          </a:p>
          <a:p>
            <a:pPr algn="ctr"/>
            <a:endParaRPr lang="en-GB" dirty="0" smtClean="0"/>
          </a:p>
          <a:p>
            <a:pPr algn="ctr"/>
            <a:r>
              <a:rPr lang="en-GB" dirty="0" smtClean="0"/>
              <a:t>Were there any other key features that this answer could have discussed instead of the three it chose?</a:t>
            </a:r>
            <a:endParaRPr lang="en-GB" dirty="0"/>
          </a:p>
        </p:txBody>
      </p:sp>
      <p:sp>
        <p:nvSpPr>
          <p:cNvPr id="7" name="5-Point Star 6"/>
          <p:cNvSpPr/>
          <p:nvPr/>
        </p:nvSpPr>
        <p:spPr>
          <a:xfrm>
            <a:off x="8752805" y="6277165"/>
            <a:ext cx="363828" cy="450760"/>
          </a:xfrm>
          <a:prstGeom prst="star5">
            <a:avLst/>
          </a:prstGeom>
          <a:solidFill>
            <a:srgbClr val="FFFF00"/>
          </a:solidFill>
          <a:ln>
            <a:solidFill>
              <a:srgbClr val="FFC000"/>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5-Point Star 7"/>
          <p:cNvSpPr/>
          <p:nvPr/>
        </p:nvSpPr>
        <p:spPr>
          <a:xfrm>
            <a:off x="8723023" y="3201686"/>
            <a:ext cx="363828" cy="450760"/>
          </a:xfrm>
          <a:prstGeom prst="star5">
            <a:avLst/>
          </a:prstGeom>
          <a:solidFill>
            <a:srgbClr val="FFFF00"/>
          </a:solidFill>
          <a:ln>
            <a:solidFill>
              <a:srgbClr val="FFC000"/>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5-Point Star 8"/>
          <p:cNvSpPr/>
          <p:nvPr/>
        </p:nvSpPr>
        <p:spPr>
          <a:xfrm>
            <a:off x="6667232" y="6277165"/>
            <a:ext cx="363828" cy="450760"/>
          </a:xfrm>
          <a:prstGeom prst="star5">
            <a:avLst/>
          </a:prstGeom>
          <a:solidFill>
            <a:srgbClr val="FFFF00"/>
          </a:solidFill>
          <a:ln>
            <a:solidFill>
              <a:srgbClr val="FFC000"/>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5-Point Star 9"/>
          <p:cNvSpPr/>
          <p:nvPr/>
        </p:nvSpPr>
        <p:spPr>
          <a:xfrm>
            <a:off x="6667232" y="3201686"/>
            <a:ext cx="363828" cy="450760"/>
          </a:xfrm>
          <a:prstGeom prst="star5">
            <a:avLst/>
          </a:prstGeom>
          <a:solidFill>
            <a:srgbClr val="FFFF00"/>
          </a:solidFill>
          <a:ln>
            <a:solidFill>
              <a:srgbClr val="FFC000"/>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p>
        </p:txBody>
      </p:sp>
    </p:spTree>
    <p:extLst>
      <p:ext uri="{BB962C8B-B14F-4D97-AF65-F5344CB8AC3E}">
        <p14:creationId xmlns:p14="http://schemas.microsoft.com/office/powerpoint/2010/main" val="245693228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7886700" cy="669701"/>
          </a:xfrm>
        </p:spPr>
        <p:txBody>
          <a:bodyPr>
            <a:normAutofit fontScale="90000"/>
          </a:bodyPr>
          <a:lstStyle/>
          <a:p>
            <a:r>
              <a:rPr lang="en-GB" dirty="0" smtClean="0"/>
              <a:t>Example Ques 2. (6 marks) 6/6</a:t>
            </a:r>
            <a:endParaRPr lang="en-GB" dirty="0"/>
          </a:p>
        </p:txBody>
      </p:sp>
      <p:sp>
        <p:nvSpPr>
          <p:cNvPr id="3" name="Content Placeholder 2"/>
          <p:cNvSpPr>
            <a:spLocks noGrp="1"/>
          </p:cNvSpPr>
          <p:nvPr>
            <p:ph idx="1"/>
          </p:nvPr>
        </p:nvSpPr>
        <p:spPr>
          <a:xfrm>
            <a:off x="212501" y="837126"/>
            <a:ext cx="8780172" cy="5679583"/>
          </a:xfrm>
        </p:spPr>
        <p:txBody>
          <a:bodyPr>
            <a:normAutofit fontScale="62500" lnSpcReduction="20000"/>
          </a:bodyPr>
          <a:lstStyle/>
          <a:p>
            <a:pPr marL="0" indent="0">
              <a:lnSpc>
                <a:spcPct val="150000"/>
              </a:lnSpc>
              <a:buNone/>
            </a:pPr>
            <a:r>
              <a:rPr lang="en-GB" i="1" dirty="0" smtClean="0"/>
              <a:t>One key feature of the conquest of Lydia was the weather the battle was fought in. This was a key feature because Croesus retreated back to Sardis, thinking that Cyrus wouldn’t follow him because of the weather, but this allowed Cyrus to quickly follow Croesus to Sardis.</a:t>
            </a:r>
          </a:p>
          <a:p>
            <a:pPr marL="0" indent="0">
              <a:lnSpc>
                <a:spcPct val="150000"/>
              </a:lnSpc>
              <a:buNone/>
            </a:pPr>
            <a:r>
              <a:rPr lang="en-GB" i="1" dirty="0" smtClean="0"/>
              <a:t>Another key feature of the Conquest of Lydia was the tactics used. This was a key feature because it allowed Cyrus to gain an advantage, as Harpagus put camels in front of the army, which scared the strong cavalry horses, so Croesus couldn’t use his cavalry anymore.</a:t>
            </a:r>
          </a:p>
          <a:p>
            <a:pPr marL="0" indent="0">
              <a:lnSpc>
                <a:spcPct val="150000"/>
              </a:lnSpc>
              <a:buNone/>
            </a:pPr>
            <a:r>
              <a:rPr lang="en-GB" i="1" dirty="0" smtClean="0"/>
              <a:t>The final key feature of the Conquest of Lydia was the planned execution of Croesus. This was a key feature because Croesus was meant to be burnt, but after he called out for Apollo’s help, the rain put out the pyre meant to burn Croesus. Afterwards, Croesus became one of Cyrus’ most trusted advisors, and Cyrus considered him a man of God.</a:t>
            </a:r>
            <a:endParaRPr lang="en-GB" i="1" dirty="0"/>
          </a:p>
        </p:txBody>
      </p:sp>
    </p:spTree>
    <p:extLst>
      <p:ext uri="{BB962C8B-B14F-4D97-AF65-F5344CB8AC3E}">
        <p14:creationId xmlns:p14="http://schemas.microsoft.com/office/powerpoint/2010/main" val="3796742872"/>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7886700" cy="721217"/>
          </a:xfrm>
        </p:spPr>
        <p:txBody>
          <a:bodyPr>
            <a:noAutofit/>
          </a:bodyPr>
          <a:lstStyle/>
          <a:p>
            <a:r>
              <a:rPr lang="en-GB" sz="4000" b="1" u="sng" dirty="0" smtClean="0"/>
              <a:t>Example Ques 3. (10 marks)</a:t>
            </a:r>
            <a:endParaRPr lang="en-GB" sz="4000" b="1" u="sng" dirty="0"/>
          </a:p>
        </p:txBody>
      </p:sp>
      <p:sp>
        <p:nvSpPr>
          <p:cNvPr id="4" name="Content Placeholder 3"/>
          <p:cNvSpPr>
            <a:spLocks noGrp="1"/>
          </p:cNvSpPr>
          <p:nvPr>
            <p:ph idx="1"/>
          </p:nvPr>
        </p:nvSpPr>
        <p:spPr>
          <a:xfrm>
            <a:off x="156156" y="761574"/>
            <a:ext cx="8778562" cy="4351338"/>
          </a:xfrm>
        </p:spPr>
        <p:txBody>
          <a:bodyPr>
            <a:normAutofit/>
          </a:bodyPr>
          <a:lstStyle/>
          <a:p>
            <a:pPr marL="0" indent="0">
              <a:buNone/>
            </a:pPr>
            <a:r>
              <a:rPr lang="en-GB" sz="1800" dirty="0" smtClean="0"/>
              <a:t>The strongest responses to this question picked out TWO different things we could tell about Cyrus’ treatment of foreign peoples, found a quote to prove their point and then explained/ developed the quote with their own knowledge.</a:t>
            </a:r>
          </a:p>
          <a:p>
            <a:pPr marL="0" indent="0">
              <a:buNone/>
            </a:pPr>
            <a:r>
              <a:rPr lang="en-GB" sz="1800" dirty="0" smtClean="0"/>
              <a:t>I have not printed out a full answer, no one go 10/10, but there are 3 examples of a part of an answer, one full paragraph. This done twice over, would get close to, or on, 10/10</a:t>
            </a:r>
            <a:endParaRPr lang="en-GB" sz="1800" dirty="0"/>
          </a:p>
        </p:txBody>
      </p:sp>
      <p:sp>
        <p:nvSpPr>
          <p:cNvPr id="5" name="Rounded Rectangle 4"/>
          <p:cNvSpPr/>
          <p:nvPr/>
        </p:nvSpPr>
        <p:spPr>
          <a:xfrm>
            <a:off x="156157" y="2395471"/>
            <a:ext cx="6481293" cy="4262907"/>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b="1" u="sng" dirty="0" smtClean="0"/>
              <a:t>TASK</a:t>
            </a:r>
            <a:r>
              <a:rPr lang="en-GB" dirty="0" smtClean="0"/>
              <a:t>: in pairs, read through the example paragraph you’ve been given. Highlight/ underline;</a:t>
            </a:r>
          </a:p>
          <a:p>
            <a:pPr marL="342900" indent="-342900" algn="ctr">
              <a:lnSpc>
                <a:spcPct val="150000"/>
              </a:lnSpc>
              <a:buFont typeface="Wingdings" panose="05000000000000000000" pitchFamily="2" charset="2"/>
              <a:buChar char="Ø"/>
            </a:pPr>
            <a:r>
              <a:rPr lang="en-GB" i="1" dirty="0" smtClean="0"/>
              <a:t>Where the point of the paragraph is identified.</a:t>
            </a:r>
          </a:p>
          <a:p>
            <a:pPr marL="342900" indent="-342900" algn="ctr">
              <a:lnSpc>
                <a:spcPct val="150000"/>
              </a:lnSpc>
              <a:buFont typeface="Wingdings" panose="05000000000000000000" pitchFamily="2" charset="2"/>
              <a:buChar char="Ø"/>
            </a:pPr>
            <a:r>
              <a:rPr lang="en-GB" i="1" dirty="0" smtClean="0"/>
              <a:t>Where a quote is used.</a:t>
            </a:r>
          </a:p>
          <a:p>
            <a:pPr marL="342900" indent="-342900" algn="ctr">
              <a:lnSpc>
                <a:spcPct val="150000"/>
              </a:lnSpc>
              <a:buFont typeface="Wingdings" panose="05000000000000000000" pitchFamily="2" charset="2"/>
              <a:buChar char="Ø"/>
            </a:pPr>
            <a:r>
              <a:rPr lang="en-GB" i="1" dirty="0" smtClean="0"/>
              <a:t>Where the quote is explained. ‘This shows…’ different event is identified.</a:t>
            </a:r>
          </a:p>
          <a:p>
            <a:pPr marL="342900" indent="-342900" algn="ctr">
              <a:lnSpc>
                <a:spcPct val="150000"/>
              </a:lnSpc>
              <a:buFont typeface="Wingdings" panose="05000000000000000000" pitchFamily="2" charset="2"/>
              <a:buChar char="Ø"/>
            </a:pPr>
            <a:r>
              <a:rPr lang="en-GB" i="1" dirty="0" smtClean="0"/>
              <a:t>Where own knowledge is added to support/ explain the quote and point being made.</a:t>
            </a:r>
          </a:p>
          <a:p>
            <a:pPr marL="285750" indent="-285750" algn="ctr">
              <a:buFontTx/>
              <a:buChar char="-"/>
            </a:pPr>
            <a:endParaRPr lang="en-GB" dirty="0" smtClean="0"/>
          </a:p>
          <a:p>
            <a:pPr algn="ctr"/>
            <a:r>
              <a:rPr lang="en-GB" b="1" dirty="0" smtClean="0"/>
              <a:t>Go back to your own answer, how could you have improved your marks, even if you wrote two paragraphs?</a:t>
            </a:r>
            <a:endParaRPr lang="en-GB" b="1" dirty="0"/>
          </a:p>
        </p:txBody>
      </p:sp>
      <p:sp>
        <p:nvSpPr>
          <p:cNvPr id="6" name="Rectangle 5"/>
          <p:cNvSpPr/>
          <p:nvPr/>
        </p:nvSpPr>
        <p:spPr>
          <a:xfrm>
            <a:off x="6819363" y="2662227"/>
            <a:ext cx="2115355" cy="3731250"/>
          </a:xfrm>
          <a:prstGeom prst="rect">
            <a:avLst/>
          </a:prstGeom>
          <a:solidFill>
            <a:schemeClr val="accent5">
              <a:lumMod val="40000"/>
              <a:lumOff val="60000"/>
            </a:schemeClr>
          </a:solidFill>
        </p:spPr>
        <p:style>
          <a:lnRef idx="1">
            <a:schemeClr val="accent5"/>
          </a:lnRef>
          <a:fillRef idx="2">
            <a:schemeClr val="accent5"/>
          </a:fillRef>
          <a:effectRef idx="1">
            <a:schemeClr val="accent5"/>
          </a:effectRef>
          <a:fontRef idx="minor">
            <a:schemeClr val="dk1"/>
          </a:fontRef>
        </p:style>
        <p:txBody>
          <a:bodyPr rtlCol="0" anchor="ctr"/>
          <a:lstStyle/>
          <a:p>
            <a:pPr algn="ctr"/>
            <a:r>
              <a:rPr lang="en-GB" b="1" u="sng" dirty="0" smtClean="0"/>
              <a:t>CHALLENGE</a:t>
            </a:r>
            <a:r>
              <a:rPr lang="en-GB" dirty="0" smtClean="0"/>
              <a:t>:</a:t>
            </a:r>
          </a:p>
          <a:p>
            <a:pPr algn="ctr"/>
            <a:endParaRPr lang="en-GB" dirty="0" smtClean="0"/>
          </a:p>
          <a:p>
            <a:pPr algn="ctr"/>
            <a:r>
              <a:rPr lang="en-GB" dirty="0" smtClean="0"/>
              <a:t>All these paragraphs have chosen a similar point of discussion, is there a different one that could be made, which still answers the question?</a:t>
            </a:r>
            <a:endParaRPr lang="en-GB" dirty="0"/>
          </a:p>
        </p:txBody>
      </p:sp>
      <p:sp>
        <p:nvSpPr>
          <p:cNvPr id="7" name="5-Point Star 6"/>
          <p:cNvSpPr/>
          <p:nvPr/>
        </p:nvSpPr>
        <p:spPr>
          <a:xfrm>
            <a:off x="8654603" y="6281676"/>
            <a:ext cx="363828" cy="450760"/>
          </a:xfrm>
          <a:prstGeom prst="star5">
            <a:avLst/>
          </a:prstGeom>
          <a:solidFill>
            <a:srgbClr val="FFFF00"/>
          </a:solidFill>
          <a:ln>
            <a:solidFill>
              <a:srgbClr val="FFC000"/>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5-Point Star 7"/>
          <p:cNvSpPr/>
          <p:nvPr/>
        </p:nvSpPr>
        <p:spPr>
          <a:xfrm>
            <a:off x="8654603" y="2132740"/>
            <a:ext cx="363828" cy="450760"/>
          </a:xfrm>
          <a:prstGeom prst="star5">
            <a:avLst/>
          </a:prstGeom>
          <a:solidFill>
            <a:srgbClr val="FFFF00"/>
          </a:solidFill>
          <a:ln>
            <a:solidFill>
              <a:srgbClr val="FFC000"/>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5-Point Star 8"/>
          <p:cNvSpPr/>
          <p:nvPr/>
        </p:nvSpPr>
        <p:spPr>
          <a:xfrm>
            <a:off x="6667232" y="6281676"/>
            <a:ext cx="363828" cy="450760"/>
          </a:xfrm>
          <a:prstGeom prst="star5">
            <a:avLst/>
          </a:prstGeom>
          <a:solidFill>
            <a:srgbClr val="FFFF00"/>
          </a:solidFill>
          <a:ln>
            <a:solidFill>
              <a:srgbClr val="FFC000"/>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5-Point Star 9"/>
          <p:cNvSpPr/>
          <p:nvPr/>
        </p:nvSpPr>
        <p:spPr>
          <a:xfrm>
            <a:off x="6667232" y="2132740"/>
            <a:ext cx="363828" cy="450760"/>
          </a:xfrm>
          <a:prstGeom prst="star5">
            <a:avLst/>
          </a:prstGeom>
          <a:solidFill>
            <a:srgbClr val="FFFF00"/>
          </a:solidFill>
          <a:ln>
            <a:solidFill>
              <a:srgbClr val="FFC000"/>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6337360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2625" y="1117287"/>
            <a:ext cx="8702094" cy="5476696"/>
          </a:xfrm>
        </p:spPr>
        <p:txBody>
          <a:bodyPr>
            <a:normAutofit fontScale="77500" lnSpcReduction="20000"/>
          </a:bodyPr>
          <a:lstStyle/>
          <a:p>
            <a:pPr marL="0" indent="0">
              <a:lnSpc>
                <a:spcPct val="150000"/>
              </a:lnSpc>
              <a:buNone/>
            </a:pPr>
            <a:r>
              <a:rPr lang="en-GB" i="1" dirty="0" smtClean="0"/>
              <a:t>One thing I can learn from the passage about Cyrus’ policy towards foreign people is that he respected what they believed in. This is evidenced in the passage when it says “Let the temple be rebuilt as a pace to present sacrifices”. This shows that when he freed the Jews and let them go back to Jerusalem, he helped them rebuild a temple, showing he respected their religions. From my own knowledge, I know that Cyrus’ policy with places he conquered were that they could speak their languages and continue their religions as long as they paid their taxes and joined the army when needed.</a:t>
            </a:r>
            <a:endParaRPr lang="en-GB" i="1" dirty="0"/>
          </a:p>
        </p:txBody>
      </p:sp>
      <p:sp>
        <p:nvSpPr>
          <p:cNvPr id="5" name="Title 1"/>
          <p:cNvSpPr txBox="1">
            <a:spLocks/>
          </p:cNvSpPr>
          <p:nvPr/>
        </p:nvSpPr>
        <p:spPr>
          <a:xfrm>
            <a:off x="126374" y="94670"/>
            <a:ext cx="7886700" cy="832610"/>
          </a:xfrm>
          <a:prstGeom prst="rect">
            <a:avLst/>
          </a:prstGeom>
        </p:spPr>
        <p:txBody>
          <a:bodyPr vert="horz" lIns="91440" tIns="45720" rIns="91440" bIns="45720" rtlCol="0" anchor="ctr">
            <a:normAutofit fontScale="7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smtClean="0"/>
              <a:t>Question 3. (10 marks) one paragraph #2</a:t>
            </a:r>
            <a:endParaRPr lang="en-GB" dirty="0"/>
          </a:p>
        </p:txBody>
      </p:sp>
    </p:spTree>
    <p:extLst>
      <p:ext uri="{BB962C8B-B14F-4D97-AF65-F5344CB8AC3E}">
        <p14:creationId xmlns:p14="http://schemas.microsoft.com/office/powerpoint/2010/main" val="80517221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0579" y="1168802"/>
            <a:ext cx="8692435" cy="5579728"/>
          </a:xfrm>
        </p:spPr>
        <p:txBody>
          <a:bodyPr>
            <a:normAutofit fontScale="85000" lnSpcReduction="10000"/>
          </a:bodyPr>
          <a:lstStyle/>
          <a:p>
            <a:pPr marL="0" indent="0">
              <a:lnSpc>
                <a:spcPct val="150000"/>
              </a:lnSpc>
              <a:buNone/>
            </a:pPr>
            <a:r>
              <a:rPr lang="en-GB" i="1" dirty="0" smtClean="0"/>
              <a:t>One thing we can infer from the passage about the policies of Cyrus towards foreign people is his acceptance of other religions. This is evidenced in the passage when it says “also, the gold and silver articles of the house of god… are to be returned to their places”. This shows that Cyrus accepted other religions because he is helping them rebuild their temple. This idea is further exemplified in the Old Testament, where Cyrus is the only non-Jew to be called a ‘messiah’, meaning someone sent from God to help.</a:t>
            </a:r>
            <a:endParaRPr lang="en-GB" i="1" dirty="0"/>
          </a:p>
        </p:txBody>
      </p:sp>
      <p:sp>
        <p:nvSpPr>
          <p:cNvPr id="5" name="Title 1"/>
          <p:cNvSpPr txBox="1">
            <a:spLocks/>
          </p:cNvSpPr>
          <p:nvPr/>
        </p:nvSpPr>
        <p:spPr>
          <a:xfrm>
            <a:off x="126374" y="94670"/>
            <a:ext cx="7886700" cy="832610"/>
          </a:xfrm>
          <a:prstGeom prst="rect">
            <a:avLst/>
          </a:prstGeom>
        </p:spPr>
        <p:txBody>
          <a:bodyPr vert="horz" lIns="91440" tIns="45720" rIns="91440" bIns="45720" rtlCol="0" anchor="ctr">
            <a:normAutofit fontScale="7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smtClean="0"/>
              <a:t>Question 3. (10 marks) one paragraph #3</a:t>
            </a:r>
            <a:endParaRPr lang="en-GB" dirty="0"/>
          </a:p>
        </p:txBody>
      </p:sp>
    </p:spTree>
    <p:extLst>
      <p:ext uri="{BB962C8B-B14F-4D97-AF65-F5344CB8AC3E}">
        <p14:creationId xmlns:p14="http://schemas.microsoft.com/office/powerpoint/2010/main" val="12842161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TotalTime>
  <Words>1028</Words>
  <Application>Microsoft Macintosh PowerPoint</Application>
  <PresentationFormat>On-screen Show (4:3)</PresentationFormat>
  <Paragraphs>54</Paragraphs>
  <Slides>8</Slides>
  <Notes>1</Notes>
  <HiddenSlides>1</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Cyrus assessment - Feedback</vt:lpstr>
      <vt:lpstr>Key points from this assessment</vt:lpstr>
      <vt:lpstr>Example Ques 2. (6 marks) 6/6</vt:lpstr>
      <vt:lpstr>Example Ques 2. (6 marks) 6/6</vt:lpstr>
      <vt:lpstr>Example Ques 3. (10 marks)</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Grigsby</dc:creator>
  <cp:lastModifiedBy>Michael Scott</cp:lastModifiedBy>
  <cp:revision>2</cp:revision>
  <dcterms:created xsi:type="dcterms:W3CDTF">2020-02-17T12:11:12Z</dcterms:created>
  <dcterms:modified xsi:type="dcterms:W3CDTF">2020-02-27T10:39:14Z</dcterms:modified>
</cp:coreProperties>
</file>