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797675" cy="98567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-112" y="-4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7716-C34A-4712-B2EF-F97BD414EE7D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EEAB-B6FC-4339-8505-C67319BB3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116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7716-C34A-4712-B2EF-F97BD414EE7D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EEAB-B6FC-4339-8505-C67319BB3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53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7716-C34A-4712-B2EF-F97BD414EE7D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EEAB-B6FC-4339-8505-C67319BB3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088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7716-C34A-4712-B2EF-F97BD414EE7D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EEAB-B6FC-4339-8505-C67319BB3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944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7716-C34A-4712-B2EF-F97BD414EE7D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EEAB-B6FC-4339-8505-C67319BB3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514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7716-C34A-4712-B2EF-F97BD414EE7D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EEAB-B6FC-4339-8505-C67319BB3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363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7716-C34A-4712-B2EF-F97BD414EE7D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EEAB-B6FC-4339-8505-C67319BB3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042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7716-C34A-4712-B2EF-F97BD414EE7D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EEAB-B6FC-4339-8505-C67319BB3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04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7716-C34A-4712-B2EF-F97BD414EE7D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EEAB-B6FC-4339-8505-C67319BB3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818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7716-C34A-4712-B2EF-F97BD414EE7D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EEAB-B6FC-4339-8505-C67319BB3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1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67716-C34A-4712-B2EF-F97BD414EE7D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9EEAB-B6FC-4339-8505-C67319BB3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03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67716-C34A-4712-B2EF-F97BD414EE7D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9EEAB-B6FC-4339-8505-C67319BB36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077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225882"/>
              </p:ext>
            </p:extLst>
          </p:nvPr>
        </p:nvGraphicFramePr>
        <p:xfrm>
          <a:off x="0" y="1875189"/>
          <a:ext cx="9144000" cy="4645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>
                  <a:extLst>
                    <a:ext uri="{9D8B030D-6E8A-4147-A177-3AD203B41FA5}">
                      <a16:colId xmlns="" xmlns:a16="http://schemas.microsoft.com/office/drawing/2014/main" val="2469984376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3951050931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3224661722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3613707104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04606688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1437068032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1482897592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213401542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600198064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3938435347"/>
                    </a:ext>
                  </a:extLst>
                </a:gridCol>
              </a:tblGrid>
              <a:tr h="690349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Jewish people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camels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err="1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Massagetae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Tomb of Cyrus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beheading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Ordered Cyrus to be killed</a:t>
                      </a: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Killed in battle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Lydia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Dies peacefully in Pasargadae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6-step</a:t>
                      </a:r>
                      <a:r>
                        <a:rPr lang="en-US" sz="1000" b="0" baseline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 step pyramid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44351480"/>
                  </a:ext>
                </a:extLst>
              </a:tr>
              <a:tr h="1084833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err="1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Astyages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Sardis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Messiah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err="1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Spargapises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On the site</a:t>
                      </a:r>
                      <a:r>
                        <a:rPr lang="en-US" sz="1000" b="0" baseline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 of the battle with the Medes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Re-routing the Tigris</a:t>
                      </a:r>
                      <a:r>
                        <a:rPr lang="en-US" sz="1000" b="0" baseline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 river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‘</a:t>
                      </a:r>
                      <a:r>
                        <a:rPr lang="en-US" sz="1000" b="0" dirty="0" err="1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zendan</a:t>
                      </a:r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’ – fire temple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King of the Medes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Old</a:t>
                      </a:r>
                      <a:r>
                        <a:rPr lang="en-US" sz="1000" b="0" baseline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 Testament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err="1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Harpagus</a:t>
                      </a: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6600396"/>
                  </a:ext>
                </a:extLst>
              </a:tr>
              <a:tr h="1084833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err="1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Tomyris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shepherd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Freeing the Jews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rebellion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Allows conquered</a:t>
                      </a:r>
                      <a:r>
                        <a:rPr lang="en-US" sz="1000" b="0" baseline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 peoples to keep their religions</a:t>
                      </a: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Croesus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Re-routing the Euphrates</a:t>
                      </a:r>
                      <a:r>
                        <a:rPr lang="en-US" sz="1000" b="0" baseline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 river</a:t>
                      </a: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Connection to Babylonian kings</a:t>
                      </a: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‘Tall-</a:t>
                      </a:r>
                      <a:r>
                        <a:rPr lang="en-US" sz="1000" b="0" dirty="0" err="1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000" b="0" dirty="0" err="1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takht</a:t>
                      </a:r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’ – throne hill</a:t>
                      </a: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Babylonia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6790672"/>
                  </a:ext>
                </a:extLst>
              </a:tr>
              <a:tr h="887591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Connection to Babylonian king,</a:t>
                      </a:r>
                      <a:r>
                        <a:rPr lang="en-US" sz="1000" b="0" baseline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baseline="0" dirty="0" err="1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Marduk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Simple design</a:t>
                      </a: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Lydian cavalry</a:t>
                      </a: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err="1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Nabonidus</a:t>
                      </a:r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err="1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Harpagus</a:t>
                      </a:r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’ son</a:t>
                      </a: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Liberator of the people</a:t>
                      </a: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latin typeface="Comic Sans MS" panose="030F0702030302020204" pitchFamily="66" charset="0"/>
                          <a:cs typeface="Arial" panose="020B0604020202020204" pitchFamily="34" charset="0"/>
                        </a:rPr>
                        <a:t>Cyrus Cylinder</a:t>
                      </a:r>
                      <a:endParaRPr lang="en-GB" sz="1000" b="0" dirty="0" smtClean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54875681"/>
                  </a:ext>
                </a:extLst>
              </a:tr>
              <a:tr h="887591"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Comic Sans MS" panose="030F0702030302020204" pitchFamily="66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16287263"/>
                  </a:ext>
                </a:extLst>
              </a:tr>
            </a:tbl>
          </a:graphicData>
        </a:graphic>
      </p:graphicFrame>
      <p:sp>
        <p:nvSpPr>
          <p:cNvPr id="2" name="AutoShape 2" descr="Image result for roman civilis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014192"/>
              </p:ext>
            </p:extLst>
          </p:nvPr>
        </p:nvGraphicFramePr>
        <p:xfrm>
          <a:off x="6492967" y="44224"/>
          <a:ext cx="2651033" cy="1109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1459">
                  <a:extLst>
                    <a:ext uri="{9D8B030D-6E8A-4147-A177-3AD203B41FA5}">
                      <a16:colId xmlns="" xmlns:a16="http://schemas.microsoft.com/office/drawing/2014/main" val="487594350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3712281214"/>
                    </a:ext>
                  </a:extLst>
                </a:gridCol>
                <a:gridCol w="1133014">
                  <a:extLst>
                    <a:ext uri="{9D8B030D-6E8A-4147-A177-3AD203B41FA5}">
                      <a16:colId xmlns="" xmlns:a16="http://schemas.microsoft.com/office/drawing/2014/main" val="6213457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3628699177"/>
                    </a:ext>
                  </a:extLst>
                </a:gridCol>
              </a:tblGrid>
              <a:tr h="369871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Upbringing</a:t>
                      </a:r>
                      <a:endParaRPr lang="en-GB" sz="14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Conquests</a:t>
                      </a:r>
                      <a:endParaRPr lang="en-GB" sz="14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58963477"/>
                  </a:ext>
                </a:extLst>
              </a:tr>
              <a:tr h="369871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Tolerance</a:t>
                      </a:r>
                      <a:endParaRPr lang="en-GB" sz="14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Pasargadae</a:t>
                      </a:r>
                      <a:endParaRPr lang="en-GB" sz="14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54253415"/>
                  </a:ext>
                </a:extLst>
              </a:tr>
              <a:tr h="369871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Death</a:t>
                      </a:r>
                      <a:endParaRPr lang="en-GB" sz="14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70256166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9013" cy="13958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27439" y="7937"/>
            <a:ext cx="48987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TASK 1: Take 5 </a:t>
            </a:r>
            <a:r>
              <a:rPr lang="en-US" sz="1200" dirty="0" err="1" smtClean="0">
                <a:latin typeface="Comic Sans MS" panose="030F0702030302020204" pitchFamily="66" charset="0"/>
              </a:rPr>
              <a:t>colours</a:t>
            </a:r>
            <a:r>
              <a:rPr lang="en-US" sz="1200" dirty="0" smtClean="0">
                <a:latin typeface="Comic Sans MS" panose="030F0702030302020204" pitchFamily="66" charset="0"/>
              </a:rPr>
              <a:t>. </a:t>
            </a:r>
            <a:r>
              <a:rPr lang="en-US" sz="1200" dirty="0" err="1" smtClean="0">
                <a:latin typeface="Comic Sans MS" panose="030F0702030302020204" pitchFamily="66" charset="0"/>
              </a:rPr>
              <a:t>Colour</a:t>
            </a:r>
            <a:r>
              <a:rPr lang="en-US" sz="1200" dirty="0" smtClean="0">
                <a:latin typeface="Comic Sans MS" panose="030F0702030302020204" pitchFamily="66" charset="0"/>
              </a:rPr>
              <a:t> the corner of each square to show which category it fits into.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TASK 2: Add as much information as you can in each box.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TASK 3: Add your own key terms and </a:t>
            </a:r>
            <a:r>
              <a:rPr lang="en-US" sz="1200" dirty="0" err="1" smtClean="0">
                <a:latin typeface="Comic Sans MS" panose="030F0702030302020204" pitchFamily="66" charset="0"/>
              </a:rPr>
              <a:t>colour</a:t>
            </a:r>
            <a:r>
              <a:rPr lang="en-US" sz="1200" dirty="0" smtClean="0">
                <a:latin typeface="Comic Sans MS" panose="030F0702030302020204" pitchFamily="66" charset="0"/>
              </a:rPr>
              <a:t> code them.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TASK 4: Create a ‘living graph’ of Cyrus’ career </a:t>
            </a:r>
            <a:r>
              <a:rPr lang="en-US" sz="1200" b="1" dirty="0" smtClean="0">
                <a:latin typeface="Comic Sans MS" panose="030F0702030302020204" pitchFamily="66" charset="0"/>
              </a:rPr>
              <a:t>(see over the page)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TASK 5: ‘Cyrus contributed far more than any subsequent Persian King’ – How far do you agree?</a:t>
            </a:r>
            <a:endParaRPr lang="en-GB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45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1058091" y="925677"/>
            <a:ext cx="0" cy="539496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058091" y="6320637"/>
            <a:ext cx="7550332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200000">
            <a:off x="-416225" y="3067985"/>
            <a:ext cx="120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Success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232365" y="6488669"/>
            <a:ext cx="120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TASK: Create a ‘living graph’ of the success of Cyrus’ career as King over time.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Plot an x on the graph and label it with information about each event/action in Cyrus’ career. 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Note: Success is rarely a straight line!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34295" y="5928844"/>
            <a:ext cx="306846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E.g. 601 BC – Cyrus the Great born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9711" y="5858972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X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695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5595</TotalTime>
  <Words>268</Words>
  <Application>Microsoft Macintosh PowerPoint</Application>
  <PresentationFormat>On-screen Show (4:3)</PresentationFormat>
  <Paragraphs>54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Knight K</dc:creator>
  <cp:lastModifiedBy>Paul Grigsby</cp:lastModifiedBy>
  <cp:revision>43</cp:revision>
  <cp:lastPrinted>2018-10-15T15:21:32Z</cp:lastPrinted>
  <dcterms:created xsi:type="dcterms:W3CDTF">2018-10-15T07:10:06Z</dcterms:created>
  <dcterms:modified xsi:type="dcterms:W3CDTF">2020-02-18T10:06:41Z</dcterms:modified>
</cp:coreProperties>
</file>