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69" r:id="rId2"/>
    <p:sldId id="270" r:id="rId3"/>
    <p:sldId id="271" r:id="rId4"/>
    <p:sldId id="272" r:id="rId5"/>
    <p:sldId id="273" r:id="rId6"/>
    <p:sldId id="274" r:id="rId7"/>
    <p:sldId id="275" r:id="rId8"/>
    <p:sldId id="276"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6129" autoAdjust="0"/>
  </p:normalViewPr>
  <p:slideViewPr>
    <p:cSldViewPr snapToGrid="0">
      <p:cViewPr varScale="1">
        <p:scale>
          <a:sx n="165" d="100"/>
          <a:sy n="165" d="100"/>
        </p:scale>
        <p:origin x="-1600" y="-1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74AA6D-0DB1-4722-9FD3-11CBECC45B69}" type="datetimeFigureOut">
              <a:rPr lang="en-GB" smtClean="0"/>
              <a:t>27/02/20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4E638A-BB0F-4FF2-9F56-BECA8366F04B}" type="slidenum">
              <a:rPr lang="en-GB" smtClean="0"/>
              <a:t>‹#›</a:t>
            </a:fld>
            <a:endParaRPr lang="en-GB"/>
          </a:p>
        </p:txBody>
      </p:sp>
    </p:spTree>
    <p:extLst>
      <p:ext uri="{BB962C8B-B14F-4D97-AF65-F5344CB8AC3E}">
        <p14:creationId xmlns:p14="http://schemas.microsoft.com/office/powerpoint/2010/main" val="893896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CAFDDB-172E-6940-8D28-C3FFB09A094B}" type="slidenum">
              <a:rPr lang="en-US" smtClean="0"/>
              <a:t>1</a:t>
            </a:fld>
            <a:endParaRPr lang="en-US"/>
          </a:p>
        </p:txBody>
      </p:sp>
    </p:spTree>
    <p:extLst>
      <p:ext uri="{BB962C8B-B14F-4D97-AF65-F5344CB8AC3E}">
        <p14:creationId xmlns:p14="http://schemas.microsoft.com/office/powerpoint/2010/main" val="676736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ChangeArrowheads="1" noTextEdit="1"/>
          </p:cNvSpPr>
          <p:nvPr>
            <p:ph type="sldImg"/>
          </p:nvPr>
        </p:nvSpPr>
        <p:spPr>
          <a:ln/>
        </p:spPr>
      </p:sp>
      <p:sp>
        <p:nvSpPr>
          <p:cNvPr id="6147"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F7256-FD5D-407F-9989-6C314074609A}"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271725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QUESTION STRIP for this question in the exam resources folder. </a:t>
            </a:r>
            <a:r>
              <a:rPr lang="en-GB" smtClean="0"/>
              <a:t>Labelled</a:t>
            </a:r>
            <a:r>
              <a:rPr lang="en-GB" baseline="0" smtClean="0"/>
              <a:t> question 4.</a:t>
            </a:r>
            <a:endParaRPr lang="en-GB"/>
          </a:p>
        </p:txBody>
      </p:sp>
      <p:sp>
        <p:nvSpPr>
          <p:cNvPr id="4" name="Slide Number Placeholder 3"/>
          <p:cNvSpPr>
            <a:spLocks noGrp="1"/>
          </p:cNvSpPr>
          <p:nvPr>
            <p:ph type="sldNum" sz="quarter" idx="10"/>
          </p:nvPr>
        </p:nvSpPr>
        <p:spPr/>
        <p:txBody>
          <a:bodyPr/>
          <a:lstStyle/>
          <a:p>
            <a:fld id="{B000B445-2162-47E6-8496-9A630AFD5935}" type="slidenum">
              <a:rPr lang="en-GB" smtClean="0"/>
              <a:t>8</a:t>
            </a:fld>
            <a:endParaRPr lang="en-GB"/>
          </a:p>
        </p:txBody>
      </p:sp>
    </p:spTree>
    <p:extLst>
      <p:ext uri="{BB962C8B-B14F-4D97-AF65-F5344CB8AC3E}">
        <p14:creationId xmlns:p14="http://schemas.microsoft.com/office/powerpoint/2010/main" val="4097860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928711D-69A0-4546-A06F-423EFA3B22B3}"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87FE88-E491-4F1E-A26E-0D1CA0EC418D}" type="slidenum">
              <a:rPr lang="en-GB" smtClean="0"/>
              <a:t>‹#›</a:t>
            </a:fld>
            <a:endParaRPr lang="en-GB"/>
          </a:p>
        </p:txBody>
      </p:sp>
    </p:spTree>
    <p:extLst>
      <p:ext uri="{BB962C8B-B14F-4D97-AF65-F5344CB8AC3E}">
        <p14:creationId xmlns:p14="http://schemas.microsoft.com/office/powerpoint/2010/main" val="757491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928711D-69A0-4546-A06F-423EFA3B22B3}"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87FE88-E491-4F1E-A26E-0D1CA0EC418D}" type="slidenum">
              <a:rPr lang="en-GB" smtClean="0"/>
              <a:t>‹#›</a:t>
            </a:fld>
            <a:endParaRPr lang="en-GB"/>
          </a:p>
        </p:txBody>
      </p:sp>
    </p:spTree>
    <p:extLst>
      <p:ext uri="{BB962C8B-B14F-4D97-AF65-F5344CB8AC3E}">
        <p14:creationId xmlns:p14="http://schemas.microsoft.com/office/powerpoint/2010/main" val="1733580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928711D-69A0-4546-A06F-423EFA3B22B3}"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87FE88-E491-4F1E-A26E-0D1CA0EC418D}" type="slidenum">
              <a:rPr lang="en-GB" smtClean="0"/>
              <a:t>‹#›</a:t>
            </a:fld>
            <a:endParaRPr lang="en-GB"/>
          </a:p>
        </p:txBody>
      </p:sp>
    </p:spTree>
    <p:extLst>
      <p:ext uri="{BB962C8B-B14F-4D97-AF65-F5344CB8AC3E}">
        <p14:creationId xmlns:p14="http://schemas.microsoft.com/office/powerpoint/2010/main" val="1172002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928711D-69A0-4546-A06F-423EFA3B22B3}"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87FE88-E491-4F1E-A26E-0D1CA0EC418D}" type="slidenum">
              <a:rPr lang="en-GB" smtClean="0"/>
              <a:t>‹#›</a:t>
            </a:fld>
            <a:endParaRPr lang="en-GB"/>
          </a:p>
        </p:txBody>
      </p:sp>
    </p:spTree>
    <p:extLst>
      <p:ext uri="{BB962C8B-B14F-4D97-AF65-F5344CB8AC3E}">
        <p14:creationId xmlns:p14="http://schemas.microsoft.com/office/powerpoint/2010/main" val="3670329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28711D-69A0-4546-A06F-423EFA3B22B3}" type="datetimeFigureOut">
              <a:rPr lang="en-GB" smtClean="0"/>
              <a:t>27/02/20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87FE88-E491-4F1E-A26E-0D1CA0EC418D}" type="slidenum">
              <a:rPr lang="en-GB" smtClean="0"/>
              <a:t>‹#›</a:t>
            </a:fld>
            <a:endParaRPr lang="en-GB"/>
          </a:p>
        </p:txBody>
      </p:sp>
    </p:spTree>
    <p:extLst>
      <p:ext uri="{BB962C8B-B14F-4D97-AF65-F5344CB8AC3E}">
        <p14:creationId xmlns:p14="http://schemas.microsoft.com/office/powerpoint/2010/main" val="194301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928711D-69A0-4546-A06F-423EFA3B22B3}" type="datetimeFigureOut">
              <a:rPr lang="en-GB" smtClean="0"/>
              <a:t>27/02/20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87FE88-E491-4F1E-A26E-0D1CA0EC418D}" type="slidenum">
              <a:rPr lang="en-GB" smtClean="0"/>
              <a:t>‹#›</a:t>
            </a:fld>
            <a:endParaRPr lang="en-GB"/>
          </a:p>
        </p:txBody>
      </p:sp>
    </p:spTree>
    <p:extLst>
      <p:ext uri="{BB962C8B-B14F-4D97-AF65-F5344CB8AC3E}">
        <p14:creationId xmlns:p14="http://schemas.microsoft.com/office/powerpoint/2010/main" val="409618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928711D-69A0-4546-A06F-423EFA3B22B3}" type="datetimeFigureOut">
              <a:rPr lang="en-GB" smtClean="0"/>
              <a:t>27/02/20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A87FE88-E491-4F1E-A26E-0D1CA0EC418D}" type="slidenum">
              <a:rPr lang="en-GB" smtClean="0"/>
              <a:t>‹#›</a:t>
            </a:fld>
            <a:endParaRPr lang="en-GB"/>
          </a:p>
        </p:txBody>
      </p:sp>
    </p:spTree>
    <p:extLst>
      <p:ext uri="{BB962C8B-B14F-4D97-AF65-F5344CB8AC3E}">
        <p14:creationId xmlns:p14="http://schemas.microsoft.com/office/powerpoint/2010/main" val="1891597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928711D-69A0-4546-A06F-423EFA3B22B3}" type="datetimeFigureOut">
              <a:rPr lang="en-GB" smtClean="0"/>
              <a:t>27/02/20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A87FE88-E491-4F1E-A26E-0D1CA0EC418D}" type="slidenum">
              <a:rPr lang="en-GB" smtClean="0"/>
              <a:t>‹#›</a:t>
            </a:fld>
            <a:endParaRPr lang="en-GB"/>
          </a:p>
        </p:txBody>
      </p:sp>
    </p:spTree>
    <p:extLst>
      <p:ext uri="{BB962C8B-B14F-4D97-AF65-F5344CB8AC3E}">
        <p14:creationId xmlns:p14="http://schemas.microsoft.com/office/powerpoint/2010/main" val="192266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8711D-69A0-4546-A06F-423EFA3B22B3}" type="datetimeFigureOut">
              <a:rPr lang="en-GB" smtClean="0"/>
              <a:t>27/02/20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A87FE88-E491-4F1E-A26E-0D1CA0EC418D}" type="slidenum">
              <a:rPr lang="en-GB" smtClean="0"/>
              <a:t>‹#›</a:t>
            </a:fld>
            <a:endParaRPr lang="en-GB"/>
          </a:p>
        </p:txBody>
      </p:sp>
    </p:spTree>
    <p:extLst>
      <p:ext uri="{BB962C8B-B14F-4D97-AF65-F5344CB8AC3E}">
        <p14:creationId xmlns:p14="http://schemas.microsoft.com/office/powerpoint/2010/main" val="283025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928711D-69A0-4546-A06F-423EFA3B22B3}" type="datetimeFigureOut">
              <a:rPr lang="en-GB" smtClean="0"/>
              <a:t>27/02/20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87FE88-E491-4F1E-A26E-0D1CA0EC418D}" type="slidenum">
              <a:rPr lang="en-GB" smtClean="0"/>
              <a:t>‹#›</a:t>
            </a:fld>
            <a:endParaRPr lang="en-GB"/>
          </a:p>
        </p:txBody>
      </p:sp>
    </p:spTree>
    <p:extLst>
      <p:ext uri="{BB962C8B-B14F-4D97-AF65-F5344CB8AC3E}">
        <p14:creationId xmlns:p14="http://schemas.microsoft.com/office/powerpoint/2010/main" val="318447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928711D-69A0-4546-A06F-423EFA3B22B3}" type="datetimeFigureOut">
              <a:rPr lang="en-GB" smtClean="0"/>
              <a:t>27/02/20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87FE88-E491-4F1E-A26E-0D1CA0EC418D}" type="slidenum">
              <a:rPr lang="en-GB" smtClean="0"/>
              <a:t>‹#›</a:t>
            </a:fld>
            <a:endParaRPr lang="en-GB"/>
          </a:p>
        </p:txBody>
      </p:sp>
    </p:spTree>
    <p:extLst>
      <p:ext uri="{BB962C8B-B14F-4D97-AF65-F5344CB8AC3E}">
        <p14:creationId xmlns:p14="http://schemas.microsoft.com/office/powerpoint/2010/main" val="14617382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8711D-69A0-4546-A06F-423EFA3B22B3}" type="datetimeFigureOut">
              <a:rPr lang="en-GB" smtClean="0"/>
              <a:t>27/02/20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7FE88-E491-4F1E-A26E-0D1CA0EC418D}" type="slidenum">
              <a:rPr lang="en-GB" smtClean="0"/>
              <a:t>‹#›</a:t>
            </a:fld>
            <a:endParaRPr lang="en-GB"/>
          </a:p>
        </p:txBody>
      </p:sp>
    </p:spTree>
    <p:extLst>
      <p:ext uri="{BB962C8B-B14F-4D97-AF65-F5344CB8AC3E}">
        <p14:creationId xmlns:p14="http://schemas.microsoft.com/office/powerpoint/2010/main" val="22986691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microsoft.com/office/2007/relationships/hdphoto" Target="../media/hdphoto1.wdp"/></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20-02-14 at 18.01.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47988"/>
            <a:ext cx="9144000" cy="256265"/>
          </a:xfrm>
          <a:prstGeom prst="rect">
            <a:avLst/>
          </a:prstGeom>
        </p:spPr>
      </p:pic>
      <p:pic>
        <p:nvPicPr>
          <p:cNvPr id="10" name="Picture 9" descr="Screen Shot 2020-02-14 at 18.01.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01735"/>
            <a:ext cx="9144000" cy="256265"/>
          </a:xfrm>
          <a:prstGeom prst="rect">
            <a:avLst/>
          </a:prstGeom>
        </p:spPr>
      </p:pic>
      <p:sp>
        <p:nvSpPr>
          <p:cNvPr id="14" name="TextBox 13"/>
          <p:cNvSpPr txBox="1"/>
          <p:nvPr/>
        </p:nvSpPr>
        <p:spPr>
          <a:xfrm>
            <a:off x="435254" y="4448955"/>
            <a:ext cx="3309257" cy="646331"/>
          </a:xfrm>
          <a:prstGeom prst="rect">
            <a:avLst/>
          </a:prstGeom>
          <a:noFill/>
        </p:spPr>
        <p:txBody>
          <a:bodyPr wrap="none">
            <a:spAutoFit/>
          </a:bodyPr>
          <a:lstStyle/>
          <a:p>
            <a:pPr>
              <a:defRPr/>
            </a:pPr>
            <a:r>
              <a:rPr lang="en-US" b="1" i="1" dirty="0" smtClean="0">
                <a:solidFill>
                  <a:srgbClr val="FFFFFF"/>
                </a:solidFill>
              </a:rPr>
              <a:t>Cyrus the Great</a:t>
            </a:r>
          </a:p>
          <a:p>
            <a:pPr>
              <a:defRPr/>
            </a:pPr>
            <a:r>
              <a:rPr lang="en-US" b="1" i="1" dirty="0">
                <a:solidFill>
                  <a:srgbClr val="FFFFFF"/>
                </a:solidFill>
              </a:rPr>
              <a:t>4</a:t>
            </a:r>
            <a:r>
              <a:rPr lang="en-US" b="1" i="1" dirty="0" smtClean="0">
                <a:solidFill>
                  <a:srgbClr val="FFFFFF"/>
                </a:solidFill>
              </a:rPr>
              <a:t>. </a:t>
            </a:r>
            <a:r>
              <a:rPr lang="en-US" b="1" i="1" dirty="0">
                <a:solidFill>
                  <a:srgbClr val="FFFFFF"/>
                </a:solidFill>
              </a:rPr>
              <a:t>Cyrus’ treatment of the </a:t>
            </a:r>
            <a:r>
              <a:rPr lang="en-US" b="1" i="1" dirty="0" smtClean="0">
                <a:solidFill>
                  <a:srgbClr val="FFFFFF"/>
                </a:solidFill>
              </a:rPr>
              <a:t>Jew?</a:t>
            </a:r>
            <a:endParaRPr lang="en-US" b="1" i="1" dirty="0">
              <a:solidFill>
                <a:srgbClr val="FFFFFF"/>
              </a:solidFill>
            </a:endParaRPr>
          </a:p>
        </p:txBody>
      </p:sp>
      <p:pic>
        <p:nvPicPr>
          <p:cNvPr id="3" name="Picture 2" descr="Screen Shot 2020-02-27 at 10.42.3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9992465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6785" y="822483"/>
            <a:ext cx="1536098" cy="5940088"/>
          </a:xfrm>
          <a:prstGeom prst="rect">
            <a:avLst/>
          </a:prstGeom>
          <a:solidFill>
            <a:srgbClr val="FCC02E"/>
          </a:solidFill>
          <a:ln>
            <a:noFill/>
          </a:ln>
          <a:scene3d>
            <a:camera prst="orthographicFront"/>
            <a:lightRig rig="threePt" dir="t"/>
          </a:scene3d>
          <a:sp3d>
            <a:bevelT/>
          </a:sp3d>
        </p:spPr>
        <p:txBody>
          <a:bodyPr wrap="square">
            <a:spAutoFit/>
          </a:bodyPr>
          <a:lstStyle/>
          <a:p>
            <a:pPr defTabSz="514350">
              <a:defRPr/>
            </a:pPr>
            <a:r>
              <a:rPr lang="en-GB" sz="2000" b="1" dirty="0">
                <a:solidFill>
                  <a:prstClr val="black"/>
                </a:solidFill>
                <a:latin typeface="Calibri" panose="020F0502020204030204"/>
                <a:cs typeface="Arial" panose="020B0604020202020204" pitchFamily="34" charset="0"/>
              </a:rPr>
              <a:t>Lesson Objectives:</a:t>
            </a:r>
          </a:p>
          <a:p>
            <a:pPr defTabSz="514350">
              <a:defRPr/>
            </a:pPr>
            <a:endParaRPr lang="en-GB" sz="2000" b="1" dirty="0">
              <a:solidFill>
                <a:prstClr val="black"/>
              </a:solidFill>
              <a:latin typeface="Calibri" panose="020F0502020204030204"/>
              <a:cs typeface="Arial" panose="020B0604020202020204" pitchFamily="34" charset="0"/>
            </a:endParaRPr>
          </a:p>
          <a:p>
            <a:r>
              <a:rPr lang="en-GB" sz="2000" dirty="0"/>
              <a:t>L.O. </a:t>
            </a:r>
            <a:r>
              <a:rPr lang="en-GB" sz="2000" dirty="0" smtClean="0"/>
              <a:t>To </a:t>
            </a:r>
            <a:r>
              <a:rPr lang="en-GB" sz="2000" dirty="0"/>
              <a:t>explain Cyrus’ actions towards the Jewish population in Babylon</a:t>
            </a:r>
            <a:r>
              <a:rPr lang="en-GB" sz="2000" dirty="0" smtClean="0"/>
              <a:t>.</a:t>
            </a:r>
          </a:p>
          <a:p>
            <a:endParaRPr lang="en-GB" sz="2000" dirty="0"/>
          </a:p>
          <a:p>
            <a:r>
              <a:rPr lang="en-GB" sz="2000" dirty="0"/>
              <a:t>L.O. </a:t>
            </a:r>
            <a:r>
              <a:rPr lang="en-GB" sz="2000" dirty="0" smtClean="0"/>
              <a:t>To </a:t>
            </a:r>
            <a:r>
              <a:rPr lang="en-GB" sz="2000" dirty="0"/>
              <a:t>assess what these actions tell us about Cyrus as a ruler.</a:t>
            </a:r>
          </a:p>
        </p:txBody>
      </p:sp>
      <p:sp>
        <p:nvSpPr>
          <p:cNvPr id="7" name="TextBox 6"/>
          <p:cNvSpPr txBox="1"/>
          <p:nvPr/>
        </p:nvSpPr>
        <p:spPr>
          <a:xfrm>
            <a:off x="249590" y="0"/>
            <a:ext cx="7326211" cy="646331"/>
          </a:xfrm>
          <a:prstGeom prst="rect">
            <a:avLst/>
          </a:prstGeom>
          <a:noFill/>
        </p:spPr>
        <p:txBody>
          <a:bodyPr wrap="square" rtlCol="0">
            <a:spAutoFit/>
          </a:bodyPr>
          <a:lstStyle/>
          <a:p>
            <a:pPr algn="ctr"/>
            <a:r>
              <a:rPr lang="en-GB" sz="3600" b="1" u="sng" dirty="0"/>
              <a:t>Title: Cyrus’ treatment of the Jews</a:t>
            </a:r>
            <a:endParaRPr lang="en-GB" sz="3600" b="1" u="sng" dirty="0">
              <a:latin typeface="Century Gothic" panose="020B0502020202020204" pitchFamily="34" charset="0"/>
            </a:endParaRPr>
          </a:p>
        </p:txBody>
      </p:sp>
      <p:sp>
        <p:nvSpPr>
          <p:cNvPr id="20" name="TextBox 19"/>
          <p:cNvSpPr txBox="1"/>
          <p:nvPr/>
        </p:nvSpPr>
        <p:spPr>
          <a:xfrm>
            <a:off x="7323127" y="111248"/>
            <a:ext cx="1725002" cy="646331"/>
          </a:xfrm>
          <a:prstGeom prst="rect">
            <a:avLst/>
          </a:prstGeom>
          <a:noFill/>
        </p:spPr>
        <p:txBody>
          <a:bodyPr wrap="square" rtlCol="0">
            <a:spAutoFit/>
          </a:bodyPr>
          <a:lstStyle/>
          <a:p>
            <a:pPr algn="r"/>
            <a:fld id="{3C3CF9CA-01E0-44F4-86AE-C98869E16A83}" type="datetime4">
              <a:rPr lang="en-GB" b="1" u="sng">
                <a:latin typeface="Century Gothic" panose="020B0502020202020204" pitchFamily="34" charset="0"/>
              </a:rPr>
              <a:t>February 27, 2020</a:t>
            </a:fld>
            <a:endParaRPr lang="en-GB" sz="1350" b="1" u="sng" dirty="0">
              <a:latin typeface="Century Gothic" panose="020B0502020202020204" pitchFamily="34" charset="0"/>
            </a:endParaRPr>
          </a:p>
        </p:txBody>
      </p:sp>
      <p:sp>
        <p:nvSpPr>
          <p:cNvPr id="19" name="TextBox 18"/>
          <p:cNvSpPr txBox="1"/>
          <p:nvPr/>
        </p:nvSpPr>
        <p:spPr>
          <a:xfrm>
            <a:off x="5708056" y="792498"/>
            <a:ext cx="3232867" cy="507831"/>
          </a:xfrm>
          <a:prstGeom prst="rect">
            <a:avLst/>
          </a:prstGeom>
          <a:solidFill>
            <a:srgbClr val="FCC02E"/>
          </a:solidFill>
          <a:ln>
            <a:noFill/>
          </a:ln>
          <a:scene3d>
            <a:camera prst="orthographicFront"/>
            <a:lightRig rig="threePt" dir="t"/>
          </a:scene3d>
          <a:sp3d>
            <a:bevelT/>
          </a:sp3d>
        </p:spPr>
        <p:txBody>
          <a:bodyPr wrap="square">
            <a:spAutoFit/>
          </a:bodyPr>
          <a:lstStyle/>
          <a:p>
            <a:pPr>
              <a:defRPr/>
            </a:pPr>
            <a:r>
              <a:rPr lang="en-GB" sz="1350" b="1" dirty="0">
                <a:solidFill>
                  <a:prstClr val="black"/>
                </a:solidFill>
                <a:latin typeface="Calibri" panose="020F0502020204030204"/>
                <a:cs typeface="Arial" panose="020B0604020202020204" pitchFamily="34" charset="0"/>
              </a:rPr>
              <a:t>RRR:  </a:t>
            </a:r>
            <a:r>
              <a:rPr lang="en-GB" sz="1350" b="1" dirty="0" smtClean="0">
                <a:solidFill>
                  <a:prstClr val="black"/>
                </a:solidFill>
                <a:latin typeface="Calibri" panose="020F0502020204030204"/>
                <a:cs typeface="Arial" panose="020B0604020202020204" pitchFamily="34" charset="0"/>
              </a:rPr>
              <a:t>How did Cyrus improve the lives of the Jews?</a:t>
            </a:r>
            <a:endParaRPr lang="en-GB" sz="1350" dirty="0">
              <a:solidFill>
                <a:prstClr val="black"/>
              </a:solidFill>
              <a:latin typeface="Calibri" panose="020F0502020204030204"/>
              <a:cs typeface="Arial" panose="020B0604020202020204" pitchFamily="34" charset="0"/>
            </a:endParaRPr>
          </a:p>
        </p:txBody>
      </p:sp>
      <p:sp>
        <p:nvSpPr>
          <p:cNvPr id="16" name="TextBox 15"/>
          <p:cNvSpPr txBox="1"/>
          <p:nvPr/>
        </p:nvSpPr>
        <p:spPr>
          <a:xfrm>
            <a:off x="1817646" y="857124"/>
            <a:ext cx="3413032" cy="5847754"/>
          </a:xfrm>
          <a:prstGeom prst="rect">
            <a:avLst/>
          </a:prstGeom>
          <a:noFill/>
        </p:spPr>
        <p:txBody>
          <a:bodyPr wrap="square" rtlCol="0">
            <a:spAutoFit/>
          </a:bodyPr>
          <a:lstStyle/>
          <a:p>
            <a:r>
              <a:rPr lang="en-US" sz="2200" b="1" dirty="0" smtClean="0"/>
              <a:t>TASK</a:t>
            </a:r>
            <a:r>
              <a:rPr lang="en-US" sz="2200" dirty="0" smtClean="0"/>
              <a:t>: The </a:t>
            </a:r>
            <a:r>
              <a:rPr lang="en-US" sz="2200" dirty="0"/>
              <a:t>image shows us a reconstruction of the </a:t>
            </a:r>
            <a:r>
              <a:rPr lang="en-US" sz="2200" b="1" dirty="0"/>
              <a:t>Ishtar Gate</a:t>
            </a:r>
            <a:r>
              <a:rPr lang="en-US" sz="2200" dirty="0"/>
              <a:t>, one of the </a:t>
            </a:r>
            <a:r>
              <a:rPr lang="en-US" sz="2200" dirty="0" smtClean="0"/>
              <a:t>main </a:t>
            </a:r>
            <a:r>
              <a:rPr lang="en-US" sz="2200" dirty="0"/>
              <a:t>gates </a:t>
            </a:r>
            <a:r>
              <a:rPr lang="en-US" sz="2200" dirty="0" smtClean="0"/>
              <a:t>of </a:t>
            </a:r>
            <a:r>
              <a:rPr lang="en-US" sz="2200" dirty="0"/>
              <a:t>the city of </a:t>
            </a:r>
            <a:r>
              <a:rPr lang="en-US" sz="2200" b="1" dirty="0"/>
              <a:t>Babylon</a:t>
            </a:r>
            <a:r>
              <a:rPr lang="en-US" sz="2200" dirty="0" smtClean="0"/>
              <a:t>.</a:t>
            </a:r>
          </a:p>
          <a:p>
            <a:endParaRPr lang="en-US" sz="2200" dirty="0"/>
          </a:p>
          <a:p>
            <a:pPr marL="457200" indent="-457200">
              <a:buFont typeface="+mj-lt"/>
              <a:buAutoNum type="arabicPeriod"/>
            </a:pPr>
            <a:r>
              <a:rPr lang="en-US" sz="2200" dirty="0"/>
              <a:t>Explain what can we infer from this gate, about the wealth and size of Babylon city?</a:t>
            </a:r>
          </a:p>
          <a:p>
            <a:pPr marL="457200" indent="-457200">
              <a:buFont typeface="+mj-lt"/>
              <a:buAutoNum type="arabicPeriod"/>
            </a:pPr>
            <a:r>
              <a:rPr lang="en-US" sz="2200" dirty="0"/>
              <a:t>Give a brief, 5 bullet point, summary of Cyrus’ conquest of Babylon.</a:t>
            </a:r>
          </a:p>
          <a:p>
            <a:pPr marL="457200" indent="-457200">
              <a:buFont typeface="+mj-lt"/>
              <a:buAutoNum type="arabicPeriod"/>
            </a:pPr>
            <a:r>
              <a:rPr lang="en-US" sz="2200" dirty="0"/>
              <a:t>Create 6 quiz questions and answers from the previous lesson on the conquest of Babylon.</a:t>
            </a:r>
          </a:p>
        </p:txBody>
      </p:sp>
      <p:pic>
        <p:nvPicPr>
          <p:cNvPr id="2" name="Picture 1"/>
          <p:cNvPicPr>
            <a:picLocks noChangeAspect="1"/>
          </p:cNvPicPr>
          <p:nvPr/>
        </p:nvPicPr>
        <p:blipFill>
          <a:blip r:embed="rId3"/>
          <a:stretch>
            <a:fillRect/>
          </a:stretch>
        </p:blipFill>
        <p:spPr>
          <a:xfrm>
            <a:off x="5317861" y="1278627"/>
            <a:ext cx="3695318" cy="4627482"/>
          </a:xfrm>
          <a:prstGeom prst="rect">
            <a:avLst/>
          </a:prstGeom>
        </p:spPr>
      </p:pic>
    </p:spTree>
    <p:extLst>
      <p:ext uri="{BB962C8B-B14F-4D97-AF65-F5344CB8AC3E}">
        <p14:creationId xmlns:p14="http://schemas.microsoft.com/office/powerpoint/2010/main" val="408750130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927278"/>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GB" sz="4000" b="1" u="sng" dirty="0" smtClean="0"/>
              <a:t>Cyrus the liberator</a:t>
            </a:r>
            <a:endParaRPr lang="en-GB" sz="4000" b="1" u="sng" dirty="0"/>
          </a:p>
        </p:txBody>
      </p:sp>
      <p:sp>
        <p:nvSpPr>
          <p:cNvPr id="4" name="Rectangle 3"/>
          <p:cNvSpPr/>
          <p:nvPr/>
        </p:nvSpPr>
        <p:spPr>
          <a:xfrm>
            <a:off x="67615" y="1068947"/>
            <a:ext cx="4327301" cy="3425781"/>
          </a:xfrm>
          <a:prstGeom prst="rect">
            <a:avLst/>
          </a:prstGeom>
          <a:ln w="57150"/>
        </p:spPr>
        <p:style>
          <a:lnRef idx="2">
            <a:schemeClr val="accent3"/>
          </a:lnRef>
          <a:fillRef idx="1">
            <a:schemeClr val="lt1"/>
          </a:fillRef>
          <a:effectRef idx="0">
            <a:schemeClr val="accent3"/>
          </a:effectRef>
          <a:fontRef idx="minor">
            <a:schemeClr val="dk1"/>
          </a:fontRef>
        </p:style>
        <p:txBody>
          <a:bodyPr rtlCol="0" anchor="ctr"/>
          <a:lstStyle/>
          <a:p>
            <a:pPr algn="ctr"/>
            <a:r>
              <a:rPr lang="en-GB" sz="1600" dirty="0" smtClean="0"/>
              <a:t>The fall of Babylon was a major turning point for the Persian empire. After the conquest, the Persians were able to take control of all the lands of the Levant as well. Historians do not have information on how exactly this happened, but it does seem that some people welcomed Cyrus as a liberator from unpopular Babylonian rule…</a:t>
            </a:r>
          </a:p>
          <a:p>
            <a:pPr algn="ctr"/>
            <a:endParaRPr lang="en-GB" sz="1600" dirty="0" smtClean="0"/>
          </a:p>
          <a:p>
            <a:pPr algn="ctr"/>
            <a:r>
              <a:rPr lang="en-GB" sz="1600" dirty="0" smtClean="0"/>
              <a:t>Cyrus was certainly very happy to go along with this idea, and he played off the unpopularity of the previous Babylonian </a:t>
            </a:r>
            <a:r>
              <a:rPr lang="en-GB" sz="1900" dirty="0" smtClean="0"/>
              <a:t>leader, Nabonidus!</a:t>
            </a:r>
            <a:endParaRPr lang="en-GB" sz="1900" dirty="0"/>
          </a:p>
        </p:txBody>
      </p:sp>
      <p:sp>
        <p:nvSpPr>
          <p:cNvPr id="5" name="Rectangle 4"/>
          <p:cNvSpPr/>
          <p:nvPr/>
        </p:nvSpPr>
        <p:spPr>
          <a:xfrm>
            <a:off x="4684691" y="3490176"/>
            <a:ext cx="4307983" cy="3181081"/>
          </a:xfrm>
          <a:prstGeom prst="rect">
            <a:avLst/>
          </a:prstGeom>
          <a:ln w="57150"/>
        </p:spPr>
        <p:style>
          <a:lnRef idx="2">
            <a:schemeClr val="accent3"/>
          </a:lnRef>
          <a:fillRef idx="1">
            <a:schemeClr val="lt1"/>
          </a:fillRef>
          <a:effectRef idx="0">
            <a:schemeClr val="accent3"/>
          </a:effectRef>
          <a:fontRef idx="minor">
            <a:schemeClr val="dk1"/>
          </a:fontRef>
        </p:style>
        <p:txBody>
          <a:bodyPr rtlCol="0" anchor="ctr"/>
          <a:lstStyle/>
          <a:p>
            <a:pPr algn="ctr"/>
            <a:r>
              <a:rPr lang="en-GB" sz="1600" dirty="0" smtClean="0"/>
              <a:t>Babylonian sources portray Nabonidus as a wicked king who disrespected the Babylonian gods, particularly the main god Marduk when he began to favour the moon goddess Sin instead. </a:t>
            </a:r>
          </a:p>
          <a:p>
            <a:pPr algn="ctr"/>
            <a:endParaRPr lang="en-GB" sz="1600" dirty="0" smtClean="0"/>
          </a:p>
          <a:p>
            <a:pPr algn="ctr"/>
            <a:r>
              <a:rPr lang="en-GB" sz="1600" dirty="0" smtClean="0"/>
              <a:t>Cyrus played on this, by using the Cyrus cylinder to link himself to the Babylonian God Marduk, and hint that Marduk actually chose him to become king! </a:t>
            </a:r>
            <a:endParaRPr lang="en-GB" sz="1600" dirty="0"/>
          </a:p>
        </p:txBody>
      </p:sp>
      <p:sp>
        <p:nvSpPr>
          <p:cNvPr id="6" name="Rounded Rectangle 5"/>
          <p:cNvSpPr/>
          <p:nvPr/>
        </p:nvSpPr>
        <p:spPr>
          <a:xfrm>
            <a:off x="4591318" y="1068946"/>
            <a:ext cx="4404575" cy="2240924"/>
          </a:xfrm>
          <a:prstGeom prst="round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b="1" u="sng" dirty="0" smtClean="0"/>
              <a:t>The Cyrus Cylinder states;</a:t>
            </a:r>
          </a:p>
          <a:p>
            <a:pPr algn="ctr"/>
            <a:r>
              <a:rPr lang="en-GB" dirty="0" smtClean="0"/>
              <a:t>“</a:t>
            </a:r>
            <a:r>
              <a:rPr lang="en-GB" i="1" dirty="0" smtClean="0"/>
              <a:t>Marduk… critically examined all the countries, and searched for a  just ruler who suited his heart, he took Cyrus, King of Anshan, by the hand, proclaimed his nomination, called his name for the lordship over the world</a:t>
            </a:r>
            <a:r>
              <a:rPr lang="en-GB" dirty="0" smtClean="0"/>
              <a:t>”</a:t>
            </a:r>
          </a:p>
        </p:txBody>
      </p:sp>
      <p:cxnSp>
        <p:nvCxnSpPr>
          <p:cNvPr id="8" name="Straight Arrow Connector 7"/>
          <p:cNvCxnSpPr/>
          <p:nvPr/>
        </p:nvCxnSpPr>
        <p:spPr>
          <a:xfrm>
            <a:off x="4201733" y="3348508"/>
            <a:ext cx="656822" cy="72121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35228" y="4597758"/>
            <a:ext cx="4259687" cy="207349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lgn="ctr">
              <a:buFont typeface="Arial" panose="020B0604020202020204" pitchFamily="34" charset="0"/>
              <a:buChar char="•"/>
            </a:pPr>
            <a:r>
              <a:rPr lang="en-GB" sz="2000" b="1" dirty="0" smtClean="0"/>
              <a:t>Why do you think Cyrus wanted to link himself to the Babylonian god?</a:t>
            </a:r>
          </a:p>
          <a:p>
            <a:pPr marL="285750" indent="-285750" algn="ctr">
              <a:buFontTx/>
              <a:buChar char="-"/>
            </a:pPr>
            <a:r>
              <a:rPr lang="en-GB" sz="2000" i="1" dirty="0" smtClean="0"/>
              <a:t>Hint: How would that help his rule?</a:t>
            </a:r>
          </a:p>
          <a:p>
            <a:pPr marL="285750" indent="-285750" algn="ctr">
              <a:buFontTx/>
              <a:buChar char="-"/>
            </a:pPr>
            <a:endParaRPr lang="en-GB" sz="2000" dirty="0" smtClean="0"/>
          </a:p>
          <a:p>
            <a:pPr marL="285750" indent="-285750" algn="ctr">
              <a:buFont typeface="Arial" panose="020B0604020202020204" pitchFamily="34" charset="0"/>
              <a:buChar char="•"/>
            </a:pPr>
            <a:r>
              <a:rPr lang="en-GB" sz="2000" b="1" dirty="0" smtClean="0"/>
              <a:t>What does this show about Cyrus as a ruler/ his personality?</a:t>
            </a:r>
            <a:endParaRPr lang="en-GB" sz="2000" b="1" dirty="0"/>
          </a:p>
        </p:txBody>
      </p:sp>
    </p:spTree>
    <p:extLst>
      <p:ext uri="{BB962C8B-B14F-4D97-AF65-F5344CB8AC3E}">
        <p14:creationId xmlns:p14="http://schemas.microsoft.com/office/powerpoint/2010/main" val="35555495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927278"/>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GB" sz="4000" b="1" u="sng" dirty="0" smtClean="0"/>
              <a:t>Cyrus the liberal/ liberator of the Jews</a:t>
            </a:r>
            <a:endParaRPr lang="en-GB" sz="4000" b="1" u="sng" dirty="0"/>
          </a:p>
        </p:txBody>
      </p:sp>
      <p:sp>
        <p:nvSpPr>
          <p:cNvPr id="4" name="Rectangle 3"/>
          <p:cNvSpPr/>
          <p:nvPr/>
        </p:nvSpPr>
        <p:spPr>
          <a:xfrm>
            <a:off x="67615" y="1068946"/>
            <a:ext cx="4327301" cy="2807594"/>
          </a:xfrm>
          <a:prstGeom prst="rect">
            <a:avLst/>
          </a:prstGeom>
          <a:ln w="57150"/>
        </p:spPr>
        <p:style>
          <a:lnRef idx="2">
            <a:schemeClr val="accent3"/>
          </a:lnRef>
          <a:fillRef idx="1">
            <a:schemeClr val="lt1"/>
          </a:fillRef>
          <a:effectRef idx="0">
            <a:schemeClr val="accent3"/>
          </a:effectRef>
          <a:fontRef idx="minor">
            <a:schemeClr val="dk1"/>
          </a:fontRef>
        </p:style>
        <p:txBody>
          <a:bodyPr rtlCol="0" anchor="ctr"/>
          <a:lstStyle/>
          <a:p>
            <a:pPr algn="ctr"/>
            <a:r>
              <a:rPr lang="en-GB" sz="1600" dirty="0" smtClean="0"/>
              <a:t>Very often in human history a conquering ruler/ nation will force the peoples they’ve conquered to convert to a new religion, take up new practises and sometimes even change language.</a:t>
            </a:r>
          </a:p>
          <a:p>
            <a:pPr algn="ctr"/>
            <a:r>
              <a:rPr lang="en-GB" sz="1600" dirty="0" smtClean="0"/>
              <a:t>Cyrus and the Persians did not do this! With the Babylonians and others conquered, Cyrus was very happy for them to keep practising their own religion, and living their own way of life, as long as they did what they behaved themselves…</a:t>
            </a:r>
            <a:endParaRPr lang="en-GB" sz="1600" dirty="0"/>
          </a:p>
        </p:txBody>
      </p:sp>
      <p:sp>
        <p:nvSpPr>
          <p:cNvPr id="5" name="Rectangle 4"/>
          <p:cNvSpPr/>
          <p:nvPr/>
        </p:nvSpPr>
        <p:spPr>
          <a:xfrm>
            <a:off x="3959943" y="3672348"/>
            <a:ext cx="5100346" cy="3089060"/>
          </a:xfrm>
          <a:prstGeom prst="rect">
            <a:avLst/>
          </a:prstGeom>
          <a:ln w="57150"/>
        </p:spPr>
        <p:style>
          <a:lnRef idx="2">
            <a:schemeClr val="accent3"/>
          </a:lnRef>
          <a:fillRef idx="1">
            <a:schemeClr val="lt1"/>
          </a:fillRef>
          <a:effectRef idx="0">
            <a:schemeClr val="accent3"/>
          </a:effectRef>
          <a:fontRef idx="minor">
            <a:schemeClr val="dk1"/>
          </a:fontRef>
        </p:style>
        <p:txBody>
          <a:bodyPr rtlCol="0" anchor="ctr"/>
          <a:lstStyle/>
          <a:p>
            <a:pPr algn="ctr"/>
            <a:r>
              <a:rPr lang="en-GB" sz="1600" dirty="0" smtClean="0"/>
              <a:t>A group which this was particularly important for was the Jews.</a:t>
            </a:r>
          </a:p>
          <a:p>
            <a:pPr algn="ctr"/>
            <a:r>
              <a:rPr lang="en-GB" sz="1600" dirty="0" smtClean="0"/>
              <a:t>The Jews had been conquered by the Babylonians since 600BC, and when they had rebelled many educated Jews were taken out of Jerusalem to Babylon as an exile/ punishment. </a:t>
            </a:r>
          </a:p>
          <a:p>
            <a:pPr algn="ctr"/>
            <a:endParaRPr lang="en-GB" sz="1600" dirty="0"/>
          </a:p>
          <a:p>
            <a:pPr algn="ctr"/>
            <a:r>
              <a:rPr lang="en-GB" sz="1600" dirty="0" smtClean="0"/>
              <a:t>The Bible records that Cyrus allowed the Jews of Babylon to return to Jerusalem and set himself up as their liberator. </a:t>
            </a:r>
          </a:p>
          <a:p>
            <a:pPr algn="ctr"/>
            <a:r>
              <a:rPr lang="en-GB" sz="1600" dirty="0" smtClean="0"/>
              <a:t>Jewish scribes called him a ‘messiah’, and he’s the only non-Jew to ever be called that! </a:t>
            </a:r>
            <a:endParaRPr lang="en-GB" sz="1600" dirty="0"/>
          </a:p>
        </p:txBody>
      </p:sp>
      <p:sp>
        <p:nvSpPr>
          <p:cNvPr id="6" name="Rounded Rectangle 5"/>
          <p:cNvSpPr/>
          <p:nvPr/>
        </p:nvSpPr>
        <p:spPr>
          <a:xfrm>
            <a:off x="4490884" y="1068946"/>
            <a:ext cx="4505009" cy="2461735"/>
          </a:xfrm>
          <a:prstGeom prst="round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b="1" u="sng" dirty="0" smtClean="0"/>
              <a:t>Old testament, Book of Isaiah 45: 1-3;</a:t>
            </a:r>
          </a:p>
          <a:p>
            <a:pPr algn="ctr"/>
            <a:r>
              <a:rPr lang="en-GB" sz="1600" dirty="0" smtClean="0"/>
              <a:t>“</a:t>
            </a:r>
            <a:r>
              <a:rPr lang="en-GB" sz="1600" i="1" dirty="0" smtClean="0"/>
              <a:t>Thus says the Lord to his anointed, to Cyrus, whom he has taken by his right hand to subdue nations before him and strip the loins of kings, to force gateways before him that their gates be closed no more: I will go before you levelling the heights. I will shatter the bronze gateways, smash the iron bars. I will give you the hidden treasures, the secret hoards, that you may know that I am the Lord</a:t>
            </a:r>
            <a:r>
              <a:rPr lang="en-GB" sz="1600" dirty="0" smtClean="0"/>
              <a:t>”. </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Lst>
          </a:blip>
          <a:stretch>
            <a:fillRect/>
          </a:stretch>
        </p:blipFill>
        <p:spPr>
          <a:xfrm>
            <a:off x="244596" y="4018207"/>
            <a:ext cx="3344321" cy="2761779"/>
          </a:xfrm>
          <a:prstGeom prst="rect">
            <a:avLst/>
          </a:prstGeom>
        </p:spPr>
      </p:pic>
    </p:spTree>
    <p:extLst>
      <p:ext uri="{BB962C8B-B14F-4D97-AF65-F5344CB8AC3E}">
        <p14:creationId xmlns:p14="http://schemas.microsoft.com/office/powerpoint/2010/main" val="30815720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4572000" cy="1607575"/>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GB" sz="6000" b="1" u="sng" dirty="0" smtClean="0"/>
              <a:t>Where was the Levant?</a:t>
            </a:r>
            <a:endParaRPr lang="en-GB" sz="6000" b="1" u="sng" dirty="0"/>
          </a:p>
        </p:txBody>
      </p:sp>
      <p:pic>
        <p:nvPicPr>
          <p:cNvPr id="5" name="Picture 4"/>
          <p:cNvPicPr>
            <a:picLocks noChangeAspect="1"/>
          </p:cNvPicPr>
          <p:nvPr/>
        </p:nvPicPr>
        <p:blipFill>
          <a:blip r:embed="rId2"/>
          <a:stretch>
            <a:fillRect/>
          </a:stretch>
        </p:blipFill>
        <p:spPr>
          <a:xfrm>
            <a:off x="4359349" y="0"/>
            <a:ext cx="4784651" cy="6858000"/>
          </a:xfrm>
          <a:prstGeom prst="rect">
            <a:avLst/>
          </a:prstGeom>
        </p:spPr>
      </p:pic>
      <p:sp>
        <p:nvSpPr>
          <p:cNvPr id="6" name="Rounded Rectangle 5"/>
          <p:cNvSpPr/>
          <p:nvPr/>
        </p:nvSpPr>
        <p:spPr>
          <a:xfrm>
            <a:off x="696861" y="2654710"/>
            <a:ext cx="3307326" cy="24334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Area now controlled by Cyrus and the Persian empire, after the conquest of Babylon.</a:t>
            </a:r>
            <a:endParaRPr lang="en-GB" sz="2800" dirty="0"/>
          </a:p>
        </p:txBody>
      </p:sp>
      <p:cxnSp>
        <p:nvCxnSpPr>
          <p:cNvPr id="8" name="Straight Arrow Connector 7"/>
          <p:cNvCxnSpPr>
            <a:stCxn id="6" idx="3"/>
          </p:cNvCxnSpPr>
          <p:nvPr/>
        </p:nvCxnSpPr>
        <p:spPr>
          <a:xfrm flipV="1">
            <a:off x="4004187" y="3097162"/>
            <a:ext cx="2090584" cy="77429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080874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1"/>
            <a:ext cx="9144000" cy="1146219"/>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GB" sz="4000" b="1" u="sng" dirty="0" smtClean="0"/>
              <a:t>How much of an impact did Cyrus have on the Neo-Babylonians?</a:t>
            </a:r>
            <a:endParaRPr lang="en-GB" sz="4000" b="1" u="sng" dirty="0"/>
          </a:p>
        </p:txBody>
      </p:sp>
      <p:sp>
        <p:nvSpPr>
          <p:cNvPr id="5" name="Rounded Rectangle 4"/>
          <p:cNvSpPr/>
          <p:nvPr/>
        </p:nvSpPr>
        <p:spPr>
          <a:xfrm>
            <a:off x="77273" y="1435994"/>
            <a:ext cx="3429000" cy="1107583"/>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GB" dirty="0" smtClean="0"/>
              <a:t>1. Throws out unpopular King Nardonidus and liberates surrounding peoples from Babylonian rule.</a:t>
            </a:r>
            <a:endParaRPr lang="en-GB" dirty="0"/>
          </a:p>
        </p:txBody>
      </p:sp>
      <p:sp>
        <p:nvSpPr>
          <p:cNvPr id="6" name="Rounded Rectangle 5"/>
          <p:cNvSpPr/>
          <p:nvPr/>
        </p:nvSpPr>
        <p:spPr>
          <a:xfrm>
            <a:off x="77273" y="2723882"/>
            <a:ext cx="3429000" cy="1107583"/>
          </a:xfrm>
          <a:prstGeom prst="roundRect">
            <a:avLst/>
          </a:prstGeom>
          <a:solidFill>
            <a:schemeClr val="accent3">
              <a:lumMod val="40000"/>
              <a:lumOff val="6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dirty="0"/>
              <a:t>2</a:t>
            </a:r>
            <a:r>
              <a:rPr lang="en-GB" dirty="0" smtClean="0"/>
              <a:t>. Establishes himself as connected to old Babylonian kings, and chosen by Babylonian God Marduk.</a:t>
            </a:r>
            <a:endParaRPr lang="en-GB" dirty="0"/>
          </a:p>
        </p:txBody>
      </p:sp>
      <p:sp>
        <p:nvSpPr>
          <p:cNvPr id="7" name="Rounded Rectangle 6"/>
          <p:cNvSpPr/>
          <p:nvPr/>
        </p:nvSpPr>
        <p:spPr>
          <a:xfrm>
            <a:off x="77273" y="4037527"/>
            <a:ext cx="3429000" cy="1107583"/>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3. Allows newly conquered people to continue living their own lives, with their religions and practise intact.</a:t>
            </a:r>
            <a:endParaRPr lang="en-GB" dirty="0">
              <a:solidFill>
                <a:schemeClr val="tx1"/>
              </a:solidFill>
            </a:endParaRPr>
          </a:p>
        </p:txBody>
      </p:sp>
      <p:sp>
        <p:nvSpPr>
          <p:cNvPr id="8" name="Rounded Rectangle 7"/>
          <p:cNvSpPr/>
          <p:nvPr/>
        </p:nvSpPr>
        <p:spPr>
          <a:xfrm>
            <a:off x="77273" y="5351172"/>
            <a:ext cx="3429000" cy="1107583"/>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4. Liberates the long-subjugated Jews, and allows them to return to Jerusalem/ rebuilds temples for them.</a:t>
            </a:r>
            <a:endParaRPr lang="en-GB" dirty="0"/>
          </a:p>
        </p:txBody>
      </p:sp>
      <p:sp>
        <p:nvSpPr>
          <p:cNvPr id="9" name="Rounded Rectangle 8"/>
          <p:cNvSpPr/>
          <p:nvPr/>
        </p:nvSpPr>
        <p:spPr>
          <a:xfrm>
            <a:off x="3612524" y="1281446"/>
            <a:ext cx="5422005" cy="2550018"/>
          </a:xfrm>
          <a:prstGeom prst="round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b="1" u="sng" dirty="0" smtClean="0"/>
              <a:t>The Cyrus Cylinder states;</a:t>
            </a:r>
          </a:p>
          <a:p>
            <a:pPr algn="ctr"/>
            <a:r>
              <a:rPr lang="en-GB" sz="1600" dirty="0" smtClean="0"/>
              <a:t>“</a:t>
            </a:r>
            <a:r>
              <a:rPr lang="en-GB" sz="1600" i="1" dirty="0" smtClean="0"/>
              <a:t>From (Nineveh), Assur and Susa, from Akkad, </a:t>
            </a:r>
            <a:r>
              <a:rPr lang="en-GB" sz="1600" i="1" dirty="0" err="1" smtClean="0"/>
              <a:t>Esunna</a:t>
            </a:r>
            <a:r>
              <a:rPr lang="en-GB" sz="1600" i="1" dirty="0" smtClean="0"/>
              <a:t>, </a:t>
            </a:r>
            <a:r>
              <a:rPr lang="en-GB" sz="1600" i="1" dirty="0" err="1" smtClean="0"/>
              <a:t>Zamba</a:t>
            </a:r>
            <a:r>
              <a:rPr lang="en-GB" sz="1600" i="1" dirty="0" smtClean="0"/>
              <a:t>, </a:t>
            </a:r>
            <a:r>
              <a:rPr lang="en-GB" sz="1600" i="1" dirty="0" err="1" smtClean="0"/>
              <a:t>Meturnu</a:t>
            </a:r>
            <a:r>
              <a:rPr lang="en-GB" sz="1600" i="1" dirty="0" smtClean="0"/>
              <a:t>, and Der, to the land of </a:t>
            </a:r>
            <a:r>
              <a:rPr lang="en-GB" sz="1600" i="1" dirty="0" err="1" smtClean="0"/>
              <a:t>Gutium</a:t>
            </a:r>
            <a:r>
              <a:rPr lang="en-GB" sz="1600" i="1" dirty="0" smtClean="0"/>
              <a:t>, the cult places on the other side of the Tigris, who sanctuaries had been deserted a long time ago, I returned (their) gods to their (rightful) place, let them be housed there forever</a:t>
            </a:r>
            <a:r>
              <a:rPr lang="en-GB" sz="1600" dirty="0" smtClean="0"/>
              <a:t>”.</a:t>
            </a:r>
          </a:p>
          <a:p>
            <a:pPr algn="ctr"/>
            <a:r>
              <a:rPr lang="en-GB" sz="1600" i="1" dirty="0" smtClean="0"/>
              <a:t>- </a:t>
            </a:r>
            <a:r>
              <a:rPr lang="en-GB" sz="1600" dirty="0" smtClean="0"/>
              <a:t>Explaining how Cyrus protected local religions in his </a:t>
            </a:r>
            <a:r>
              <a:rPr lang="en-GB" dirty="0" smtClean="0"/>
              <a:t>new lands.</a:t>
            </a:r>
            <a:endParaRPr lang="en-GB" i="1" dirty="0" smtClean="0"/>
          </a:p>
        </p:txBody>
      </p:sp>
      <p:sp>
        <p:nvSpPr>
          <p:cNvPr id="10" name="Rectangle 9"/>
          <p:cNvSpPr/>
          <p:nvPr/>
        </p:nvSpPr>
        <p:spPr>
          <a:xfrm>
            <a:off x="3699456" y="3979571"/>
            <a:ext cx="5335073" cy="2704565"/>
          </a:xfrm>
          <a:prstGeom prst="rect">
            <a:avLst/>
          </a:prstGeom>
          <a:ln w="57150">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b="1" u="sng" dirty="0" smtClean="0"/>
              <a:t>How significant was Cyrus’ conquest of Babylon for the Neo-Babylonian people?</a:t>
            </a:r>
          </a:p>
          <a:p>
            <a:pPr algn="ctr"/>
            <a:endParaRPr lang="en-GB" b="1" u="sng" dirty="0" smtClean="0"/>
          </a:p>
          <a:p>
            <a:pPr marL="457200" indent="-457200" algn="ctr">
              <a:buFontTx/>
              <a:buChar char="-"/>
            </a:pPr>
            <a:r>
              <a:rPr lang="en-GB" dirty="0" smtClean="0"/>
              <a:t>Did the conquest lead to real changes for the people he conquered?</a:t>
            </a:r>
          </a:p>
          <a:p>
            <a:pPr marL="457200" indent="-457200" algn="ctr">
              <a:buFontTx/>
              <a:buChar char="-"/>
            </a:pPr>
            <a:r>
              <a:rPr lang="en-GB" dirty="0" smtClean="0"/>
              <a:t>Was life different from what is was before the conquest.</a:t>
            </a:r>
          </a:p>
          <a:p>
            <a:pPr algn="ctr"/>
            <a:endParaRPr lang="en-GB" sz="2800" b="1" u="sng" dirty="0"/>
          </a:p>
        </p:txBody>
      </p:sp>
    </p:spTree>
    <p:extLst>
      <p:ext uri="{BB962C8B-B14F-4D97-AF65-F5344CB8AC3E}">
        <p14:creationId xmlns:p14="http://schemas.microsoft.com/office/powerpoint/2010/main" val="12814710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50006"/>
          </a:xfrm>
        </p:spPr>
        <p:style>
          <a:lnRef idx="1">
            <a:schemeClr val="accent5"/>
          </a:lnRef>
          <a:fillRef idx="2">
            <a:schemeClr val="accent5"/>
          </a:fillRef>
          <a:effectRef idx="1">
            <a:schemeClr val="accent5"/>
          </a:effectRef>
          <a:fontRef idx="minor">
            <a:schemeClr val="dk1"/>
          </a:fontRef>
        </p:style>
        <p:txBody>
          <a:bodyPr>
            <a:normAutofit/>
          </a:bodyPr>
          <a:lstStyle/>
          <a:p>
            <a:pPr algn="ctr"/>
            <a:r>
              <a:rPr lang="en-GB" sz="4000" b="1" u="sng" dirty="0" smtClean="0"/>
              <a:t>Question 4 – exam practise</a:t>
            </a:r>
            <a:endParaRPr lang="en-GB" sz="4000" b="1" u="sng" dirty="0"/>
          </a:p>
        </p:txBody>
      </p:sp>
      <p:sp>
        <p:nvSpPr>
          <p:cNvPr id="3" name="Content Placeholder 2"/>
          <p:cNvSpPr>
            <a:spLocks noGrp="1"/>
          </p:cNvSpPr>
          <p:nvPr>
            <p:ph idx="1"/>
          </p:nvPr>
        </p:nvSpPr>
        <p:spPr>
          <a:xfrm>
            <a:off x="87738" y="1002966"/>
            <a:ext cx="5770239" cy="5719807"/>
          </a:xfrm>
        </p:spPr>
        <p:txBody>
          <a:bodyPr>
            <a:noAutofit/>
          </a:bodyPr>
          <a:lstStyle/>
          <a:p>
            <a:pPr marL="0" indent="0">
              <a:buNone/>
            </a:pPr>
            <a:r>
              <a:rPr lang="en-GB" sz="2000" dirty="0" smtClean="0"/>
              <a:t>In your exam, question 4 of Section A will be based on a source (</a:t>
            </a:r>
            <a:r>
              <a:rPr lang="en-GB" sz="2000" i="1" dirty="0" smtClean="0"/>
              <a:t>which will be a surprise</a:t>
            </a:r>
            <a:r>
              <a:rPr lang="en-GB" sz="2000" dirty="0" smtClean="0"/>
              <a:t>) and your own knowledge. You will have to use your understanding of the source and your understanding of the history to answer a question. based around a Second Order Concept.</a:t>
            </a:r>
          </a:p>
          <a:p>
            <a:pPr marL="0" indent="0">
              <a:buNone/>
            </a:pPr>
            <a:endParaRPr lang="en-GB" sz="2000" dirty="0" smtClean="0"/>
          </a:p>
          <a:p>
            <a:pPr marL="0" indent="0">
              <a:buNone/>
            </a:pPr>
            <a:endParaRPr lang="en-GB" sz="2000" dirty="0" smtClean="0"/>
          </a:p>
          <a:p>
            <a:r>
              <a:rPr lang="en-GB" sz="2000" dirty="0" smtClean="0"/>
              <a:t>So, if our practise question is ‘</a:t>
            </a:r>
            <a:r>
              <a:rPr lang="en-GB" sz="2000" i="1" dirty="0" smtClean="0"/>
              <a:t>How </a:t>
            </a:r>
            <a:r>
              <a:rPr lang="en-GB" sz="2000" i="1" dirty="0"/>
              <a:t>significant was Cyrus’ conquest of Babylon for the Neo-Babylonian people</a:t>
            </a:r>
            <a:r>
              <a:rPr lang="en-GB" sz="2000" i="1" dirty="0" smtClean="0"/>
              <a:t>?’, </a:t>
            </a:r>
            <a:r>
              <a:rPr lang="en-GB" sz="2000" dirty="0" smtClean="0"/>
              <a:t>you’ll need to </a:t>
            </a:r>
          </a:p>
          <a:p>
            <a:pPr>
              <a:buFont typeface="Wingdings" panose="05000000000000000000" pitchFamily="2" charset="2"/>
              <a:buChar char="ü"/>
            </a:pPr>
            <a:r>
              <a:rPr lang="en-GB" sz="2000" dirty="0" smtClean="0"/>
              <a:t>Decide what your opinion is on the topic, </a:t>
            </a:r>
          </a:p>
          <a:p>
            <a:pPr>
              <a:buFont typeface="Wingdings" panose="05000000000000000000" pitchFamily="2" charset="2"/>
              <a:buChar char="ü"/>
            </a:pPr>
            <a:r>
              <a:rPr lang="en-GB" sz="2000" dirty="0"/>
              <a:t>U</a:t>
            </a:r>
            <a:r>
              <a:rPr lang="en-GB" sz="2000" dirty="0" smtClean="0"/>
              <a:t>se evidence from the source to support your argument, </a:t>
            </a:r>
          </a:p>
          <a:p>
            <a:pPr>
              <a:buFont typeface="Wingdings" panose="05000000000000000000" pitchFamily="2" charset="2"/>
              <a:buChar char="ü"/>
            </a:pPr>
            <a:r>
              <a:rPr lang="en-GB" sz="2000" dirty="0"/>
              <a:t>W</a:t>
            </a:r>
            <a:r>
              <a:rPr lang="en-GB" sz="2000" dirty="0" smtClean="0"/>
              <a:t>ork out the second order concept</a:t>
            </a:r>
          </a:p>
        </p:txBody>
      </p:sp>
      <p:sp>
        <p:nvSpPr>
          <p:cNvPr id="4" name="Rectangle 3"/>
          <p:cNvSpPr/>
          <p:nvPr/>
        </p:nvSpPr>
        <p:spPr>
          <a:xfrm>
            <a:off x="5951349" y="954284"/>
            <a:ext cx="3099279" cy="5768488"/>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u="sng" dirty="0" smtClean="0">
                <a:solidFill>
                  <a:schemeClr val="tx1"/>
                </a:solidFill>
              </a:rPr>
              <a:t>What is a second order concept?!</a:t>
            </a:r>
          </a:p>
          <a:p>
            <a:pPr algn="ctr"/>
            <a:endParaRPr lang="en-GB" b="1" u="sng" dirty="0" smtClean="0">
              <a:solidFill>
                <a:schemeClr val="tx1"/>
              </a:solidFill>
            </a:endParaRPr>
          </a:p>
          <a:p>
            <a:pPr algn="ctr"/>
            <a:r>
              <a:rPr lang="en-GB" dirty="0" smtClean="0">
                <a:solidFill>
                  <a:schemeClr val="tx1"/>
                </a:solidFill>
              </a:rPr>
              <a:t>These are concepts (ideas) that historians use to structure their study of history. They are;</a:t>
            </a:r>
          </a:p>
          <a:p>
            <a:pPr marL="285750" indent="-285750" algn="ctr">
              <a:buFont typeface="Arial" panose="020B0604020202020204" pitchFamily="34" charset="0"/>
              <a:buChar char="•"/>
            </a:pPr>
            <a:r>
              <a:rPr lang="en-GB" dirty="0" smtClean="0">
                <a:solidFill>
                  <a:schemeClr val="tx1"/>
                </a:solidFill>
              </a:rPr>
              <a:t>Chronology</a:t>
            </a:r>
          </a:p>
          <a:p>
            <a:pPr marL="285750" indent="-285750" algn="ctr">
              <a:buFont typeface="Arial" panose="020B0604020202020204" pitchFamily="34" charset="0"/>
              <a:buChar char="•"/>
            </a:pPr>
            <a:r>
              <a:rPr lang="en-GB" dirty="0" smtClean="0">
                <a:solidFill>
                  <a:schemeClr val="tx1"/>
                </a:solidFill>
              </a:rPr>
              <a:t>Similarity and Difference</a:t>
            </a:r>
          </a:p>
          <a:p>
            <a:pPr marL="285750" indent="-285750" algn="ctr">
              <a:buFont typeface="Arial" panose="020B0604020202020204" pitchFamily="34" charset="0"/>
              <a:buChar char="•"/>
            </a:pPr>
            <a:r>
              <a:rPr lang="en-GB" dirty="0" smtClean="0">
                <a:solidFill>
                  <a:schemeClr val="tx1"/>
                </a:solidFill>
              </a:rPr>
              <a:t>Change and Continuity</a:t>
            </a:r>
          </a:p>
          <a:p>
            <a:pPr marL="285750" indent="-285750" algn="ctr">
              <a:buFont typeface="Arial" panose="020B0604020202020204" pitchFamily="34" charset="0"/>
              <a:buChar char="•"/>
            </a:pPr>
            <a:r>
              <a:rPr lang="en-GB" dirty="0" smtClean="0">
                <a:solidFill>
                  <a:schemeClr val="tx1"/>
                </a:solidFill>
              </a:rPr>
              <a:t>Significance</a:t>
            </a:r>
          </a:p>
          <a:p>
            <a:pPr marL="285750" indent="-285750" algn="ctr">
              <a:buFont typeface="Arial" panose="020B0604020202020204" pitchFamily="34" charset="0"/>
              <a:buChar char="•"/>
            </a:pPr>
            <a:r>
              <a:rPr lang="en-GB" dirty="0" smtClean="0">
                <a:solidFill>
                  <a:schemeClr val="tx1"/>
                </a:solidFill>
              </a:rPr>
              <a:t>Cause and Effect.</a:t>
            </a:r>
          </a:p>
          <a:p>
            <a:pPr marL="285750" indent="-285750" algn="ctr">
              <a:buFont typeface="Arial" panose="020B0604020202020204" pitchFamily="34" charset="0"/>
              <a:buChar char="•"/>
            </a:pPr>
            <a:endParaRPr lang="en-GB" dirty="0" smtClean="0">
              <a:solidFill>
                <a:schemeClr val="tx1"/>
              </a:solidFill>
            </a:endParaRPr>
          </a:p>
          <a:p>
            <a:pPr algn="ctr"/>
            <a:r>
              <a:rPr lang="en-GB" dirty="0" smtClean="0">
                <a:solidFill>
                  <a:schemeClr val="tx1"/>
                </a:solidFill>
              </a:rPr>
              <a:t>When we study any period of history, we always end up using at least one.</a:t>
            </a:r>
          </a:p>
          <a:p>
            <a:pPr algn="ctr"/>
            <a:endParaRPr lang="en-GB" dirty="0" smtClean="0">
              <a:solidFill>
                <a:schemeClr val="tx1"/>
              </a:solidFill>
            </a:endParaRPr>
          </a:p>
          <a:p>
            <a:pPr algn="ctr"/>
            <a:r>
              <a:rPr lang="en-GB" dirty="0" smtClean="0">
                <a:solidFill>
                  <a:schemeClr val="tx1"/>
                </a:solidFill>
              </a:rPr>
              <a:t>E.g. </a:t>
            </a:r>
            <a:r>
              <a:rPr lang="en-GB" dirty="0"/>
              <a:t>‘</a:t>
            </a:r>
            <a:r>
              <a:rPr lang="en-GB" dirty="0">
                <a:solidFill>
                  <a:schemeClr val="tx1"/>
                </a:solidFill>
              </a:rPr>
              <a:t>How significant was Cyrus’ conquest of Babylon for the Neo-Babylonian people</a:t>
            </a:r>
            <a:r>
              <a:rPr lang="en-GB" dirty="0" smtClean="0">
                <a:solidFill>
                  <a:schemeClr val="tx1"/>
                </a:solidFill>
              </a:rPr>
              <a:t>?’ </a:t>
            </a:r>
            <a:r>
              <a:rPr lang="en-GB" b="1" u="sng" dirty="0" smtClean="0">
                <a:solidFill>
                  <a:schemeClr val="tx1"/>
                </a:solidFill>
              </a:rPr>
              <a:t>– Second order concept is SIGNIFICANCE</a:t>
            </a:r>
            <a:endParaRPr lang="en-GB" i="1" dirty="0">
              <a:solidFill>
                <a:schemeClr val="tx1"/>
              </a:solidFill>
            </a:endParaRPr>
          </a:p>
        </p:txBody>
      </p:sp>
    </p:spTree>
    <p:extLst>
      <p:ext uri="{BB962C8B-B14F-4D97-AF65-F5344CB8AC3E}">
        <p14:creationId xmlns:p14="http://schemas.microsoft.com/office/powerpoint/2010/main" val="6032909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1" end="11"/>
                                            </p:txEl>
                                          </p:spTgt>
                                        </p:tgtEl>
                                        <p:attrNameLst>
                                          <p:attrName>style.visibility</p:attrName>
                                        </p:attrNameLst>
                                      </p:cBhvr>
                                      <p:to>
                                        <p:strVal val="visible"/>
                                      </p:to>
                                    </p:set>
                                    <p:animEffect transition="in" filter="fade">
                                      <p:cBhvr>
                                        <p:cTn id="7"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50006"/>
          </a:xfrm>
        </p:spPr>
        <p:style>
          <a:lnRef idx="1">
            <a:schemeClr val="accent5"/>
          </a:lnRef>
          <a:fillRef idx="2">
            <a:schemeClr val="accent5"/>
          </a:fillRef>
          <a:effectRef idx="1">
            <a:schemeClr val="accent5"/>
          </a:effectRef>
          <a:fontRef idx="minor">
            <a:schemeClr val="dk1"/>
          </a:fontRef>
        </p:style>
        <p:txBody>
          <a:bodyPr>
            <a:normAutofit/>
          </a:bodyPr>
          <a:lstStyle/>
          <a:p>
            <a:pPr algn="ctr"/>
            <a:r>
              <a:rPr lang="en-GB" sz="4000" b="1" u="sng" dirty="0" smtClean="0"/>
              <a:t>Question 4 – exam practise.</a:t>
            </a:r>
            <a:endParaRPr lang="en-GB" sz="4000" b="1" u="sng" dirty="0"/>
          </a:p>
        </p:txBody>
      </p:sp>
      <p:sp>
        <p:nvSpPr>
          <p:cNvPr id="3" name="Content Placeholder 2"/>
          <p:cNvSpPr>
            <a:spLocks noGrp="1"/>
          </p:cNvSpPr>
          <p:nvPr>
            <p:ph idx="1"/>
          </p:nvPr>
        </p:nvSpPr>
        <p:spPr>
          <a:xfrm>
            <a:off x="87738" y="1002966"/>
            <a:ext cx="8943572" cy="5719807"/>
          </a:xfrm>
        </p:spPr>
        <p:txBody>
          <a:bodyPr>
            <a:normAutofit/>
          </a:bodyPr>
          <a:lstStyle/>
          <a:p>
            <a:pPr marL="0" indent="0">
              <a:buNone/>
            </a:pPr>
            <a:r>
              <a:rPr lang="en-GB" sz="2000" b="1" u="sng" dirty="0" smtClean="0"/>
              <a:t>Passage A</a:t>
            </a:r>
            <a:r>
              <a:rPr lang="en-GB" sz="2000" dirty="0" smtClean="0"/>
              <a:t>: “Marduk</a:t>
            </a:r>
            <a:r>
              <a:rPr lang="en-GB" sz="2000" dirty="0"/>
              <a:t>… critically examined all the countries, and searched for a  just ruler who suited his heart, he took Cyrus, King of Anshan, by the hand, proclaimed his nomination, called his name for the lordship over the </a:t>
            </a:r>
            <a:r>
              <a:rPr lang="en-GB" sz="2000" dirty="0" smtClean="0"/>
              <a:t>world… From </a:t>
            </a:r>
            <a:r>
              <a:rPr lang="en-GB" sz="2000" dirty="0"/>
              <a:t>(Nineveh), Assur and Susa, from Akkad, </a:t>
            </a:r>
            <a:r>
              <a:rPr lang="en-GB" sz="2000" dirty="0" err="1"/>
              <a:t>Esunna</a:t>
            </a:r>
            <a:r>
              <a:rPr lang="en-GB" sz="2000" dirty="0"/>
              <a:t>, </a:t>
            </a:r>
            <a:r>
              <a:rPr lang="en-GB" sz="2000" dirty="0" err="1"/>
              <a:t>Zamba</a:t>
            </a:r>
            <a:r>
              <a:rPr lang="en-GB" sz="2000" dirty="0"/>
              <a:t>, </a:t>
            </a:r>
            <a:r>
              <a:rPr lang="en-GB" sz="2000" dirty="0" err="1"/>
              <a:t>Meturnu</a:t>
            </a:r>
            <a:r>
              <a:rPr lang="en-GB" sz="2000" dirty="0"/>
              <a:t>, and Der, to the land of </a:t>
            </a:r>
            <a:r>
              <a:rPr lang="en-GB" sz="2000" dirty="0" err="1"/>
              <a:t>Gutium</a:t>
            </a:r>
            <a:r>
              <a:rPr lang="en-GB" sz="2000" dirty="0"/>
              <a:t>, the cult places on the other side of the Tigris, who sanctuaries had been deserted a long time ago, I returned (their) gods to their (rightful) place, let them be housed there forever</a:t>
            </a:r>
            <a:r>
              <a:rPr lang="en-GB" sz="2000" dirty="0" smtClean="0"/>
              <a:t>”.</a:t>
            </a:r>
          </a:p>
          <a:p>
            <a:pPr marL="0" indent="0">
              <a:buNone/>
            </a:pPr>
            <a:endParaRPr lang="en-GB" sz="2000" dirty="0" smtClean="0">
              <a:solidFill>
                <a:srgbClr val="FF0000"/>
              </a:solidFill>
            </a:endParaRPr>
          </a:p>
          <a:p>
            <a:pPr marL="0" indent="0" algn="ctr">
              <a:buNone/>
            </a:pPr>
            <a:r>
              <a:rPr lang="en-GB" sz="2400" dirty="0" smtClean="0">
                <a:solidFill>
                  <a:srgbClr val="FF0000"/>
                </a:solidFill>
              </a:rPr>
              <a:t>Using details from passage A and your own knowledge, ‘</a:t>
            </a:r>
            <a:r>
              <a:rPr lang="en-GB" sz="2400" b="1" u="sng" dirty="0" smtClean="0">
                <a:solidFill>
                  <a:srgbClr val="FF0000"/>
                </a:solidFill>
              </a:rPr>
              <a:t>How </a:t>
            </a:r>
            <a:r>
              <a:rPr lang="en-GB" sz="2400" b="1" u="sng" dirty="0">
                <a:solidFill>
                  <a:srgbClr val="FF0000"/>
                </a:solidFill>
              </a:rPr>
              <a:t>significant was Cyrus’ conquest of Babylon for the Neo-Babylonian people</a:t>
            </a:r>
            <a:r>
              <a:rPr lang="en-GB" sz="2400" b="1" u="sng" dirty="0" smtClean="0">
                <a:solidFill>
                  <a:srgbClr val="FF0000"/>
                </a:solidFill>
              </a:rPr>
              <a:t>?’</a:t>
            </a:r>
            <a:endParaRPr lang="en-GB" sz="2400" b="1" u="sng" dirty="0">
              <a:solidFill>
                <a:srgbClr val="FF0000"/>
              </a:solidFill>
            </a:endParaRPr>
          </a:p>
          <a:p>
            <a:pPr algn="ctr"/>
            <a:endParaRPr lang="en-GB" sz="2000" b="1" dirty="0" smtClean="0"/>
          </a:p>
          <a:p>
            <a:pPr algn="ctr"/>
            <a:r>
              <a:rPr lang="en-GB" sz="2000" b="1" dirty="0" smtClean="0"/>
              <a:t>Sentence starter </a:t>
            </a:r>
            <a:r>
              <a:rPr lang="en-GB" sz="2000" dirty="0" smtClean="0"/>
              <a:t>= </a:t>
            </a:r>
            <a:r>
              <a:rPr lang="en-GB" sz="2000" i="1" dirty="0" smtClean="0"/>
              <a:t>“</a:t>
            </a:r>
            <a:r>
              <a:rPr lang="en-US" sz="2000" i="1" dirty="0"/>
              <a:t>The first point when assessing </a:t>
            </a:r>
            <a:r>
              <a:rPr lang="en-US" sz="2000" i="1" dirty="0" smtClean="0"/>
              <a:t>the significance of the conquest of Babylon is...</a:t>
            </a:r>
            <a:endParaRPr lang="en-US" dirty="0"/>
          </a:p>
          <a:p>
            <a:pPr marL="0" indent="0">
              <a:buNone/>
            </a:pPr>
            <a:endParaRPr lang="en-GB" sz="2000" i="1" dirty="0"/>
          </a:p>
        </p:txBody>
      </p:sp>
      <p:sp>
        <p:nvSpPr>
          <p:cNvPr id="5" name="Rectangle 4"/>
          <p:cNvSpPr/>
          <p:nvPr/>
        </p:nvSpPr>
        <p:spPr>
          <a:xfrm>
            <a:off x="0" y="4984124"/>
            <a:ext cx="9144000" cy="187387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1600" u="sng" dirty="0" smtClean="0"/>
              <a:t>REMEMBER</a:t>
            </a:r>
            <a:r>
              <a:rPr lang="en-GB" sz="1600" dirty="0" smtClean="0"/>
              <a:t> – this is </a:t>
            </a:r>
            <a:r>
              <a:rPr lang="en-GB" sz="1600" b="1" dirty="0" smtClean="0"/>
              <a:t>your</a:t>
            </a:r>
            <a:r>
              <a:rPr lang="en-GB" sz="1600" dirty="0" smtClean="0"/>
              <a:t> argument and it doesn’t have to agree with the statement completely. You might want to give a weighted argument, where you mostly agree/ disagree, but have the last part of your answer talk about the other side of the argument. </a:t>
            </a:r>
          </a:p>
          <a:p>
            <a:pPr algn="ctr"/>
            <a:endParaRPr lang="en-GB" sz="1600" dirty="0"/>
          </a:p>
          <a:p>
            <a:pPr algn="ctr"/>
            <a:r>
              <a:rPr lang="en-GB" sz="1600" dirty="0" smtClean="0"/>
              <a:t>E.g. Cyrus’ allowing people to continue with their own religions, daily practises and languages is a example of things staying the same, a CONTINUITY for the Babylonian people. – does that reduce the extent to which we can see the conquest as significant?</a:t>
            </a:r>
            <a:endParaRPr lang="en-GB" sz="1600" dirty="0"/>
          </a:p>
        </p:txBody>
      </p:sp>
    </p:spTree>
    <p:extLst>
      <p:ext uri="{BB962C8B-B14F-4D97-AF65-F5344CB8AC3E}">
        <p14:creationId xmlns:p14="http://schemas.microsoft.com/office/powerpoint/2010/main" val="417448130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666</TotalTime>
  <Words>1373</Words>
  <Application>Microsoft Macintosh PowerPoint</Application>
  <PresentationFormat>On-screen Show (4:3)</PresentationFormat>
  <Paragraphs>85</Paragraphs>
  <Slides>8</Slides>
  <Notes>3</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Cyrus the liberator</vt:lpstr>
      <vt:lpstr>Cyrus the liberal/ liberator of the Jews</vt:lpstr>
      <vt:lpstr>Where was the Levant?</vt:lpstr>
      <vt:lpstr>PowerPoint Presentation</vt:lpstr>
      <vt:lpstr>Question 4 – exam practise</vt:lpstr>
      <vt:lpstr>Question 4 – exam practise.</vt:lpstr>
    </vt:vector>
  </TitlesOfParts>
  <Company>Aldridge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Kolaric A</dc:creator>
  <cp:lastModifiedBy>Michael Scott</cp:lastModifiedBy>
  <cp:revision>51</cp:revision>
  <dcterms:created xsi:type="dcterms:W3CDTF">2017-09-13T11:21:45Z</dcterms:created>
  <dcterms:modified xsi:type="dcterms:W3CDTF">2020-02-27T10:42:49Z</dcterms:modified>
</cp:coreProperties>
</file>