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66" r:id="rId2"/>
    <p:sldId id="267" r:id="rId3"/>
    <p:sldId id="268" r:id="rId4"/>
    <p:sldId id="269" r:id="rId5"/>
    <p:sldId id="270" r:id="rId6"/>
    <p:sldId id="271" r:id="rId7"/>
    <p:sldId id="272" r:id="rId8"/>
    <p:sldId id="273" r:id="rId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7114" autoAdjust="0"/>
  </p:normalViewPr>
  <p:slideViewPr>
    <p:cSldViewPr snapToGrid="0">
      <p:cViewPr varScale="1">
        <p:scale>
          <a:sx n="167" d="100"/>
          <a:sy n="167" d="100"/>
        </p:scale>
        <p:origin x="-1952" y="-1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5EE0CDD0-7CFC-48E7-9E78-48FC00E9FDA5}" type="datetimeFigureOut">
              <a:rPr lang="en-GB" smtClean="0"/>
              <a:t>27/02/20</a:t>
            </a:fld>
            <a:endParaRPr lang="en-GB"/>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D7CA11C3-086C-4D51-A13A-5846A28B9953}" type="slidenum">
              <a:rPr lang="en-GB" smtClean="0"/>
              <a:t>‹#›</a:t>
            </a:fld>
            <a:endParaRPr lang="en-GB"/>
          </a:p>
        </p:txBody>
      </p:sp>
    </p:spTree>
    <p:extLst>
      <p:ext uri="{BB962C8B-B14F-4D97-AF65-F5344CB8AC3E}">
        <p14:creationId xmlns:p14="http://schemas.microsoft.com/office/powerpoint/2010/main" val="27577114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CAFDDB-172E-6940-8D28-C3FFB09A094B}" type="slidenum">
              <a:rPr lang="en-US" smtClean="0"/>
              <a:t>1</a:t>
            </a:fld>
            <a:endParaRPr lang="en-US"/>
          </a:p>
        </p:txBody>
      </p:sp>
    </p:spTree>
    <p:extLst>
      <p:ext uri="{BB962C8B-B14F-4D97-AF65-F5344CB8AC3E}">
        <p14:creationId xmlns:p14="http://schemas.microsoft.com/office/powerpoint/2010/main" val="676736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962320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Herodotus extract</a:t>
            </a:r>
          </a:p>
        </p:txBody>
      </p:sp>
      <p:sp>
        <p:nvSpPr>
          <p:cNvPr id="4" name="Slide Number Placeholder 3"/>
          <p:cNvSpPr>
            <a:spLocks noGrp="1"/>
          </p:cNvSpPr>
          <p:nvPr>
            <p:ph type="sldNum" sz="quarter" idx="10"/>
          </p:nvPr>
        </p:nvSpPr>
        <p:spPr/>
        <p:txBody>
          <a:bodyPr/>
          <a:lstStyle/>
          <a:p>
            <a:fld id="{C9338021-FB0C-47CC-8B6B-95500D0B03EF}" type="slidenum">
              <a:rPr lang="en-GB" smtClean="0"/>
              <a:t>6</a:t>
            </a:fld>
            <a:endParaRPr lang="en-GB"/>
          </a:p>
        </p:txBody>
      </p:sp>
    </p:spTree>
    <p:extLst>
      <p:ext uri="{BB962C8B-B14F-4D97-AF65-F5344CB8AC3E}">
        <p14:creationId xmlns:p14="http://schemas.microsoft.com/office/powerpoint/2010/main" val="3328461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Handout for</a:t>
            </a:r>
            <a:r>
              <a:rPr lang="en-GB" baseline="0" dirty="0" smtClean="0"/>
              <a:t> more detail on what should be included.</a:t>
            </a:r>
            <a:endParaRPr lang="en-GB" dirty="0"/>
          </a:p>
        </p:txBody>
      </p:sp>
      <p:sp>
        <p:nvSpPr>
          <p:cNvPr id="4" name="Slide Number Placeholder 3"/>
          <p:cNvSpPr>
            <a:spLocks noGrp="1"/>
          </p:cNvSpPr>
          <p:nvPr>
            <p:ph type="sldNum" sz="quarter" idx="10"/>
          </p:nvPr>
        </p:nvSpPr>
        <p:spPr/>
        <p:txBody>
          <a:bodyPr/>
          <a:lstStyle/>
          <a:p>
            <a:fld id="{C9338021-FB0C-47CC-8B6B-95500D0B03EF}" type="slidenum">
              <a:rPr lang="en-GB" smtClean="0"/>
              <a:t>8</a:t>
            </a:fld>
            <a:endParaRPr lang="en-GB"/>
          </a:p>
        </p:txBody>
      </p:sp>
    </p:spTree>
    <p:extLst>
      <p:ext uri="{BB962C8B-B14F-4D97-AF65-F5344CB8AC3E}">
        <p14:creationId xmlns:p14="http://schemas.microsoft.com/office/powerpoint/2010/main" val="3592151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11DD5D0-32FA-4EEF-A429-759657E4FF0E}"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3689DB-FF5D-41F9-BDF6-CDB17E6F4CB2}" type="slidenum">
              <a:rPr lang="en-GB" smtClean="0"/>
              <a:t>‹#›</a:t>
            </a:fld>
            <a:endParaRPr lang="en-GB"/>
          </a:p>
        </p:txBody>
      </p:sp>
    </p:spTree>
    <p:extLst>
      <p:ext uri="{BB962C8B-B14F-4D97-AF65-F5344CB8AC3E}">
        <p14:creationId xmlns:p14="http://schemas.microsoft.com/office/powerpoint/2010/main" val="3952472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1DD5D0-32FA-4EEF-A429-759657E4FF0E}"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3689DB-FF5D-41F9-BDF6-CDB17E6F4CB2}" type="slidenum">
              <a:rPr lang="en-GB" smtClean="0"/>
              <a:t>‹#›</a:t>
            </a:fld>
            <a:endParaRPr lang="en-GB"/>
          </a:p>
        </p:txBody>
      </p:sp>
    </p:spTree>
    <p:extLst>
      <p:ext uri="{BB962C8B-B14F-4D97-AF65-F5344CB8AC3E}">
        <p14:creationId xmlns:p14="http://schemas.microsoft.com/office/powerpoint/2010/main" val="2210343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1DD5D0-32FA-4EEF-A429-759657E4FF0E}"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3689DB-FF5D-41F9-BDF6-CDB17E6F4CB2}" type="slidenum">
              <a:rPr lang="en-GB" smtClean="0"/>
              <a:t>‹#›</a:t>
            </a:fld>
            <a:endParaRPr lang="en-GB"/>
          </a:p>
        </p:txBody>
      </p:sp>
    </p:spTree>
    <p:extLst>
      <p:ext uri="{BB962C8B-B14F-4D97-AF65-F5344CB8AC3E}">
        <p14:creationId xmlns:p14="http://schemas.microsoft.com/office/powerpoint/2010/main" val="1228869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1DD5D0-32FA-4EEF-A429-759657E4FF0E}"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3689DB-FF5D-41F9-BDF6-CDB17E6F4CB2}" type="slidenum">
              <a:rPr lang="en-GB" smtClean="0"/>
              <a:t>‹#›</a:t>
            </a:fld>
            <a:endParaRPr lang="en-GB"/>
          </a:p>
        </p:txBody>
      </p:sp>
    </p:spTree>
    <p:extLst>
      <p:ext uri="{BB962C8B-B14F-4D97-AF65-F5344CB8AC3E}">
        <p14:creationId xmlns:p14="http://schemas.microsoft.com/office/powerpoint/2010/main" val="2065330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11DD5D0-32FA-4EEF-A429-759657E4FF0E}"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3689DB-FF5D-41F9-BDF6-CDB17E6F4CB2}" type="slidenum">
              <a:rPr lang="en-GB" smtClean="0"/>
              <a:t>‹#›</a:t>
            </a:fld>
            <a:endParaRPr lang="en-GB"/>
          </a:p>
        </p:txBody>
      </p:sp>
    </p:spTree>
    <p:extLst>
      <p:ext uri="{BB962C8B-B14F-4D97-AF65-F5344CB8AC3E}">
        <p14:creationId xmlns:p14="http://schemas.microsoft.com/office/powerpoint/2010/main" val="4056982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11DD5D0-32FA-4EEF-A429-759657E4FF0E}" type="datetimeFigureOut">
              <a:rPr lang="en-GB" smtClean="0"/>
              <a:t>27/02/20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3689DB-FF5D-41F9-BDF6-CDB17E6F4CB2}" type="slidenum">
              <a:rPr lang="en-GB" smtClean="0"/>
              <a:t>‹#›</a:t>
            </a:fld>
            <a:endParaRPr lang="en-GB"/>
          </a:p>
        </p:txBody>
      </p:sp>
    </p:spTree>
    <p:extLst>
      <p:ext uri="{BB962C8B-B14F-4D97-AF65-F5344CB8AC3E}">
        <p14:creationId xmlns:p14="http://schemas.microsoft.com/office/powerpoint/2010/main" val="2122591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11DD5D0-32FA-4EEF-A429-759657E4FF0E}" type="datetimeFigureOut">
              <a:rPr lang="en-GB" smtClean="0"/>
              <a:t>27/02/20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23689DB-FF5D-41F9-BDF6-CDB17E6F4CB2}" type="slidenum">
              <a:rPr lang="en-GB" smtClean="0"/>
              <a:t>‹#›</a:t>
            </a:fld>
            <a:endParaRPr lang="en-GB"/>
          </a:p>
        </p:txBody>
      </p:sp>
    </p:spTree>
    <p:extLst>
      <p:ext uri="{BB962C8B-B14F-4D97-AF65-F5344CB8AC3E}">
        <p14:creationId xmlns:p14="http://schemas.microsoft.com/office/powerpoint/2010/main" val="2033279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11DD5D0-32FA-4EEF-A429-759657E4FF0E}" type="datetimeFigureOut">
              <a:rPr lang="en-GB" smtClean="0"/>
              <a:t>27/02/20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23689DB-FF5D-41F9-BDF6-CDB17E6F4CB2}" type="slidenum">
              <a:rPr lang="en-GB" smtClean="0"/>
              <a:t>‹#›</a:t>
            </a:fld>
            <a:endParaRPr lang="en-GB"/>
          </a:p>
        </p:txBody>
      </p:sp>
    </p:spTree>
    <p:extLst>
      <p:ext uri="{BB962C8B-B14F-4D97-AF65-F5344CB8AC3E}">
        <p14:creationId xmlns:p14="http://schemas.microsoft.com/office/powerpoint/2010/main" val="2159431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1DD5D0-32FA-4EEF-A429-759657E4FF0E}" type="datetimeFigureOut">
              <a:rPr lang="en-GB" smtClean="0"/>
              <a:t>27/02/20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23689DB-FF5D-41F9-BDF6-CDB17E6F4CB2}" type="slidenum">
              <a:rPr lang="en-GB" smtClean="0"/>
              <a:t>‹#›</a:t>
            </a:fld>
            <a:endParaRPr lang="en-GB"/>
          </a:p>
        </p:txBody>
      </p:sp>
    </p:spTree>
    <p:extLst>
      <p:ext uri="{BB962C8B-B14F-4D97-AF65-F5344CB8AC3E}">
        <p14:creationId xmlns:p14="http://schemas.microsoft.com/office/powerpoint/2010/main" val="4203915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11DD5D0-32FA-4EEF-A429-759657E4FF0E}" type="datetimeFigureOut">
              <a:rPr lang="en-GB" smtClean="0"/>
              <a:t>27/02/20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3689DB-FF5D-41F9-BDF6-CDB17E6F4CB2}" type="slidenum">
              <a:rPr lang="en-GB" smtClean="0"/>
              <a:t>‹#›</a:t>
            </a:fld>
            <a:endParaRPr lang="en-GB"/>
          </a:p>
        </p:txBody>
      </p:sp>
    </p:spTree>
    <p:extLst>
      <p:ext uri="{BB962C8B-B14F-4D97-AF65-F5344CB8AC3E}">
        <p14:creationId xmlns:p14="http://schemas.microsoft.com/office/powerpoint/2010/main" val="567066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11DD5D0-32FA-4EEF-A429-759657E4FF0E}" type="datetimeFigureOut">
              <a:rPr lang="en-GB" smtClean="0"/>
              <a:t>27/02/20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3689DB-FF5D-41F9-BDF6-CDB17E6F4CB2}" type="slidenum">
              <a:rPr lang="en-GB" smtClean="0"/>
              <a:t>‹#›</a:t>
            </a:fld>
            <a:endParaRPr lang="en-GB"/>
          </a:p>
        </p:txBody>
      </p:sp>
    </p:spTree>
    <p:extLst>
      <p:ext uri="{BB962C8B-B14F-4D97-AF65-F5344CB8AC3E}">
        <p14:creationId xmlns:p14="http://schemas.microsoft.com/office/powerpoint/2010/main" val="121686941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1DD5D0-32FA-4EEF-A429-759657E4FF0E}" type="datetimeFigureOut">
              <a:rPr lang="en-GB" smtClean="0"/>
              <a:t>27/02/20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3689DB-FF5D-41F9-BDF6-CDB17E6F4CB2}" type="slidenum">
              <a:rPr lang="en-GB" smtClean="0"/>
              <a:t>‹#›</a:t>
            </a:fld>
            <a:endParaRPr lang="en-GB"/>
          </a:p>
        </p:txBody>
      </p:sp>
    </p:spTree>
    <p:extLst>
      <p:ext uri="{BB962C8B-B14F-4D97-AF65-F5344CB8AC3E}">
        <p14:creationId xmlns:p14="http://schemas.microsoft.com/office/powerpoint/2010/main" val="21680964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47988"/>
            <a:ext cx="9144000" cy="256265"/>
          </a:xfrm>
          <a:prstGeom prst="rect">
            <a:avLst/>
          </a:prstGeom>
        </p:spPr>
      </p:pic>
      <p:pic>
        <p:nvPicPr>
          <p:cNvPr id="10" name="Picture 9"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01735"/>
            <a:ext cx="9144000" cy="256265"/>
          </a:xfrm>
          <a:prstGeom prst="rect">
            <a:avLst/>
          </a:prstGeom>
        </p:spPr>
      </p:pic>
      <p:sp>
        <p:nvSpPr>
          <p:cNvPr id="14" name="TextBox 13"/>
          <p:cNvSpPr txBox="1"/>
          <p:nvPr/>
        </p:nvSpPr>
        <p:spPr>
          <a:xfrm>
            <a:off x="435254" y="4448955"/>
            <a:ext cx="2253717" cy="646331"/>
          </a:xfrm>
          <a:prstGeom prst="rect">
            <a:avLst/>
          </a:prstGeom>
          <a:noFill/>
        </p:spPr>
        <p:txBody>
          <a:bodyPr wrap="none">
            <a:spAutoFit/>
          </a:bodyPr>
          <a:lstStyle/>
          <a:p>
            <a:pPr>
              <a:defRPr/>
            </a:pPr>
            <a:r>
              <a:rPr lang="en-US" b="1" i="1" dirty="0" smtClean="0">
                <a:solidFill>
                  <a:srgbClr val="FFFFFF"/>
                </a:solidFill>
              </a:rPr>
              <a:t>Cyrus the Great</a:t>
            </a:r>
          </a:p>
          <a:p>
            <a:pPr>
              <a:defRPr/>
            </a:pPr>
            <a:r>
              <a:rPr lang="en-US" b="1" i="1" dirty="0">
                <a:solidFill>
                  <a:srgbClr val="FFFFFF"/>
                </a:solidFill>
              </a:rPr>
              <a:t>6</a:t>
            </a:r>
            <a:r>
              <a:rPr lang="en-US" b="1" i="1" dirty="0" smtClean="0">
                <a:solidFill>
                  <a:srgbClr val="FFFFFF"/>
                </a:solidFill>
              </a:rPr>
              <a:t>. The death of Cyrus</a:t>
            </a:r>
            <a:endParaRPr lang="en-US" b="1" i="1" dirty="0">
              <a:solidFill>
                <a:srgbClr val="FFFFFF"/>
              </a:solidFill>
            </a:endParaRPr>
          </a:p>
        </p:txBody>
      </p:sp>
      <p:pic>
        <p:nvPicPr>
          <p:cNvPr id="3" name="Picture 2" descr="Screen Shot 2020-02-27 at 10.43.3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72" y="0"/>
            <a:ext cx="9131328" cy="6858000"/>
          </a:xfrm>
          <a:prstGeom prst="rect">
            <a:avLst/>
          </a:prstGeom>
        </p:spPr>
      </p:pic>
    </p:spTree>
    <p:extLst>
      <p:ext uri="{BB962C8B-B14F-4D97-AF65-F5344CB8AC3E}">
        <p14:creationId xmlns:p14="http://schemas.microsoft.com/office/powerpoint/2010/main" val="205036472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6751" y="1476165"/>
            <a:ext cx="1619729" cy="4847481"/>
          </a:xfrm>
          <a:prstGeom prst="rect">
            <a:avLst/>
          </a:prstGeom>
          <a:solidFill>
            <a:srgbClr val="FCC02E"/>
          </a:solidFill>
          <a:ln>
            <a:noFill/>
          </a:ln>
          <a:scene3d>
            <a:camera prst="orthographicFront"/>
            <a:lightRig rig="threePt" dir="t"/>
          </a:scene3d>
          <a:sp3d>
            <a:bevelT/>
          </a:sp3d>
        </p:spPr>
        <p:txBody>
          <a:bodyPr wrap="square">
            <a:spAutoFit/>
          </a:bodyPr>
          <a:lstStyle/>
          <a:p>
            <a:pPr defTabSz="385763">
              <a:defRPr/>
            </a:pPr>
            <a:r>
              <a:rPr lang="en-GB" b="1" dirty="0">
                <a:solidFill>
                  <a:prstClr val="black"/>
                </a:solidFill>
                <a:latin typeface="Calibri" panose="020F0502020204030204"/>
                <a:cs typeface="Arial" panose="020B0604020202020204" pitchFamily="34" charset="0"/>
              </a:rPr>
              <a:t>Lesson Objectives</a:t>
            </a:r>
            <a:r>
              <a:rPr lang="en-GB" b="1" dirty="0" smtClean="0">
                <a:solidFill>
                  <a:prstClr val="black"/>
                </a:solidFill>
                <a:latin typeface="Calibri" panose="020F0502020204030204"/>
                <a:cs typeface="Arial" panose="020B0604020202020204" pitchFamily="34" charset="0"/>
              </a:rPr>
              <a:t>:</a:t>
            </a:r>
          </a:p>
          <a:p>
            <a:pPr defTabSz="385763">
              <a:defRPr/>
            </a:pPr>
            <a:endParaRPr lang="en-GB" b="1" dirty="0">
              <a:solidFill>
                <a:prstClr val="black"/>
              </a:solidFill>
              <a:latin typeface="Calibri" panose="020F0502020204030204"/>
              <a:cs typeface="Arial" panose="020B0604020202020204" pitchFamily="34" charset="0"/>
            </a:endParaRPr>
          </a:p>
          <a:p>
            <a:r>
              <a:rPr lang="en-GB" sz="2000" dirty="0"/>
              <a:t>L.O. to understand and explain the events surrounding the death of Cyrus the Great.</a:t>
            </a:r>
          </a:p>
          <a:p>
            <a:endParaRPr lang="en-GB" sz="2000" dirty="0"/>
          </a:p>
          <a:p>
            <a:r>
              <a:rPr lang="en-GB" sz="2000" dirty="0"/>
              <a:t>L.O. to practise exam skills</a:t>
            </a:r>
            <a:r>
              <a:rPr lang="en-GB" sz="1600" dirty="0"/>
              <a:t>.</a:t>
            </a:r>
          </a:p>
          <a:p>
            <a:pPr defTabSz="385763">
              <a:defRPr/>
            </a:pPr>
            <a:endParaRPr lang="en-GB" sz="1500" b="1" dirty="0">
              <a:solidFill>
                <a:prstClr val="black"/>
              </a:solidFill>
              <a:latin typeface="Calibri" panose="020F0502020204030204"/>
              <a:cs typeface="Arial" panose="020B0604020202020204" pitchFamily="34" charset="0"/>
            </a:endParaRPr>
          </a:p>
        </p:txBody>
      </p:sp>
      <p:sp>
        <p:nvSpPr>
          <p:cNvPr id="7" name="TextBox 6"/>
          <p:cNvSpPr txBox="1"/>
          <p:nvPr/>
        </p:nvSpPr>
        <p:spPr>
          <a:xfrm>
            <a:off x="1260982" y="162862"/>
            <a:ext cx="6608267" cy="707886"/>
          </a:xfrm>
          <a:prstGeom prst="rect">
            <a:avLst/>
          </a:prstGeom>
          <a:noFill/>
        </p:spPr>
        <p:txBody>
          <a:bodyPr wrap="square" rtlCol="0">
            <a:spAutoFit/>
          </a:bodyPr>
          <a:lstStyle/>
          <a:p>
            <a:pPr algn="ctr"/>
            <a:r>
              <a:rPr lang="en-GB" sz="4000" b="1" u="sng" dirty="0"/>
              <a:t>Title</a:t>
            </a:r>
            <a:r>
              <a:rPr lang="en-GB" sz="3600" b="1" u="sng" dirty="0"/>
              <a:t>: </a:t>
            </a:r>
            <a:r>
              <a:rPr lang="en-GB" sz="4000" b="1" u="sng" dirty="0" smtClean="0"/>
              <a:t>The Death of Cyrus</a:t>
            </a:r>
            <a:endParaRPr lang="en-GB" sz="3200" b="1" u="sng" dirty="0">
              <a:latin typeface="Century Gothic" panose="020B0502020202020204" pitchFamily="34" charset="0"/>
            </a:endParaRPr>
          </a:p>
        </p:txBody>
      </p:sp>
      <p:sp>
        <p:nvSpPr>
          <p:cNvPr id="20" name="TextBox 19"/>
          <p:cNvSpPr txBox="1"/>
          <p:nvPr/>
        </p:nvSpPr>
        <p:spPr>
          <a:xfrm>
            <a:off x="7571868" y="84346"/>
            <a:ext cx="1572132" cy="507831"/>
          </a:xfrm>
          <a:prstGeom prst="rect">
            <a:avLst/>
          </a:prstGeom>
          <a:noFill/>
        </p:spPr>
        <p:txBody>
          <a:bodyPr wrap="square" rtlCol="0">
            <a:spAutoFit/>
          </a:bodyPr>
          <a:lstStyle/>
          <a:p>
            <a:pPr algn="r"/>
            <a:fld id="{3C3CF9CA-01E0-44F4-86AE-C98869E16A83}" type="datetime4">
              <a:rPr lang="en-GB" sz="1350" b="1" u="sng">
                <a:latin typeface="Century Gothic" panose="020B0502020202020204" pitchFamily="34" charset="0"/>
              </a:rPr>
              <a:t>February 27, 2020</a:t>
            </a:fld>
            <a:endParaRPr lang="en-GB" sz="1013" b="1" u="sng" dirty="0">
              <a:latin typeface="Century Gothic" panose="020B0502020202020204" pitchFamily="34" charset="0"/>
            </a:endParaRPr>
          </a:p>
        </p:txBody>
      </p:sp>
      <p:sp>
        <p:nvSpPr>
          <p:cNvPr id="19" name="TextBox 18"/>
          <p:cNvSpPr txBox="1"/>
          <p:nvPr/>
        </p:nvSpPr>
        <p:spPr>
          <a:xfrm>
            <a:off x="2281514" y="893211"/>
            <a:ext cx="4904852" cy="646331"/>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b="1" dirty="0">
                <a:solidFill>
                  <a:prstClr val="black"/>
                </a:solidFill>
                <a:latin typeface="Calibri" panose="020F0502020204030204"/>
                <a:cs typeface="Arial" panose="020B0604020202020204" pitchFamily="34" charset="0"/>
              </a:rPr>
              <a:t>RRR:  </a:t>
            </a:r>
            <a:r>
              <a:rPr lang="en-GB" b="1" dirty="0" smtClean="0">
                <a:solidFill>
                  <a:prstClr val="black"/>
                </a:solidFill>
                <a:latin typeface="Calibri" panose="020F0502020204030204"/>
                <a:cs typeface="Arial" panose="020B0604020202020204" pitchFamily="34" charset="0"/>
              </a:rPr>
              <a:t>summarise the death of Cyrus into 6 main steps</a:t>
            </a:r>
            <a:endParaRPr lang="en-GB" dirty="0">
              <a:solidFill>
                <a:prstClr val="black"/>
              </a:solidFill>
              <a:latin typeface="Calibri" panose="020F0502020204030204"/>
              <a:cs typeface="Arial" panose="020B0604020202020204" pitchFamily="34" charset="0"/>
            </a:endParaRPr>
          </a:p>
        </p:txBody>
      </p:sp>
      <p:sp>
        <p:nvSpPr>
          <p:cNvPr id="21" name="TextBox 20"/>
          <p:cNvSpPr txBox="1"/>
          <p:nvPr/>
        </p:nvSpPr>
        <p:spPr>
          <a:xfrm>
            <a:off x="1856191" y="1589900"/>
            <a:ext cx="6942278" cy="5055230"/>
          </a:xfrm>
          <a:prstGeom prst="rect">
            <a:avLst/>
          </a:prstGeom>
          <a:solidFill>
            <a:schemeClr val="bg1">
              <a:lumMod val="95000"/>
            </a:schemeClr>
          </a:solidFill>
        </p:spPr>
        <p:txBody>
          <a:bodyPr wrap="square" rtlCol="0">
            <a:spAutoFit/>
          </a:bodyPr>
          <a:lstStyle/>
          <a:p>
            <a:pPr marL="514350" indent="-514350">
              <a:lnSpc>
                <a:spcPct val="150000"/>
              </a:lnSpc>
              <a:buAutoNum type="arabicPeriod"/>
            </a:pPr>
            <a:r>
              <a:rPr lang="en-GB" dirty="0"/>
              <a:t>What was the name of </a:t>
            </a:r>
            <a:r>
              <a:rPr lang="en-GB" dirty="0" err="1"/>
              <a:t>Astyages</a:t>
            </a:r>
            <a:r>
              <a:rPr lang="en-GB" dirty="0"/>
              <a:t>’ capital?</a:t>
            </a:r>
          </a:p>
          <a:p>
            <a:pPr marL="514350" indent="-514350">
              <a:lnSpc>
                <a:spcPct val="150000"/>
              </a:lnSpc>
              <a:buAutoNum type="arabicPeriod"/>
            </a:pPr>
            <a:r>
              <a:rPr lang="en-GB" dirty="0"/>
              <a:t>What was the name of the general who turned against </a:t>
            </a:r>
            <a:r>
              <a:rPr lang="en-GB" dirty="0" err="1"/>
              <a:t>Astyages</a:t>
            </a:r>
            <a:r>
              <a:rPr lang="en-GB" dirty="0"/>
              <a:t> and fought for Cyrus instead?</a:t>
            </a:r>
          </a:p>
          <a:p>
            <a:pPr marL="514350" indent="-514350">
              <a:lnSpc>
                <a:spcPct val="150000"/>
              </a:lnSpc>
              <a:buAutoNum type="arabicPeriod"/>
            </a:pPr>
            <a:r>
              <a:rPr lang="en-GB" dirty="0"/>
              <a:t>What was the name of the King of Lydia, defeated by Cyrus in 546BC?</a:t>
            </a:r>
          </a:p>
          <a:p>
            <a:pPr marL="514350" indent="-514350">
              <a:lnSpc>
                <a:spcPct val="150000"/>
              </a:lnSpc>
              <a:buAutoNum type="arabicPeriod"/>
            </a:pPr>
            <a:r>
              <a:rPr lang="en-GB" dirty="0"/>
              <a:t>Why did Croesus not expect Cyrus to pursue him back to the Lydian capital, Sardis?</a:t>
            </a:r>
          </a:p>
          <a:p>
            <a:pPr marL="514350" indent="-514350">
              <a:lnSpc>
                <a:spcPct val="150000"/>
              </a:lnSpc>
              <a:buAutoNum type="arabicPeriod"/>
            </a:pPr>
            <a:r>
              <a:rPr lang="en-GB" dirty="0"/>
              <a:t>Why did Cyrus decide to spare Croesus?</a:t>
            </a:r>
          </a:p>
          <a:p>
            <a:pPr marL="514350" indent="-514350">
              <a:lnSpc>
                <a:spcPct val="150000"/>
              </a:lnSpc>
              <a:buAutoNum type="arabicPeriod"/>
            </a:pPr>
            <a:r>
              <a:rPr lang="en-GB" dirty="0"/>
              <a:t>In what year did Cyrus begin the conquest of Babylon?</a:t>
            </a:r>
          </a:p>
          <a:p>
            <a:pPr marL="514350" indent="-514350">
              <a:lnSpc>
                <a:spcPct val="150000"/>
              </a:lnSpc>
              <a:buAutoNum type="arabicPeriod"/>
            </a:pPr>
            <a:r>
              <a:rPr lang="en-GB" dirty="0"/>
              <a:t>How did Cyrus use the Babylonian god, </a:t>
            </a:r>
            <a:r>
              <a:rPr lang="en-GB" dirty="0" err="1"/>
              <a:t>Marduk</a:t>
            </a:r>
            <a:r>
              <a:rPr lang="en-GB" dirty="0"/>
              <a:t>, as part of his conquest?</a:t>
            </a:r>
          </a:p>
          <a:p>
            <a:pPr marL="514350" indent="-514350">
              <a:lnSpc>
                <a:spcPct val="150000"/>
              </a:lnSpc>
              <a:buFont typeface="Arial" panose="020B0604020202020204" pitchFamily="34" charset="0"/>
              <a:buAutoNum type="arabicPeriod"/>
            </a:pPr>
            <a:r>
              <a:rPr lang="en-GB" dirty="0"/>
              <a:t>Why did the Jews of Babylon think of Cyrus as a ‘messiah’?</a:t>
            </a:r>
          </a:p>
        </p:txBody>
      </p:sp>
      <p:pic>
        <p:nvPicPr>
          <p:cNvPr id="2" name="Picture 1"/>
          <p:cNvPicPr>
            <a:picLocks noChangeAspect="1"/>
          </p:cNvPicPr>
          <p:nvPr/>
        </p:nvPicPr>
        <p:blipFill>
          <a:blip r:embed="rId3"/>
          <a:stretch>
            <a:fillRect/>
          </a:stretch>
        </p:blipFill>
        <p:spPr>
          <a:xfrm>
            <a:off x="170599" y="224675"/>
            <a:ext cx="1549528" cy="1102222"/>
          </a:xfrm>
          <a:prstGeom prst="rect">
            <a:avLst/>
          </a:prstGeom>
        </p:spPr>
      </p:pic>
    </p:spTree>
    <p:extLst>
      <p:ext uri="{BB962C8B-B14F-4D97-AF65-F5344CB8AC3E}">
        <p14:creationId xmlns:p14="http://schemas.microsoft.com/office/powerpoint/2010/main" val="281160769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886700" cy="1072501"/>
          </a:xfrm>
        </p:spPr>
        <p:txBody>
          <a:bodyPr>
            <a:normAutofit/>
          </a:bodyPr>
          <a:lstStyle/>
          <a:p>
            <a:pPr algn="ctr"/>
            <a:r>
              <a:rPr lang="en-GB" sz="4000" b="1" u="sng" dirty="0" smtClean="0"/>
              <a:t>Cyrus recap quiz</a:t>
            </a:r>
            <a:endParaRPr lang="en-GB" sz="4000" b="1" u="sng" dirty="0"/>
          </a:p>
        </p:txBody>
      </p:sp>
      <p:sp>
        <p:nvSpPr>
          <p:cNvPr id="3" name="Content Placeholder 2"/>
          <p:cNvSpPr>
            <a:spLocks noGrp="1"/>
          </p:cNvSpPr>
          <p:nvPr>
            <p:ph idx="1"/>
          </p:nvPr>
        </p:nvSpPr>
        <p:spPr>
          <a:xfrm>
            <a:off x="193990" y="1339783"/>
            <a:ext cx="6267986" cy="5337913"/>
          </a:xfrm>
        </p:spPr>
        <p:txBody>
          <a:bodyPr>
            <a:normAutofit fontScale="92500" lnSpcReduction="20000"/>
          </a:bodyPr>
          <a:lstStyle/>
          <a:p>
            <a:pPr marL="514350" indent="-514350">
              <a:buAutoNum type="arabicPeriod"/>
            </a:pPr>
            <a:r>
              <a:rPr lang="en-GB" dirty="0" err="1" smtClean="0"/>
              <a:t>Ectabana</a:t>
            </a:r>
            <a:endParaRPr lang="en-GB" dirty="0" smtClean="0"/>
          </a:p>
          <a:p>
            <a:pPr marL="514350" indent="-514350">
              <a:buAutoNum type="arabicPeriod"/>
            </a:pPr>
            <a:r>
              <a:rPr lang="en-GB" dirty="0" err="1" smtClean="0"/>
              <a:t>Harpagus</a:t>
            </a:r>
            <a:endParaRPr lang="en-GB" dirty="0" smtClean="0"/>
          </a:p>
          <a:p>
            <a:pPr marL="514350" indent="-514350">
              <a:buAutoNum type="arabicPeriod"/>
            </a:pPr>
            <a:r>
              <a:rPr lang="en-GB" dirty="0" smtClean="0"/>
              <a:t>Croesus</a:t>
            </a:r>
          </a:p>
          <a:p>
            <a:pPr marL="514350" indent="-514350">
              <a:buAutoNum type="arabicPeriod"/>
            </a:pPr>
            <a:r>
              <a:rPr lang="en-GB" dirty="0" smtClean="0"/>
              <a:t>Wars were almost never fought in the winter.</a:t>
            </a:r>
          </a:p>
          <a:p>
            <a:pPr marL="514350" indent="-514350">
              <a:buAutoNum type="arabicPeriod"/>
            </a:pPr>
            <a:r>
              <a:rPr lang="en-GB" dirty="0" smtClean="0"/>
              <a:t>Cyrus believed that the gods wanted Croesus to be saved.</a:t>
            </a:r>
          </a:p>
          <a:p>
            <a:pPr marL="514350" indent="-514350">
              <a:buAutoNum type="arabicPeriod"/>
            </a:pPr>
            <a:r>
              <a:rPr lang="en-GB" dirty="0" smtClean="0"/>
              <a:t>539</a:t>
            </a:r>
          </a:p>
          <a:p>
            <a:pPr marL="514350" indent="-514350">
              <a:buAutoNum type="arabicPeriod"/>
            </a:pPr>
            <a:r>
              <a:rPr lang="en-GB" dirty="0" smtClean="0"/>
              <a:t>Cyrus put out propaganda that implied he was working on behalf of Marduk, that he had been chosen by the god as a liberator.</a:t>
            </a:r>
          </a:p>
          <a:p>
            <a:pPr marL="514350" indent="-514350">
              <a:buAutoNum type="arabicPeriod"/>
            </a:pPr>
            <a:r>
              <a:rPr lang="en-GB" dirty="0" smtClean="0"/>
              <a:t>Cyrus allowed the Jews to return to the Levant, and rebuilt a temple for them at Jerusalem.</a:t>
            </a:r>
          </a:p>
          <a:p>
            <a:pPr marL="514350" indent="-514350">
              <a:buAutoNum type="arabicPeriod"/>
            </a:pPr>
            <a:endParaRPr lang="en-GB" dirty="0" smtClean="0"/>
          </a:p>
          <a:p>
            <a:pPr marL="514350" indent="-514350">
              <a:buAutoNum type="arabicPeriod"/>
            </a:pPr>
            <a:endParaRPr lang="en-GB" dirty="0" smtClean="0"/>
          </a:p>
          <a:p>
            <a:pPr marL="514350" indent="-514350">
              <a:buAutoNum type="arabicPeriod"/>
            </a:pPr>
            <a:endParaRPr lang="en-GB" dirty="0" smtClean="0"/>
          </a:p>
          <a:p>
            <a:pPr marL="514350" indent="-514350">
              <a:buAutoNum type="arabicPeriod"/>
            </a:pPr>
            <a:endParaRPr lang="en-GB" dirty="0" smtClean="0"/>
          </a:p>
          <a:p>
            <a:pPr marL="514350" indent="-514350">
              <a:buAutoNum type="arabicPeriod"/>
            </a:pPr>
            <a:endParaRPr lang="en-GB" dirty="0"/>
          </a:p>
        </p:txBody>
      </p:sp>
      <p:sp>
        <p:nvSpPr>
          <p:cNvPr id="4" name="Rounded Rectangle 3"/>
          <p:cNvSpPr/>
          <p:nvPr/>
        </p:nvSpPr>
        <p:spPr>
          <a:xfrm>
            <a:off x="6461976" y="425003"/>
            <a:ext cx="2501720" cy="625269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marL="342900" indent="-342900" algn="ctr">
              <a:buFont typeface="Arial" panose="020B0604020202020204" pitchFamily="34" charset="0"/>
              <a:buChar char="•"/>
            </a:pPr>
            <a:r>
              <a:rPr lang="en-GB" sz="2000" dirty="0" smtClean="0"/>
              <a:t>How many questions did you get right?</a:t>
            </a:r>
          </a:p>
          <a:p>
            <a:pPr marL="342900" indent="-342900" algn="ctr">
              <a:buFont typeface="Arial" panose="020B0604020202020204" pitchFamily="34" charset="0"/>
              <a:buChar char="•"/>
            </a:pPr>
            <a:endParaRPr lang="en-GB" sz="2000" dirty="0"/>
          </a:p>
          <a:p>
            <a:pPr marL="342900" indent="-342900" algn="ctr">
              <a:buFont typeface="Arial" panose="020B0604020202020204" pitchFamily="34" charset="0"/>
              <a:buChar char="•"/>
            </a:pPr>
            <a:r>
              <a:rPr lang="en-GB" sz="2000" dirty="0" smtClean="0"/>
              <a:t>Has this highlighted any areas of our study of Cyrus that your knowledge is weak on??</a:t>
            </a:r>
          </a:p>
          <a:p>
            <a:pPr algn="ctr"/>
            <a:endParaRPr lang="en-GB" sz="2000" dirty="0"/>
          </a:p>
          <a:p>
            <a:pPr algn="ctr"/>
            <a:endParaRPr lang="en-GB" sz="2000" dirty="0" smtClean="0"/>
          </a:p>
          <a:p>
            <a:pPr algn="ctr"/>
            <a:endParaRPr lang="en-GB" sz="2000" dirty="0"/>
          </a:p>
          <a:p>
            <a:pPr algn="ctr"/>
            <a:endParaRPr lang="en-GB" sz="2000" dirty="0"/>
          </a:p>
        </p:txBody>
      </p:sp>
      <p:pic>
        <p:nvPicPr>
          <p:cNvPr id="7" name="Picture 6"/>
          <p:cNvPicPr>
            <a:picLocks noChangeAspect="1"/>
          </p:cNvPicPr>
          <p:nvPr/>
        </p:nvPicPr>
        <p:blipFill>
          <a:blip r:embed="rId2"/>
          <a:stretch>
            <a:fillRect/>
          </a:stretch>
        </p:blipFill>
        <p:spPr>
          <a:xfrm>
            <a:off x="7128893" y="4682110"/>
            <a:ext cx="1333366" cy="1777821"/>
          </a:xfrm>
          <a:prstGeom prst="rect">
            <a:avLst/>
          </a:prstGeom>
        </p:spPr>
      </p:pic>
    </p:spTree>
    <p:extLst>
      <p:ext uri="{BB962C8B-B14F-4D97-AF65-F5344CB8AC3E}">
        <p14:creationId xmlns:p14="http://schemas.microsoft.com/office/powerpoint/2010/main" val="260433669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886700" cy="1004552"/>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GB" sz="4000" b="1" u="sng" dirty="0" smtClean="0"/>
              <a:t>The death of Cyrus – a mystery?</a:t>
            </a:r>
            <a:endParaRPr lang="en-GB" sz="4000" b="1" u="sng" dirty="0"/>
          </a:p>
        </p:txBody>
      </p:sp>
      <p:sp>
        <p:nvSpPr>
          <p:cNvPr id="4" name="Rectangle 3"/>
          <p:cNvSpPr/>
          <p:nvPr/>
        </p:nvSpPr>
        <p:spPr>
          <a:xfrm>
            <a:off x="135228" y="1210614"/>
            <a:ext cx="5003443" cy="1300766"/>
          </a:xfrm>
          <a:prstGeom prst="rect">
            <a:avLst/>
          </a:prstGeom>
          <a:ln w="38100"/>
        </p:spPr>
        <p:style>
          <a:lnRef idx="2">
            <a:schemeClr val="accent3"/>
          </a:lnRef>
          <a:fillRef idx="1">
            <a:schemeClr val="lt1"/>
          </a:fillRef>
          <a:effectRef idx="0">
            <a:schemeClr val="accent3"/>
          </a:effectRef>
          <a:fontRef idx="minor">
            <a:schemeClr val="dk1"/>
          </a:fontRef>
        </p:style>
        <p:txBody>
          <a:bodyPr rtlCol="0" anchor="ctr"/>
          <a:lstStyle/>
          <a:p>
            <a:pPr algn="ctr"/>
            <a:r>
              <a:rPr lang="en-GB" sz="1600" dirty="0" smtClean="0">
                <a:effectLst/>
              </a:rPr>
              <a:t>After his conquest of Babylon, little is known of the details of many of Cyrus ' conquests. </a:t>
            </a:r>
            <a:r>
              <a:rPr lang="en-GB" sz="1600" dirty="0" smtClean="0"/>
              <a:t>It s</a:t>
            </a:r>
            <a:r>
              <a:rPr lang="en-GB" sz="1600" dirty="0" smtClean="0">
                <a:effectLst/>
              </a:rPr>
              <a:t>eems that he campaigned and won new territory in Central Asia, and the Nabonidus Chronicle reports that he died in 530.</a:t>
            </a:r>
            <a:endParaRPr lang="en-GB" sz="1600" dirty="0"/>
          </a:p>
        </p:txBody>
      </p:sp>
      <p:sp>
        <p:nvSpPr>
          <p:cNvPr id="5" name="Rectangle 4"/>
          <p:cNvSpPr/>
          <p:nvPr/>
        </p:nvSpPr>
        <p:spPr>
          <a:xfrm>
            <a:off x="135228" y="2666892"/>
            <a:ext cx="5003443" cy="2562896"/>
          </a:xfrm>
          <a:prstGeom prst="rect">
            <a:avLst/>
          </a:prstGeom>
          <a:ln w="38100"/>
        </p:spPr>
        <p:style>
          <a:lnRef idx="2">
            <a:schemeClr val="accent4"/>
          </a:lnRef>
          <a:fillRef idx="1">
            <a:schemeClr val="lt1"/>
          </a:fillRef>
          <a:effectRef idx="0">
            <a:schemeClr val="accent4"/>
          </a:effectRef>
          <a:fontRef idx="minor">
            <a:schemeClr val="dk1"/>
          </a:fontRef>
        </p:style>
        <p:txBody>
          <a:bodyPr rtlCol="0" anchor="ctr"/>
          <a:lstStyle/>
          <a:p>
            <a:pPr algn="ctr"/>
            <a:endParaRPr lang="en-GB" sz="1600" dirty="0" smtClean="0">
              <a:effectLst/>
            </a:endParaRPr>
          </a:p>
          <a:p>
            <a:pPr algn="ctr"/>
            <a:r>
              <a:rPr lang="en-GB" sz="1600" dirty="0" smtClean="0">
                <a:effectLst/>
              </a:rPr>
              <a:t>Herodotus gives a detailed account of is final campaign against a central Asian tribe called the </a:t>
            </a:r>
            <a:r>
              <a:rPr lang="en-GB" sz="1600" dirty="0" err="1" smtClean="0">
                <a:effectLst/>
              </a:rPr>
              <a:t>Massagetae</a:t>
            </a:r>
            <a:r>
              <a:rPr lang="en-GB" sz="1600" dirty="0" smtClean="0">
                <a:effectLst/>
              </a:rPr>
              <a:t>, led by their fear some queen </a:t>
            </a:r>
            <a:r>
              <a:rPr lang="en-GB" sz="1600" dirty="0" err="1" smtClean="0">
                <a:effectLst/>
              </a:rPr>
              <a:t>Tomyris</a:t>
            </a:r>
            <a:r>
              <a:rPr lang="en-GB" sz="1600" dirty="0" smtClean="0">
                <a:effectLst/>
              </a:rPr>
              <a:t>. He advanced with his forces to the Araxes river, which was the boundary between Persian and </a:t>
            </a:r>
            <a:r>
              <a:rPr lang="en-GB" sz="1600" dirty="0" err="1" smtClean="0">
                <a:effectLst/>
              </a:rPr>
              <a:t>Massagetae</a:t>
            </a:r>
            <a:r>
              <a:rPr lang="en-GB" sz="1600" dirty="0" smtClean="0">
                <a:effectLst/>
              </a:rPr>
              <a:t> territory.</a:t>
            </a:r>
          </a:p>
          <a:p>
            <a:pPr algn="ctr"/>
            <a:endParaRPr lang="en-GB" sz="1600" dirty="0" smtClean="0">
              <a:effectLst/>
            </a:endParaRPr>
          </a:p>
          <a:p>
            <a:pPr algn="ctr"/>
            <a:r>
              <a:rPr lang="en-GB" sz="1600" dirty="0" smtClean="0">
                <a:effectLst/>
              </a:rPr>
              <a:t> </a:t>
            </a:r>
            <a:r>
              <a:rPr lang="en-GB" sz="1600" dirty="0" err="1" smtClean="0">
                <a:effectLst/>
              </a:rPr>
              <a:t>Tomyris</a:t>
            </a:r>
            <a:r>
              <a:rPr lang="en-GB" sz="1600" dirty="0" smtClean="0">
                <a:effectLst/>
              </a:rPr>
              <a:t> suggested to Cyrus that the two peoples should leave each other alone, but failing that that they should agree where to fight a battle. She offered to fight him on her side of the river or on his. </a:t>
            </a:r>
          </a:p>
          <a:p>
            <a:pPr algn="ctr"/>
            <a:endParaRPr lang="en-GB" sz="1600" dirty="0"/>
          </a:p>
        </p:txBody>
      </p:sp>
      <p:sp>
        <p:nvSpPr>
          <p:cNvPr id="6" name="Rectangle 5"/>
          <p:cNvSpPr/>
          <p:nvPr/>
        </p:nvSpPr>
        <p:spPr>
          <a:xfrm>
            <a:off x="135228" y="5486398"/>
            <a:ext cx="5003443" cy="1249252"/>
          </a:xfrm>
          <a:prstGeom prst="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smtClean="0">
                <a:effectLst/>
              </a:rPr>
              <a:t>All of Cyrus advisers recommended fighting on the Persian side of the river, except for Croesus. At this point, Croesus utters words of wisdom which illustrate one of the key themes in Herodotus '  work that human fortune never lasts:</a:t>
            </a:r>
            <a:endParaRPr lang="en-GB" sz="1600" dirty="0"/>
          </a:p>
        </p:txBody>
      </p:sp>
      <p:sp>
        <p:nvSpPr>
          <p:cNvPr id="7" name="Rounded Rectangle 6"/>
          <p:cNvSpPr/>
          <p:nvPr/>
        </p:nvSpPr>
        <p:spPr>
          <a:xfrm>
            <a:off x="5254581" y="1120462"/>
            <a:ext cx="3805706" cy="381214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dirty="0" smtClean="0">
                <a:effectLst/>
              </a:rPr>
              <a:t>Croesus’ </a:t>
            </a:r>
            <a:r>
              <a:rPr lang="en-GB" dirty="0" smtClean="0"/>
              <a:t>thoughts; </a:t>
            </a:r>
            <a:r>
              <a:rPr lang="en-GB" i="1" dirty="0" smtClean="0">
                <a:effectLst/>
              </a:rPr>
              <a:t>“Doubtless, if you think that you and your men are immortal, there is little point in my telling you my opinion. But if you recognise the fact that both you and the troops under your command are merely human, then the first thing would tell you is that human life is like a revolving wheel and never allows the same man to continue long </a:t>
            </a:r>
            <a:r>
              <a:rPr lang="en-GB" sz="2200" i="1" dirty="0" smtClean="0">
                <a:effectLst/>
              </a:rPr>
              <a:t>in prosperity”</a:t>
            </a:r>
            <a:endParaRPr lang="en-GB" sz="2200" i="1" dirty="0"/>
          </a:p>
        </p:txBody>
      </p:sp>
      <p:sp>
        <p:nvSpPr>
          <p:cNvPr id="8" name="Down Arrow 7"/>
          <p:cNvSpPr/>
          <p:nvPr/>
        </p:nvSpPr>
        <p:spPr>
          <a:xfrm>
            <a:off x="4945488" y="2414788"/>
            <a:ext cx="193183" cy="553791"/>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9" name="Down Arrow 8"/>
          <p:cNvSpPr/>
          <p:nvPr/>
        </p:nvSpPr>
        <p:spPr>
          <a:xfrm>
            <a:off x="4945488" y="5106473"/>
            <a:ext cx="193183" cy="553791"/>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10" name="Rectangle 9"/>
          <p:cNvSpPr/>
          <p:nvPr/>
        </p:nvSpPr>
        <p:spPr>
          <a:xfrm>
            <a:off x="5254581" y="5106472"/>
            <a:ext cx="3805706" cy="162917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b="1" u="sng" dirty="0" smtClean="0"/>
              <a:t>THINK. PAIR. SHARE</a:t>
            </a:r>
          </a:p>
          <a:p>
            <a:pPr algn="ctr"/>
            <a:r>
              <a:rPr lang="en-GB" dirty="0" smtClean="0"/>
              <a:t>What can we learn from this passage about the kind of advisor Croesus was?</a:t>
            </a:r>
          </a:p>
          <a:p>
            <a:pPr algn="ctr"/>
            <a:endParaRPr lang="en-GB" dirty="0" smtClean="0"/>
          </a:p>
          <a:p>
            <a:pPr algn="ctr"/>
            <a:r>
              <a:rPr lang="en-GB" dirty="0" smtClean="0"/>
              <a:t>What do you anticipate Cyrus’ decision will be?</a:t>
            </a:r>
            <a:endParaRPr lang="en-GB" dirty="0"/>
          </a:p>
        </p:txBody>
      </p:sp>
    </p:spTree>
    <p:extLst>
      <p:ext uri="{BB962C8B-B14F-4D97-AF65-F5344CB8AC3E}">
        <p14:creationId xmlns:p14="http://schemas.microsoft.com/office/powerpoint/2010/main" val="12886313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886700" cy="1004552"/>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GB" sz="4000" b="1" u="sng" dirty="0" smtClean="0"/>
              <a:t>The death of Cyrus – a mystery?</a:t>
            </a:r>
            <a:endParaRPr lang="en-GB" sz="4000" b="1" u="sng" dirty="0"/>
          </a:p>
        </p:txBody>
      </p:sp>
      <p:sp>
        <p:nvSpPr>
          <p:cNvPr id="4" name="Rectangle 3"/>
          <p:cNvSpPr/>
          <p:nvPr/>
        </p:nvSpPr>
        <p:spPr>
          <a:xfrm>
            <a:off x="135228" y="1210613"/>
            <a:ext cx="5003443" cy="1757965"/>
          </a:xfrm>
          <a:prstGeom prst="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r>
              <a:rPr lang="en-GB" sz="1600" dirty="0" smtClean="0">
                <a:effectLst/>
              </a:rPr>
              <a:t>Despite this warning, Cyrus decided not to follow Croesus advice. Instead, he sent him back to Persia with his son, Cambyses, whom he had named as his heir. In the first engagement between the two sides, the Persians got the better of things through trickery. They captured </a:t>
            </a:r>
            <a:r>
              <a:rPr lang="en-GB" sz="1600" dirty="0" err="1" smtClean="0">
                <a:effectLst/>
              </a:rPr>
              <a:t>Tomyris</a:t>
            </a:r>
            <a:r>
              <a:rPr lang="en-GB" sz="1600" dirty="0" smtClean="0">
                <a:effectLst/>
              </a:rPr>
              <a:t> '  son, </a:t>
            </a:r>
            <a:r>
              <a:rPr lang="en-GB" sz="1600" dirty="0" err="1" smtClean="0">
                <a:effectLst/>
              </a:rPr>
              <a:t>Spargapises</a:t>
            </a:r>
            <a:r>
              <a:rPr lang="en-GB" sz="1600" dirty="0" smtClean="0">
                <a:effectLst/>
              </a:rPr>
              <a:t>, who then killed himself in captivity.</a:t>
            </a:r>
            <a:endParaRPr lang="en-GB" sz="1600" dirty="0"/>
          </a:p>
        </p:txBody>
      </p:sp>
      <p:sp>
        <p:nvSpPr>
          <p:cNvPr id="5" name="Rectangle 4"/>
          <p:cNvSpPr/>
          <p:nvPr/>
        </p:nvSpPr>
        <p:spPr>
          <a:xfrm>
            <a:off x="135228" y="3142448"/>
            <a:ext cx="5003443" cy="1712888"/>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dirty="0" err="1" smtClean="0">
                <a:effectLst/>
              </a:rPr>
              <a:t>Tomyris</a:t>
            </a:r>
            <a:r>
              <a:rPr lang="en-GB" sz="1600" dirty="0" smtClean="0">
                <a:effectLst/>
              </a:rPr>
              <a:t> was enraged, and a second fierce battle was fought. The </a:t>
            </a:r>
            <a:r>
              <a:rPr lang="en-GB" sz="1600" dirty="0" err="1" smtClean="0">
                <a:effectLst/>
              </a:rPr>
              <a:t>Massageta</a:t>
            </a:r>
            <a:r>
              <a:rPr lang="en-GB" sz="1600" dirty="0" smtClean="0">
                <a:effectLst/>
              </a:rPr>
              <a:t> were victorious, and Cyrus was amongst the dead. The </a:t>
            </a:r>
            <a:r>
              <a:rPr lang="en-GB" sz="1600" dirty="0" err="1" smtClean="0">
                <a:effectLst/>
              </a:rPr>
              <a:t>Massagetae</a:t>
            </a:r>
            <a:r>
              <a:rPr lang="en-GB" sz="1600" dirty="0" smtClean="0">
                <a:effectLst/>
              </a:rPr>
              <a:t> found his body and brought it to the queen. She ordered for his head to be cut off, collected a leather bag filled with blood, and dropped the head into it. Sh</a:t>
            </a:r>
            <a:r>
              <a:rPr lang="en-GB" sz="1600" dirty="0" smtClean="0"/>
              <a:t>e said it would finally quench his thirst for blood…</a:t>
            </a:r>
            <a:endParaRPr lang="en-GB" sz="1600" dirty="0"/>
          </a:p>
        </p:txBody>
      </p:sp>
      <p:sp>
        <p:nvSpPr>
          <p:cNvPr id="6" name="Rectangle 5"/>
          <p:cNvSpPr/>
          <p:nvPr/>
        </p:nvSpPr>
        <p:spPr>
          <a:xfrm>
            <a:off x="135228" y="5029206"/>
            <a:ext cx="5003443" cy="1706444"/>
          </a:xfrm>
          <a:prstGeom prst="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r>
              <a:rPr lang="en-GB" sz="1600" dirty="0" smtClean="0">
                <a:effectLst/>
              </a:rPr>
              <a:t>Herodotus admits that this dramatic story is just one version of the death of Cyrus. He says that he heard many, but that this one was the most credible. One later Greek writer recorded that Cyrus died peacefully in his new capital city. What is not in doubt, however, is the respect and awe in which he was held by later Persians, who called him Cyrus the Great</a:t>
            </a:r>
            <a:endParaRPr lang="en-GB" sz="1600" dirty="0"/>
          </a:p>
        </p:txBody>
      </p:sp>
      <p:sp>
        <p:nvSpPr>
          <p:cNvPr id="8" name="Down Arrow 7"/>
          <p:cNvSpPr/>
          <p:nvPr/>
        </p:nvSpPr>
        <p:spPr>
          <a:xfrm>
            <a:off x="4945486" y="2791501"/>
            <a:ext cx="193183" cy="553791"/>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9" name="Down Arrow 8"/>
          <p:cNvSpPr/>
          <p:nvPr/>
        </p:nvSpPr>
        <p:spPr>
          <a:xfrm>
            <a:off x="4945486" y="4665377"/>
            <a:ext cx="193183" cy="553791"/>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10" name="Rectangle 9"/>
          <p:cNvSpPr/>
          <p:nvPr/>
        </p:nvSpPr>
        <p:spPr>
          <a:xfrm>
            <a:off x="5254581" y="1210614"/>
            <a:ext cx="3805706" cy="5525037"/>
          </a:xfrm>
          <a:prstGeom prst="rect">
            <a:avLst/>
          </a:prstGeom>
          <a:solidFill>
            <a:schemeClr val="accent3">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GB" b="1" u="sng" dirty="0" smtClean="0"/>
              <a:t>Did Cyrus bring about his own death?</a:t>
            </a:r>
          </a:p>
          <a:p>
            <a:pPr algn="ctr"/>
            <a:r>
              <a:rPr lang="en-GB" b="1" dirty="0" smtClean="0"/>
              <a:t>TASK:</a:t>
            </a:r>
            <a:r>
              <a:rPr lang="en-GB" dirty="0" smtClean="0"/>
              <a:t> Using the information on the last two slides, and p. 19 of the textbook, complete a storyboard detailing the events of Cyrus’ death.</a:t>
            </a:r>
          </a:p>
          <a:p>
            <a:pPr algn="ctr"/>
            <a:endParaRPr lang="en-GB" dirty="0" smtClean="0"/>
          </a:p>
          <a:p>
            <a:pPr algn="ctr"/>
            <a:r>
              <a:rPr lang="en-GB" b="1" u="sng" dirty="0" smtClean="0"/>
              <a:t>EXTENSION</a:t>
            </a:r>
            <a:r>
              <a:rPr lang="en-GB" dirty="0" smtClean="0"/>
              <a:t>: </a:t>
            </a:r>
            <a:r>
              <a:rPr lang="en-GB" dirty="0"/>
              <a:t>Read the Herodotus extract, underline/ highlight evidence from the text that would argue Cyrus made mistakes that lead to his death</a:t>
            </a:r>
            <a:r>
              <a:rPr lang="en-GB" dirty="0" smtClean="0"/>
              <a:t>.</a:t>
            </a:r>
          </a:p>
          <a:p>
            <a:pPr algn="ctr"/>
            <a:endParaRPr lang="en-GB" dirty="0"/>
          </a:p>
          <a:p>
            <a:pPr algn="ctr"/>
            <a:r>
              <a:rPr lang="en-GB" b="1" u="sng" dirty="0" smtClean="0"/>
              <a:t>CHALLENGE</a:t>
            </a:r>
            <a:r>
              <a:rPr lang="en-GB" dirty="0" smtClean="0"/>
              <a:t>:</a:t>
            </a:r>
            <a:r>
              <a:rPr lang="en-GB" dirty="0"/>
              <a:t> </a:t>
            </a:r>
            <a:r>
              <a:rPr lang="en-GB" dirty="0" smtClean="0"/>
              <a:t>What </a:t>
            </a:r>
            <a:r>
              <a:rPr lang="en-GB" dirty="0"/>
              <a:t>can we learn from the extract about the nature of Cyrus as a leader?</a:t>
            </a:r>
          </a:p>
          <a:p>
            <a:pPr algn="ctr"/>
            <a:endParaRPr lang="en-GB" sz="2000" dirty="0"/>
          </a:p>
        </p:txBody>
      </p:sp>
    </p:spTree>
    <p:extLst>
      <p:ext uri="{BB962C8B-B14F-4D97-AF65-F5344CB8AC3E}">
        <p14:creationId xmlns:p14="http://schemas.microsoft.com/office/powerpoint/2010/main" val="28995558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273" y="103032"/>
            <a:ext cx="8963696" cy="6645498"/>
          </a:xfrm>
        </p:spPr>
        <p:txBody>
          <a:bodyPr>
            <a:noAutofit/>
          </a:bodyPr>
          <a:lstStyle/>
          <a:p>
            <a:r>
              <a:rPr lang="en-GB" sz="2000" dirty="0"/>
              <a:t>When Cyrus had conquered this nation, too, he wanted to subject the </a:t>
            </a:r>
            <a:r>
              <a:rPr lang="en-GB" sz="2000" dirty="0" err="1"/>
              <a:t>Massagetae</a:t>
            </a:r>
            <a:r>
              <a:rPr lang="en-GB" sz="2000" dirty="0"/>
              <a:t>. These are said to be a great and powerful people dwelling towards the east and the </a:t>
            </a:r>
            <a:r>
              <a:rPr lang="en-GB" sz="2000" dirty="0" smtClean="0"/>
              <a:t>sunrise… There </a:t>
            </a:r>
            <a:r>
              <a:rPr lang="en-GB" sz="2000" dirty="0"/>
              <a:t>were many weighty reasons that impelled and encouraged him to do so: first, his birth, because of which he seemed to be something more than mortal; and next, his victories in his wars: for no nation that Cyrus undertook to attack could escape from him. </a:t>
            </a:r>
            <a:endParaRPr lang="en-GB" sz="2000" dirty="0" smtClean="0"/>
          </a:p>
          <a:p>
            <a:endParaRPr lang="en-GB" sz="2000" dirty="0" smtClean="0"/>
          </a:p>
          <a:p>
            <a:r>
              <a:rPr lang="en-GB" sz="2000" dirty="0" smtClean="0"/>
              <a:t>Now </a:t>
            </a:r>
            <a:r>
              <a:rPr lang="en-GB" sz="2000" dirty="0"/>
              <a:t>at this time the </a:t>
            </a:r>
            <a:r>
              <a:rPr lang="en-GB" sz="2000" dirty="0" err="1"/>
              <a:t>Massagetae</a:t>
            </a:r>
            <a:r>
              <a:rPr lang="en-GB" sz="2000" dirty="0"/>
              <a:t> were ruled by a queen called </a:t>
            </a:r>
            <a:r>
              <a:rPr lang="en-GB" sz="2000" dirty="0" err="1"/>
              <a:t>Tomyris</a:t>
            </a:r>
            <a:r>
              <a:rPr lang="en-GB" sz="2000" dirty="0"/>
              <a:t>, whose husband was dead. Cyrus sent a message with a pretence of wanting her for his wife, but </a:t>
            </a:r>
            <a:r>
              <a:rPr lang="en-GB" sz="2000" dirty="0" err="1"/>
              <a:t>Tomyris</a:t>
            </a:r>
            <a:r>
              <a:rPr lang="en-GB" sz="2000" dirty="0"/>
              <a:t> would have none of his advances, well understanding that he wanted not her but the kingdom of the </a:t>
            </a:r>
            <a:r>
              <a:rPr lang="en-GB" sz="2000" dirty="0" err="1" smtClean="0"/>
              <a:t>Massagetae</a:t>
            </a:r>
            <a:r>
              <a:rPr lang="en-GB" sz="2000" dirty="0"/>
              <a:t>… </a:t>
            </a:r>
            <a:r>
              <a:rPr lang="en-GB" sz="2000" dirty="0" err="1"/>
              <a:t>Tomyris</a:t>
            </a:r>
            <a:r>
              <a:rPr lang="en-GB" sz="2000" dirty="0"/>
              <a:t> sent a herald to him with this message: “</a:t>
            </a:r>
            <a:r>
              <a:rPr lang="en-GB" sz="2000" i="1" dirty="0"/>
              <a:t>O king of the Medes, stop hurrying on what you are hurrying on, for you cannot know whether the completion of this work will be for your advantage. Stop, and be king of your own </a:t>
            </a:r>
            <a:r>
              <a:rPr lang="en-GB" sz="2000" i="1" dirty="0" smtClean="0"/>
              <a:t>country</a:t>
            </a:r>
            <a:r>
              <a:rPr lang="en-GB" sz="2000" dirty="0" smtClean="0"/>
              <a:t>”.</a:t>
            </a:r>
          </a:p>
          <a:p>
            <a:endParaRPr lang="en-GB" sz="2000" dirty="0" smtClean="0"/>
          </a:p>
          <a:p>
            <a:r>
              <a:rPr lang="en-GB" sz="2000" dirty="0" smtClean="0"/>
              <a:t>… </a:t>
            </a:r>
            <a:r>
              <a:rPr lang="en-GB" sz="2000" dirty="0"/>
              <a:t>Cyrus called together the leading Persians and laid the matter before them, asking them to advise him which he should do. They all spoke to the same end, urging him to let </a:t>
            </a:r>
            <a:r>
              <a:rPr lang="en-GB" sz="2000" dirty="0" err="1"/>
              <a:t>Tomyris</a:t>
            </a:r>
            <a:r>
              <a:rPr lang="en-GB" sz="2000" dirty="0"/>
              <a:t> and her army enter his </a:t>
            </a:r>
            <a:r>
              <a:rPr lang="en-GB" sz="2000" dirty="0" smtClean="0"/>
              <a:t>country… </a:t>
            </a:r>
            <a:r>
              <a:rPr lang="en-GB" sz="2000" dirty="0"/>
              <a:t>So these opinions clashed; and Cyrus set aside his former plan and chose that of Croesus</a:t>
            </a:r>
            <a:r>
              <a:rPr lang="en-GB" sz="2000" dirty="0" smtClean="0"/>
              <a:t>; choosing to fight in her country. </a:t>
            </a:r>
            <a:r>
              <a:rPr lang="en-GB" sz="2000" dirty="0"/>
              <a:t>Then he entrusted Croesus to the care of his own son </a:t>
            </a:r>
            <a:r>
              <a:rPr lang="en-GB" sz="2000" dirty="0" smtClean="0"/>
              <a:t>Cambyses… </a:t>
            </a:r>
            <a:r>
              <a:rPr lang="en-GB" sz="2000" dirty="0"/>
              <a:t>he sent the two back to Persia, and he and his army crossed the river. </a:t>
            </a:r>
          </a:p>
        </p:txBody>
      </p:sp>
    </p:spTree>
    <p:extLst>
      <p:ext uri="{BB962C8B-B14F-4D97-AF65-F5344CB8AC3E}">
        <p14:creationId xmlns:p14="http://schemas.microsoft.com/office/powerpoint/2010/main" val="13173105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20987"/>
          </a:xfrm>
        </p:spPr>
        <p:style>
          <a:lnRef idx="1">
            <a:schemeClr val="accent2"/>
          </a:lnRef>
          <a:fillRef idx="2">
            <a:schemeClr val="accent2"/>
          </a:fillRef>
          <a:effectRef idx="1">
            <a:schemeClr val="accent2"/>
          </a:effectRef>
          <a:fontRef idx="minor">
            <a:schemeClr val="dk1"/>
          </a:fontRef>
        </p:style>
        <p:txBody>
          <a:bodyPr>
            <a:noAutofit/>
          </a:bodyPr>
          <a:lstStyle/>
          <a:p>
            <a:pPr algn="ctr"/>
            <a:r>
              <a:rPr lang="en-GB" sz="4000" b="1" u="sng" dirty="0" smtClean="0"/>
              <a:t>Exam practise – Section A, question 2.</a:t>
            </a:r>
            <a:endParaRPr lang="en-GB" sz="4000" b="1" u="sng" dirty="0"/>
          </a:p>
        </p:txBody>
      </p:sp>
      <p:sp>
        <p:nvSpPr>
          <p:cNvPr id="3" name="Content Placeholder 2"/>
          <p:cNvSpPr>
            <a:spLocks noGrp="1"/>
          </p:cNvSpPr>
          <p:nvPr>
            <p:ph idx="1"/>
          </p:nvPr>
        </p:nvSpPr>
        <p:spPr>
          <a:xfrm>
            <a:off x="107057" y="1168802"/>
            <a:ext cx="4780476" cy="4351338"/>
          </a:xfrm>
        </p:spPr>
        <p:txBody>
          <a:bodyPr>
            <a:noAutofit/>
          </a:bodyPr>
          <a:lstStyle/>
          <a:p>
            <a:pPr marL="0" indent="0">
              <a:buNone/>
            </a:pPr>
            <a:r>
              <a:rPr lang="en-GB" sz="1800" dirty="0" smtClean="0"/>
              <a:t>The second question in the Persian Kings section of your exam will ask you to ‘Outline the main features…’ of an event or place that was important in the history of the Persian empire.</a:t>
            </a:r>
          </a:p>
          <a:p>
            <a:pPr marL="0" indent="0">
              <a:buNone/>
            </a:pPr>
            <a:r>
              <a:rPr lang="en-GB" sz="1800" dirty="0" smtClean="0"/>
              <a:t>You will need to organise and explain your knowledge of that topic, and demonstrate that you have a good understanding of those historical events, or key features.</a:t>
            </a:r>
          </a:p>
          <a:p>
            <a:pPr marL="0" indent="0">
              <a:buNone/>
            </a:pPr>
            <a:r>
              <a:rPr lang="en-GB" sz="1800" b="1" u="sng" dirty="0" smtClean="0"/>
              <a:t>The ‘musts’</a:t>
            </a:r>
          </a:p>
          <a:p>
            <a:r>
              <a:rPr lang="en-GB" sz="1800" dirty="0" smtClean="0"/>
              <a:t>This answer should be a continuous prose, not bullet points! – write your answer in the form of a paragraph.</a:t>
            </a:r>
          </a:p>
          <a:p>
            <a:r>
              <a:rPr lang="en-GB" sz="1800" dirty="0" smtClean="0"/>
              <a:t>All historical information you include should be COMPLETELY RELEVANT to the topic in the question. – do not include information about other places or events that aren’t mentioned in the question!</a:t>
            </a:r>
            <a:endParaRPr lang="en-GB" sz="1800" dirty="0"/>
          </a:p>
        </p:txBody>
      </p:sp>
      <p:sp>
        <p:nvSpPr>
          <p:cNvPr id="4" name="Rounded Rectangle 3"/>
          <p:cNvSpPr/>
          <p:nvPr/>
        </p:nvSpPr>
        <p:spPr>
          <a:xfrm>
            <a:off x="4887533" y="1168802"/>
            <a:ext cx="4095481" cy="107212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400" b="1" i="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2. Outline </a:t>
            </a:r>
            <a:r>
              <a:rPr lang="en-GB" sz="2400" b="1" i="1" dirty="0">
                <a:ln w="10160">
                  <a:solidFill>
                    <a:schemeClr val="accent5"/>
                  </a:solidFill>
                  <a:prstDash val="solid"/>
                </a:ln>
                <a:solidFill>
                  <a:srgbClr val="FFFFFF"/>
                </a:solidFill>
                <a:effectLst>
                  <a:outerShdw blurRad="38100" dist="22860" dir="5400000" algn="tl" rotWithShape="0">
                    <a:srgbClr val="000000">
                      <a:alpha val="30000"/>
                    </a:srgbClr>
                  </a:outerShdw>
                </a:effectLst>
              </a:rPr>
              <a:t>the main </a:t>
            </a:r>
            <a:r>
              <a:rPr lang="en-GB" sz="2400" b="1" i="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features </a:t>
            </a:r>
            <a:r>
              <a:rPr lang="en-GB" sz="2400" b="1" i="1" dirty="0">
                <a:ln w="10160">
                  <a:solidFill>
                    <a:schemeClr val="accent5"/>
                  </a:solidFill>
                  <a:prstDash val="solid"/>
                </a:ln>
                <a:solidFill>
                  <a:srgbClr val="FFFFFF"/>
                </a:solidFill>
                <a:effectLst>
                  <a:outerShdw blurRad="38100" dist="22860" dir="5400000" algn="tl" rotWithShape="0">
                    <a:srgbClr val="000000">
                      <a:alpha val="30000"/>
                    </a:srgbClr>
                  </a:outerShdw>
                </a:effectLst>
              </a:rPr>
              <a:t>of Cyrus’ </a:t>
            </a:r>
            <a:r>
              <a:rPr lang="en-GB" sz="2400" b="1" i="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city </a:t>
            </a:r>
            <a:r>
              <a:rPr lang="en-GB" sz="2400" b="1" i="1" dirty="0">
                <a:ln w="10160">
                  <a:solidFill>
                    <a:schemeClr val="accent5"/>
                  </a:solidFill>
                  <a:prstDash val="solid"/>
                </a:ln>
                <a:solidFill>
                  <a:srgbClr val="FFFFFF"/>
                </a:solidFill>
                <a:effectLst>
                  <a:outerShdw blurRad="38100" dist="22860" dir="5400000" algn="tl" rotWithShape="0">
                    <a:srgbClr val="000000">
                      <a:alpha val="30000"/>
                    </a:srgbClr>
                  </a:outerShdw>
                </a:effectLst>
              </a:rPr>
              <a:t>at Pasargadae. </a:t>
            </a:r>
            <a:r>
              <a:rPr lang="en-GB" sz="2400" b="1" i="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a:t>
            </a:r>
            <a:r>
              <a:rPr lang="en-GB" sz="2400" b="1" i="1" dirty="0">
                <a:ln w="10160">
                  <a:solidFill>
                    <a:schemeClr val="accent5"/>
                  </a:solidFill>
                  <a:prstDash val="solid"/>
                </a:ln>
                <a:solidFill>
                  <a:srgbClr val="FFFFFF"/>
                </a:solidFill>
                <a:effectLst>
                  <a:outerShdw blurRad="38100" dist="22860" dir="5400000" algn="tl" rotWithShape="0">
                    <a:srgbClr val="000000">
                      <a:alpha val="30000"/>
                    </a:srgbClr>
                  </a:outerShdw>
                </a:effectLst>
              </a:rPr>
              <a:t>6]</a:t>
            </a:r>
          </a:p>
        </p:txBody>
      </p:sp>
      <p:sp>
        <p:nvSpPr>
          <p:cNvPr id="5" name="Rounded Rectangle 4"/>
          <p:cNvSpPr/>
          <p:nvPr/>
        </p:nvSpPr>
        <p:spPr>
          <a:xfrm>
            <a:off x="4788568" y="2388739"/>
            <a:ext cx="4355432" cy="434691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600" b="1" u="sng"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What are they expecting you to talk about??</a:t>
            </a:r>
          </a:p>
          <a:p>
            <a:pPr marL="285750" indent="-285750">
              <a:buFont typeface="Arial" panose="020B0604020202020204" pitchFamily="34" charset="0"/>
              <a:buChar char="•"/>
            </a:pPr>
            <a:endParaRPr lang="en-GB" sz="1600" dirty="0" smtClean="0"/>
          </a:p>
          <a:p>
            <a:pPr marL="285750" indent="-285750">
              <a:buFont typeface="Arial" panose="020B0604020202020204" pitchFamily="34" charset="0"/>
              <a:buChar char="•"/>
            </a:pPr>
            <a:r>
              <a:rPr lang="en-GB" sz="1600" dirty="0" smtClean="0"/>
              <a:t>Tomb </a:t>
            </a:r>
            <a:r>
              <a:rPr lang="en-GB" sz="1600" dirty="0"/>
              <a:t>of </a:t>
            </a:r>
            <a:r>
              <a:rPr lang="en-GB" sz="1600" dirty="0" smtClean="0"/>
              <a:t>Cyrus.</a:t>
            </a:r>
          </a:p>
          <a:p>
            <a:pPr marL="285750" indent="-285750">
              <a:buFont typeface="Arial" panose="020B0604020202020204" pitchFamily="34" charset="0"/>
              <a:buChar char="•"/>
            </a:pPr>
            <a:r>
              <a:rPr lang="en-GB" sz="1600" dirty="0" smtClean="0"/>
              <a:t>Fortress </a:t>
            </a:r>
            <a:r>
              <a:rPr lang="en-GB" sz="1600" dirty="0"/>
              <a:t>/ citadel sitting on top of a nearby </a:t>
            </a:r>
            <a:r>
              <a:rPr lang="en-GB" sz="1600" dirty="0" smtClean="0"/>
              <a:t>hill, overlooking </a:t>
            </a:r>
            <a:r>
              <a:rPr lang="en-GB" sz="1600" dirty="0"/>
              <a:t>the palace complex</a:t>
            </a:r>
          </a:p>
          <a:p>
            <a:pPr marL="285750" indent="-285750">
              <a:buFont typeface="Arial" panose="020B0604020202020204" pitchFamily="34" charset="0"/>
              <a:buChar char="•"/>
            </a:pPr>
            <a:r>
              <a:rPr lang="en-GB" sz="1600" dirty="0" smtClean="0"/>
              <a:t>Royal gardens.</a:t>
            </a:r>
            <a:endParaRPr lang="en-GB" sz="1600" dirty="0"/>
          </a:p>
          <a:p>
            <a:pPr marL="285750" indent="-285750">
              <a:buFont typeface="Arial" panose="020B0604020202020204" pitchFamily="34" charset="0"/>
              <a:buChar char="•"/>
            </a:pPr>
            <a:r>
              <a:rPr lang="en-GB" sz="1600" dirty="0" smtClean="0"/>
              <a:t>There </a:t>
            </a:r>
            <a:r>
              <a:rPr lang="en-GB" sz="1600" dirty="0"/>
              <a:t>were two palaces. Each palace had rectangular </a:t>
            </a:r>
            <a:r>
              <a:rPr lang="en-GB" sz="1600" dirty="0" smtClean="0"/>
              <a:t>columned </a:t>
            </a:r>
            <a:r>
              <a:rPr lang="en-GB" sz="1600" dirty="0"/>
              <a:t>halls and porticoes. </a:t>
            </a:r>
          </a:p>
          <a:p>
            <a:pPr marL="285750" indent="-285750">
              <a:buFont typeface="Arial" panose="020B0604020202020204" pitchFamily="34" charset="0"/>
              <a:buChar char="•"/>
            </a:pPr>
            <a:r>
              <a:rPr lang="en-GB" sz="1600" dirty="0" smtClean="0"/>
              <a:t>Influence </a:t>
            </a:r>
            <a:r>
              <a:rPr lang="en-GB" sz="1600" dirty="0"/>
              <a:t>of other cultures in the architecture, for </a:t>
            </a:r>
            <a:r>
              <a:rPr lang="en-GB" sz="1600" dirty="0" smtClean="0"/>
              <a:t>example </a:t>
            </a:r>
            <a:r>
              <a:rPr lang="en-GB" sz="1600" dirty="0"/>
              <a:t>stone relief with a figure wearing an Egyptian </a:t>
            </a:r>
            <a:r>
              <a:rPr lang="en-GB" sz="1600" dirty="0" smtClean="0"/>
              <a:t>crown </a:t>
            </a:r>
            <a:r>
              <a:rPr lang="en-GB" sz="1600" dirty="0"/>
              <a:t>and there were Assyrian style statues</a:t>
            </a:r>
          </a:p>
          <a:p>
            <a:pPr marL="285750" indent="-285750">
              <a:buFont typeface="Arial" panose="020B0604020202020204" pitchFamily="34" charset="0"/>
              <a:buChar char="•"/>
            </a:pPr>
            <a:r>
              <a:rPr lang="en-GB" sz="1600" dirty="0" smtClean="0"/>
              <a:t>Stone </a:t>
            </a:r>
            <a:r>
              <a:rPr lang="en-GB" sz="1600" dirty="0"/>
              <a:t>platform, </a:t>
            </a:r>
            <a:r>
              <a:rPr lang="en-GB" sz="1600" dirty="0" smtClean="0"/>
              <a:t>which </a:t>
            </a:r>
            <a:r>
              <a:rPr lang="en-GB" sz="1600" dirty="0"/>
              <a:t>may have been a sanctuary or </a:t>
            </a:r>
            <a:r>
              <a:rPr lang="en-GB" sz="1600" dirty="0" smtClean="0"/>
              <a:t>may </a:t>
            </a:r>
            <a:r>
              <a:rPr lang="en-GB" sz="1600" dirty="0"/>
              <a:t>have had </a:t>
            </a:r>
            <a:r>
              <a:rPr lang="en-GB" sz="1600" dirty="0" smtClean="0"/>
              <a:t>military </a:t>
            </a:r>
            <a:r>
              <a:rPr lang="en-GB" sz="1600" dirty="0"/>
              <a:t>origins</a:t>
            </a:r>
            <a:r>
              <a:rPr lang="en-GB" sz="1600" dirty="0" smtClean="0"/>
              <a:t>.</a:t>
            </a:r>
            <a:endParaRPr lang="en-GB" sz="1600" dirty="0"/>
          </a:p>
        </p:txBody>
      </p:sp>
    </p:spTree>
    <p:extLst>
      <p:ext uri="{BB962C8B-B14F-4D97-AF65-F5344CB8AC3E}">
        <p14:creationId xmlns:p14="http://schemas.microsoft.com/office/powerpoint/2010/main" val="50630006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Content Placeholder 2"/>
          <p:cNvSpPr txBox="1">
            <a:spLocks/>
          </p:cNvSpPr>
          <p:nvPr/>
        </p:nvSpPr>
        <p:spPr>
          <a:xfrm>
            <a:off x="1589985" y="1142479"/>
            <a:ext cx="6556697" cy="4364329"/>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r>
              <a:rPr lang="en-GB" dirty="0" smtClean="0"/>
              <a:t>Tomb of Cyrus, shaped like a house with a saddle-roof standing on a stepped plinth</a:t>
            </a:r>
          </a:p>
          <a:p>
            <a:pPr marL="285750" indent="-285750"/>
            <a:r>
              <a:rPr lang="en-GB" dirty="0" smtClean="0"/>
              <a:t>Fortress / citadel sitting on top of a nearby hill, overlooking the palace complex</a:t>
            </a:r>
          </a:p>
          <a:p>
            <a:pPr marL="285750" indent="-285750"/>
            <a:r>
              <a:rPr lang="en-GB" dirty="0" smtClean="0"/>
              <a:t>Royal gardens / park with stone lined water channels intersected the gardens to provide irrigation. In this garden were two pavilions</a:t>
            </a:r>
          </a:p>
          <a:p>
            <a:pPr marL="285750" indent="-285750"/>
            <a:r>
              <a:rPr lang="en-GB" dirty="0" smtClean="0"/>
              <a:t>There were two palaces. Each palace had rectangular columned halls and porticoes. They were stone buildings instead of the then traditional mudbrick and wood. Entry was controlled by a gatehouse</a:t>
            </a:r>
          </a:p>
          <a:p>
            <a:pPr marL="285750" indent="-285750"/>
            <a:r>
              <a:rPr lang="en-GB" dirty="0" smtClean="0"/>
              <a:t>Influence of other cultures in the architecture, for example stone relief with a figure wearing an Egyptian crown and there were Assyrian style statues</a:t>
            </a:r>
          </a:p>
          <a:p>
            <a:pPr marL="285750" indent="-285750"/>
            <a:r>
              <a:rPr lang="en-GB" dirty="0" smtClean="0"/>
              <a:t>Stone platform, which may have been a sanctuary or may have had military origins.</a:t>
            </a:r>
            <a:endParaRPr lang="en-GB" dirty="0"/>
          </a:p>
        </p:txBody>
      </p:sp>
    </p:spTree>
    <p:extLst>
      <p:ext uri="{BB962C8B-B14F-4D97-AF65-F5344CB8AC3E}">
        <p14:creationId xmlns:p14="http://schemas.microsoft.com/office/powerpoint/2010/main" val="41958115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685</TotalTime>
  <Words>1517</Words>
  <Application>Microsoft Macintosh PowerPoint</Application>
  <PresentationFormat>On-screen Show (4:3)</PresentationFormat>
  <Paragraphs>89</Paragraphs>
  <Slides>8</Slides>
  <Notes>4</Notes>
  <HiddenSlides>2</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Cyrus recap quiz</vt:lpstr>
      <vt:lpstr>The death of Cyrus – a mystery?</vt:lpstr>
      <vt:lpstr>The death of Cyrus – a mystery?</vt:lpstr>
      <vt:lpstr>PowerPoint Presentation</vt:lpstr>
      <vt:lpstr>Exam practise – Section A, question 2.</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 and Angie</dc:creator>
  <cp:lastModifiedBy>Michael Scott</cp:lastModifiedBy>
  <cp:revision>57</cp:revision>
  <cp:lastPrinted>2018-09-28T08:39:36Z</cp:lastPrinted>
  <dcterms:created xsi:type="dcterms:W3CDTF">2017-09-19T16:50:26Z</dcterms:created>
  <dcterms:modified xsi:type="dcterms:W3CDTF">2020-02-27T10:43:51Z</dcterms:modified>
</cp:coreProperties>
</file>