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68" r:id="rId2"/>
    <p:sldId id="263" r:id="rId3"/>
    <p:sldId id="266" r:id="rId4"/>
    <p:sldId id="260" r:id="rId5"/>
    <p:sldId id="261" r:id="rId6"/>
    <p:sldId id="257" r:id="rId7"/>
    <p:sldId id="258" r:id="rId8"/>
    <p:sldId id="259" r:id="rId9"/>
    <p:sldId id="267" r:id="rId10"/>
    <p:sldId id="262" r:id="rId11"/>
    <p:sldId id="265" r:id="rId12"/>
    <p:sldId id="264" r:id="rId1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93" d="100"/>
          <a:sy n="193" d="100"/>
        </p:scale>
        <p:origin x="-7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E58340-E334-4783-9420-7B961C0CF0E1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200189-41B1-43F8-BC3D-620E965B76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718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AFDDB-172E-6940-8D28-C3FFB09A094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736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Notes Placeholder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EF7256-FD5D-407F-9989-6C314074609A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676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C709-0455-4F7C-B72D-473DB2DFB6CF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7F58-69D9-4CDA-8F27-BC35CCB093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969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C709-0455-4F7C-B72D-473DB2DFB6CF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7F58-69D9-4CDA-8F27-BC35CCB093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4576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C709-0455-4F7C-B72D-473DB2DFB6CF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7F58-69D9-4CDA-8F27-BC35CCB093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5892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C709-0455-4F7C-B72D-473DB2DFB6CF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7F58-69D9-4CDA-8F27-BC35CCB093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783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C709-0455-4F7C-B72D-473DB2DFB6CF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7F58-69D9-4CDA-8F27-BC35CCB093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360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C709-0455-4F7C-B72D-473DB2DFB6CF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7F58-69D9-4CDA-8F27-BC35CCB093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3843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C709-0455-4F7C-B72D-473DB2DFB6CF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7F58-69D9-4CDA-8F27-BC35CCB093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017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C709-0455-4F7C-B72D-473DB2DFB6CF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7F58-69D9-4CDA-8F27-BC35CCB093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1956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C709-0455-4F7C-B72D-473DB2DFB6CF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7F58-69D9-4CDA-8F27-BC35CCB093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0704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C709-0455-4F7C-B72D-473DB2DFB6CF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7F58-69D9-4CDA-8F27-BC35CCB093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939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C709-0455-4F7C-B72D-473DB2DFB6CF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7F58-69D9-4CDA-8F27-BC35CCB093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521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4C709-0455-4F7C-B72D-473DB2DFB6CF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AC7F58-69D9-4CDA-8F27-BC35CCB093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4935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wbJkXGcOQv8" TargetMode="External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20-02-14 at 18.01.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47988"/>
            <a:ext cx="9144000" cy="256265"/>
          </a:xfrm>
          <a:prstGeom prst="rect">
            <a:avLst/>
          </a:prstGeom>
        </p:spPr>
      </p:pic>
      <p:pic>
        <p:nvPicPr>
          <p:cNvPr id="10" name="Picture 9" descr="Screen Shot 2020-02-14 at 18.01.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01735"/>
            <a:ext cx="9144000" cy="25626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35254" y="4448955"/>
            <a:ext cx="261033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i="1" dirty="0" smtClean="0">
                <a:solidFill>
                  <a:srgbClr val="FFFFFF"/>
                </a:solidFill>
              </a:rPr>
              <a:t>Darius I</a:t>
            </a:r>
          </a:p>
          <a:p>
            <a:pPr>
              <a:defRPr/>
            </a:pPr>
            <a:r>
              <a:rPr lang="en-US" b="1" i="1" dirty="0">
                <a:solidFill>
                  <a:srgbClr val="FFFFFF"/>
                </a:solidFill>
              </a:rPr>
              <a:t>1</a:t>
            </a:r>
            <a:r>
              <a:rPr lang="en-US" b="1" i="1" dirty="0" smtClean="0">
                <a:solidFill>
                  <a:srgbClr val="FFFFFF"/>
                </a:solidFill>
              </a:rPr>
              <a:t>. Revolts against Darius</a:t>
            </a:r>
            <a:endParaRPr lang="en-US" b="1" i="1" dirty="0">
              <a:solidFill>
                <a:srgbClr val="FFFFFF"/>
              </a:solidFill>
            </a:endParaRPr>
          </a:p>
        </p:txBody>
      </p:sp>
      <p:pic>
        <p:nvPicPr>
          <p:cNvPr id="3" name="Picture 2" descr="Screen Shot 2020-02-27 at 11.44.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318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bisitun inscript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98"/>
          <a:stretch/>
        </p:blipFill>
        <p:spPr bwMode="auto">
          <a:xfrm>
            <a:off x="0" y="0"/>
            <a:ext cx="9144000" cy="5396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5293217"/>
            <a:ext cx="9143999" cy="156966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b="1" u="sng" dirty="0" smtClean="0"/>
              <a:t>THINK, PAIR, SHARE:</a:t>
            </a:r>
          </a:p>
          <a:p>
            <a:r>
              <a:rPr lang="en-GB" sz="2400" dirty="0" smtClean="0"/>
              <a:t>- How is Darius portrayed in the </a:t>
            </a:r>
            <a:r>
              <a:rPr lang="en-GB" sz="2400" dirty="0" err="1" smtClean="0"/>
              <a:t>Bisitun</a:t>
            </a:r>
            <a:r>
              <a:rPr lang="en-GB" sz="2400" dirty="0" smtClean="0"/>
              <a:t> inscription relief?</a:t>
            </a:r>
          </a:p>
          <a:p>
            <a:r>
              <a:rPr lang="en-GB" sz="2400" dirty="0" smtClean="0"/>
              <a:t>- Why would he have been so keen to do this? (Think about his coming  </a:t>
            </a:r>
          </a:p>
          <a:p>
            <a:r>
              <a:rPr lang="en-GB" sz="2400" dirty="0"/>
              <a:t> </a:t>
            </a:r>
            <a:r>
              <a:rPr lang="en-GB" sz="2400" dirty="0" smtClean="0"/>
              <a:t>  to power and the early rebellions against him)</a:t>
            </a:r>
          </a:p>
        </p:txBody>
      </p:sp>
    </p:spTree>
    <p:extLst>
      <p:ext uri="{BB962C8B-B14F-4D97-AF65-F5344CB8AC3E}">
        <p14:creationId xmlns:p14="http://schemas.microsoft.com/office/powerpoint/2010/main" val="1047359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bisitun inscript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98"/>
          <a:stretch/>
        </p:blipFill>
        <p:spPr bwMode="auto">
          <a:xfrm>
            <a:off x="0" y="579550"/>
            <a:ext cx="9144000" cy="5396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7007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188666"/>
            <a:ext cx="7886700" cy="1325563"/>
          </a:xfrm>
        </p:spPr>
        <p:txBody>
          <a:bodyPr/>
          <a:lstStyle/>
          <a:p>
            <a:pPr algn="ctr"/>
            <a:r>
              <a:rPr lang="en-GB" u="sng" dirty="0" smtClean="0"/>
              <a:t>Plenary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975619"/>
            <a:ext cx="9144000" cy="521911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sz="3600" b="1" u="sng" dirty="0" smtClean="0">
                <a:solidFill>
                  <a:srgbClr val="FF0000"/>
                </a:solidFill>
              </a:rPr>
              <a:t>3</a:t>
            </a:r>
            <a:r>
              <a:rPr lang="en-GB" sz="3600" b="1" dirty="0"/>
              <a:t> </a:t>
            </a:r>
            <a:r>
              <a:rPr lang="en-GB" sz="3600" b="1" dirty="0" smtClean="0"/>
              <a:t>revolts that Darius faced soon after becoming King of Persia?</a:t>
            </a:r>
          </a:p>
          <a:p>
            <a:pPr marL="0" indent="0" algn="just">
              <a:buNone/>
            </a:pPr>
            <a:endParaRPr lang="en-GB" sz="3600" b="1" dirty="0"/>
          </a:p>
          <a:p>
            <a:pPr marL="0" indent="0" algn="just">
              <a:buNone/>
            </a:pPr>
            <a:r>
              <a:rPr lang="en-GB" sz="3600" b="1" u="sng" dirty="0" smtClean="0">
                <a:solidFill>
                  <a:srgbClr val="0070C0"/>
                </a:solidFill>
              </a:rPr>
              <a:t>2</a:t>
            </a:r>
            <a:r>
              <a:rPr lang="en-GB" sz="3600" b="1" dirty="0" smtClean="0"/>
              <a:t> ways that Darius is presented in the </a:t>
            </a:r>
            <a:r>
              <a:rPr lang="en-GB" sz="3600" b="1" dirty="0" err="1" smtClean="0"/>
              <a:t>Bisitun</a:t>
            </a:r>
            <a:r>
              <a:rPr lang="en-GB" sz="3600" b="1" dirty="0" smtClean="0"/>
              <a:t> Inscription</a:t>
            </a:r>
          </a:p>
          <a:p>
            <a:pPr marL="0" indent="0" algn="just">
              <a:buNone/>
            </a:pPr>
            <a:endParaRPr lang="en-GB" sz="3600" b="1" dirty="0" smtClean="0"/>
          </a:p>
          <a:p>
            <a:pPr marL="0" indent="0" algn="just">
              <a:buNone/>
            </a:pPr>
            <a:r>
              <a:rPr lang="en-GB" sz="3600" b="1" u="sng" dirty="0" smtClean="0">
                <a:solidFill>
                  <a:srgbClr val="00B050"/>
                </a:solidFill>
              </a:rPr>
              <a:t>1</a:t>
            </a:r>
            <a:r>
              <a:rPr lang="en-GB" sz="3600" b="1" dirty="0" smtClean="0"/>
              <a:t> quality demonstrated by Darius early in his reign as king</a:t>
            </a:r>
            <a:endParaRPr lang="en-GB" sz="3600" b="1" dirty="0"/>
          </a:p>
          <a:p>
            <a:pPr marL="0" indent="0" algn="just">
              <a:buNone/>
            </a:pPr>
            <a:endParaRPr lang="en-GB" sz="3600" b="1" dirty="0" smtClean="0"/>
          </a:p>
          <a:p>
            <a:pPr marL="0" indent="0" algn="just">
              <a:buNone/>
            </a:pPr>
            <a:endParaRPr lang="en-GB" sz="3600" b="1" dirty="0"/>
          </a:p>
          <a:p>
            <a:pPr marL="0" indent="0" algn="just">
              <a:buNone/>
            </a:pP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1012154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17892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u="sng" dirty="0" smtClean="0"/>
              <a:t>Starter:</a:t>
            </a:r>
            <a:endParaRPr lang="en-GB" sz="40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0" y="837126"/>
            <a:ext cx="91440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True or false?</a:t>
            </a:r>
          </a:p>
          <a:p>
            <a:endParaRPr lang="en-GB" sz="2800" dirty="0"/>
          </a:p>
          <a:p>
            <a:pPr marL="457200" indent="-457200">
              <a:buAutoNum type="arabicParenR"/>
            </a:pPr>
            <a:r>
              <a:rPr lang="en-GB" sz="2800" dirty="0" err="1" smtClean="0"/>
              <a:t>Smerdis</a:t>
            </a:r>
            <a:r>
              <a:rPr lang="en-GB" sz="2800" dirty="0" smtClean="0"/>
              <a:t> was the brother of King Cyrus</a:t>
            </a:r>
          </a:p>
          <a:p>
            <a:r>
              <a:rPr lang="en-GB" sz="2800" dirty="0" smtClean="0"/>
              <a:t>2) Bringing the Phoenicians into the Empire made the Persians a sea power</a:t>
            </a:r>
          </a:p>
          <a:p>
            <a:r>
              <a:rPr lang="en-GB" sz="2800" dirty="0" smtClean="0"/>
              <a:t>3) The </a:t>
            </a:r>
            <a:r>
              <a:rPr lang="en-GB" sz="2800" dirty="0" err="1" smtClean="0"/>
              <a:t>Bisitun</a:t>
            </a:r>
            <a:r>
              <a:rPr lang="en-GB" sz="2800" dirty="0" smtClean="0"/>
              <a:t> Inscription was used by Darius to tell the truth of his reign.</a:t>
            </a:r>
            <a:endParaRPr lang="en-GB" sz="2800" dirty="0"/>
          </a:p>
          <a:p>
            <a:r>
              <a:rPr lang="en-GB" sz="2800" dirty="0" smtClean="0"/>
              <a:t>4) Cambyses died in Ecbatana.</a:t>
            </a:r>
          </a:p>
          <a:p>
            <a:r>
              <a:rPr lang="en-GB" sz="2800" dirty="0" smtClean="0"/>
              <a:t>5)Darius plotted with 9 other nobles to kill false </a:t>
            </a:r>
            <a:r>
              <a:rPr lang="en-GB" sz="2800" dirty="0" err="1" smtClean="0"/>
              <a:t>Smerdis</a:t>
            </a:r>
            <a:r>
              <a:rPr lang="en-GB" sz="2800" dirty="0" smtClean="0"/>
              <a:t>.</a:t>
            </a:r>
          </a:p>
          <a:p>
            <a:r>
              <a:rPr lang="en-GB" sz="2800" dirty="0" smtClean="0"/>
              <a:t>6)Darius came to the throne in 525BC</a:t>
            </a:r>
            <a:endParaRPr lang="en-GB" sz="2400" dirty="0"/>
          </a:p>
          <a:p>
            <a:pPr marL="457200" indent="-457200">
              <a:buAutoNum type="arabicParenR"/>
            </a:pPr>
            <a:endParaRPr lang="en-GB" sz="2400" dirty="0"/>
          </a:p>
        </p:txBody>
      </p:sp>
      <p:sp>
        <p:nvSpPr>
          <p:cNvPr id="2" name="Rectangle 1"/>
          <p:cNvSpPr/>
          <p:nvPr/>
        </p:nvSpPr>
        <p:spPr>
          <a:xfrm>
            <a:off x="579549" y="5447763"/>
            <a:ext cx="7894750" cy="11204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Which account of Darius’ accession do you find the most believable, explain why.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040204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2515" y="2070458"/>
            <a:ext cx="2954528" cy="3508653"/>
          </a:xfrm>
          <a:prstGeom prst="rect">
            <a:avLst/>
          </a:prstGeom>
          <a:solidFill>
            <a:srgbClr val="FCC02E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defTabSz="385763">
              <a:defRPr/>
            </a:pPr>
            <a:r>
              <a:rPr lang="en-GB" sz="1500" b="1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Lesson Objectives:</a:t>
            </a:r>
          </a:p>
          <a:p>
            <a:pPr defTabSz="385763">
              <a:defRPr/>
            </a:pPr>
            <a:endParaRPr lang="en-GB" sz="15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marL="457200" indent="-457200">
              <a:buAutoNum type="arabicParenR"/>
            </a:pPr>
            <a:r>
              <a:rPr lang="en-GB" sz="1600" dirty="0"/>
              <a:t>To know the details of the series of revolts that Darius faced as new king between 522-519BC</a:t>
            </a:r>
            <a:r>
              <a:rPr lang="en-GB" sz="1600" dirty="0" smtClean="0"/>
              <a:t>.</a:t>
            </a:r>
          </a:p>
          <a:p>
            <a:pPr marL="457200" indent="-457200">
              <a:buAutoNum type="arabicParenR"/>
            </a:pPr>
            <a:endParaRPr lang="en-GB" sz="1600" dirty="0"/>
          </a:p>
          <a:p>
            <a:pPr marL="457200" indent="-457200" algn="just">
              <a:buAutoNum type="arabicParenR"/>
            </a:pPr>
            <a:r>
              <a:rPr lang="en-GB" sz="1600" dirty="0"/>
              <a:t>To assess how successfully Darius was able to crush the revolts against him. </a:t>
            </a:r>
            <a:endParaRPr lang="en-GB" sz="1600" dirty="0" smtClean="0"/>
          </a:p>
          <a:p>
            <a:pPr marL="457200" indent="-457200" algn="just">
              <a:buAutoNum type="arabicParenR"/>
            </a:pPr>
            <a:endParaRPr lang="en-GB" sz="1600" dirty="0"/>
          </a:p>
          <a:p>
            <a:pPr marL="457200" indent="-457200" algn="just">
              <a:buAutoNum type="arabicParenR"/>
            </a:pPr>
            <a:r>
              <a:rPr lang="en-GB" sz="1600" dirty="0"/>
              <a:t>To evaluate how Darius’ actions are portrayed in the </a:t>
            </a:r>
            <a:r>
              <a:rPr lang="en-GB" sz="1600" dirty="0" err="1"/>
              <a:t>Bisitun</a:t>
            </a:r>
            <a:r>
              <a:rPr lang="en-GB" sz="1600" dirty="0"/>
              <a:t> Inscription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971" y="-10252"/>
            <a:ext cx="6282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b="1" u="sng" dirty="0"/>
              <a:t>Title: </a:t>
            </a:r>
            <a:r>
              <a:rPr lang="en-GB" sz="3600" b="1" u="sng" dirty="0" smtClean="0"/>
              <a:t>Revolts against Darius</a:t>
            </a:r>
            <a:endParaRPr lang="en-GB" sz="2700" b="1" u="sng" dirty="0">
              <a:latin typeface="Century Gothic" panose="020B0502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92707" y="312913"/>
            <a:ext cx="225028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3C3CF9CA-01E0-44F4-86AE-C98869E16A83}" type="datetime4">
              <a:rPr lang="en-GB" sz="1350" b="1" u="sng">
                <a:latin typeface="Century Gothic" panose="020B0502020202020204" pitchFamily="34" charset="0"/>
              </a:rPr>
              <a:t>February 27, 2020</a:t>
            </a:fld>
            <a:endParaRPr lang="en-GB" sz="1013" b="1" u="sng" dirty="0">
              <a:latin typeface="Century Gothic" panose="020B0502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15473" y="755451"/>
            <a:ext cx="4568190" cy="276999"/>
          </a:xfrm>
          <a:prstGeom prst="rect">
            <a:avLst/>
          </a:prstGeom>
          <a:solidFill>
            <a:srgbClr val="FCC02E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b="1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RRR:  What are the two different versions of Darius’ rise to power?</a:t>
            </a:r>
            <a:endParaRPr lang="en-GB" sz="12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2596" y="1566266"/>
            <a:ext cx="2837276" cy="37724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5943" y="2220258"/>
            <a:ext cx="2683813" cy="2914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362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225424"/>
            <a:ext cx="7886700" cy="1325563"/>
          </a:xfrm>
        </p:spPr>
        <p:txBody>
          <a:bodyPr/>
          <a:lstStyle/>
          <a:p>
            <a:pPr algn="ctr"/>
            <a:r>
              <a:rPr lang="en-GB" dirty="0" smtClean="0"/>
              <a:t>Task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04889"/>
            <a:ext cx="7886700" cy="4351338"/>
          </a:xfrm>
        </p:spPr>
        <p:txBody>
          <a:bodyPr/>
          <a:lstStyle/>
          <a:p>
            <a:r>
              <a:rPr lang="en-GB" dirty="0" smtClean="0"/>
              <a:t>Watch the </a:t>
            </a:r>
            <a:r>
              <a:rPr lang="en-GB" dirty="0" smtClean="0">
                <a:hlinkClick r:id="rId2"/>
              </a:rPr>
              <a:t>clip</a:t>
            </a:r>
            <a:r>
              <a:rPr lang="en-GB" dirty="0" smtClean="0"/>
              <a:t> giving an overview of King Darius’ reign. </a:t>
            </a:r>
          </a:p>
          <a:p>
            <a:r>
              <a:rPr lang="en-GB" dirty="0" smtClean="0"/>
              <a:t>Answer the questions on the A5 sheet.</a:t>
            </a:r>
          </a:p>
          <a:p>
            <a:r>
              <a:rPr lang="en-GB" b="1" u="sng" dirty="0" smtClean="0">
                <a:solidFill>
                  <a:srgbClr val="FF0000"/>
                </a:solidFill>
              </a:rPr>
              <a:t>CHALLENGE</a:t>
            </a:r>
            <a:r>
              <a:rPr lang="en-GB" dirty="0" smtClean="0"/>
              <a:t>: From first impressions, how does Darius compare to Cyrus and Cambyses? </a:t>
            </a:r>
            <a:endParaRPr lang="en-GB" dirty="0"/>
          </a:p>
        </p:txBody>
      </p:sp>
      <p:pic>
        <p:nvPicPr>
          <p:cNvPr id="4" name="Picture 2" descr="Image result for king dari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0129" y="3362325"/>
            <a:ext cx="2425026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5142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902288"/>
              </p:ext>
            </p:extLst>
          </p:nvPr>
        </p:nvGraphicFramePr>
        <p:xfrm>
          <a:off x="-1" y="369332"/>
          <a:ext cx="9144000" cy="2992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54728">
                  <a:extLst>
                    <a:ext uri="{9D8B030D-6E8A-4147-A177-3AD203B41FA5}">
                      <a16:colId xmlns="" xmlns:a16="http://schemas.microsoft.com/office/drawing/2014/main" val="2381868254"/>
                    </a:ext>
                  </a:extLst>
                </a:gridCol>
                <a:gridCol w="5689272">
                  <a:extLst>
                    <a:ext uri="{9D8B030D-6E8A-4147-A177-3AD203B41FA5}">
                      <a16:colId xmlns="" xmlns:a16="http://schemas.microsoft.com/office/drawing/2014/main" val="1375192985"/>
                    </a:ext>
                  </a:extLst>
                </a:gridCol>
              </a:tblGrid>
              <a:tr h="431660">
                <a:tc>
                  <a:txBody>
                    <a:bodyPr/>
                    <a:lstStyle/>
                    <a:p>
                      <a:pPr algn="ctr"/>
                      <a:r>
                        <a:rPr lang="en-GB" sz="1200" b="1" u="sng" dirty="0" smtClean="0"/>
                        <a:t>Question </a:t>
                      </a:r>
                      <a:endParaRPr lang="en-GB" sz="12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u="sng" dirty="0" smtClean="0"/>
                        <a:t>Answer</a:t>
                      </a:r>
                      <a:endParaRPr lang="en-GB" sz="1200" b="1" u="sng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88415843"/>
                  </a:ext>
                </a:extLst>
              </a:tr>
              <a:tr h="431660">
                <a:tc>
                  <a:txBody>
                    <a:bodyPr/>
                    <a:lstStyle/>
                    <a:p>
                      <a:pPr algn="ctr"/>
                      <a:r>
                        <a:rPr lang="en-GB" sz="1400" b="0" u="none" dirty="0" smtClean="0"/>
                        <a:t>a) When did Darius reign as King of Persia?</a:t>
                      </a:r>
                      <a:endParaRPr lang="en-GB" sz="1400" b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b="1" u="sng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78964099"/>
                  </a:ext>
                </a:extLst>
              </a:tr>
              <a:tr h="532184">
                <a:tc>
                  <a:txBody>
                    <a:bodyPr/>
                    <a:lstStyle/>
                    <a:p>
                      <a:pPr algn="ctr"/>
                      <a:r>
                        <a:rPr lang="en-GB" sz="1400" b="0" u="none" dirty="0" smtClean="0"/>
                        <a:t>b) Name at least 1 new territory that Darius</a:t>
                      </a:r>
                      <a:r>
                        <a:rPr lang="en-GB" sz="1400" b="0" u="none" baseline="0" dirty="0" smtClean="0"/>
                        <a:t> added to the Persian Empire</a:t>
                      </a:r>
                      <a:endParaRPr lang="en-GB" sz="1400" b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b="1" u="sng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57211761"/>
                  </a:ext>
                </a:extLst>
              </a:tr>
              <a:tr h="532184">
                <a:tc>
                  <a:txBody>
                    <a:bodyPr/>
                    <a:lstStyle/>
                    <a:p>
                      <a:pPr algn="ctr"/>
                      <a:r>
                        <a:rPr lang="en-GB" sz="1400" b="0" u="none" dirty="0" smtClean="0"/>
                        <a:t>c) Give 1 policy that Darius used to get the support of conquered people</a:t>
                      </a:r>
                      <a:endParaRPr lang="en-GB" sz="1400" b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b="1" u="sng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98881204"/>
                  </a:ext>
                </a:extLst>
              </a:tr>
              <a:tr h="532184">
                <a:tc>
                  <a:txBody>
                    <a:bodyPr/>
                    <a:lstStyle/>
                    <a:p>
                      <a:pPr algn="ctr"/>
                      <a:r>
                        <a:rPr lang="en-GB" sz="1400" b="0" u="none" dirty="0" smtClean="0"/>
                        <a:t>d) Give</a:t>
                      </a:r>
                      <a:r>
                        <a:rPr lang="en-GB" sz="1400" b="0" u="none" baseline="0" dirty="0" smtClean="0"/>
                        <a:t> 2 ways that Darius helped improve the organisation of the Persia Empire</a:t>
                      </a:r>
                      <a:endParaRPr lang="en-GB" sz="1400" b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b="1" u="sng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59324281"/>
                  </a:ext>
                </a:extLst>
              </a:tr>
              <a:tr h="532184">
                <a:tc>
                  <a:txBody>
                    <a:bodyPr/>
                    <a:lstStyle/>
                    <a:p>
                      <a:pPr algn="ctr"/>
                      <a:r>
                        <a:rPr lang="en-GB" sz="1400" b="0" u="none" dirty="0" smtClean="0"/>
                        <a:t>e) Name 1 method</a:t>
                      </a:r>
                      <a:r>
                        <a:rPr lang="en-GB" sz="1400" b="0" u="none" baseline="0" dirty="0" smtClean="0"/>
                        <a:t> used to Darius to promote trade within the empire.</a:t>
                      </a:r>
                      <a:endParaRPr lang="en-GB" sz="1400" b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b="1" u="sng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8710661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0"/>
            <a:ext cx="914399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DARIUS - OVERVIEW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" y="3546054"/>
            <a:ext cx="914399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DARIUS - OVERVIEW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6943548"/>
              </p:ext>
            </p:extLst>
          </p:nvPr>
        </p:nvGraphicFramePr>
        <p:xfrm>
          <a:off x="0" y="3915386"/>
          <a:ext cx="9144000" cy="2992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54728">
                  <a:extLst>
                    <a:ext uri="{9D8B030D-6E8A-4147-A177-3AD203B41FA5}">
                      <a16:colId xmlns="" xmlns:a16="http://schemas.microsoft.com/office/drawing/2014/main" val="2381868254"/>
                    </a:ext>
                  </a:extLst>
                </a:gridCol>
                <a:gridCol w="5689272">
                  <a:extLst>
                    <a:ext uri="{9D8B030D-6E8A-4147-A177-3AD203B41FA5}">
                      <a16:colId xmlns="" xmlns:a16="http://schemas.microsoft.com/office/drawing/2014/main" val="1375192985"/>
                    </a:ext>
                  </a:extLst>
                </a:gridCol>
              </a:tblGrid>
              <a:tr h="431660">
                <a:tc>
                  <a:txBody>
                    <a:bodyPr/>
                    <a:lstStyle/>
                    <a:p>
                      <a:pPr algn="ctr"/>
                      <a:r>
                        <a:rPr lang="en-GB" sz="1200" b="1" u="sng" dirty="0" smtClean="0"/>
                        <a:t>Question </a:t>
                      </a:r>
                      <a:endParaRPr lang="en-GB" sz="12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u="sng" dirty="0" smtClean="0"/>
                        <a:t>Answer</a:t>
                      </a:r>
                      <a:endParaRPr lang="en-GB" sz="1200" b="1" u="sng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88415843"/>
                  </a:ext>
                </a:extLst>
              </a:tr>
              <a:tr h="431660">
                <a:tc>
                  <a:txBody>
                    <a:bodyPr/>
                    <a:lstStyle/>
                    <a:p>
                      <a:pPr algn="ctr"/>
                      <a:r>
                        <a:rPr lang="en-GB" sz="1400" b="0" u="none" dirty="0" smtClean="0"/>
                        <a:t>a) When did Darius reign as King of Persia?</a:t>
                      </a:r>
                      <a:endParaRPr lang="en-GB" sz="1400" b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b="1" u="sng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78964099"/>
                  </a:ext>
                </a:extLst>
              </a:tr>
              <a:tr h="532184">
                <a:tc>
                  <a:txBody>
                    <a:bodyPr/>
                    <a:lstStyle/>
                    <a:p>
                      <a:pPr algn="ctr"/>
                      <a:r>
                        <a:rPr lang="en-GB" sz="1400" b="0" u="none" dirty="0" smtClean="0"/>
                        <a:t>b) Name at least 1 new territory that Darius</a:t>
                      </a:r>
                      <a:r>
                        <a:rPr lang="en-GB" sz="1400" b="0" u="none" baseline="0" dirty="0" smtClean="0"/>
                        <a:t> added to the Persian Empire</a:t>
                      </a:r>
                      <a:endParaRPr lang="en-GB" sz="1400" b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b="1" u="sng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57211761"/>
                  </a:ext>
                </a:extLst>
              </a:tr>
              <a:tr h="532184">
                <a:tc>
                  <a:txBody>
                    <a:bodyPr/>
                    <a:lstStyle/>
                    <a:p>
                      <a:pPr algn="ctr"/>
                      <a:r>
                        <a:rPr lang="en-GB" sz="1400" b="0" u="none" dirty="0" smtClean="0"/>
                        <a:t>c) Give 1 policy that Darius used to get the support of conquered people</a:t>
                      </a:r>
                      <a:endParaRPr lang="en-GB" sz="1400" b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b="1" u="sng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98881204"/>
                  </a:ext>
                </a:extLst>
              </a:tr>
              <a:tr h="532184">
                <a:tc>
                  <a:txBody>
                    <a:bodyPr/>
                    <a:lstStyle/>
                    <a:p>
                      <a:pPr algn="ctr"/>
                      <a:r>
                        <a:rPr lang="en-GB" sz="1400" b="0" u="none" dirty="0" smtClean="0"/>
                        <a:t>d) Give</a:t>
                      </a:r>
                      <a:r>
                        <a:rPr lang="en-GB" sz="1400" b="0" u="none" baseline="0" dirty="0" smtClean="0"/>
                        <a:t> 2 ways that Darius helped improve the organisation of the Persia Empire</a:t>
                      </a:r>
                      <a:endParaRPr lang="en-GB" sz="1400" b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b="1" u="sng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59324281"/>
                  </a:ext>
                </a:extLst>
              </a:tr>
              <a:tr h="532184">
                <a:tc>
                  <a:txBody>
                    <a:bodyPr/>
                    <a:lstStyle/>
                    <a:p>
                      <a:pPr algn="ctr"/>
                      <a:r>
                        <a:rPr lang="en-GB" sz="1400" b="0" u="none" dirty="0" smtClean="0"/>
                        <a:t>e) Name 1 method</a:t>
                      </a:r>
                      <a:r>
                        <a:rPr lang="en-GB" sz="1400" b="0" u="none" baseline="0" dirty="0" smtClean="0"/>
                        <a:t> used to Darius to promote trade within the empire.</a:t>
                      </a:r>
                      <a:endParaRPr lang="en-GB" sz="1400" b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b="1" u="sng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871066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2201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682993"/>
            <a:ext cx="9144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dirty="0" smtClean="0">
                <a:effectLst/>
                <a:latin typeface="Arial" panose="020B0604020202020204" pitchFamily="34" charset="0"/>
              </a:rPr>
              <a:t>Following his coronation at </a:t>
            </a:r>
            <a:r>
              <a:rPr lang="en-GB" b="0" i="0" u="none" strike="noStrike" dirty="0" smtClean="0">
                <a:effectLst/>
                <a:latin typeface="Arial" panose="020B0604020202020204" pitchFamily="34" charset="0"/>
              </a:rPr>
              <a:t>Pasargadae</a:t>
            </a:r>
            <a:r>
              <a:rPr lang="en-GB" b="0" i="0" dirty="0" smtClean="0">
                <a:effectLst/>
                <a:latin typeface="Arial" panose="020B0604020202020204" pitchFamily="34" charset="0"/>
              </a:rPr>
              <a:t>, Darius moved to </a:t>
            </a:r>
            <a:r>
              <a:rPr lang="en-GB" b="0" i="0" u="none" strike="noStrike" dirty="0" smtClean="0">
                <a:effectLst/>
                <a:latin typeface="Arial" panose="020B0604020202020204" pitchFamily="34" charset="0"/>
              </a:rPr>
              <a:t>Ecbatana</a:t>
            </a:r>
            <a:r>
              <a:rPr lang="en-GB" b="0" i="0" dirty="0" smtClean="0">
                <a:effectLst/>
                <a:latin typeface="Arial" panose="020B0604020202020204" pitchFamily="34" charset="0"/>
              </a:rPr>
              <a:t>. He soon learned that support for </a:t>
            </a:r>
            <a:r>
              <a:rPr lang="en-GB" b="0" i="0" u="none" strike="noStrike" dirty="0" smtClean="0">
                <a:effectLst/>
                <a:latin typeface="Arial" panose="020B0604020202020204" pitchFamily="34" charset="0"/>
              </a:rPr>
              <a:t>False </a:t>
            </a:r>
            <a:r>
              <a:rPr lang="en-GB" b="0" i="0" u="none" strike="noStrike" dirty="0" err="1" smtClean="0">
                <a:effectLst/>
                <a:latin typeface="Arial" panose="020B0604020202020204" pitchFamily="34" charset="0"/>
              </a:rPr>
              <a:t>Smerdis</a:t>
            </a:r>
            <a:r>
              <a:rPr lang="en-GB" b="0" i="0" u="none" strike="noStrike" dirty="0" smtClean="0">
                <a:effectLst/>
                <a:latin typeface="Arial" panose="020B0604020202020204" pitchFamily="34" charset="0"/>
              </a:rPr>
              <a:t> </a:t>
            </a:r>
            <a:r>
              <a:rPr lang="en-GB" b="0" i="0" dirty="0" smtClean="0">
                <a:effectLst/>
                <a:latin typeface="Arial" panose="020B0604020202020204" pitchFamily="34" charset="0"/>
              </a:rPr>
              <a:t>was strong, and revolts in </a:t>
            </a:r>
            <a:r>
              <a:rPr lang="en-GB" b="1" i="0" u="sng" strike="noStrike" dirty="0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Elam</a:t>
            </a:r>
            <a:r>
              <a:rPr lang="en-GB" b="0" i="0" dirty="0" smtClean="0">
                <a:effectLst/>
                <a:latin typeface="Arial" panose="020B0604020202020204" pitchFamily="34" charset="0"/>
              </a:rPr>
              <a:t> and </a:t>
            </a:r>
            <a:r>
              <a:rPr lang="en-GB" b="1" i="0" u="sng" strike="noStrike" dirty="0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Babylonia</a:t>
            </a:r>
            <a:r>
              <a:rPr lang="en-GB" b="0" i="0" dirty="0" smtClean="0">
                <a:effectLst/>
                <a:latin typeface="Arial" panose="020B0604020202020204" pitchFamily="34" charset="0"/>
              </a:rPr>
              <a:t> had broken out.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dirty="0" smtClean="0">
                <a:effectLst/>
                <a:latin typeface="Arial" panose="020B0604020202020204" pitchFamily="34" charset="0"/>
              </a:rPr>
              <a:t>Darius ended the Elamite revolt when he captured and executed </a:t>
            </a:r>
            <a:r>
              <a:rPr lang="en-GB" b="0" i="0" u="none" strike="noStrike" dirty="0" smtClean="0">
                <a:effectLst/>
                <a:latin typeface="Arial" panose="020B0604020202020204" pitchFamily="34" charset="0"/>
              </a:rPr>
              <a:t>its leaders</a:t>
            </a:r>
            <a:r>
              <a:rPr lang="en-GB" b="0" i="0" dirty="0" smtClean="0">
                <a:effectLst/>
                <a:latin typeface="Arial" panose="020B0604020202020204" pitchFamily="34" charset="0"/>
              </a:rPr>
              <a:t>. After three months the revolt in Babylonia had ended.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dirty="0" smtClean="0">
                <a:effectLst/>
                <a:latin typeface="Arial" panose="020B0604020202020204" pitchFamily="34" charset="0"/>
              </a:rPr>
              <a:t>While in Babylonia, Darius learned a revolution had broken out in </a:t>
            </a:r>
            <a:r>
              <a:rPr lang="en-GB" b="1" i="0" u="sng" strike="noStrike" dirty="0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Bactria</a:t>
            </a:r>
            <a:r>
              <a:rPr lang="en-GB" b="0" i="0" dirty="0" smtClean="0">
                <a:effectLst/>
                <a:latin typeface="Arial" panose="020B0604020202020204" pitchFamily="34" charset="0"/>
              </a:rPr>
              <a:t>, an area which had always been in favour of Darius, and had initially volunteered an army of soldiers to crush the revolts.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0" i="0" dirty="0" smtClean="0">
                <a:effectLst/>
                <a:latin typeface="Arial" panose="020B0604020202020204" pitchFamily="34" charset="0"/>
              </a:rPr>
              <a:t>Following this, revolts broke out in </a:t>
            </a:r>
            <a:r>
              <a:rPr lang="en-GB" b="1" i="0" u="sng" strike="noStrike" dirty="0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Persis</a:t>
            </a:r>
            <a:r>
              <a:rPr lang="en-GB" b="0" i="0" dirty="0" smtClean="0">
                <a:effectLst/>
                <a:latin typeface="Arial" panose="020B0604020202020204" pitchFamily="34" charset="0"/>
              </a:rPr>
              <a:t>, the homeland of the Persians and then in Elam and Babylonia (again!), followed by in </a:t>
            </a:r>
            <a:r>
              <a:rPr lang="en-GB" b="1" i="0" u="sng" strike="noStrike" dirty="0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Media</a:t>
            </a:r>
            <a:r>
              <a:rPr lang="en-GB" b="0" i="0" dirty="0" smtClean="0">
                <a:effectLst/>
                <a:latin typeface="Arial" panose="020B0604020202020204" pitchFamily="34" charset="0"/>
              </a:rPr>
              <a:t>, </a:t>
            </a:r>
            <a:r>
              <a:rPr lang="en-GB" b="1" i="0" u="sng" strike="noStrike" dirty="0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Parthia</a:t>
            </a:r>
            <a:r>
              <a:rPr lang="en-GB" b="0" i="0" dirty="0" smtClean="0">
                <a:effectLst/>
                <a:latin typeface="Arial" panose="020B0604020202020204" pitchFamily="34" charset="0"/>
              </a:rPr>
              <a:t>, </a:t>
            </a:r>
            <a:r>
              <a:rPr lang="en-GB" b="1" i="0" u="sng" strike="noStrike" dirty="0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Assyria</a:t>
            </a:r>
            <a:r>
              <a:rPr lang="en-GB" b="0" i="0" dirty="0" smtClean="0">
                <a:effectLst/>
                <a:latin typeface="Arial" panose="020B0604020202020204" pitchFamily="34" charset="0"/>
              </a:rPr>
              <a:t>, and </a:t>
            </a:r>
            <a:r>
              <a:rPr lang="en-GB" b="1" i="0" u="sng" strike="noStrike" dirty="0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Egypt</a:t>
            </a:r>
            <a:r>
              <a:rPr lang="en-GB" b="0" i="0" dirty="0" smtClean="0">
                <a:effectLst/>
                <a:latin typeface="Arial" panose="020B0604020202020204" pitchFamily="34" charset="0"/>
              </a:rPr>
              <a:t>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0" i="0" dirty="0" smtClean="0">
                <a:effectLst/>
                <a:latin typeface="Arial" panose="020B0604020202020204" pitchFamily="34" charset="0"/>
              </a:rPr>
              <a:t>By 522 BCE, there were revolts against Darius in most parts of the </a:t>
            </a:r>
            <a:r>
              <a:rPr lang="en-GB" b="0" i="0" u="none" strike="noStrike" dirty="0" smtClean="0">
                <a:effectLst/>
                <a:latin typeface="Arial" panose="020B0604020202020204" pitchFamily="34" charset="0"/>
              </a:rPr>
              <a:t>Persian  Empire</a:t>
            </a:r>
            <a:r>
              <a:rPr lang="en-GB" b="0" i="0" dirty="0" smtClean="0">
                <a:effectLst/>
                <a:latin typeface="Arial" panose="020B0604020202020204" pitchFamily="34" charset="0"/>
              </a:rPr>
              <a:t> leaving the empire in turmoil. Even though Darius did not seem to have the support of the </a:t>
            </a:r>
            <a:r>
              <a:rPr lang="en-GB" b="0" i="0" u="none" strike="noStrike" dirty="0" smtClean="0">
                <a:effectLst/>
                <a:latin typeface="Arial" panose="020B0604020202020204" pitchFamily="34" charset="0"/>
              </a:rPr>
              <a:t>people</a:t>
            </a:r>
            <a:r>
              <a:rPr lang="en-GB" b="0" i="0" dirty="0" smtClean="0">
                <a:effectLst/>
                <a:latin typeface="Arial" panose="020B0604020202020204" pitchFamily="34" charset="0"/>
              </a:rPr>
              <a:t>, Darius had a loyal army, led by close friends and nobles (including the six nobles who had helped him remove false </a:t>
            </a:r>
            <a:r>
              <a:rPr lang="en-GB" b="0" i="0" dirty="0" err="1" smtClean="0">
                <a:effectLst/>
                <a:latin typeface="Arial" panose="020B0604020202020204" pitchFamily="34" charset="0"/>
              </a:rPr>
              <a:t>Smerdis</a:t>
            </a:r>
            <a:r>
              <a:rPr lang="en-GB" b="0" i="0" dirty="0" smtClean="0">
                <a:effectLst/>
                <a:latin typeface="Arial" panose="020B0604020202020204" pitchFamily="34" charset="0"/>
              </a:rPr>
              <a:t>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dirty="0" smtClean="0">
                <a:effectLst/>
                <a:latin typeface="Arial" panose="020B0604020202020204" pitchFamily="34" charset="0"/>
              </a:rPr>
              <a:t>With their support, Darius was able to suppress and quell all revolts within a year. In Darius's words, he had killed a total of eight "lying kings" through the crushing of rebellions.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dirty="0" smtClean="0">
                <a:effectLst/>
                <a:latin typeface="Arial" panose="020B0604020202020204" pitchFamily="34" charset="0"/>
              </a:rPr>
              <a:t>Darius left a detailed account of these revolutions in the </a:t>
            </a:r>
            <a:r>
              <a:rPr lang="en-GB" b="0" i="0" u="none" strike="noStrike" dirty="0" smtClean="0">
                <a:effectLst/>
                <a:latin typeface="Arial" panose="020B0604020202020204" pitchFamily="34" charset="0"/>
              </a:rPr>
              <a:t>Behistun Inscription</a:t>
            </a:r>
            <a:r>
              <a:rPr lang="en-GB" b="0" i="0" dirty="0" smtClean="0">
                <a:effectLst/>
                <a:latin typeface="Arial" panose="020B0604020202020204" pitchFamily="34" charset="0"/>
              </a:rPr>
              <a:t>.</a:t>
            </a:r>
            <a:endParaRPr lang="en-GB" dirty="0"/>
          </a:p>
        </p:txBody>
      </p:sp>
      <p:pic>
        <p:nvPicPr>
          <p:cNvPr id="1026" name="Picture 2" descr="Image result for king dariu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627" t="-15616" r="12627" b="27578"/>
          <a:stretch/>
        </p:blipFill>
        <p:spPr bwMode="auto">
          <a:xfrm>
            <a:off x="-552450" y="-331537"/>
            <a:ext cx="5067300" cy="1912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91087" y="171207"/>
            <a:ext cx="3876675" cy="120032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/>
              <a:t>What qualities would Darius have needed to survive these rebellions against him?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359267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Task 3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Complete a mind map on the revolts against Darius early in his reign.</a:t>
            </a:r>
          </a:p>
          <a:p>
            <a:r>
              <a:rPr lang="en-GB" dirty="0" smtClean="0"/>
              <a:t>Use the OCR textbook p33-34.</a:t>
            </a:r>
          </a:p>
          <a:p>
            <a:r>
              <a:rPr lang="en-GB" dirty="0" smtClean="0"/>
              <a:t>Use the guidance slide to help you.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8902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359238" y="2266682"/>
            <a:ext cx="2923505" cy="11719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Darius and the early revolts against him</a:t>
            </a:r>
            <a:endParaRPr lang="en-GB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0152" y="296214"/>
            <a:ext cx="3078051" cy="70788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000" dirty="0" smtClean="0"/>
              <a:t>Where did the revolts take place and when? </a:t>
            </a:r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513785" y="296214"/>
            <a:ext cx="2333224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000" dirty="0" smtClean="0"/>
              <a:t>How did Darius deal with these revolts against him?</a:t>
            </a:r>
            <a:endParaRPr lang="en-GB" sz="2000" dirty="0"/>
          </a:p>
        </p:txBody>
      </p:sp>
      <p:cxnSp>
        <p:nvCxnSpPr>
          <p:cNvPr id="7" name="Straight Arrow Connector 6"/>
          <p:cNvCxnSpPr>
            <a:stCxn id="2" idx="1"/>
          </p:cNvCxnSpPr>
          <p:nvPr/>
        </p:nvCxnSpPr>
        <p:spPr>
          <a:xfrm flipH="1" flipV="1">
            <a:off x="2897746" y="1854558"/>
            <a:ext cx="889629" cy="583756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4820990" y="1545465"/>
            <a:ext cx="1" cy="721217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5700511" y="1854558"/>
            <a:ext cx="947670" cy="572194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065949" y="296214"/>
            <a:ext cx="3078051" cy="707886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GB" sz="2000" dirty="0" smtClean="0"/>
              <a:t>Did Darius find it easy to deal with the revolts?</a:t>
            </a:r>
            <a:endParaRPr lang="en-GB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90152" y="3835273"/>
            <a:ext cx="3078051" cy="70788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GB" sz="2000" dirty="0" smtClean="0">
                <a:solidFill>
                  <a:schemeClr val="tx1"/>
                </a:solidFill>
              </a:rPr>
              <a:t>Why were there so many revolts against Darius?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2993800" y="3159531"/>
            <a:ext cx="901522" cy="662411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847009" y="3169844"/>
            <a:ext cx="913147" cy="680940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053070" y="3864786"/>
            <a:ext cx="3078051" cy="1015663"/>
          </a:xfrm>
          <a:prstGeom prst="rect">
            <a:avLst/>
          </a:prstGeom>
          <a:solidFill>
            <a:srgbClr val="CC99FF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GB" sz="2000" dirty="0" smtClean="0">
                <a:solidFill>
                  <a:schemeClr val="tx1"/>
                </a:solidFill>
              </a:rPr>
              <a:t>What are the issues with using the </a:t>
            </a:r>
            <a:r>
              <a:rPr lang="en-GB" sz="2000" dirty="0" err="1" smtClean="0">
                <a:solidFill>
                  <a:schemeClr val="tx1"/>
                </a:solidFill>
              </a:rPr>
              <a:t>Bisitun</a:t>
            </a:r>
            <a:r>
              <a:rPr lang="en-GB" sz="2000" dirty="0" smtClean="0">
                <a:solidFill>
                  <a:schemeClr val="tx1"/>
                </a:solidFill>
              </a:rPr>
              <a:t> Inscription for looking at the revolts?</a:t>
            </a:r>
            <a:endParaRPr lang="en-GB" sz="2000" dirty="0">
              <a:solidFill>
                <a:schemeClr val="tx1"/>
              </a:solidFill>
            </a:endParaRPr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878434"/>
              </p:ext>
            </p:extLst>
          </p:nvPr>
        </p:nvGraphicFramePr>
        <p:xfrm>
          <a:off x="0" y="4928160"/>
          <a:ext cx="9144000" cy="192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="" xmlns:a16="http://schemas.microsoft.com/office/drawing/2014/main" val="3708765979"/>
                    </a:ext>
                  </a:extLst>
                </a:gridCol>
                <a:gridCol w="3048000">
                  <a:extLst>
                    <a:ext uri="{9D8B030D-6E8A-4147-A177-3AD203B41FA5}">
                      <a16:colId xmlns="" xmlns:a16="http://schemas.microsoft.com/office/drawing/2014/main" val="1831901830"/>
                    </a:ext>
                  </a:extLst>
                </a:gridCol>
                <a:gridCol w="3048000">
                  <a:extLst>
                    <a:ext uri="{9D8B030D-6E8A-4147-A177-3AD203B41FA5}">
                      <a16:colId xmlns="" xmlns:a16="http://schemas.microsoft.com/office/drawing/2014/main" val="2880249292"/>
                    </a:ext>
                  </a:extLst>
                </a:gridCol>
              </a:tblGrid>
              <a:tr h="472863">
                <a:tc>
                  <a:txBody>
                    <a:bodyPr/>
                    <a:lstStyle/>
                    <a:p>
                      <a:pPr algn="ctr"/>
                      <a:r>
                        <a:rPr lang="en-GB" sz="2400" u="sng" dirty="0" smtClean="0"/>
                        <a:t>GRADES 1, 2,</a:t>
                      </a:r>
                      <a:r>
                        <a:rPr lang="en-GB" sz="2400" u="sng" baseline="0" dirty="0" smtClean="0"/>
                        <a:t> 3</a:t>
                      </a:r>
                      <a:endParaRPr lang="en-GB" sz="24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u="sng" dirty="0" smtClean="0"/>
                        <a:t>GRADES</a:t>
                      </a:r>
                      <a:r>
                        <a:rPr lang="en-GB" sz="2400" u="sng" baseline="0" dirty="0" smtClean="0"/>
                        <a:t> 4, 5, 6</a:t>
                      </a:r>
                      <a:endParaRPr lang="en-GB" sz="24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u="sng" dirty="0" smtClean="0"/>
                        <a:t>GRADES 7, 8, 9</a:t>
                      </a:r>
                      <a:endParaRPr lang="en-GB" sz="2400" u="sng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50487333"/>
                  </a:ext>
                </a:extLst>
              </a:tr>
              <a:tr h="1456977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How successful was Darius in crushing</a:t>
                      </a:r>
                      <a:r>
                        <a:rPr lang="en-GB" sz="2000" b="1" baseline="0" dirty="0" smtClean="0"/>
                        <a:t> the revolts against him?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Did Darius deal with rebellions in the same way as Cyrus and Cambyses?</a:t>
                      </a:r>
                      <a:r>
                        <a:rPr lang="en-GB" sz="2000" b="1" baseline="0" dirty="0" smtClean="0"/>
                        <a:t> 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How does Darius’ use of propaganda compare to that of previous Persian</a:t>
                      </a:r>
                      <a:r>
                        <a:rPr lang="en-GB" sz="2000" b="1" baseline="0" dirty="0" smtClean="0"/>
                        <a:t> Kings?</a:t>
                      </a:r>
                      <a:endParaRPr lang="en-GB" sz="20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006120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8070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359237" y="2931158"/>
            <a:ext cx="2923505" cy="117197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Darius and the early revolts against him</a:t>
            </a:r>
            <a:endParaRPr lang="en-GB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58953" y="1937676"/>
            <a:ext cx="244404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 smtClean="0"/>
              <a:t>Where did the revolts take place and when? </a:t>
            </a:r>
            <a:endParaRPr lang="en-GB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3659972" y="769610"/>
            <a:ext cx="233322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 smtClean="0"/>
              <a:t>How did Darius deal with these revolts against him?</a:t>
            </a:r>
            <a:endParaRPr lang="en-GB" sz="1600" dirty="0"/>
          </a:p>
        </p:txBody>
      </p:sp>
      <p:cxnSp>
        <p:nvCxnSpPr>
          <p:cNvPr id="5" name="Straight Arrow Connector 4"/>
          <p:cNvCxnSpPr>
            <a:stCxn id="2" idx="1"/>
            <a:endCxn id="3" idx="2"/>
          </p:cNvCxnSpPr>
          <p:nvPr/>
        </p:nvCxnSpPr>
        <p:spPr>
          <a:xfrm flipH="1" flipV="1">
            <a:off x="2080974" y="2522451"/>
            <a:ext cx="1706400" cy="5803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6" name="Straight Arrow Connector 5"/>
          <p:cNvCxnSpPr>
            <a:stCxn id="2" idx="0"/>
            <a:endCxn id="4" idx="2"/>
          </p:cNvCxnSpPr>
          <p:nvPr/>
        </p:nvCxnSpPr>
        <p:spPr>
          <a:xfrm flipV="1">
            <a:off x="4820990" y="1354385"/>
            <a:ext cx="5594" cy="15767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7" name="Straight Arrow Connector 6"/>
          <p:cNvCxnSpPr>
            <a:stCxn id="2" idx="7"/>
            <a:endCxn id="8" idx="1"/>
          </p:cNvCxnSpPr>
          <p:nvPr/>
        </p:nvCxnSpPr>
        <p:spPr>
          <a:xfrm flipV="1">
            <a:off x="5854605" y="2811422"/>
            <a:ext cx="763505" cy="2913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8" name="TextBox 7"/>
          <p:cNvSpPr txBox="1"/>
          <p:nvPr/>
        </p:nvSpPr>
        <p:spPr>
          <a:xfrm>
            <a:off x="6618110" y="2519034"/>
            <a:ext cx="2272937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GB" sz="1600" dirty="0" smtClean="0"/>
              <a:t>Did Darius find it easy to deal with the revolts?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737468" y="4714791"/>
            <a:ext cx="2776317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GB" sz="1600" dirty="0" smtClean="0">
                <a:solidFill>
                  <a:schemeClr val="tx1"/>
                </a:solidFill>
              </a:rPr>
              <a:t>Why were there so many revolts against Darius?</a:t>
            </a:r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>
            <a:stCxn id="2" idx="3"/>
            <a:endCxn id="9" idx="0"/>
          </p:cNvCxnSpPr>
          <p:nvPr/>
        </p:nvCxnSpPr>
        <p:spPr>
          <a:xfrm flipH="1">
            <a:off x="2125627" y="3931504"/>
            <a:ext cx="1661747" cy="7832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1" name="Straight Arrow Connector 10"/>
          <p:cNvCxnSpPr>
            <a:stCxn id="2" idx="5"/>
            <a:endCxn id="12" idx="0"/>
          </p:cNvCxnSpPr>
          <p:nvPr/>
        </p:nvCxnSpPr>
        <p:spPr>
          <a:xfrm>
            <a:off x="5854605" y="3931504"/>
            <a:ext cx="763505" cy="14194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12" name="TextBox 11"/>
          <p:cNvSpPr txBox="1"/>
          <p:nvPr/>
        </p:nvSpPr>
        <p:spPr>
          <a:xfrm>
            <a:off x="5366467" y="5350917"/>
            <a:ext cx="2503285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What are the issues with using the </a:t>
            </a:r>
            <a:r>
              <a:rPr lang="en-GB" sz="1600" dirty="0" err="1" smtClean="0">
                <a:solidFill>
                  <a:schemeClr val="tx1"/>
                </a:solidFill>
              </a:rPr>
              <a:t>Bisitun</a:t>
            </a:r>
            <a:r>
              <a:rPr lang="en-GB" sz="1600" dirty="0" smtClean="0">
                <a:solidFill>
                  <a:schemeClr val="tx1"/>
                </a:solidFill>
              </a:rPr>
              <a:t> Inscription for looking at the revolts?</a:t>
            </a:r>
            <a:endParaRPr lang="en-GB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0585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368</TotalTime>
  <Words>664</Words>
  <Application>Microsoft Macintosh PowerPoint</Application>
  <PresentationFormat>On-screen Show (4:3)</PresentationFormat>
  <Paragraphs>85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Task 1</vt:lpstr>
      <vt:lpstr>PowerPoint Presentation</vt:lpstr>
      <vt:lpstr>PowerPoint Presentation</vt:lpstr>
      <vt:lpstr>Task 3 </vt:lpstr>
      <vt:lpstr>PowerPoint Presentation</vt:lpstr>
      <vt:lpstr>PowerPoint Presentation</vt:lpstr>
      <vt:lpstr>PowerPoint Presentation</vt:lpstr>
      <vt:lpstr>PowerPoint Presentation</vt:lpstr>
      <vt:lpstr>Plenary</vt:lpstr>
    </vt:vector>
  </TitlesOfParts>
  <Company>Aldridge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Kolaric A</dc:creator>
  <cp:lastModifiedBy>Michael Scott</cp:lastModifiedBy>
  <cp:revision>46</cp:revision>
  <cp:lastPrinted>2018-11-09T07:14:01Z</cp:lastPrinted>
  <dcterms:created xsi:type="dcterms:W3CDTF">2017-10-31T11:29:08Z</dcterms:created>
  <dcterms:modified xsi:type="dcterms:W3CDTF">2020-02-27T11:44:17Z</dcterms:modified>
</cp:coreProperties>
</file>