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66" r:id="rId2"/>
    <p:sldId id="259" r:id="rId3"/>
    <p:sldId id="265" r:id="rId4"/>
    <p:sldId id="257" r:id="rId5"/>
    <p:sldId id="256" r:id="rId6"/>
    <p:sldId id="260" r:id="rId7"/>
    <p:sldId id="261" r:id="rId8"/>
    <p:sldId id="262" r:id="rId9"/>
    <p:sldId id="264" r:id="rId10"/>
    <p:sldId id="263" r:id="rId11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32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193" d="100"/>
          <a:sy n="193" d="100"/>
        </p:scale>
        <p:origin x="-79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AE49DC-C7BE-4EDA-86C3-DDD11FFE8F54}" type="datetimeFigureOut">
              <a:rPr lang="en-GB" smtClean="0"/>
              <a:t>27/02/20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96D202-24A9-4E7C-80CD-CE9E11F2C1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38453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890964-7ED8-40DD-858E-64A19AAAAB6C}" type="datetimeFigureOut">
              <a:rPr lang="en-GB" smtClean="0"/>
              <a:t>27/02/20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DA9342-C6CF-4C56-8336-FC2683FCD5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51255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CAFDDB-172E-6940-8D28-C3FFB09A094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7364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7" name="Notes Placeholder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EF7256-FD5D-407F-9989-6C314074609A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19345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F8CD8-5604-4C83-AFB0-2B18D65E670D}" type="datetimeFigureOut">
              <a:rPr lang="en-GB" smtClean="0"/>
              <a:t>27/02/20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9F7F-6E21-445F-8CDF-1F00204916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4959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F8CD8-5604-4C83-AFB0-2B18D65E670D}" type="datetimeFigureOut">
              <a:rPr lang="en-GB" smtClean="0"/>
              <a:t>27/02/20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9F7F-6E21-445F-8CDF-1F00204916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07274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F8CD8-5604-4C83-AFB0-2B18D65E670D}" type="datetimeFigureOut">
              <a:rPr lang="en-GB" smtClean="0"/>
              <a:t>27/02/20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9F7F-6E21-445F-8CDF-1F00204916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66414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F8CD8-5604-4C83-AFB0-2B18D65E670D}" type="datetimeFigureOut">
              <a:rPr lang="en-GB" smtClean="0"/>
              <a:t>27/02/20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9F7F-6E21-445F-8CDF-1F00204916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73352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F8CD8-5604-4C83-AFB0-2B18D65E670D}" type="datetimeFigureOut">
              <a:rPr lang="en-GB" smtClean="0"/>
              <a:t>27/02/20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9F7F-6E21-445F-8CDF-1F00204916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6333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F8CD8-5604-4C83-AFB0-2B18D65E670D}" type="datetimeFigureOut">
              <a:rPr lang="en-GB" smtClean="0"/>
              <a:t>27/02/20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9F7F-6E21-445F-8CDF-1F00204916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9945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F8CD8-5604-4C83-AFB0-2B18D65E670D}" type="datetimeFigureOut">
              <a:rPr lang="en-GB" smtClean="0"/>
              <a:t>27/02/20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9F7F-6E21-445F-8CDF-1F00204916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8869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F8CD8-5604-4C83-AFB0-2B18D65E670D}" type="datetimeFigureOut">
              <a:rPr lang="en-GB" smtClean="0"/>
              <a:t>27/02/20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9F7F-6E21-445F-8CDF-1F00204916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4441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F8CD8-5604-4C83-AFB0-2B18D65E670D}" type="datetimeFigureOut">
              <a:rPr lang="en-GB" smtClean="0"/>
              <a:t>27/02/20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9F7F-6E21-445F-8CDF-1F00204916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3640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F8CD8-5604-4C83-AFB0-2B18D65E670D}" type="datetimeFigureOut">
              <a:rPr lang="en-GB" smtClean="0"/>
              <a:t>27/02/20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9F7F-6E21-445F-8CDF-1F00204916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62157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F8CD8-5604-4C83-AFB0-2B18D65E670D}" type="datetimeFigureOut">
              <a:rPr lang="en-GB" smtClean="0"/>
              <a:t>27/02/20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9F7F-6E21-445F-8CDF-1F00204916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6815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DF8CD8-5604-4C83-AFB0-2B18D65E670D}" type="datetimeFigureOut">
              <a:rPr lang="en-GB" smtClean="0"/>
              <a:t>27/02/20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639F7F-6E21-445F-8CDF-1F00204916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1950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creen Shot 2020-02-14 at 18.01.1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47988"/>
            <a:ext cx="9144000" cy="256265"/>
          </a:xfrm>
          <a:prstGeom prst="rect">
            <a:avLst/>
          </a:prstGeom>
        </p:spPr>
      </p:pic>
      <p:pic>
        <p:nvPicPr>
          <p:cNvPr id="10" name="Picture 9" descr="Screen Shot 2020-02-14 at 18.01.1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01735"/>
            <a:ext cx="9144000" cy="25626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35254" y="4448955"/>
            <a:ext cx="3580440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i="1" dirty="0" smtClean="0">
                <a:solidFill>
                  <a:srgbClr val="FFFFFF"/>
                </a:solidFill>
              </a:rPr>
              <a:t>Darius I</a:t>
            </a:r>
          </a:p>
          <a:p>
            <a:pPr>
              <a:defRPr/>
            </a:pPr>
            <a:r>
              <a:rPr lang="en-US" b="1" i="1" dirty="0">
                <a:solidFill>
                  <a:srgbClr val="FFFFFF"/>
                </a:solidFill>
              </a:rPr>
              <a:t>5</a:t>
            </a:r>
            <a:r>
              <a:rPr lang="en-US" b="1" i="1" dirty="0" smtClean="0">
                <a:solidFill>
                  <a:srgbClr val="FFFFFF"/>
                </a:solidFill>
              </a:rPr>
              <a:t>. Imperial Expansion under Darius</a:t>
            </a:r>
            <a:endParaRPr lang="en-US" b="1" i="1" dirty="0">
              <a:solidFill>
                <a:srgbClr val="FFFFFF"/>
              </a:solidFill>
            </a:endParaRPr>
          </a:p>
        </p:txBody>
      </p:sp>
      <p:pic>
        <p:nvPicPr>
          <p:cNvPr id="3" name="Picture 2" descr="Screen Shot 2020-02-27 at 11.45.59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52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23950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Plenary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Who were the following things/people from today’s lesson;</a:t>
            </a:r>
          </a:p>
          <a:p>
            <a:pPr marL="514350" indent="-514350">
              <a:buAutoNum type="arabicParenR"/>
            </a:pPr>
            <a:r>
              <a:rPr lang="en-GB" b="1" dirty="0" smtClean="0"/>
              <a:t>SKUDRA</a:t>
            </a:r>
          </a:p>
          <a:p>
            <a:pPr marL="514350" indent="-514350">
              <a:buAutoNum type="arabicParenR"/>
            </a:pPr>
            <a:r>
              <a:rPr lang="en-GB" b="1" dirty="0" smtClean="0"/>
              <a:t>MEGABAZUS </a:t>
            </a:r>
          </a:p>
          <a:p>
            <a:pPr marL="514350" indent="-514350">
              <a:buAutoNum type="arabicParenR"/>
            </a:pPr>
            <a:r>
              <a:rPr lang="en-GB" b="1" dirty="0" smtClean="0"/>
              <a:t>EARTH AND WATER</a:t>
            </a:r>
          </a:p>
          <a:p>
            <a:pPr marL="514350" indent="-514350">
              <a:buAutoNum type="arabicParenR"/>
            </a:pPr>
            <a:r>
              <a:rPr lang="en-GB" b="1" dirty="0" smtClean="0"/>
              <a:t>SCYLAX</a:t>
            </a:r>
          </a:p>
          <a:p>
            <a:pPr marL="514350" indent="-514350">
              <a:buAutoNum type="arabicParenR"/>
            </a:pPr>
            <a:r>
              <a:rPr lang="en-GB" b="1" dirty="0" smtClean="0"/>
              <a:t>THRACE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8154743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17892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u="sng" dirty="0" smtClean="0"/>
              <a:t>Starter:</a:t>
            </a:r>
            <a:endParaRPr lang="en-GB" sz="4000" b="1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0" y="707886"/>
            <a:ext cx="91440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Which statements are TRUE and which are FALSE?</a:t>
            </a:r>
          </a:p>
          <a:p>
            <a:endParaRPr lang="en-GB" sz="2400" dirty="0"/>
          </a:p>
          <a:p>
            <a:pPr marL="457200" indent="-457200">
              <a:buAutoNum type="arabicParenR"/>
            </a:pPr>
            <a:r>
              <a:rPr lang="en-GB" sz="2400" dirty="0" smtClean="0"/>
              <a:t>The Persian words for truth and lie are “</a:t>
            </a:r>
            <a:r>
              <a:rPr lang="en-GB" sz="2400" dirty="0" err="1" smtClean="0"/>
              <a:t>arta</a:t>
            </a:r>
            <a:r>
              <a:rPr lang="en-GB" sz="2400" dirty="0" smtClean="0"/>
              <a:t>” and “</a:t>
            </a:r>
            <a:r>
              <a:rPr lang="en-GB" sz="2400" dirty="0" err="1" smtClean="0"/>
              <a:t>drauga</a:t>
            </a:r>
            <a:r>
              <a:rPr lang="en-GB" sz="2400" dirty="0" smtClean="0"/>
              <a:t>”.</a:t>
            </a:r>
          </a:p>
          <a:p>
            <a:pPr marL="457200" indent="-457200">
              <a:buAutoNum type="arabicParenR"/>
            </a:pPr>
            <a:r>
              <a:rPr lang="en-GB" sz="2400" dirty="0" err="1" smtClean="0"/>
              <a:t>Apadana</a:t>
            </a:r>
            <a:r>
              <a:rPr lang="en-GB" sz="2400" dirty="0" smtClean="0"/>
              <a:t> means a great staircase in Persian.</a:t>
            </a:r>
          </a:p>
          <a:p>
            <a:pPr marL="457200" indent="-457200">
              <a:buAutoNum type="arabicParenR"/>
            </a:pPr>
            <a:r>
              <a:rPr lang="en-GB" sz="2400" dirty="0" smtClean="0"/>
              <a:t>Darius linked himself to </a:t>
            </a:r>
            <a:r>
              <a:rPr lang="en-GB" sz="2400" dirty="0" err="1" smtClean="0"/>
              <a:t>Marduk</a:t>
            </a:r>
            <a:r>
              <a:rPr lang="en-GB" sz="2400" dirty="0" smtClean="0"/>
              <a:t> in his ideology.</a:t>
            </a:r>
          </a:p>
          <a:p>
            <a:pPr marL="457200" indent="-457200">
              <a:buAutoNum type="arabicParenR"/>
            </a:pPr>
            <a:r>
              <a:rPr lang="en-GB" sz="2400" dirty="0" smtClean="0"/>
              <a:t>One of the </a:t>
            </a:r>
            <a:r>
              <a:rPr lang="en-GB" sz="2400" dirty="0" err="1" smtClean="0"/>
              <a:t>Baylonian</a:t>
            </a:r>
            <a:r>
              <a:rPr lang="en-GB" sz="2400" dirty="0" smtClean="0"/>
              <a:t> rebels against Darius was called </a:t>
            </a:r>
            <a:r>
              <a:rPr lang="en-GB" sz="2400" dirty="0" err="1" smtClean="0"/>
              <a:t>Nidintu</a:t>
            </a:r>
            <a:r>
              <a:rPr lang="en-GB" sz="2400" dirty="0" smtClean="0"/>
              <a:t>-Bel.</a:t>
            </a:r>
          </a:p>
          <a:p>
            <a:pPr marL="457200" indent="-457200" algn="just">
              <a:buAutoNum type="arabicParenR"/>
            </a:pPr>
            <a:r>
              <a:rPr lang="en-GB" sz="2400" dirty="0" smtClean="0"/>
              <a:t>Cambyses set up the </a:t>
            </a:r>
            <a:r>
              <a:rPr lang="en-GB" sz="2400" dirty="0" err="1" smtClean="0"/>
              <a:t>Bisitun</a:t>
            </a:r>
            <a:r>
              <a:rPr lang="en-GB" sz="2400" dirty="0" smtClean="0"/>
              <a:t> inscription to celebrate his achievements.</a:t>
            </a:r>
          </a:p>
          <a:p>
            <a:pPr marL="457200" indent="-457200" algn="just">
              <a:buAutoNum type="arabicParenR"/>
            </a:pPr>
            <a:r>
              <a:rPr lang="en-GB" sz="2400" dirty="0" smtClean="0"/>
              <a:t>Satrapies were ruled by satraps in the Persian Empire.</a:t>
            </a:r>
          </a:p>
          <a:p>
            <a:pPr marL="457200" indent="-457200" algn="just">
              <a:buAutoNum type="arabicParenR"/>
            </a:pPr>
            <a:r>
              <a:rPr lang="en-GB" sz="2400" dirty="0" smtClean="0"/>
              <a:t>The royal roads connected the north of the empire to the south. </a:t>
            </a:r>
          </a:p>
          <a:p>
            <a:pPr marL="457200" indent="-457200" algn="just">
              <a:buAutoNum type="arabicParenR"/>
            </a:pPr>
            <a:r>
              <a:rPr lang="en-GB" sz="2400" dirty="0" smtClean="0"/>
              <a:t>The Darius canal was constructed in Iran. </a:t>
            </a:r>
          </a:p>
          <a:p>
            <a:pPr marL="457200" indent="-457200" algn="just">
              <a:buAutoNum type="arabicParenR"/>
            </a:pPr>
            <a:endParaRPr lang="en-GB" sz="2400" dirty="0"/>
          </a:p>
          <a:p>
            <a:pPr algn="ctr"/>
            <a:r>
              <a:rPr lang="en-GB" sz="2400" b="1" dirty="0" smtClean="0"/>
              <a:t>If you think a statement is false, you must REWRITE it to be correct!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2101128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95742" y="1567109"/>
            <a:ext cx="2654156" cy="3739485"/>
          </a:xfrm>
          <a:prstGeom prst="rect">
            <a:avLst/>
          </a:prstGeom>
          <a:solidFill>
            <a:srgbClr val="FCC02E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defTabSz="216992">
              <a:defRPr/>
            </a:pPr>
            <a:r>
              <a:rPr lang="en-GB" sz="1200" b="1" dirty="0">
                <a:solidFill>
                  <a:prstClr val="black"/>
                </a:solidFill>
                <a:latin typeface="Calibri" panose="020F0502020204030204"/>
                <a:cs typeface="Arial" panose="020B0604020202020204" pitchFamily="34" charset="0"/>
              </a:rPr>
              <a:t>Lesson Objectives</a:t>
            </a:r>
            <a:r>
              <a:rPr lang="en-GB" sz="1050" b="1" dirty="0">
                <a:solidFill>
                  <a:prstClr val="black"/>
                </a:solidFill>
                <a:latin typeface="Calibri" panose="020F0502020204030204"/>
                <a:cs typeface="Arial" panose="020B0604020202020204" pitchFamily="34" charset="0"/>
              </a:rPr>
              <a:t>:</a:t>
            </a:r>
          </a:p>
          <a:p>
            <a:pPr defTabSz="216992">
              <a:defRPr/>
            </a:pPr>
            <a:endParaRPr lang="en-GB" b="1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  <a:p>
            <a:pPr marL="457200" indent="-457200">
              <a:buAutoNum type="arabicParenR"/>
            </a:pPr>
            <a:r>
              <a:rPr lang="en-GB" sz="1600" dirty="0"/>
              <a:t>To understand the reasons why Darius wanted to expand the Persian Empire.</a:t>
            </a:r>
          </a:p>
          <a:p>
            <a:pPr marL="457200" indent="-457200">
              <a:buAutoNum type="arabicParenR"/>
            </a:pPr>
            <a:r>
              <a:rPr lang="en-GB" sz="1600" dirty="0"/>
              <a:t>To analyse the successful invasions that Darius carried out to expand the Persian Empire.</a:t>
            </a:r>
          </a:p>
          <a:p>
            <a:pPr marL="457200" indent="-457200">
              <a:buAutoNum type="arabicParenR"/>
            </a:pPr>
            <a:r>
              <a:rPr lang="en-GB" sz="1600" dirty="0"/>
              <a:t>To begin to compare Darius’ expansion with other Persian kings. </a:t>
            </a:r>
          </a:p>
          <a:p>
            <a:r>
              <a:rPr lang="en-GB" sz="1500" dirty="0" smtClean="0"/>
              <a:t>.</a:t>
            </a:r>
            <a:endParaRPr lang="en-GB" sz="1500" dirty="0"/>
          </a:p>
        </p:txBody>
      </p:sp>
      <p:sp>
        <p:nvSpPr>
          <p:cNvPr id="7" name="TextBox 6"/>
          <p:cNvSpPr txBox="1"/>
          <p:nvPr/>
        </p:nvSpPr>
        <p:spPr>
          <a:xfrm>
            <a:off x="886427" y="65410"/>
            <a:ext cx="589319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u="sng" dirty="0"/>
              <a:t>Title: </a:t>
            </a:r>
            <a:r>
              <a:rPr lang="en-GB" sz="4000" b="1" u="sng" dirty="0" smtClean="0"/>
              <a:t>Expansion of the Empire under Darius</a:t>
            </a:r>
            <a:endParaRPr lang="en-GB" sz="4000" b="1" u="sng" dirty="0"/>
          </a:p>
        </p:txBody>
      </p:sp>
      <p:sp>
        <p:nvSpPr>
          <p:cNvPr id="20" name="TextBox 19"/>
          <p:cNvSpPr txBox="1"/>
          <p:nvPr/>
        </p:nvSpPr>
        <p:spPr>
          <a:xfrm>
            <a:off x="7037693" y="145198"/>
            <a:ext cx="1978049" cy="265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3C3CF9CA-01E0-44F4-86AE-C98869E16A83}" type="datetime4">
              <a:rPr lang="en-GB" sz="1125" b="1" u="sng">
                <a:latin typeface="Century Gothic" panose="020B0502020202020204" pitchFamily="34" charset="0"/>
              </a:rPr>
              <a:t>February 27, 2020</a:t>
            </a:fld>
            <a:endParaRPr lang="en-GB" sz="788" b="1" u="sng" dirty="0">
              <a:latin typeface="Century Gothic" panose="020B0502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988845" y="1388849"/>
            <a:ext cx="4937759" cy="584775"/>
          </a:xfrm>
          <a:prstGeom prst="rect">
            <a:avLst/>
          </a:prstGeom>
          <a:solidFill>
            <a:srgbClr val="FCC02E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600" b="1" dirty="0">
                <a:solidFill>
                  <a:prstClr val="black"/>
                </a:solidFill>
                <a:latin typeface="Calibri" panose="020F0502020204030204"/>
                <a:cs typeface="Arial" panose="020B0604020202020204" pitchFamily="34" charset="0"/>
              </a:rPr>
              <a:t>RRR:  </a:t>
            </a:r>
            <a:r>
              <a:rPr lang="en-GB" sz="1600" b="1" dirty="0" smtClean="0">
                <a:solidFill>
                  <a:prstClr val="black"/>
                </a:solidFill>
                <a:latin typeface="Calibri" panose="020F0502020204030204"/>
                <a:cs typeface="Arial" panose="020B0604020202020204" pitchFamily="34" charset="0"/>
              </a:rPr>
              <a:t>Where did Darius manage to expand the Persian Empire?</a:t>
            </a:r>
            <a:endParaRPr lang="en-GB" sz="1600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pic>
        <p:nvPicPr>
          <p:cNvPr id="16" name="Picture 2" descr="Image result for king darius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981"/>
          <a:stretch/>
        </p:blipFill>
        <p:spPr bwMode="auto">
          <a:xfrm>
            <a:off x="3336783" y="2161009"/>
            <a:ext cx="4984830" cy="3393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36439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708338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en-GB" sz="4000" u="sng" dirty="0" smtClean="0"/>
              <a:t>Task 1 – Why would Darius want to expand?</a:t>
            </a:r>
            <a:endParaRPr lang="en-GB" sz="4000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7033" y="836903"/>
            <a:ext cx="8803784" cy="49847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Task: Using Herodotus 3.134 and your own knowledge, list as many reasons as possible as to why Darius would want to expand the Persian empire;</a:t>
            </a:r>
          </a:p>
        </p:txBody>
      </p:sp>
      <p:sp>
        <p:nvSpPr>
          <p:cNvPr id="4" name="Oval 3"/>
          <p:cNvSpPr/>
          <p:nvPr/>
        </p:nvSpPr>
        <p:spPr>
          <a:xfrm>
            <a:off x="5128609" y="2593349"/>
            <a:ext cx="3822208" cy="1752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/>
              <a:t>Why did Darius want to expand the Persian empire?</a:t>
            </a:r>
            <a:endParaRPr lang="en-GB" sz="2400" b="1" dirty="0"/>
          </a:p>
        </p:txBody>
      </p:sp>
      <p:sp>
        <p:nvSpPr>
          <p:cNvPr id="5" name="Rectangle 4"/>
          <p:cNvSpPr/>
          <p:nvPr/>
        </p:nvSpPr>
        <p:spPr>
          <a:xfrm>
            <a:off x="3817781" y="2155692"/>
            <a:ext cx="3168203" cy="61818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You can do a spider diagram or bullet point list</a:t>
            </a:r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8160315"/>
              </p:ext>
            </p:extLst>
          </p:nvPr>
        </p:nvGraphicFramePr>
        <p:xfrm>
          <a:off x="300237" y="4658888"/>
          <a:ext cx="8483154" cy="1859279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827718">
                  <a:extLst>
                    <a:ext uri="{9D8B030D-6E8A-4147-A177-3AD203B41FA5}">
                      <a16:colId xmlns="" xmlns:a16="http://schemas.microsoft.com/office/drawing/2014/main" val="3016433749"/>
                    </a:ext>
                  </a:extLst>
                </a:gridCol>
                <a:gridCol w="2827718">
                  <a:extLst>
                    <a:ext uri="{9D8B030D-6E8A-4147-A177-3AD203B41FA5}">
                      <a16:colId xmlns="" xmlns:a16="http://schemas.microsoft.com/office/drawing/2014/main" val="1445443571"/>
                    </a:ext>
                  </a:extLst>
                </a:gridCol>
                <a:gridCol w="2827718">
                  <a:extLst>
                    <a:ext uri="{9D8B030D-6E8A-4147-A177-3AD203B41FA5}">
                      <a16:colId xmlns="" xmlns:a16="http://schemas.microsoft.com/office/drawing/2014/main" val="28521014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Challenge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Core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Foundation</a:t>
                      </a:r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6999843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What similarities do Darius’ motivations for expansion share with previous</a:t>
                      </a:r>
                      <a:r>
                        <a:rPr lang="en-GB" baseline="0" dirty="0" smtClean="0"/>
                        <a:t> Persian Kings.</a:t>
                      </a:r>
                    </a:p>
                    <a:p>
                      <a:r>
                        <a:rPr lang="en-GB" baseline="0" dirty="0" smtClean="0"/>
                        <a:t>Explain your answer.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Which factor</a:t>
                      </a:r>
                      <a:r>
                        <a:rPr lang="en-GB" baseline="0" dirty="0" smtClean="0"/>
                        <a:t> (reason) do you think would be the most significant TO DARIUS.</a:t>
                      </a:r>
                    </a:p>
                    <a:p>
                      <a:endParaRPr lang="en-GB" baseline="0" dirty="0" smtClean="0"/>
                    </a:p>
                    <a:p>
                      <a:r>
                        <a:rPr lang="en-GB" baseline="0" dirty="0" smtClean="0"/>
                        <a:t>Explain your answer.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Which reason</a:t>
                      </a:r>
                      <a:r>
                        <a:rPr lang="en-GB" baseline="0" dirty="0" smtClean="0"/>
                        <a:t> do you think is the best for Darius to be expanding? </a:t>
                      </a:r>
                    </a:p>
                    <a:p>
                      <a:r>
                        <a:rPr lang="en-GB" baseline="0" dirty="0" smtClean="0"/>
                        <a:t>Explain why you chose that reasons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8105025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68482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i="0" u="sng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HERODOTUS 3.134</a:t>
            </a:r>
          </a:p>
          <a:p>
            <a:endParaRPr lang="en-GB" b="0" i="0" dirty="0" smtClean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en-GB" sz="2000" b="0" i="0" dirty="0" err="1" smtClean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Atossa</a:t>
            </a:r>
            <a:r>
              <a:rPr lang="en-GB" sz="2000" b="0" i="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spoke privately to Darius in their bedroom: “</a:t>
            </a:r>
            <a:r>
              <a:rPr lang="en-GB" sz="2000" b="0" i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 King, although you have so much power you are idle, acquiring no additional people or power for the Persians. The right thing for a man who is both young and the master of great wealth is to be seen bettering himself, so that the Persians know too that they are ruled by a man. On two counts it is in your interest to do this, both so that the Persians know that their leader is a man, and so that they be occupied by war and not have time to plot against you. You should show some industry now, while you are still young: for sense grows with the growing body, but grows old too with the aging body and loses its edge for all purposes.</a:t>
            </a:r>
            <a:r>
              <a:rPr lang="en-GB" sz="2000" b="0" i="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” </a:t>
            </a:r>
          </a:p>
          <a:p>
            <a:pPr algn="just"/>
            <a:endParaRPr lang="en-GB" sz="20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en-GB" sz="2000" b="0" i="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…he replied with this: “</a:t>
            </a:r>
            <a:r>
              <a:rPr lang="en-GB" sz="2000" b="0" i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Woman, what you have said is exactly what I had in mind to do. For I have planned to make a bridge from this continent to the other continent and lead an army against the Scythians; and this will be done in a short time</a:t>
            </a:r>
            <a:r>
              <a:rPr lang="en-GB" sz="2000" b="0" i="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.” </a:t>
            </a:r>
          </a:p>
          <a:p>
            <a:pPr algn="just"/>
            <a:endParaRPr lang="en-GB" sz="2000" b="0" i="0" dirty="0" smtClean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en-GB" sz="2000" b="0" i="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“</a:t>
            </a:r>
            <a:r>
              <a:rPr lang="en-GB" sz="2000" b="0" i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Look</a:t>
            </a:r>
            <a:r>
              <a:rPr lang="en-GB" sz="2000" b="0" i="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,” </a:t>
            </a:r>
            <a:r>
              <a:rPr lang="en-GB" sz="2000" b="0" i="0" dirty="0" err="1" smtClean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Atossa</a:t>
            </a:r>
            <a:r>
              <a:rPr lang="en-GB" sz="2000" b="0" i="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said, “</a:t>
            </a:r>
            <a:r>
              <a:rPr lang="en-GB" sz="2000" b="0" i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let the Scythians go for the present; you shall have them whenever you like; I tell you, march against </a:t>
            </a:r>
            <a:r>
              <a:rPr lang="en-GB" sz="2000" b="0" i="1" u="none" strike="noStrike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Greece</a:t>
            </a:r>
            <a:r>
              <a:rPr lang="en-GB" sz="2000" b="0" i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. I have heard of Sparta and Argive and Attic and Corinthian women, and would like to have them </a:t>
            </a:r>
            <a:r>
              <a:rPr lang="en-GB" sz="2000" b="0" i="1" smtClean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as servants”</a:t>
            </a:r>
            <a:r>
              <a:rPr lang="en-GB" sz="2000" b="0" i="0" smtClean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86508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 result for persian empire expansion dariu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60371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1"/>
            <a:ext cx="9144001" cy="734096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en-GB" u="sng" dirty="0" smtClean="0"/>
              <a:t>Task 2 – Darius’ expansion; case studies</a:t>
            </a:r>
            <a:endParaRPr lang="en-GB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414" y="883590"/>
            <a:ext cx="8657016" cy="176945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GB" sz="2400" dirty="0" smtClean="0"/>
              <a:t>TASK: using the textbook p40 (Indus Valley + Aegean Islands) and p42 (Macedonia and Thrace</a:t>
            </a:r>
            <a:r>
              <a:rPr lang="en-GB" sz="2400" dirty="0"/>
              <a:t>). Complete the A4 map showing the successful conquests of King Darius. </a:t>
            </a:r>
            <a:endParaRPr lang="en-GB" sz="2400" dirty="0" smtClean="0"/>
          </a:p>
          <a:p>
            <a:pPr algn="just"/>
            <a:r>
              <a:rPr lang="en-GB" sz="2400" dirty="0" smtClean="0"/>
              <a:t>For each conquered territory;</a:t>
            </a:r>
          </a:p>
          <a:p>
            <a:pPr marL="514350" indent="-514350" algn="just">
              <a:buAutoNum type="alphaLcParenR"/>
            </a:pPr>
            <a:r>
              <a:rPr lang="en-GB" sz="2400" b="1" dirty="0" smtClean="0">
                <a:solidFill>
                  <a:srgbClr val="FF0000"/>
                </a:solidFill>
              </a:rPr>
              <a:t>How did Darius conquer this territory?</a:t>
            </a:r>
          </a:p>
          <a:p>
            <a:pPr marL="514350" indent="-514350" algn="just">
              <a:buAutoNum type="alphaLcParenR"/>
            </a:pPr>
            <a:r>
              <a:rPr lang="en-GB" sz="2400" b="1" dirty="0" smtClean="0">
                <a:solidFill>
                  <a:srgbClr val="FF0000"/>
                </a:solidFill>
              </a:rPr>
              <a:t>What benefits were brought by adding this land to the Persian Empire?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2389091"/>
              </p:ext>
            </p:extLst>
          </p:nvPr>
        </p:nvGraphicFramePr>
        <p:xfrm>
          <a:off x="198414" y="4732627"/>
          <a:ext cx="8657016" cy="1833879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2885672">
                  <a:extLst>
                    <a:ext uri="{9D8B030D-6E8A-4147-A177-3AD203B41FA5}">
                      <a16:colId xmlns="" xmlns:a16="http://schemas.microsoft.com/office/drawing/2014/main" val="2218318693"/>
                    </a:ext>
                  </a:extLst>
                </a:gridCol>
                <a:gridCol w="2885672">
                  <a:extLst>
                    <a:ext uri="{9D8B030D-6E8A-4147-A177-3AD203B41FA5}">
                      <a16:colId xmlns="" xmlns:a16="http://schemas.microsoft.com/office/drawing/2014/main" val="22581781"/>
                    </a:ext>
                  </a:extLst>
                </a:gridCol>
                <a:gridCol w="2885672">
                  <a:extLst>
                    <a:ext uri="{9D8B030D-6E8A-4147-A177-3AD203B41FA5}">
                      <a16:colId xmlns="" xmlns:a16="http://schemas.microsoft.com/office/drawing/2014/main" val="32744813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u="sng" dirty="0" smtClean="0"/>
                        <a:t>CHALLENGE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u="sng" dirty="0" smtClean="0"/>
                        <a:t>CORE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u="sng" dirty="0" smtClean="0"/>
                        <a:t>FOUNDATION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6262333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u="none" dirty="0" smtClean="0"/>
                        <a:t>How</a:t>
                      </a:r>
                      <a:r>
                        <a:rPr lang="en-GB" sz="1800" u="none" baseline="0" dirty="0" smtClean="0"/>
                        <a:t> successful were the methods of expansion used by Darius compared to other Kings? </a:t>
                      </a:r>
                      <a:endParaRPr lang="en-GB" sz="1800" u="none" dirty="0" smtClean="0"/>
                    </a:p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u="none" dirty="0" smtClean="0"/>
                        <a:t>How</a:t>
                      </a:r>
                      <a:r>
                        <a:rPr lang="en-GB" sz="1800" u="none" baseline="0" dirty="0" smtClean="0"/>
                        <a:t> similar were the methods of expansion used by Darius and other Persian Kings? </a:t>
                      </a:r>
                      <a:endParaRPr lang="en-GB" sz="1800" u="none" dirty="0" smtClean="0"/>
                    </a:p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/>
                        <a:t>Which new territory taken by Darius was the most important and why? 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475296076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3734873" y="3606085"/>
            <a:ext cx="5120557" cy="888642"/>
          </a:xfrm>
          <a:prstGeom prst="rect">
            <a:avLst/>
          </a:prstGeom>
          <a:ln w="57150">
            <a:solidFill>
              <a:srgbClr val="F632ED"/>
            </a:solidFill>
            <a:prstDash val="sys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u="sng" dirty="0" smtClean="0"/>
              <a:t>EXTENSION</a:t>
            </a:r>
            <a:r>
              <a:rPr lang="en-GB" dirty="0" smtClean="0"/>
              <a:t>: use the extra reading from Herodotus to expand on your notes for Macedonia and the Indus Valley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04724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 result for persian empire expansion dari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9176" y="1397560"/>
            <a:ext cx="4356098" cy="3310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029075" y="55093"/>
            <a:ext cx="4994275" cy="33855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r"/>
            <a:r>
              <a:rPr lang="en-GB" sz="1600" b="1" dirty="0" smtClean="0"/>
              <a:t>THE PERSIAN EMPIRE’S EXPANSION UNDER DARIUS</a:t>
            </a:r>
            <a:endParaRPr lang="en-GB" sz="1600" b="1" dirty="0"/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6302772" y="2524453"/>
            <a:ext cx="365918" cy="54768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329783" y="4707963"/>
            <a:ext cx="5693567" cy="212365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200" b="1" dirty="0" smtClean="0"/>
              <a:t>Thrace</a:t>
            </a:r>
          </a:p>
          <a:p>
            <a:pPr algn="ctr"/>
            <a:endParaRPr lang="en-GB" sz="1200" b="1" dirty="0" smtClean="0"/>
          </a:p>
          <a:p>
            <a:pPr algn="ctr"/>
            <a:endParaRPr lang="en-GB" sz="1200" b="1" dirty="0"/>
          </a:p>
          <a:p>
            <a:pPr algn="ctr"/>
            <a:endParaRPr lang="en-GB" sz="1200" b="1" dirty="0" smtClean="0"/>
          </a:p>
          <a:p>
            <a:pPr algn="ctr"/>
            <a:endParaRPr lang="en-GB" sz="1200" b="1" dirty="0" smtClean="0"/>
          </a:p>
          <a:p>
            <a:pPr algn="ctr"/>
            <a:endParaRPr lang="en-GB" sz="1200" b="1" dirty="0"/>
          </a:p>
          <a:p>
            <a:pPr algn="ctr"/>
            <a:endParaRPr lang="en-GB" sz="1200" b="1" dirty="0" smtClean="0"/>
          </a:p>
          <a:p>
            <a:pPr algn="ctr"/>
            <a:endParaRPr lang="en-GB" sz="1200" b="1" dirty="0" smtClean="0"/>
          </a:p>
          <a:p>
            <a:pPr algn="ctr"/>
            <a:endParaRPr lang="en-GB" sz="1200" b="1" dirty="0"/>
          </a:p>
          <a:p>
            <a:pPr algn="ctr"/>
            <a:endParaRPr lang="en-GB" sz="1200" b="1" dirty="0"/>
          </a:p>
          <a:p>
            <a:pPr algn="ctr"/>
            <a:endParaRPr lang="en-GB" sz="1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0" y="4335129"/>
            <a:ext cx="2393951" cy="249299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200" b="1" dirty="0" smtClean="0"/>
              <a:t>The Aegean Islands of Samos, Lesbos and Chios</a:t>
            </a:r>
          </a:p>
          <a:p>
            <a:pPr algn="ctr"/>
            <a:endParaRPr lang="en-GB" sz="1200" b="1" dirty="0"/>
          </a:p>
          <a:p>
            <a:pPr algn="ctr"/>
            <a:endParaRPr lang="en-GB" sz="1200" b="1" dirty="0" smtClean="0"/>
          </a:p>
          <a:p>
            <a:pPr algn="ctr"/>
            <a:endParaRPr lang="en-GB" sz="1200" b="1" dirty="0" smtClean="0"/>
          </a:p>
          <a:p>
            <a:pPr algn="ctr"/>
            <a:endParaRPr lang="en-GB" sz="1200" b="1" dirty="0"/>
          </a:p>
          <a:p>
            <a:pPr algn="ctr"/>
            <a:endParaRPr lang="en-GB" sz="1200" b="1" dirty="0"/>
          </a:p>
          <a:p>
            <a:pPr algn="ctr"/>
            <a:endParaRPr lang="en-GB" sz="1200" b="1" dirty="0" smtClean="0"/>
          </a:p>
          <a:p>
            <a:pPr algn="ctr"/>
            <a:endParaRPr lang="en-GB" sz="1200" b="1" dirty="0"/>
          </a:p>
          <a:p>
            <a:pPr algn="ctr"/>
            <a:endParaRPr lang="en-GB" sz="1200" b="1" dirty="0" smtClean="0"/>
          </a:p>
          <a:p>
            <a:pPr algn="ctr"/>
            <a:endParaRPr lang="en-GB" sz="1200" b="1" dirty="0" smtClean="0"/>
          </a:p>
          <a:p>
            <a:pPr algn="ctr"/>
            <a:endParaRPr lang="en-GB" sz="1200" b="1" dirty="0"/>
          </a:p>
          <a:p>
            <a:pPr algn="ctr"/>
            <a:endParaRPr lang="en-GB" sz="1200" b="1" dirty="0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2393951" y="2933700"/>
            <a:ext cx="935832" cy="215582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3445272" y="2746088"/>
            <a:ext cx="2631678" cy="196187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2249491" y="1714916"/>
            <a:ext cx="969959" cy="108338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6645274" y="1591926"/>
            <a:ext cx="2475311" cy="23083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200" b="1" dirty="0" smtClean="0"/>
              <a:t>India and Indus Valley</a:t>
            </a:r>
          </a:p>
          <a:p>
            <a:pPr algn="ctr"/>
            <a:endParaRPr lang="en-GB" sz="1200" b="1" dirty="0"/>
          </a:p>
          <a:p>
            <a:pPr algn="ctr"/>
            <a:endParaRPr lang="en-GB" sz="1200" b="1" dirty="0" smtClean="0"/>
          </a:p>
          <a:p>
            <a:pPr algn="ctr"/>
            <a:endParaRPr lang="en-GB" sz="1200" b="1" dirty="0"/>
          </a:p>
          <a:p>
            <a:pPr algn="ctr"/>
            <a:endParaRPr lang="en-GB" sz="1200" b="1" dirty="0" smtClean="0"/>
          </a:p>
          <a:p>
            <a:pPr algn="ctr"/>
            <a:endParaRPr lang="en-GB" sz="1200" b="1" dirty="0" smtClean="0"/>
          </a:p>
          <a:p>
            <a:pPr algn="ctr"/>
            <a:endParaRPr lang="en-GB" sz="1200" b="1" dirty="0"/>
          </a:p>
          <a:p>
            <a:pPr algn="ctr"/>
            <a:endParaRPr lang="en-GB" sz="1200" b="1" dirty="0"/>
          </a:p>
          <a:p>
            <a:pPr algn="ctr"/>
            <a:endParaRPr lang="en-GB" sz="1200" b="1" dirty="0" smtClean="0"/>
          </a:p>
          <a:p>
            <a:pPr algn="ctr"/>
            <a:endParaRPr lang="en-GB" sz="1200" b="1" dirty="0" smtClean="0"/>
          </a:p>
          <a:p>
            <a:pPr algn="ctr"/>
            <a:endParaRPr lang="en-GB" sz="1200" b="1" dirty="0"/>
          </a:p>
          <a:p>
            <a:pPr algn="ctr"/>
            <a:endParaRPr lang="en-GB" sz="1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7624" y="64274"/>
            <a:ext cx="2241552" cy="23083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200" b="1" dirty="0" smtClean="0"/>
              <a:t>Macedonia</a:t>
            </a:r>
          </a:p>
          <a:p>
            <a:pPr algn="ctr"/>
            <a:endParaRPr lang="en-GB" sz="1200" b="1" dirty="0"/>
          </a:p>
          <a:p>
            <a:pPr algn="ctr"/>
            <a:endParaRPr lang="en-GB" sz="1200" b="1" dirty="0" smtClean="0"/>
          </a:p>
          <a:p>
            <a:pPr algn="ctr"/>
            <a:endParaRPr lang="en-GB" sz="1200" b="1" dirty="0"/>
          </a:p>
          <a:p>
            <a:pPr algn="ctr"/>
            <a:endParaRPr lang="en-GB" sz="1200" b="1" dirty="0" smtClean="0"/>
          </a:p>
          <a:p>
            <a:pPr algn="ctr"/>
            <a:endParaRPr lang="en-GB" sz="1200" b="1" dirty="0"/>
          </a:p>
          <a:p>
            <a:pPr algn="ctr"/>
            <a:endParaRPr lang="en-GB" sz="1200" b="1" dirty="0" smtClean="0"/>
          </a:p>
          <a:p>
            <a:pPr algn="ctr"/>
            <a:endParaRPr lang="en-GB" sz="1200" b="1" dirty="0"/>
          </a:p>
          <a:p>
            <a:pPr algn="ctr"/>
            <a:endParaRPr lang="en-GB" sz="1200" b="1" dirty="0" smtClean="0"/>
          </a:p>
          <a:p>
            <a:pPr algn="ctr"/>
            <a:endParaRPr lang="en-GB" sz="1200" b="1" dirty="0" smtClean="0"/>
          </a:p>
          <a:p>
            <a:pPr algn="ctr"/>
            <a:endParaRPr lang="en-GB" sz="1200" b="1" dirty="0"/>
          </a:p>
          <a:p>
            <a:pPr algn="ctr"/>
            <a:endParaRPr lang="en-GB" sz="1200" b="1" dirty="0"/>
          </a:p>
        </p:txBody>
      </p:sp>
    </p:spTree>
    <p:extLst>
      <p:ext uri="{BB962C8B-B14F-4D97-AF65-F5344CB8AC3E}">
        <p14:creationId xmlns:p14="http://schemas.microsoft.com/office/powerpoint/2010/main" val="3730142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788" y="167425"/>
            <a:ext cx="886066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u="sng" dirty="0" smtClean="0"/>
              <a:t>Herodotus. 4.44  -Darius journeys to the Indus Valley</a:t>
            </a:r>
          </a:p>
          <a:p>
            <a:endParaRPr lang="en-GB" dirty="0"/>
          </a:p>
          <a:p>
            <a:r>
              <a:rPr lang="en-GB" dirty="0" smtClean="0"/>
              <a:t>But </a:t>
            </a:r>
            <a:r>
              <a:rPr lang="en-GB" dirty="0"/>
              <a:t>as to Asia, most of it was discovered by Darius. There is a river, Indus, second of all rivers in the production of crocodiles. Darius, desiring to know where this Indus empties into the sea, sent ships manned by </a:t>
            </a:r>
            <a:r>
              <a:rPr lang="en-GB" dirty="0" err="1"/>
              <a:t>Scylax</a:t>
            </a:r>
            <a:r>
              <a:rPr lang="en-GB" dirty="0"/>
              <a:t>, a man of </a:t>
            </a:r>
            <a:r>
              <a:rPr lang="en-GB" dirty="0" err="1"/>
              <a:t>Caryanda</a:t>
            </a:r>
            <a:r>
              <a:rPr lang="en-GB" dirty="0"/>
              <a:t>, and others whose word he trusted; </a:t>
            </a:r>
            <a:r>
              <a:rPr lang="en-GB" dirty="0" smtClean="0"/>
              <a:t>these </a:t>
            </a:r>
            <a:r>
              <a:rPr lang="en-GB" dirty="0"/>
              <a:t>set out from the city of </a:t>
            </a:r>
            <a:r>
              <a:rPr lang="en-GB" dirty="0" err="1" smtClean="0"/>
              <a:t>Caspatyrus</a:t>
            </a:r>
            <a:r>
              <a:rPr lang="en-GB" dirty="0" smtClean="0"/>
              <a:t>, </a:t>
            </a:r>
            <a:r>
              <a:rPr lang="en-GB" dirty="0"/>
              <a:t>and sailed down the river toward the east and the sunrise until they came to the sea; and voyaging over the sea west, they came in the thirtieth month to that place from which the Egyptian king sent </a:t>
            </a:r>
            <a:r>
              <a:rPr lang="en-GB" dirty="0" smtClean="0"/>
              <a:t>the Phoenicians </a:t>
            </a:r>
            <a:r>
              <a:rPr lang="en-GB" dirty="0"/>
              <a:t>to sail around Libya. </a:t>
            </a:r>
            <a:r>
              <a:rPr lang="en-GB" dirty="0" smtClean="0"/>
              <a:t>After </a:t>
            </a:r>
            <a:r>
              <a:rPr lang="en-GB" dirty="0"/>
              <a:t>this circumnavigation, Darius </a:t>
            </a:r>
            <a:r>
              <a:rPr lang="en-GB" dirty="0" smtClean="0"/>
              <a:t>subjugated (</a:t>
            </a:r>
            <a:r>
              <a:rPr lang="en-GB" smtClean="0"/>
              <a:t>took control of) </a:t>
            </a:r>
            <a:r>
              <a:rPr lang="en-GB" dirty="0"/>
              <a:t>the Indians and made use of this sea. Thus it was discovered that Asia, except the parts toward the rising sun, was in other respects like Libya.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8788" y="3473980"/>
            <a:ext cx="886066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u="sng" dirty="0" smtClean="0"/>
              <a:t>Herodotus. 5.17 – The Persian Empire moves to take Macedonia</a:t>
            </a:r>
          </a:p>
          <a:p>
            <a:endParaRPr lang="en-GB" dirty="0" smtClean="0"/>
          </a:p>
          <a:p>
            <a:r>
              <a:rPr lang="en-GB" dirty="0" smtClean="0"/>
              <a:t>Then </a:t>
            </a:r>
            <a:r>
              <a:rPr lang="en-GB" dirty="0" err="1"/>
              <a:t>Megabazus</a:t>
            </a:r>
            <a:r>
              <a:rPr lang="en-GB" dirty="0"/>
              <a:t>, having made the </a:t>
            </a:r>
            <a:r>
              <a:rPr lang="en-GB" dirty="0" smtClean="0"/>
              <a:t>people of  </a:t>
            </a:r>
            <a:r>
              <a:rPr lang="en-GB" dirty="0" err="1" smtClean="0"/>
              <a:t>Paeonia</a:t>
            </a:r>
            <a:r>
              <a:rPr lang="en-GB" dirty="0" smtClean="0"/>
              <a:t> </a:t>
            </a:r>
            <a:r>
              <a:rPr lang="en-GB" dirty="0"/>
              <a:t>captive, </a:t>
            </a:r>
            <a:r>
              <a:rPr lang="en-GB" dirty="0" smtClean="0"/>
              <a:t>sent, as messengers, </a:t>
            </a:r>
            <a:r>
              <a:rPr lang="en-GB" dirty="0"/>
              <a:t>into </a:t>
            </a:r>
            <a:r>
              <a:rPr lang="en-GB" dirty="0" smtClean="0"/>
              <a:t>Macedonia </a:t>
            </a:r>
            <a:r>
              <a:rPr lang="en-GB" dirty="0"/>
              <a:t>the seven Persians who (after himself) were the most </a:t>
            </a:r>
            <a:r>
              <a:rPr lang="en-GB" dirty="0" err="1"/>
              <a:t>honorable</a:t>
            </a:r>
            <a:r>
              <a:rPr lang="en-GB" dirty="0"/>
              <a:t> in his army. These were sent </a:t>
            </a:r>
            <a:r>
              <a:rPr lang="en-GB" dirty="0" smtClean="0"/>
              <a:t>to the city of </a:t>
            </a:r>
            <a:r>
              <a:rPr lang="en-GB" dirty="0" err="1"/>
              <a:t>Amyntas</a:t>
            </a:r>
            <a:r>
              <a:rPr lang="en-GB" dirty="0"/>
              <a:t> to demand earth and water for Darius the king</a:t>
            </a:r>
            <a:r>
              <a:rPr lang="en-GB" dirty="0" smtClean="0"/>
              <a:t>. </a:t>
            </a:r>
          </a:p>
          <a:p>
            <a:endParaRPr lang="en-GB" dirty="0"/>
          </a:p>
          <a:p>
            <a:r>
              <a:rPr lang="en-GB" dirty="0" smtClean="0"/>
              <a:t>Now </a:t>
            </a:r>
            <a:r>
              <a:rPr lang="en-GB" dirty="0"/>
              <a:t>there is a very straight way from the </a:t>
            </a:r>
            <a:r>
              <a:rPr lang="en-GB" dirty="0" err="1"/>
              <a:t>Prasiad</a:t>
            </a:r>
            <a:r>
              <a:rPr lang="en-GB" dirty="0"/>
              <a:t> lake to Macedonia. First there is near the lake that mine from which Alexander later drew a daily revenue of a talent of silver, and when a person has passed the mine, he need only cross the mountain called </a:t>
            </a:r>
            <a:r>
              <a:rPr lang="en-GB" dirty="0" err="1" smtClean="0"/>
              <a:t>Dysorum</a:t>
            </a:r>
            <a:r>
              <a:rPr lang="en-GB" dirty="0" smtClean="0"/>
              <a:t> to </a:t>
            </a:r>
            <a:r>
              <a:rPr lang="en-GB" dirty="0"/>
              <a:t>be in Macedonia.</a:t>
            </a:r>
          </a:p>
        </p:txBody>
      </p:sp>
    </p:spTree>
    <p:extLst>
      <p:ext uri="{BB962C8B-B14F-4D97-AF65-F5344CB8AC3E}">
        <p14:creationId xmlns:p14="http://schemas.microsoft.com/office/powerpoint/2010/main" val="16868674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328</TotalTime>
  <Words>869</Words>
  <Application>Microsoft Macintosh PowerPoint</Application>
  <PresentationFormat>On-screen Show (4:3)</PresentationFormat>
  <Paragraphs>114</Paragraphs>
  <Slides>10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Task 1 – Why would Darius want to expand?</vt:lpstr>
      <vt:lpstr>PowerPoint Presentation</vt:lpstr>
      <vt:lpstr>PowerPoint Presentation</vt:lpstr>
      <vt:lpstr>Task 2 – Darius’ expansion; case studies</vt:lpstr>
      <vt:lpstr>PowerPoint Presentation</vt:lpstr>
      <vt:lpstr>PowerPoint Presentation</vt:lpstr>
      <vt:lpstr>Plenary</vt:lpstr>
    </vt:vector>
  </TitlesOfParts>
  <Company>Aldridge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Kolaric A</dc:creator>
  <cp:lastModifiedBy>Michael Scott</cp:lastModifiedBy>
  <cp:revision>44</cp:revision>
  <cp:lastPrinted>2019-11-28T08:49:59Z</cp:lastPrinted>
  <dcterms:created xsi:type="dcterms:W3CDTF">2017-11-20T13:43:05Z</dcterms:created>
  <dcterms:modified xsi:type="dcterms:W3CDTF">2020-02-27T11:46:14Z</dcterms:modified>
</cp:coreProperties>
</file>