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5"/>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82" d="100"/>
          <a:sy n="182" d="100"/>
        </p:scale>
        <p:origin x="-1472"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notesMaster" Target="notesMasters/notesMaster1.xml"/><Relationship Id="rId16" Type="http://schemas.openxmlformats.org/officeDocument/2006/relationships/printerSettings" Target="printerSettings/printerSettings1.bin"/><Relationship Id="rId17" Type="http://schemas.openxmlformats.org/officeDocument/2006/relationships/presProps" Target="presProps.xml"/><Relationship Id="rId18" Type="http://schemas.openxmlformats.org/officeDocument/2006/relationships/viewProps" Target="viewProps.xml"/><Relationship Id="rId19" Type="http://schemas.openxmlformats.org/officeDocument/2006/relationships/theme" Target="theme/theme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6CA4F42-E893-314F-B8A4-2B57FB041660}" type="datetimeFigureOut">
              <a:rPr lang="en-US" smtClean="0"/>
              <a:t>27/02/20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7AA0334-AD67-6A44-9645-A6914C1CF515}" type="slidenum">
              <a:rPr lang="en-US" smtClean="0"/>
              <a:t>‹#›</a:t>
            </a:fld>
            <a:endParaRPr lang="en-US"/>
          </a:p>
        </p:txBody>
      </p:sp>
    </p:spTree>
    <p:extLst>
      <p:ext uri="{BB962C8B-B14F-4D97-AF65-F5344CB8AC3E}">
        <p14:creationId xmlns:p14="http://schemas.microsoft.com/office/powerpoint/2010/main" val="2199983794"/>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9CAFDDB-172E-6940-8D28-C3FFB09A094B}" type="slidenum">
              <a:rPr lang="en-US" smtClean="0"/>
              <a:t>1</a:t>
            </a:fld>
            <a:endParaRPr lang="en-US"/>
          </a:p>
        </p:txBody>
      </p:sp>
    </p:spTree>
    <p:extLst>
      <p:ext uri="{BB962C8B-B14F-4D97-AF65-F5344CB8AC3E}">
        <p14:creationId xmlns:p14="http://schemas.microsoft.com/office/powerpoint/2010/main" val="6767364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ChangeArrowheads="1" noTextEdit="1"/>
          </p:cNvSpPr>
          <p:nvPr>
            <p:ph type="sldImg"/>
          </p:nvPr>
        </p:nvSpPr>
        <p:spPr>
          <a:ln/>
        </p:spPr>
      </p:sp>
      <p:sp>
        <p:nvSpPr>
          <p:cNvPr id="6147" name="Notes Placeholder 2"/>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dirty="0" smtClean="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EF7256-FD5D-407F-9989-6C314074609A}" type="slidenum">
              <a:rPr kumimoji="0" lang="en-GB" sz="1200" b="0" i="0" u="none" strike="noStrike" kern="1200" cap="none" spc="0" normalizeH="0" baseline="0" noProof="0">
                <a:ln>
                  <a:noFill/>
                </a:ln>
                <a:solidFill>
                  <a:prstClr val="black"/>
                </a:solidFill>
                <a:effectLst/>
                <a:uLnTx/>
                <a:uFillTx/>
                <a:latin typeface="Calibri" panose="020F0502020204030204"/>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Arial" panose="020B0604020202020204" pitchFamily="34" charset="0"/>
            </a:endParaRPr>
          </a:p>
        </p:txBody>
      </p:sp>
    </p:spTree>
    <p:extLst>
      <p:ext uri="{BB962C8B-B14F-4D97-AF65-F5344CB8AC3E}">
        <p14:creationId xmlns:p14="http://schemas.microsoft.com/office/powerpoint/2010/main" val="39915615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https://blog.britishmuseum.org/darius-herodotus-and-the-scythians/ -</a:t>
            </a:r>
            <a:r>
              <a:rPr lang="en-GB" baseline="0" dirty="0" smtClean="0"/>
              <a:t>  BM article, print it out for most able. </a:t>
            </a:r>
            <a:endParaRPr lang="en-GB" dirty="0"/>
          </a:p>
        </p:txBody>
      </p:sp>
      <p:sp>
        <p:nvSpPr>
          <p:cNvPr id="4" name="Slide Number Placeholder 3"/>
          <p:cNvSpPr>
            <a:spLocks noGrp="1"/>
          </p:cNvSpPr>
          <p:nvPr>
            <p:ph type="sldNum" sz="quarter" idx="10"/>
          </p:nvPr>
        </p:nvSpPr>
        <p:spPr/>
        <p:txBody>
          <a:bodyPr/>
          <a:lstStyle/>
          <a:p>
            <a:fld id="{F102F8A6-51A7-45A2-A7E0-96801DB5F30F}" type="slidenum">
              <a:rPr lang="en-GB" smtClean="0"/>
              <a:t>7</a:t>
            </a:fld>
            <a:endParaRPr lang="en-GB"/>
          </a:p>
        </p:txBody>
      </p:sp>
    </p:spTree>
    <p:extLst>
      <p:ext uri="{BB962C8B-B14F-4D97-AF65-F5344CB8AC3E}">
        <p14:creationId xmlns:p14="http://schemas.microsoft.com/office/powerpoint/2010/main" val="37369282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102F8A6-51A7-45A2-A7E0-96801DB5F30F}" type="slidenum">
              <a:rPr lang="en-GB" smtClean="0"/>
              <a:t>12</a:t>
            </a:fld>
            <a:endParaRPr lang="en-GB"/>
          </a:p>
        </p:txBody>
      </p:sp>
    </p:spTree>
    <p:extLst>
      <p:ext uri="{BB962C8B-B14F-4D97-AF65-F5344CB8AC3E}">
        <p14:creationId xmlns:p14="http://schemas.microsoft.com/office/powerpoint/2010/main" val="26199076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102F8A6-51A7-45A2-A7E0-96801DB5F30F}" type="slidenum">
              <a:rPr lang="en-GB" smtClean="0"/>
              <a:t>13</a:t>
            </a:fld>
            <a:endParaRPr lang="en-GB"/>
          </a:p>
        </p:txBody>
      </p:sp>
    </p:spTree>
    <p:extLst>
      <p:ext uri="{BB962C8B-B14F-4D97-AF65-F5344CB8AC3E}">
        <p14:creationId xmlns:p14="http://schemas.microsoft.com/office/powerpoint/2010/main" val="36578264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C014FFAF-DF88-764E-8944-B19056B4D1D3}" type="datetimeFigureOut">
              <a:rPr lang="en-US" smtClean="0"/>
              <a:t>27/02/20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6C3CCE-FCE6-6142-878B-0400AC3713AA}" type="slidenum">
              <a:rPr lang="en-US" smtClean="0"/>
              <a:t>‹#›</a:t>
            </a:fld>
            <a:endParaRPr lang="en-US"/>
          </a:p>
        </p:txBody>
      </p:sp>
    </p:spTree>
    <p:extLst>
      <p:ext uri="{BB962C8B-B14F-4D97-AF65-F5344CB8AC3E}">
        <p14:creationId xmlns:p14="http://schemas.microsoft.com/office/powerpoint/2010/main" val="2406350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C014FFAF-DF88-764E-8944-B19056B4D1D3}" type="datetimeFigureOut">
              <a:rPr lang="en-US" smtClean="0"/>
              <a:t>27/02/20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6C3CCE-FCE6-6142-878B-0400AC3713AA}" type="slidenum">
              <a:rPr lang="en-US" smtClean="0"/>
              <a:t>‹#›</a:t>
            </a:fld>
            <a:endParaRPr lang="en-US"/>
          </a:p>
        </p:txBody>
      </p:sp>
    </p:spTree>
    <p:extLst>
      <p:ext uri="{BB962C8B-B14F-4D97-AF65-F5344CB8AC3E}">
        <p14:creationId xmlns:p14="http://schemas.microsoft.com/office/powerpoint/2010/main" val="19356233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C014FFAF-DF88-764E-8944-B19056B4D1D3}" type="datetimeFigureOut">
              <a:rPr lang="en-US" smtClean="0"/>
              <a:t>27/02/20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6C3CCE-FCE6-6142-878B-0400AC3713AA}" type="slidenum">
              <a:rPr lang="en-US" smtClean="0"/>
              <a:t>‹#›</a:t>
            </a:fld>
            <a:endParaRPr lang="en-US"/>
          </a:p>
        </p:txBody>
      </p:sp>
    </p:spTree>
    <p:extLst>
      <p:ext uri="{BB962C8B-B14F-4D97-AF65-F5344CB8AC3E}">
        <p14:creationId xmlns:p14="http://schemas.microsoft.com/office/powerpoint/2010/main" val="27778009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C014FFAF-DF88-764E-8944-B19056B4D1D3}" type="datetimeFigureOut">
              <a:rPr lang="en-US" smtClean="0"/>
              <a:t>27/02/20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6C3CCE-FCE6-6142-878B-0400AC3713AA}" type="slidenum">
              <a:rPr lang="en-US" smtClean="0"/>
              <a:t>‹#›</a:t>
            </a:fld>
            <a:endParaRPr lang="en-US"/>
          </a:p>
        </p:txBody>
      </p:sp>
    </p:spTree>
    <p:extLst>
      <p:ext uri="{BB962C8B-B14F-4D97-AF65-F5344CB8AC3E}">
        <p14:creationId xmlns:p14="http://schemas.microsoft.com/office/powerpoint/2010/main" val="29487737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C014FFAF-DF88-764E-8944-B19056B4D1D3}" type="datetimeFigureOut">
              <a:rPr lang="en-US" smtClean="0"/>
              <a:t>27/02/20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6C3CCE-FCE6-6142-878B-0400AC3713AA}" type="slidenum">
              <a:rPr lang="en-US" smtClean="0"/>
              <a:t>‹#›</a:t>
            </a:fld>
            <a:endParaRPr lang="en-US"/>
          </a:p>
        </p:txBody>
      </p:sp>
    </p:spTree>
    <p:extLst>
      <p:ext uri="{BB962C8B-B14F-4D97-AF65-F5344CB8AC3E}">
        <p14:creationId xmlns:p14="http://schemas.microsoft.com/office/powerpoint/2010/main" val="5380527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C014FFAF-DF88-764E-8944-B19056B4D1D3}" type="datetimeFigureOut">
              <a:rPr lang="en-US" smtClean="0"/>
              <a:t>27/02/20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06C3CCE-FCE6-6142-878B-0400AC3713AA}" type="slidenum">
              <a:rPr lang="en-US" smtClean="0"/>
              <a:t>‹#›</a:t>
            </a:fld>
            <a:endParaRPr lang="en-US"/>
          </a:p>
        </p:txBody>
      </p:sp>
    </p:spTree>
    <p:extLst>
      <p:ext uri="{BB962C8B-B14F-4D97-AF65-F5344CB8AC3E}">
        <p14:creationId xmlns:p14="http://schemas.microsoft.com/office/powerpoint/2010/main" val="23176961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C014FFAF-DF88-764E-8944-B19056B4D1D3}" type="datetimeFigureOut">
              <a:rPr lang="en-US" smtClean="0"/>
              <a:t>27/02/20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06C3CCE-FCE6-6142-878B-0400AC3713AA}" type="slidenum">
              <a:rPr lang="en-US" smtClean="0"/>
              <a:t>‹#›</a:t>
            </a:fld>
            <a:endParaRPr lang="en-US"/>
          </a:p>
        </p:txBody>
      </p:sp>
    </p:spTree>
    <p:extLst>
      <p:ext uri="{BB962C8B-B14F-4D97-AF65-F5344CB8AC3E}">
        <p14:creationId xmlns:p14="http://schemas.microsoft.com/office/powerpoint/2010/main" val="8260780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C014FFAF-DF88-764E-8944-B19056B4D1D3}" type="datetimeFigureOut">
              <a:rPr lang="en-US" smtClean="0"/>
              <a:t>27/02/20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06C3CCE-FCE6-6142-878B-0400AC3713AA}" type="slidenum">
              <a:rPr lang="en-US" smtClean="0"/>
              <a:t>‹#›</a:t>
            </a:fld>
            <a:endParaRPr lang="en-US"/>
          </a:p>
        </p:txBody>
      </p:sp>
    </p:spTree>
    <p:extLst>
      <p:ext uri="{BB962C8B-B14F-4D97-AF65-F5344CB8AC3E}">
        <p14:creationId xmlns:p14="http://schemas.microsoft.com/office/powerpoint/2010/main" val="6205451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014FFAF-DF88-764E-8944-B19056B4D1D3}" type="datetimeFigureOut">
              <a:rPr lang="en-US" smtClean="0"/>
              <a:t>27/02/20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06C3CCE-FCE6-6142-878B-0400AC3713AA}" type="slidenum">
              <a:rPr lang="en-US" smtClean="0"/>
              <a:t>‹#›</a:t>
            </a:fld>
            <a:endParaRPr lang="en-US"/>
          </a:p>
        </p:txBody>
      </p:sp>
    </p:spTree>
    <p:extLst>
      <p:ext uri="{BB962C8B-B14F-4D97-AF65-F5344CB8AC3E}">
        <p14:creationId xmlns:p14="http://schemas.microsoft.com/office/powerpoint/2010/main" val="35374003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C014FFAF-DF88-764E-8944-B19056B4D1D3}" type="datetimeFigureOut">
              <a:rPr lang="en-US" smtClean="0"/>
              <a:t>27/02/20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06C3CCE-FCE6-6142-878B-0400AC3713AA}" type="slidenum">
              <a:rPr lang="en-US" smtClean="0"/>
              <a:t>‹#›</a:t>
            </a:fld>
            <a:endParaRPr lang="en-US"/>
          </a:p>
        </p:txBody>
      </p:sp>
    </p:spTree>
    <p:extLst>
      <p:ext uri="{BB962C8B-B14F-4D97-AF65-F5344CB8AC3E}">
        <p14:creationId xmlns:p14="http://schemas.microsoft.com/office/powerpoint/2010/main" val="13852304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C014FFAF-DF88-764E-8944-B19056B4D1D3}" type="datetimeFigureOut">
              <a:rPr lang="en-US" smtClean="0"/>
              <a:t>27/02/20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06C3CCE-FCE6-6142-878B-0400AC3713AA}" type="slidenum">
              <a:rPr lang="en-US" smtClean="0"/>
              <a:t>‹#›</a:t>
            </a:fld>
            <a:endParaRPr lang="en-US"/>
          </a:p>
        </p:txBody>
      </p:sp>
    </p:spTree>
    <p:extLst>
      <p:ext uri="{BB962C8B-B14F-4D97-AF65-F5344CB8AC3E}">
        <p14:creationId xmlns:p14="http://schemas.microsoft.com/office/powerpoint/2010/main" val="73563620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014FFAF-DF88-764E-8944-B19056B4D1D3}" type="datetimeFigureOut">
              <a:rPr lang="en-US" smtClean="0"/>
              <a:t>27/02/20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06C3CCE-FCE6-6142-878B-0400AC3713AA}" type="slidenum">
              <a:rPr lang="en-US" smtClean="0"/>
              <a:t>‹#›</a:t>
            </a:fld>
            <a:endParaRPr lang="en-US"/>
          </a:p>
        </p:txBody>
      </p:sp>
    </p:spTree>
    <p:extLst>
      <p:ext uri="{BB962C8B-B14F-4D97-AF65-F5344CB8AC3E}">
        <p14:creationId xmlns:p14="http://schemas.microsoft.com/office/powerpoint/2010/main" val="75826414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 Id="rId3" Type="http://schemas.openxmlformats.org/officeDocument/2006/relationships/image" Target="../media/image7.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 Id="rId3"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Screen Shot 2020-02-14 at 18.01.13.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447988"/>
            <a:ext cx="9144000" cy="256265"/>
          </a:xfrm>
          <a:prstGeom prst="rect">
            <a:avLst/>
          </a:prstGeom>
        </p:spPr>
      </p:pic>
      <p:pic>
        <p:nvPicPr>
          <p:cNvPr id="10" name="Picture 9" descr="Screen Shot 2020-02-14 at 18.01.13.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601735"/>
            <a:ext cx="9144000" cy="256265"/>
          </a:xfrm>
          <a:prstGeom prst="rect">
            <a:avLst/>
          </a:prstGeom>
        </p:spPr>
      </p:pic>
      <p:sp>
        <p:nvSpPr>
          <p:cNvPr id="14" name="TextBox 13"/>
          <p:cNvSpPr txBox="1"/>
          <p:nvPr/>
        </p:nvSpPr>
        <p:spPr>
          <a:xfrm>
            <a:off x="435254" y="4448955"/>
            <a:ext cx="2974617" cy="646331"/>
          </a:xfrm>
          <a:prstGeom prst="rect">
            <a:avLst/>
          </a:prstGeom>
          <a:noFill/>
        </p:spPr>
        <p:txBody>
          <a:bodyPr wrap="none">
            <a:spAutoFit/>
          </a:bodyPr>
          <a:lstStyle/>
          <a:p>
            <a:pPr>
              <a:defRPr/>
            </a:pPr>
            <a:r>
              <a:rPr lang="en-US" b="1" i="1" dirty="0" smtClean="0">
                <a:solidFill>
                  <a:srgbClr val="FFFFFF"/>
                </a:solidFill>
              </a:rPr>
              <a:t>Darius I</a:t>
            </a:r>
          </a:p>
          <a:p>
            <a:pPr>
              <a:defRPr/>
            </a:pPr>
            <a:r>
              <a:rPr lang="en-US" b="1" i="1" dirty="0">
                <a:solidFill>
                  <a:srgbClr val="FFFFFF"/>
                </a:solidFill>
              </a:rPr>
              <a:t>6</a:t>
            </a:r>
            <a:r>
              <a:rPr lang="en-US" b="1" i="1" dirty="0" smtClean="0">
                <a:solidFill>
                  <a:srgbClr val="FFFFFF"/>
                </a:solidFill>
              </a:rPr>
              <a:t>. Scythia and Essay Practice</a:t>
            </a:r>
            <a:endParaRPr lang="en-US" b="1" i="1" dirty="0">
              <a:solidFill>
                <a:srgbClr val="FFFFFF"/>
              </a:solidFill>
            </a:endParaRPr>
          </a:p>
        </p:txBody>
      </p:sp>
      <p:pic>
        <p:nvPicPr>
          <p:cNvPr id="3" name="Picture 2" descr="Screen Shot 2020-02-27 at 11.46.26.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0"/>
            <a:ext cx="9144000" cy="6854510"/>
          </a:xfrm>
          <a:prstGeom prst="rect">
            <a:avLst/>
          </a:prstGeom>
        </p:spPr>
      </p:pic>
    </p:spTree>
    <p:extLst>
      <p:ext uri="{BB962C8B-B14F-4D97-AF65-F5344CB8AC3E}">
        <p14:creationId xmlns:p14="http://schemas.microsoft.com/office/powerpoint/2010/main" val="3190338178"/>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144000" cy="1004552"/>
          </a:xfrm>
        </p:spPr>
        <p:style>
          <a:lnRef idx="0">
            <a:schemeClr val="accent2"/>
          </a:lnRef>
          <a:fillRef idx="3">
            <a:schemeClr val="accent2"/>
          </a:fillRef>
          <a:effectRef idx="3">
            <a:schemeClr val="accent2"/>
          </a:effectRef>
          <a:fontRef idx="minor">
            <a:schemeClr val="lt1"/>
          </a:fontRef>
        </p:style>
        <p:txBody>
          <a:bodyPr>
            <a:normAutofit/>
          </a:bodyPr>
          <a:lstStyle/>
          <a:p>
            <a:r>
              <a:rPr lang="en-GB" sz="4000" b="1" u="sng" dirty="0" smtClean="0"/>
              <a:t>Question 5 – Essay question planning</a:t>
            </a:r>
            <a:endParaRPr lang="en-GB" sz="4000" b="1" u="sng" dirty="0"/>
          </a:p>
        </p:txBody>
      </p:sp>
      <p:sp>
        <p:nvSpPr>
          <p:cNvPr id="4" name="TextBox 3"/>
          <p:cNvSpPr txBox="1"/>
          <p:nvPr/>
        </p:nvSpPr>
        <p:spPr>
          <a:xfrm>
            <a:off x="123959" y="1004554"/>
            <a:ext cx="8896082" cy="830997"/>
          </a:xfrm>
          <a:prstGeom prst="rect">
            <a:avLst/>
          </a:prstGeom>
          <a:noFill/>
        </p:spPr>
        <p:txBody>
          <a:bodyPr wrap="square" rtlCol="0">
            <a:spAutoFit/>
          </a:bodyPr>
          <a:lstStyle/>
          <a:p>
            <a:pPr algn="ctr"/>
            <a:r>
              <a:rPr lang="en-GB" sz="2400" b="1" dirty="0" smtClean="0"/>
              <a:t>‘</a:t>
            </a:r>
            <a:r>
              <a:rPr lang="en-GB" sz="2400" b="1" i="1" dirty="0" smtClean="0"/>
              <a:t>Darius’ imperial expansion was more successful than that of Cyrus</a:t>
            </a:r>
            <a:r>
              <a:rPr lang="en-GB" sz="2400" b="1" dirty="0" smtClean="0"/>
              <a:t>’, </a:t>
            </a:r>
            <a:r>
              <a:rPr lang="en-GB" sz="2400" dirty="0" smtClean="0"/>
              <a:t>how far do you agree with that statement?</a:t>
            </a:r>
            <a:endParaRPr lang="en-GB" sz="2400" dirty="0"/>
          </a:p>
        </p:txBody>
      </p:sp>
      <p:sp>
        <p:nvSpPr>
          <p:cNvPr id="5" name="Rounded Rectangle 4"/>
          <p:cNvSpPr/>
          <p:nvPr/>
        </p:nvSpPr>
        <p:spPr>
          <a:xfrm>
            <a:off x="123958" y="2009106"/>
            <a:ext cx="3990842" cy="4662150"/>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GB" sz="2000" b="1" u="sng" dirty="0" smtClean="0"/>
              <a:t>TASK 1: </a:t>
            </a:r>
          </a:p>
          <a:p>
            <a:pPr algn="ctr"/>
            <a:endParaRPr lang="en-GB" sz="2000" b="1" u="sng" dirty="0" smtClean="0"/>
          </a:p>
          <a:p>
            <a:pPr algn="ctr"/>
            <a:r>
              <a:rPr lang="en-GB" sz="2000" b="1" u="sng" dirty="0" smtClean="0"/>
              <a:t>What is this question asking you about?</a:t>
            </a:r>
          </a:p>
          <a:p>
            <a:pPr algn="ctr"/>
            <a:r>
              <a:rPr lang="en-GB" sz="2000" dirty="0" smtClean="0"/>
              <a:t>- Written statement in your books, in simple terms what is this question asking you?</a:t>
            </a:r>
          </a:p>
          <a:p>
            <a:pPr algn="ctr"/>
            <a:endParaRPr lang="en-GB" sz="2000" dirty="0"/>
          </a:p>
          <a:p>
            <a:pPr algn="ctr"/>
            <a:r>
              <a:rPr lang="en-GB" sz="2000" b="1" u="sng" dirty="0" smtClean="0"/>
              <a:t>What is your knowledge about this topic?</a:t>
            </a:r>
          </a:p>
          <a:p>
            <a:pPr algn="ctr"/>
            <a:r>
              <a:rPr lang="en-GB" sz="2000" dirty="0" smtClean="0"/>
              <a:t>- Spider diagram or bullet point list, what history do you know to help you answer this question? – start planning!</a:t>
            </a:r>
            <a:endParaRPr lang="en-GB" sz="2000" dirty="0"/>
          </a:p>
        </p:txBody>
      </p:sp>
      <p:sp>
        <p:nvSpPr>
          <p:cNvPr id="6" name="TextBox 5"/>
          <p:cNvSpPr txBox="1"/>
          <p:nvPr/>
        </p:nvSpPr>
        <p:spPr>
          <a:xfrm>
            <a:off x="4312814" y="3947433"/>
            <a:ext cx="4707227" cy="2554545"/>
          </a:xfrm>
          <a:prstGeom prst="rect">
            <a:avLst/>
          </a:prstGeom>
          <a:noFill/>
        </p:spPr>
        <p:txBody>
          <a:bodyPr wrap="square" rtlCol="0">
            <a:spAutoFit/>
          </a:bodyPr>
          <a:lstStyle/>
          <a:p>
            <a:r>
              <a:rPr lang="en-GB" sz="1600" b="1" u="sng" dirty="0" smtClean="0">
                <a:solidFill>
                  <a:srgbClr val="FF0000"/>
                </a:solidFill>
              </a:rPr>
              <a:t>AO1 = 10 marks = </a:t>
            </a:r>
            <a:r>
              <a:rPr lang="en-GB" sz="1600" dirty="0" smtClean="0"/>
              <a:t>Demonstrate knowledge and understanding of the key features and characteristics of the historical periods studied. – </a:t>
            </a:r>
            <a:r>
              <a:rPr lang="en-GB" sz="1600" dirty="0" smtClean="0">
                <a:solidFill>
                  <a:srgbClr val="FF0000"/>
                </a:solidFill>
              </a:rPr>
              <a:t>do you know your history, can you explain it fully!</a:t>
            </a:r>
          </a:p>
          <a:p>
            <a:endParaRPr lang="en-GB" sz="1600" dirty="0"/>
          </a:p>
          <a:p>
            <a:r>
              <a:rPr lang="en-GB" sz="1600" b="1" u="sng" dirty="0" smtClean="0">
                <a:solidFill>
                  <a:srgbClr val="FF0000"/>
                </a:solidFill>
              </a:rPr>
              <a:t>AO2 = 10 marks </a:t>
            </a:r>
            <a:r>
              <a:rPr lang="en-GB" sz="1600" dirty="0" smtClean="0"/>
              <a:t>= Analyse and explain historical events and historical periods to arrive at substantiated judgements. – </a:t>
            </a:r>
            <a:r>
              <a:rPr lang="en-GB" sz="1600" dirty="0" smtClean="0">
                <a:solidFill>
                  <a:srgbClr val="FF0000"/>
                </a:solidFill>
              </a:rPr>
              <a:t>can you create an argument, follow it through and write a conclusion that supports your argument?</a:t>
            </a:r>
            <a:endParaRPr lang="en-GB" sz="1600" dirty="0">
              <a:solidFill>
                <a:srgbClr val="FF0000"/>
              </a:solidFill>
            </a:endParaRPr>
          </a:p>
        </p:txBody>
      </p:sp>
      <p:sp>
        <p:nvSpPr>
          <p:cNvPr id="7" name="Rectangle 6"/>
          <p:cNvSpPr/>
          <p:nvPr/>
        </p:nvSpPr>
        <p:spPr>
          <a:xfrm>
            <a:off x="4404575" y="2009106"/>
            <a:ext cx="4530144" cy="1751526"/>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GB" b="1" u="sng" dirty="0" smtClean="0"/>
              <a:t>TASK 2:</a:t>
            </a:r>
          </a:p>
          <a:p>
            <a:pPr algn="ctr"/>
            <a:r>
              <a:rPr lang="en-GB" u="sng" dirty="0" smtClean="0"/>
              <a:t>What do you think your conclusion will be?</a:t>
            </a:r>
            <a:endParaRPr lang="en-GB" dirty="0" smtClean="0"/>
          </a:p>
          <a:p>
            <a:pPr algn="ctr"/>
            <a:r>
              <a:rPr lang="en-GB" dirty="0" smtClean="0"/>
              <a:t>Do you agree that Darius was more successful than Cyrus, in terms of their imperial expansion?</a:t>
            </a:r>
            <a:endParaRPr lang="en-GB" dirty="0"/>
          </a:p>
        </p:txBody>
      </p:sp>
    </p:spTree>
    <p:extLst>
      <p:ext uri="{BB962C8B-B14F-4D97-AF65-F5344CB8AC3E}">
        <p14:creationId xmlns:p14="http://schemas.microsoft.com/office/powerpoint/2010/main" val="222221072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xEl>
                                              <p:pRg st="2" end="2"/>
                                            </p:txEl>
                                          </p:spTgt>
                                        </p:tgtEl>
                                        <p:attrNameLst>
                                          <p:attrName>style.visibility</p:attrName>
                                        </p:attrNameLst>
                                      </p:cBhvr>
                                      <p:to>
                                        <p:strVal val="visible"/>
                                      </p:to>
                                    </p:set>
                                    <p:animEffect transition="in" filter="fade">
                                      <p:cBhvr>
                                        <p:cTn id="12"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144000" cy="1004552"/>
          </a:xfrm>
        </p:spPr>
        <p:style>
          <a:lnRef idx="0">
            <a:schemeClr val="accent2"/>
          </a:lnRef>
          <a:fillRef idx="3">
            <a:schemeClr val="accent2"/>
          </a:fillRef>
          <a:effectRef idx="3">
            <a:schemeClr val="accent2"/>
          </a:effectRef>
          <a:fontRef idx="minor">
            <a:schemeClr val="lt1"/>
          </a:fontRef>
        </p:style>
        <p:txBody>
          <a:bodyPr>
            <a:normAutofit/>
          </a:bodyPr>
          <a:lstStyle/>
          <a:p>
            <a:r>
              <a:rPr lang="en-GB" sz="4000" b="1" u="sng" dirty="0" smtClean="0"/>
              <a:t>Question 5 – Essay question planning</a:t>
            </a:r>
            <a:endParaRPr lang="en-GB" sz="4000" b="1" u="sng" dirty="0"/>
          </a:p>
        </p:txBody>
      </p:sp>
      <p:sp>
        <p:nvSpPr>
          <p:cNvPr id="4" name="TextBox 3"/>
          <p:cNvSpPr txBox="1"/>
          <p:nvPr/>
        </p:nvSpPr>
        <p:spPr>
          <a:xfrm>
            <a:off x="123959" y="1004554"/>
            <a:ext cx="8896082" cy="830997"/>
          </a:xfrm>
          <a:prstGeom prst="rect">
            <a:avLst/>
          </a:prstGeom>
          <a:noFill/>
        </p:spPr>
        <p:txBody>
          <a:bodyPr wrap="square" rtlCol="0">
            <a:spAutoFit/>
          </a:bodyPr>
          <a:lstStyle/>
          <a:p>
            <a:pPr algn="ctr"/>
            <a:r>
              <a:rPr lang="en-GB" sz="2400" b="1" dirty="0" smtClean="0"/>
              <a:t>‘</a:t>
            </a:r>
            <a:r>
              <a:rPr lang="en-GB" sz="2400" b="1" i="1" dirty="0" smtClean="0"/>
              <a:t>Darius’ imperial expansion was more successful than that of Cyrus</a:t>
            </a:r>
            <a:r>
              <a:rPr lang="en-GB" sz="2400" b="1" dirty="0" smtClean="0"/>
              <a:t>’, </a:t>
            </a:r>
            <a:r>
              <a:rPr lang="en-GB" sz="2400" dirty="0" smtClean="0"/>
              <a:t>how far do you agree with that statement?</a:t>
            </a:r>
            <a:endParaRPr lang="en-GB" sz="2400" dirty="0"/>
          </a:p>
        </p:txBody>
      </p:sp>
      <p:sp>
        <p:nvSpPr>
          <p:cNvPr id="6" name="TextBox 5"/>
          <p:cNvSpPr txBox="1"/>
          <p:nvPr/>
        </p:nvSpPr>
        <p:spPr>
          <a:xfrm>
            <a:off x="4957773" y="1860166"/>
            <a:ext cx="4050999" cy="5078314"/>
          </a:xfrm>
          <a:prstGeom prst="rect">
            <a:avLst/>
          </a:prstGeom>
          <a:noFill/>
        </p:spPr>
        <p:txBody>
          <a:bodyPr wrap="square" rtlCol="0">
            <a:spAutoFit/>
          </a:bodyPr>
          <a:lstStyle/>
          <a:p>
            <a:r>
              <a:rPr lang="en-GB" b="1" u="sng" dirty="0" smtClean="0"/>
              <a:t>Level 5 17-20/20 – a top answer!</a:t>
            </a:r>
          </a:p>
          <a:p>
            <a:r>
              <a:rPr lang="en-GB" b="1" u="sng" dirty="0" smtClean="0">
                <a:solidFill>
                  <a:srgbClr val="FF0000"/>
                </a:solidFill>
              </a:rPr>
              <a:t>AO1</a:t>
            </a:r>
            <a:r>
              <a:rPr lang="en-GB" dirty="0" smtClean="0"/>
              <a:t> = Response demonstrates a wide range of fully relevant and accurate knowledge, with a good level of detail throughout. There is a thorough understanding of all the key features and characteristics discussed. </a:t>
            </a:r>
          </a:p>
          <a:p>
            <a:endParaRPr lang="en-GB" dirty="0"/>
          </a:p>
          <a:p>
            <a:r>
              <a:rPr lang="en-GB" b="1" u="sng" dirty="0" smtClean="0">
                <a:solidFill>
                  <a:srgbClr val="FF0000"/>
                </a:solidFill>
              </a:rPr>
              <a:t>AO2</a:t>
            </a:r>
            <a:r>
              <a:rPr lang="en-GB" dirty="0" smtClean="0"/>
              <a:t> = Response has a full explanation and thorough, convincing analysis of the issue in the question, arriving at substantiated and developed judgements. (AO2) </a:t>
            </a:r>
          </a:p>
          <a:p>
            <a:endParaRPr lang="en-GB" dirty="0" smtClean="0"/>
          </a:p>
          <a:p>
            <a:r>
              <a:rPr lang="en-GB" b="1" u="sng" dirty="0" smtClean="0">
                <a:solidFill>
                  <a:srgbClr val="FF0000"/>
                </a:solidFill>
              </a:rPr>
              <a:t>Generally</a:t>
            </a:r>
            <a:r>
              <a:rPr lang="en-GB" dirty="0" smtClean="0"/>
              <a:t> = There is a well-developed and sustained line of reasoning which is coherent, relevant and logically structured</a:t>
            </a:r>
            <a:endParaRPr lang="en-GB" dirty="0">
              <a:solidFill>
                <a:srgbClr val="FF0000"/>
              </a:solidFill>
            </a:endParaRPr>
          </a:p>
        </p:txBody>
      </p:sp>
      <p:graphicFrame>
        <p:nvGraphicFramePr>
          <p:cNvPr id="3" name="Table 2"/>
          <p:cNvGraphicFramePr>
            <a:graphicFrameLocks noGrp="1"/>
          </p:cNvGraphicFramePr>
          <p:nvPr>
            <p:extLst>
              <p:ext uri="{D42A27DB-BD31-4B8C-83A1-F6EECF244321}">
                <p14:modId xmlns:p14="http://schemas.microsoft.com/office/powerpoint/2010/main" val="728831885"/>
              </p:ext>
            </p:extLst>
          </p:nvPr>
        </p:nvGraphicFramePr>
        <p:xfrm>
          <a:off x="123959" y="1958661"/>
          <a:ext cx="4676642" cy="3718560"/>
        </p:xfrm>
        <a:graphic>
          <a:graphicData uri="http://schemas.openxmlformats.org/drawingml/2006/table">
            <a:tbl>
              <a:tblPr firstRow="1" bandRow="1">
                <a:tableStyleId>{5C22544A-7EE6-4342-B048-85BDC9FD1C3A}</a:tableStyleId>
              </a:tblPr>
              <a:tblGrid>
                <a:gridCol w="2338321">
                  <a:extLst>
                    <a:ext uri="{9D8B030D-6E8A-4147-A177-3AD203B41FA5}">
                      <a16:colId xmlns="" xmlns:a16="http://schemas.microsoft.com/office/drawing/2014/main" val="2957303904"/>
                    </a:ext>
                  </a:extLst>
                </a:gridCol>
                <a:gridCol w="2338321">
                  <a:extLst>
                    <a:ext uri="{9D8B030D-6E8A-4147-A177-3AD203B41FA5}">
                      <a16:colId xmlns="" xmlns:a16="http://schemas.microsoft.com/office/drawing/2014/main" val="2414993933"/>
                    </a:ext>
                  </a:extLst>
                </a:gridCol>
              </a:tblGrid>
              <a:tr h="370840">
                <a:tc>
                  <a:txBody>
                    <a:bodyPr/>
                    <a:lstStyle/>
                    <a:p>
                      <a:pPr algn="ctr"/>
                      <a:r>
                        <a:rPr lang="en-GB" sz="2200" u="sng" dirty="0" smtClean="0"/>
                        <a:t>Evidence that Darius’ expansion was</a:t>
                      </a:r>
                      <a:r>
                        <a:rPr lang="en-GB" sz="2200" u="sng" baseline="0" dirty="0" smtClean="0"/>
                        <a:t> more</a:t>
                      </a:r>
                      <a:r>
                        <a:rPr lang="en-GB" sz="2200" u="sng" dirty="0" smtClean="0"/>
                        <a:t> successful</a:t>
                      </a:r>
                      <a:endParaRPr lang="en-GB" sz="2200" u="sng" dirty="0"/>
                    </a:p>
                  </a:txBody>
                  <a:tcPr marL="68580" marR="68580"/>
                </a:tc>
                <a:tc>
                  <a:txBody>
                    <a:bodyPr/>
                    <a:lstStyle/>
                    <a:p>
                      <a:pPr algn="ctr"/>
                      <a:r>
                        <a:rPr lang="en-GB" sz="2200" u="sng" dirty="0" smtClean="0"/>
                        <a:t>Evidence that Cyrus’ expansion was more successful</a:t>
                      </a:r>
                      <a:endParaRPr lang="en-GB" sz="2200" u="sng" dirty="0"/>
                    </a:p>
                  </a:txBody>
                  <a:tcPr marL="68580" marR="68580"/>
                </a:tc>
                <a:extLst>
                  <a:ext uri="{0D108BD9-81ED-4DB2-BD59-A6C34878D82A}">
                    <a16:rowId xmlns="" xmlns:a16="http://schemas.microsoft.com/office/drawing/2014/main" val="2582792505"/>
                  </a:ext>
                </a:extLst>
              </a:tr>
              <a:tr h="370840">
                <a:tc>
                  <a:txBody>
                    <a:bodyPr/>
                    <a:lstStyle/>
                    <a:p>
                      <a:r>
                        <a:rPr lang="en-GB" dirty="0" smtClean="0"/>
                        <a:t>1.</a:t>
                      </a:r>
                    </a:p>
                    <a:p>
                      <a:endParaRPr lang="en-GB" dirty="0" smtClean="0"/>
                    </a:p>
                    <a:p>
                      <a:endParaRPr lang="en-GB" dirty="0" smtClean="0"/>
                    </a:p>
                    <a:p>
                      <a:r>
                        <a:rPr lang="en-GB" dirty="0" smtClean="0"/>
                        <a:t>2.</a:t>
                      </a:r>
                    </a:p>
                    <a:p>
                      <a:endParaRPr lang="en-GB" dirty="0" smtClean="0"/>
                    </a:p>
                    <a:p>
                      <a:endParaRPr lang="en-GB" dirty="0" smtClean="0"/>
                    </a:p>
                    <a:p>
                      <a:r>
                        <a:rPr lang="en-GB" dirty="0" smtClean="0"/>
                        <a:t>3.</a:t>
                      </a:r>
                      <a:endParaRPr lang="en-GB" dirty="0"/>
                    </a:p>
                  </a:txBody>
                  <a:tcPr marL="68580" marR="68580"/>
                </a:tc>
                <a:tc>
                  <a:txBody>
                    <a:bodyPr/>
                    <a:lstStyle/>
                    <a:p>
                      <a:r>
                        <a:rPr lang="en-GB" dirty="0" smtClean="0"/>
                        <a:t>1.</a:t>
                      </a:r>
                    </a:p>
                    <a:p>
                      <a:endParaRPr lang="en-GB" dirty="0" smtClean="0"/>
                    </a:p>
                    <a:p>
                      <a:endParaRPr lang="en-GB" dirty="0" smtClean="0"/>
                    </a:p>
                    <a:p>
                      <a:r>
                        <a:rPr lang="en-GB" dirty="0" smtClean="0"/>
                        <a:t>2.</a:t>
                      </a:r>
                    </a:p>
                    <a:p>
                      <a:endParaRPr lang="en-GB" dirty="0" smtClean="0"/>
                    </a:p>
                    <a:p>
                      <a:endParaRPr lang="en-GB" dirty="0" smtClean="0"/>
                    </a:p>
                    <a:p>
                      <a:r>
                        <a:rPr lang="en-GB" dirty="0" smtClean="0"/>
                        <a:t>3.</a:t>
                      </a:r>
                    </a:p>
                    <a:p>
                      <a:endParaRPr lang="en-GB" dirty="0"/>
                    </a:p>
                  </a:txBody>
                  <a:tcPr marL="68580" marR="68580"/>
                </a:tc>
                <a:extLst>
                  <a:ext uri="{0D108BD9-81ED-4DB2-BD59-A6C34878D82A}">
                    <a16:rowId xmlns="" xmlns:a16="http://schemas.microsoft.com/office/drawing/2014/main" val="3776194969"/>
                  </a:ext>
                </a:extLst>
              </a:tr>
            </a:tbl>
          </a:graphicData>
        </a:graphic>
      </p:graphicFrame>
      <p:sp>
        <p:nvSpPr>
          <p:cNvPr id="8" name="Oval 7"/>
          <p:cNvSpPr/>
          <p:nvPr/>
        </p:nvSpPr>
        <p:spPr>
          <a:xfrm>
            <a:off x="6618131" y="70478"/>
            <a:ext cx="2525868" cy="1032063"/>
          </a:xfrm>
          <a:prstGeom prst="ellips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GB" sz="1600" dirty="0" smtClean="0"/>
              <a:t>What do we mean by ‘successful’??</a:t>
            </a:r>
          </a:p>
          <a:p>
            <a:pPr algn="ctr"/>
            <a:r>
              <a:rPr lang="en-GB" sz="1600" dirty="0" smtClean="0"/>
              <a:t>Define your terms!</a:t>
            </a:r>
            <a:endParaRPr lang="en-GB" sz="1600" dirty="0"/>
          </a:p>
        </p:txBody>
      </p:sp>
      <p:sp>
        <p:nvSpPr>
          <p:cNvPr id="9" name="Rectangle 8"/>
          <p:cNvSpPr/>
          <p:nvPr/>
        </p:nvSpPr>
        <p:spPr>
          <a:xfrm>
            <a:off x="425269" y="5733013"/>
            <a:ext cx="4083742" cy="1093276"/>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sz="1600" b="1" dirty="0" smtClean="0"/>
              <a:t>Conclusion</a:t>
            </a:r>
            <a:r>
              <a:rPr lang="en-GB" sz="1600" dirty="0" smtClean="0"/>
              <a:t> – overall what do you think?</a:t>
            </a:r>
          </a:p>
          <a:p>
            <a:pPr algn="ctr"/>
            <a:r>
              <a:rPr lang="en-GB" sz="1600" dirty="0" smtClean="0"/>
              <a:t>‘</a:t>
            </a:r>
            <a:r>
              <a:rPr lang="en-GB" sz="1600" i="1" dirty="0" smtClean="0"/>
              <a:t>To conclude, it is clear that Darius’ imperial expansion was/ was not more successful than that of Cyrus’ because</a:t>
            </a:r>
            <a:r>
              <a:rPr lang="en-GB" sz="1600" dirty="0" smtClean="0"/>
              <a:t>…’</a:t>
            </a:r>
            <a:endParaRPr lang="en-GB" sz="1600" dirty="0"/>
          </a:p>
        </p:txBody>
      </p:sp>
    </p:spTree>
    <p:extLst>
      <p:ext uri="{BB962C8B-B14F-4D97-AF65-F5344CB8AC3E}">
        <p14:creationId xmlns:p14="http://schemas.microsoft.com/office/powerpoint/2010/main" val="14565234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fade">
                                      <p:cBhvr>
                                        <p:cTn id="12" dur="5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xEl>
                                              <p:pRg st="3" end="3"/>
                                            </p:txEl>
                                          </p:spTgt>
                                        </p:tgtEl>
                                        <p:attrNameLst>
                                          <p:attrName>style.visibility</p:attrName>
                                        </p:attrNameLst>
                                      </p:cBhvr>
                                      <p:to>
                                        <p:strVal val="visible"/>
                                      </p:to>
                                    </p:set>
                                    <p:animEffect transition="in" filter="fade">
                                      <p:cBhvr>
                                        <p:cTn id="17" dur="500"/>
                                        <p:tgtEl>
                                          <p:spTgt spid="6">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
                                            <p:txEl>
                                              <p:pRg st="5" end="5"/>
                                            </p:txEl>
                                          </p:spTgt>
                                        </p:tgtEl>
                                        <p:attrNameLst>
                                          <p:attrName>style.visibility</p:attrName>
                                        </p:attrNameLst>
                                      </p:cBhvr>
                                      <p:to>
                                        <p:strVal val="visible"/>
                                      </p:to>
                                    </p:set>
                                    <p:animEffect transition="in" filter="fade">
                                      <p:cBhvr>
                                        <p:cTn id="22" dur="500"/>
                                        <p:tgtEl>
                                          <p:spTgt spid="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mage result for history essay hamburg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4379" y="131617"/>
            <a:ext cx="8819147" cy="65963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59573967"/>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7948" y="-383020"/>
            <a:ext cx="7886700" cy="1325563"/>
          </a:xfrm>
        </p:spPr>
        <p:txBody>
          <a:bodyPr>
            <a:normAutofit fontScale="90000"/>
          </a:bodyPr>
          <a:lstStyle/>
          <a:p>
            <a:pPr algn="ctr"/>
            <a:r>
              <a:rPr lang="en-GB" b="1" u="sng" dirty="0" smtClean="0"/>
              <a:t>Using </a:t>
            </a:r>
            <a:r>
              <a:rPr lang="en-GB" b="1" u="sng" dirty="0" smtClean="0">
                <a:solidFill>
                  <a:srgbClr val="FF0000"/>
                </a:solidFill>
              </a:rPr>
              <a:t>P</a:t>
            </a:r>
            <a:r>
              <a:rPr lang="en-GB" b="1" u="sng" dirty="0" smtClean="0">
                <a:solidFill>
                  <a:srgbClr val="0070C0"/>
                </a:solidFill>
              </a:rPr>
              <a:t>E</a:t>
            </a:r>
            <a:r>
              <a:rPr lang="en-GB" b="1" u="sng" dirty="0" smtClean="0">
                <a:solidFill>
                  <a:srgbClr val="00B050"/>
                </a:solidFill>
              </a:rPr>
              <a:t>E</a:t>
            </a:r>
            <a:r>
              <a:rPr lang="en-GB" b="1" u="sng" dirty="0" smtClean="0"/>
              <a:t> to answer the question. </a:t>
            </a:r>
            <a:endParaRPr lang="en-GB" b="1" u="sng" dirty="0"/>
          </a:p>
        </p:txBody>
      </p:sp>
      <p:sp>
        <p:nvSpPr>
          <p:cNvPr id="3" name="Content Placeholder 2"/>
          <p:cNvSpPr>
            <a:spLocks noGrp="1"/>
          </p:cNvSpPr>
          <p:nvPr>
            <p:ph idx="1"/>
          </p:nvPr>
        </p:nvSpPr>
        <p:spPr>
          <a:xfrm>
            <a:off x="124691" y="721435"/>
            <a:ext cx="8933213" cy="4646427"/>
          </a:xfrm>
        </p:spPr>
        <p:txBody>
          <a:bodyPr>
            <a:normAutofit/>
          </a:bodyPr>
          <a:lstStyle/>
          <a:p>
            <a:pPr marL="0" indent="0" algn="just">
              <a:buNone/>
            </a:pPr>
            <a:r>
              <a:rPr lang="en-GB" sz="2400" b="1" dirty="0" smtClean="0">
                <a:solidFill>
                  <a:srgbClr val="FF0000"/>
                </a:solidFill>
              </a:rPr>
              <a:t>One reason why I </a:t>
            </a:r>
            <a:r>
              <a:rPr lang="en-GB" sz="2400" b="1" dirty="0" err="1" smtClean="0">
                <a:solidFill>
                  <a:srgbClr val="FF0000"/>
                </a:solidFill>
              </a:rPr>
              <a:t>disgree</a:t>
            </a:r>
            <a:r>
              <a:rPr lang="en-GB" sz="2400" b="1" dirty="0" smtClean="0">
                <a:solidFill>
                  <a:srgbClr val="FF0000"/>
                </a:solidFill>
              </a:rPr>
              <a:t> with the statement is that both Cyrus and Darius were both able to conquer lots of new territories for the Persian Empire. </a:t>
            </a:r>
            <a:r>
              <a:rPr lang="en-GB" sz="2400" b="1" dirty="0" smtClean="0">
                <a:solidFill>
                  <a:srgbClr val="0070C0"/>
                </a:solidFill>
              </a:rPr>
              <a:t>For example; Cyrus was able to start the expansion off by conquering areas such as Media, Mesopotamia and most importantly, Babylonia. Similarly, Darius was also very successful, expanding the empire into the Indus Valley (modern day India and Pakistan) as well as taking the empire westwards into Thrace and some of the Aegean Islands.</a:t>
            </a:r>
            <a:r>
              <a:rPr lang="en-GB" sz="2400" dirty="0" smtClean="0"/>
              <a:t> </a:t>
            </a:r>
            <a:r>
              <a:rPr lang="en-GB" sz="2400" b="1" dirty="0" smtClean="0">
                <a:solidFill>
                  <a:srgbClr val="00B050"/>
                </a:solidFill>
              </a:rPr>
              <a:t>As a result, both leaders proved themselves to be </a:t>
            </a:r>
            <a:r>
              <a:rPr lang="en-GB" sz="2400" b="1" dirty="0">
                <a:solidFill>
                  <a:srgbClr val="00B050"/>
                </a:solidFill>
              </a:rPr>
              <a:t>successful in </a:t>
            </a:r>
            <a:r>
              <a:rPr lang="en-GB" sz="2400" b="1" dirty="0" smtClean="0">
                <a:solidFill>
                  <a:srgbClr val="00B050"/>
                </a:solidFill>
              </a:rPr>
              <a:t>expansion, being effective military commanders and making the Persian Empire more powerful. </a:t>
            </a:r>
            <a:endParaRPr lang="en-GB" sz="2400" b="1" dirty="0">
              <a:solidFill>
                <a:srgbClr val="00B050"/>
              </a:solidFill>
            </a:endParaRPr>
          </a:p>
        </p:txBody>
      </p:sp>
      <p:sp>
        <p:nvSpPr>
          <p:cNvPr id="4" name="TextBox 3"/>
          <p:cNvSpPr txBox="1"/>
          <p:nvPr/>
        </p:nvSpPr>
        <p:spPr>
          <a:xfrm>
            <a:off x="124691" y="4868884"/>
            <a:ext cx="8933213" cy="1938992"/>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en-GB" sz="2400" b="1" u="sng" dirty="0" smtClean="0"/>
              <a:t>THE WOW FACTOR</a:t>
            </a:r>
          </a:p>
          <a:p>
            <a:pPr algn="just"/>
            <a:r>
              <a:rPr lang="en-GB" sz="2400" b="1" dirty="0" smtClean="0"/>
              <a:t>However it should be stated that Darius’ imperial expansion westwards into Europe was only made possible due to Cyrus laying the foundations and conquering powerful empires like the </a:t>
            </a:r>
            <a:r>
              <a:rPr lang="en-GB" sz="2400" b="1" dirty="0" err="1" smtClean="0"/>
              <a:t>Lydians</a:t>
            </a:r>
            <a:r>
              <a:rPr lang="en-GB" sz="2400" b="1" dirty="0" smtClean="0"/>
              <a:t> with their rich King, Croesus.</a:t>
            </a:r>
            <a:endParaRPr lang="en-GB" sz="2400" b="1" dirty="0"/>
          </a:p>
        </p:txBody>
      </p:sp>
    </p:spTree>
    <p:extLst>
      <p:ext uri="{BB962C8B-B14F-4D97-AF65-F5344CB8AC3E}">
        <p14:creationId xmlns:p14="http://schemas.microsoft.com/office/powerpoint/2010/main" val="333085551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7659" y="237955"/>
            <a:ext cx="7886700" cy="1325563"/>
          </a:xfrm>
        </p:spPr>
        <p:txBody>
          <a:bodyPr>
            <a:normAutofit/>
          </a:bodyPr>
          <a:lstStyle/>
          <a:p>
            <a:r>
              <a:rPr lang="en-GB" sz="4000" b="1" u="sng" dirty="0" smtClean="0"/>
              <a:t>Recap Quiz</a:t>
            </a:r>
            <a:endParaRPr lang="en-GB" sz="4000" b="1" u="sng" dirty="0"/>
          </a:p>
        </p:txBody>
      </p:sp>
      <p:sp>
        <p:nvSpPr>
          <p:cNvPr id="3" name="Content Placeholder 2"/>
          <p:cNvSpPr>
            <a:spLocks noGrp="1"/>
          </p:cNvSpPr>
          <p:nvPr>
            <p:ph idx="1"/>
          </p:nvPr>
        </p:nvSpPr>
        <p:spPr>
          <a:xfrm>
            <a:off x="252663" y="1572700"/>
            <a:ext cx="8596370" cy="5034577"/>
          </a:xfrm>
        </p:spPr>
        <p:txBody>
          <a:bodyPr>
            <a:normAutofit fontScale="85000" lnSpcReduction="20000"/>
          </a:bodyPr>
          <a:lstStyle/>
          <a:p>
            <a:pPr marL="514350" indent="-514350">
              <a:buAutoNum type="arabicPeriod"/>
            </a:pPr>
            <a:r>
              <a:rPr lang="en-GB" sz="3200" dirty="0" smtClean="0"/>
              <a:t>Name three key features of Darius’ palace at Persepolis.</a:t>
            </a:r>
          </a:p>
          <a:p>
            <a:pPr marL="514350" indent="-514350">
              <a:buAutoNum type="arabicPeriod"/>
            </a:pPr>
            <a:r>
              <a:rPr lang="en-GB" sz="3200" dirty="0" smtClean="0"/>
              <a:t>What would you argue is the purpose of the Apadana staircase?</a:t>
            </a:r>
          </a:p>
          <a:p>
            <a:pPr marL="514350" indent="-514350">
              <a:buAutoNum type="arabicPeriod"/>
            </a:pPr>
            <a:r>
              <a:rPr lang="en-GB" sz="3200" dirty="0" smtClean="0"/>
              <a:t>Name two other building projects from Darius’ reign.</a:t>
            </a:r>
          </a:p>
          <a:p>
            <a:pPr marL="514350" indent="-514350">
              <a:buAutoNum type="arabicPeriod"/>
            </a:pPr>
            <a:r>
              <a:rPr lang="en-GB" sz="3200" dirty="0" smtClean="0"/>
              <a:t>What was the royal road used for?</a:t>
            </a:r>
          </a:p>
          <a:p>
            <a:pPr marL="514350" indent="-514350">
              <a:buAutoNum type="arabicPeriod"/>
            </a:pPr>
            <a:r>
              <a:rPr lang="en-GB" sz="3200" dirty="0" smtClean="0"/>
              <a:t>Darius conquered the *** Valley. – what name is missing?</a:t>
            </a:r>
          </a:p>
          <a:p>
            <a:pPr marL="514350" indent="-514350">
              <a:buAutoNum type="arabicPeriod"/>
            </a:pPr>
            <a:r>
              <a:rPr lang="en-GB" sz="3200" dirty="0" smtClean="0"/>
              <a:t>What year did Darius launch his invasion into Europe/ Thrace?</a:t>
            </a:r>
          </a:p>
          <a:p>
            <a:pPr marL="514350" indent="-514350">
              <a:buAutoNum type="arabicPeriod"/>
            </a:pPr>
            <a:r>
              <a:rPr lang="en-GB" sz="3200" dirty="0" smtClean="0"/>
              <a:t>How many men does Herodotus claim that Darius has in his army?</a:t>
            </a:r>
          </a:p>
          <a:p>
            <a:pPr marL="514350" indent="-514350">
              <a:buAutoNum type="arabicPeriod"/>
            </a:pPr>
            <a:r>
              <a:rPr lang="en-GB" sz="3200" dirty="0" smtClean="0"/>
              <a:t>Which troops were left the guard the bridge built over the river </a:t>
            </a:r>
            <a:r>
              <a:rPr lang="en-GB" sz="3200" dirty="0" err="1" smtClean="0"/>
              <a:t>Ister</a:t>
            </a:r>
            <a:r>
              <a:rPr lang="en-GB" sz="3200" dirty="0" smtClean="0"/>
              <a:t>?</a:t>
            </a:r>
          </a:p>
          <a:p>
            <a:pPr marL="0" indent="0">
              <a:buNone/>
            </a:pPr>
            <a:endParaRPr lang="en-GB" dirty="0"/>
          </a:p>
        </p:txBody>
      </p:sp>
    </p:spTree>
    <p:extLst>
      <p:ext uri="{BB962C8B-B14F-4D97-AF65-F5344CB8AC3E}">
        <p14:creationId xmlns:p14="http://schemas.microsoft.com/office/powerpoint/2010/main" val="860054576"/>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5915" y="247137"/>
            <a:ext cx="7886700" cy="1325563"/>
          </a:xfrm>
        </p:spPr>
        <p:txBody>
          <a:bodyPr>
            <a:normAutofit/>
          </a:bodyPr>
          <a:lstStyle/>
          <a:p>
            <a:r>
              <a:rPr lang="en-GB" sz="4000" b="1" u="sng" dirty="0" smtClean="0"/>
              <a:t>Recap Quiz</a:t>
            </a:r>
            <a:endParaRPr lang="en-GB" sz="4000" b="1" u="sng" dirty="0"/>
          </a:p>
        </p:txBody>
      </p:sp>
      <p:sp>
        <p:nvSpPr>
          <p:cNvPr id="3" name="Content Placeholder 2"/>
          <p:cNvSpPr>
            <a:spLocks noGrp="1"/>
          </p:cNvSpPr>
          <p:nvPr>
            <p:ph idx="1"/>
          </p:nvPr>
        </p:nvSpPr>
        <p:spPr>
          <a:xfrm>
            <a:off x="252663" y="1572700"/>
            <a:ext cx="8596370" cy="5034577"/>
          </a:xfrm>
        </p:spPr>
        <p:txBody>
          <a:bodyPr>
            <a:normAutofit fontScale="92500" lnSpcReduction="10000"/>
          </a:bodyPr>
          <a:lstStyle/>
          <a:p>
            <a:pPr marL="514350" indent="-514350">
              <a:buAutoNum type="arabicPeriod"/>
            </a:pPr>
            <a:r>
              <a:rPr lang="en-GB" sz="3200" dirty="0" smtClean="0"/>
              <a:t>Hall of 100 columns, </a:t>
            </a:r>
            <a:r>
              <a:rPr lang="en-GB" sz="3200" dirty="0" err="1" smtClean="0"/>
              <a:t>Apadana</a:t>
            </a:r>
            <a:r>
              <a:rPr lang="en-GB" sz="3200" dirty="0" smtClean="0"/>
              <a:t> Staircase, main courtyard, etc. </a:t>
            </a:r>
          </a:p>
          <a:p>
            <a:pPr marL="514350" indent="-514350">
              <a:buAutoNum type="arabicPeriod"/>
            </a:pPr>
            <a:r>
              <a:rPr lang="en-GB" sz="3200" dirty="0" smtClean="0"/>
              <a:t>To show his power/ control. To make people feel included in the empire. </a:t>
            </a:r>
          </a:p>
          <a:p>
            <a:pPr marL="514350" indent="-514350">
              <a:buAutoNum type="arabicPeriod"/>
            </a:pPr>
            <a:r>
              <a:rPr lang="en-GB" sz="3200" dirty="0" smtClean="0"/>
              <a:t>Royal road, Darius Canal</a:t>
            </a:r>
          </a:p>
          <a:p>
            <a:pPr marL="514350" indent="-514350">
              <a:buAutoNum type="arabicPeriod"/>
            </a:pPr>
            <a:r>
              <a:rPr lang="en-GB" sz="3200" dirty="0" smtClean="0"/>
              <a:t>Movement of trade, royalty and the King’s eyes</a:t>
            </a:r>
          </a:p>
          <a:p>
            <a:pPr marL="514350" indent="-514350">
              <a:buAutoNum type="arabicPeriod"/>
            </a:pPr>
            <a:r>
              <a:rPr lang="en-GB" sz="3200" dirty="0" smtClean="0"/>
              <a:t>Indus</a:t>
            </a:r>
          </a:p>
          <a:p>
            <a:pPr marL="514350" indent="-514350">
              <a:buAutoNum type="arabicPeriod"/>
            </a:pPr>
            <a:r>
              <a:rPr lang="en-GB" sz="3200" dirty="0" smtClean="0"/>
              <a:t>513BC</a:t>
            </a:r>
          </a:p>
          <a:p>
            <a:pPr marL="514350" indent="-514350">
              <a:buAutoNum type="arabicPeriod"/>
            </a:pPr>
            <a:r>
              <a:rPr lang="en-GB" sz="3200" dirty="0" smtClean="0"/>
              <a:t>700,000</a:t>
            </a:r>
          </a:p>
          <a:p>
            <a:pPr marL="514350" indent="-514350">
              <a:buAutoNum type="arabicPeriod"/>
            </a:pPr>
            <a:r>
              <a:rPr lang="en-GB" sz="3200" dirty="0" smtClean="0"/>
              <a:t>The Ionians</a:t>
            </a:r>
          </a:p>
          <a:p>
            <a:pPr marL="0" indent="0">
              <a:buNone/>
            </a:pPr>
            <a:endParaRPr lang="en-GB" dirty="0"/>
          </a:p>
        </p:txBody>
      </p:sp>
    </p:spTree>
    <p:extLst>
      <p:ext uri="{BB962C8B-B14F-4D97-AF65-F5344CB8AC3E}">
        <p14:creationId xmlns:p14="http://schemas.microsoft.com/office/powerpoint/2010/main" val="2348847910"/>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45154" y="998686"/>
            <a:ext cx="1990617" cy="5262979"/>
          </a:xfrm>
          <a:prstGeom prst="rect">
            <a:avLst/>
          </a:prstGeom>
          <a:solidFill>
            <a:srgbClr val="FCC02E"/>
          </a:solidFill>
          <a:ln>
            <a:noFill/>
          </a:ln>
          <a:scene3d>
            <a:camera prst="orthographicFront"/>
            <a:lightRig rig="threePt" dir="t"/>
          </a:scene3d>
          <a:sp3d>
            <a:bevelT/>
          </a:sp3d>
        </p:spPr>
        <p:txBody>
          <a:bodyPr wrap="square">
            <a:spAutoFit/>
          </a:bodyPr>
          <a:lstStyle/>
          <a:p>
            <a:pPr defTabSz="216992">
              <a:defRPr/>
            </a:pPr>
            <a:r>
              <a:rPr lang="en-GB" sz="2400" b="1" dirty="0">
                <a:solidFill>
                  <a:prstClr val="black"/>
                </a:solidFill>
                <a:latin typeface="Calibri" panose="020F0502020204030204"/>
                <a:cs typeface="Arial" panose="020B0604020202020204" pitchFamily="34" charset="0"/>
              </a:rPr>
              <a:t>Lesson </a:t>
            </a:r>
            <a:r>
              <a:rPr lang="en-GB" sz="2400" b="1" dirty="0" smtClean="0">
                <a:solidFill>
                  <a:prstClr val="black"/>
                </a:solidFill>
                <a:latin typeface="Calibri" panose="020F0502020204030204"/>
                <a:cs typeface="Arial" panose="020B0604020202020204" pitchFamily="34" charset="0"/>
              </a:rPr>
              <a:t>Objectives</a:t>
            </a:r>
            <a:r>
              <a:rPr lang="en-GB" sz="1600" b="1" dirty="0" smtClean="0">
                <a:solidFill>
                  <a:prstClr val="black"/>
                </a:solidFill>
                <a:latin typeface="Calibri" panose="020F0502020204030204"/>
                <a:cs typeface="Arial" panose="020B0604020202020204" pitchFamily="34" charset="0"/>
              </a:rPr>
              <a:t>:</a:t>
            </a:r>
            <a:endParaRPr lang="en-GB" sz="1600" b="1" dirty="0">
              <a:solidFill>
                <a:prstClr val="black"/>
              </a:solidFill>
              <a:latin typeface="Calibri" panose="020F0502020204030204"/>
              <a:cs typeface="Arial" panose="020B0604020202020204" pitchFamily="34" charset="0"/>
            </a:endParaRPr>
          </a:p>
          <a:p>
            <a:r>
              <a:rPr lang="en-GB" sz="2400" dirty="0"/>
              <a:t>L.O. to understand and explain Darius’ failings in Scythia</a:t>
            </a:r>
            <a:r>
              <a:rPr lang="en-GB" sz="2400" dirty="0" smtClean="0"/>
              <a:t>.</a:t>
            </a:r>
          </a:p>
          <a:p>
            <a:endParaRPr lang="en-GB" sz="2400" dirty="0"/>
          </a:p>
          <a:p>
            <a:r>
              <a:rPr lang="en-GB" sz="2400" dirty="0"/>
              <a:t>L.O. to compare Darius’ imperial expansions to that of Cyrus</a:t>
            </a:r>
            <a:r>
              <a:rPr lang="en-GB" dirty="0" smtClean="0"/>
              <a:t>.</a:t>
            </a:r>
            <a:endParaRPr lang="en-GB" sz="1500" dirty="0"/>
          </a:p>
        </p:txBody>
      </p:sp>
      <p:sp>
        <p:nvSpPr>
          <p:cNvPr id="7" name="TextBox 6"/>
          <p:cNvSpPr txBox="1"/>
          <p:nvPr/>
        </p:nvSpPr>
        <p:spPr>
          <a:xfrm>
            <a:off x="1070811" y="65411"/>
            <a:ext cx="5883442" cy="707886"/>
          </a:xfrm>
          <a:prstGeom prst="rect">
            <a:avLst/>
          </a:prstGeom>
          <a:noFill/>
        </p:spPr>
        <p:txBody>
          <a:bodyPr wrap="square" rtlCol="0">
            <a:spAutoFit/>
          </a:bodyPr>
          <a:lstStyle/>
          <a:p>
            <a:pPr algn="ctr"/>
            <a:r>
              <a:rPr lang="en-GB" sz="4000" b="1" u="sng" dirty="0"/>
              <a:t>Title: </a:t>
            </a:r>
            <a:r>
              <a:rPr lang="en-GB" sz="4000" b="1" u="sng" dirty="0" smtClean="0"/>
              <a:t>Darius in Scythia</a:t>
            </a:r>
            <a:endParaRPr lang="en-GB" sz="4000" b="1" u="sng" dirty="0"/>
          </a:p>
        </p:txBody>
      </p:sp>
      <p:sp>
        <p:nvSpPr>
          <p:cNvPr id="20" name="TextBox 19"/>
          <p:cNvSpPr txBox="1"/>
          <p:nvPr/>
        </p:nvSpPr>
        <p:spPr>
          <a:xfrm>
            <a:off x="7095039" y="145199"/>
            <a:ext cx="1916614" cy="646331"/>
          </a:xfrm>
          <a:prstGeom prst="rect">
            <a:avLst/>
          </a:prstGeom>
          <a:noFill/>
        </p:spPr>
        <p:txBody>
          <a:bodyPr wrap="square" rtlCol="0">
            <a:spAutoFit/>
          </a:bodyPr>
          <a:lstStyle/>
          <a:p>
            <a:pPr algn="r"/>
            <a:fld id="{3C3CF9CA-01E0-44F4-86AE-C98869E16A83}" type="datetime4">
              <a:rPr lang="en-GB" b="1" u="sng">
                <a:latin typeface="Century Gothic" panose="020B0502020202020204" pitchFamily="34" charset="0"/>
              </a:rPr>
              <a:t>February 27, 2020</a:t>
            </a:fld>
            <a:endParaRPr lang="en-GB" sz="788" b="1" u="sng" dirty="0">
              <a:latin typeface="Century Gothic" panose="020B0502020202020204" pitchFamily="34" charset="0"/>
            </a:endParaRPr>
          </a:p>
        </p:txBody>
      </p:sp>
      <p:sp>
        <p:nvSpPr>
          <p:cNvPr id="19" name="TextBox 18"/>
          <p:cNvSpPr txBox="1"/>
          <p:nvPr/>
        </p:nvSpPr>
        <p:spPr>
          <a:xfrm>
            <a:off x="5009587" y="3677611"/>
            <a:ext cx="3703319" cy="584776"/>
          </a:xfrm>
          <a:prstGeom prst="rect">
            <a:avLst/>
          </a:prstGeom>
          <a:solidFill>
            <a:srgbClr val="FCC02E"/>
          </a:solidFill>
          <a:ln>
            <a:noFill/>
          </a:ln>
          <a:scene3d>
            <a:camera prst="orthographicFront"/>
            <a:lightRig rig="threePt" dir="t"/>
          </a:scene3d>
          <a:sp3d>
            <a:bevelT/>
          </a:sp3d>
        </p:spPr>
        <p:txBody>
          <a:bodyPr wrap="square">
            <a:spAutoFit/>
          </a:bodyPr>
          <a:lstStyle/>
          <a:p>
            <a:pPr>
              <a:defRPr/>
            </a:pPr>
            <a:r>
              <a:rPr lang="en-GB" sz="1600" b="1" dirty="0">
                <a:solidFill>
                  <a:prstClr val="black"/>
                </a:solidFill>
                <a:latin typeface="Calibri" panose="020F0502020204030204"/>
                <a:cs typeface="Arial" panose="020B0604020202020204" pitchFamily="34" charset="0"/>
              </a:rPr>
              <a:t>RRR:  </a:t>
            </a:r>
            <a:r>
              <a:rPr lang="en-GB" sz="1600" b="1" dirty="0" smtClean="0">
                <a:solidFill>
                  <a:prstClr val="black"/>
                </a:solidFill>
                <a:latin typeface="Calibri" panose="020F0502020204030204"/>
                <a:cs typeface="Arial" panose="020B0604020202020204" pitchFamily="34" charset="0"/>
              </a:rPr>
              <a:t>Why did the expedition to Scythia fail?</a:t>
            </a:r>
            <a:endParaRPr lang="en-GB" sz="1600" dirty="0">
              <a:solidFill>
                <a:prstClr val="black"/>
              </a:solidFill>
              <a:latin typeface="Calibri" panose="020F0502020204030204"/>
              <a:cs typeface="Arial" panose="020B0604020202020204" pitchFamily="34" charset="0"/>
            </a:endParaRPr>
          </a:p>
        </p:txBody>
      </p:sp>
      <p:pic>
        <p:nvPicPr>
          <p:cNvPr id="13" name="Picture 12"/>
          <p:cNvPicPr>
            <a:picLocks noChangeAspect="1"/>
          </p:cNvPicPr>
          <p:nvPr/>
        </p:nvPicPr>
        <p:blipFill>
          <a:blip r:embed="rId3"/>
          <a:stretch>
            <a:fillRect/>
          </a:stretch>
        </p:blipFill>
        <p:spPr>
          <a:xfrm>
            <a:off x="2361727" y="998686"/>
            <a:ext cx="3464572" cy="2621676"/>
          </a:xfrm>
          <a:prstGeom prst="rect">
            <a:avLst/>
          </a:prstGeom>
        </p:spPr>
      </p:pic>
      <p:pic>
        <p:nvPicPr>
          <p:cNvPr id="14" name="Picture 13"/>
          <p:cNvPicPr>
            <a:picLocks noChangeAspect="1"/>
          </p:cNvPicPr>
          <p:nvPr/>
        </p:nvPicPr>
        <p:blipFill>
          <a:blip r:embed="rId4"/>
          <a:stretch>
            <a:fillRect/>
          </a:stretch>
        </p:blipFill>
        <p:spPr>
          <a:xfrm>
            <a:off x="4615078" y="4388553"/>
            <a:ext cx="4396575" cy="2314575"/>
          </a:xfrm>
          <a:prstGeom prst="rect">
            <a:avLst/>
          </a:prstGeom>
        </p:spPr>
      </p:pic>
    </p:spTree>
    <p:extLst>
      <p:ext uri="{BB962C8B-B14F-4D97-AF65-F5344CB8AC3E}">
        <p14:creationId xmlns:p14="http://schemas.microsoft.com/office/powerpoint/2010/main" val="1778333195"/>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144000" cy="1047135"/>
          </a:xfrm>
        </p:spPr>
        <p:style>
          <a:lnRef idx="0">
            <a:schemeClr val="accent2"/>
          </a:lnRef>
          <a:fillRef idx="3">
            <a:schemeClr val="accent2"/>
          </a:fillRef>
          <a:effectRef idx="3">
            <a:schemeClr val="accent2"/>
          </a:effectRef>
          <a:fontRef idx="minor">
            <a:schemeClr val="lt1"/>
          </a:fontRef>
        </p:style>
        <p:txBody>
          <a:bodyPr>
            <a:normAutofit/>
          </a:bodyPr>
          <a:lstStyle/>
          <a:p>
            <a:r>
              <a:rPr lang="en-GB" sz="4000" b="1" u="sng" dirty="0" smtClean="0"/>
              <a:t>Darius moves into Scythia</a:t>
            </a:r>
            <a:endParaRPr lang="en-GB" sz="4000" b="1" u="sng" dirty="0"/>
          </a:p>
        </p:txBody>
      </p:sp>
      <p:sp>
        <p:nvSpPr>
          <p:cNvPr id="3" name="Content Placeholder 2"/>
          <p:cNvSpPr>
            <a:spLocks noGrp="1"/>
          </p:cNvSpPr>
          <p:nvPr>
            <p:ph idx="1"/>
          </p:nvPr>
        </p:nvSpPr>
        <p:spPr>
          <a:xfrm>
            <a:off x="67401" y="1189197"/>
            <a:ext cx="6096614" cy="5663381"/>
          </a:xfrm>
        </p:spPr>
        <p:txBody>
          <a:bodyPr>
            <a:normAutofit fontScale="55000" lnSpcReduction="20000"/>
          </a:bodyPr>
          <a:lstStyle/>
          <a:p>
            <a:r>
              <a:rPr lang="en-GB" dirty="0" smtClean="0"/>
              <a:t>Darius’ invasion of Scythia was far less successful than his expansion in Thrace. Upon arrival in Scythia Darius was greeted by a terrain of unending plains apparently utterly deserted.</a:t>
            </a:r>
          </a:p>
          <a:p>
            <a:endParaRPr lang="en-GB" dirty="0" smtClean="0"/>
          </a:p>
          <a:p>
            <a:r>
              <a:rPr lang="en-GB" dirty="0" smtClean="0"/>
              <a:t>The Scythians were a nomadic peoples, and they developed this lifestyle into a tactic to avoid confrontation with Darrius, while exhausting his troops.</a:t>
            </a:r>
          </a:p>
          <a:p>
            <a:endParaRPr lang="en-GB" dirty="0" smtClean="0"/>
          </a:p>
          <a:p>
            <a:r>
              <a:rPr lang="en-GB" dirty="0" smtClean="0"/>
              <a:t>They continuously retreated from the Persians, drawing them further and further into the plains, and baiting the Persians by leaving out groups of cattle as potential food.</a:t>
            </a:r>
          </a:p>
          <a:p>
            <a:endParaRPr lang="en-GB" dirty="0" smtClean="0"/>
          </a:p>
          <a:p>
            <a:r>
              <a:rPr lang="en-GB" dirty="0" smtClean="0"/>
              <a:t>After several months is was clear that the campaign had been a disaster, and Darius retreated back to the river </a:t>
            </a:r>
            <a:r>
              <a:rPr lang="en-GB" dirty="0" err="1" smtClean="0"/>
              <a:t>Ister</a:t>
            </a:r>
            <a:r>
              <a:rPr lang="en-GB" dirty="0" smtClean="0"/>
              <a:t>. The Persians got lost on the way back, and the Scythians (beating them there) did try to persuade the Ionians to burn the bridge and abandon the King.</a:t>
            </a:r>
          </a:p>
          <a:p>
            <a:endParaRPr lang="en-GB" dirty="0" smtClean="0"/>
          </a:p>
          <a:p>
            <a:r>
              <a:rPr lang="en-GB" dirty="0" smtClean="0"/>
              <a:t>The Ionians eventually decided to stay with Darius and protect the bridge, although the Ionian tyrant Miltiades had argued strongly they should take the Scythian advice…</a:t>
            </a:r>
          </a:p>
          <a:p>
            <a:endParaRPr lang="en-GB" dirty="0"/>
          </a:p>
        </p:txBody>
      </p:sp>
      <p:sp>
        <p:nvSpPr>
          <p:cNvPr id="4" name="Rectangle 3"/>
          <p:cNvSpPr/>
          <p:nvPr/>
        </p:nvSpPr>
        <p:spPr>
          <a:xfrm>
            <a:off x="6216445" y="1194619"/>
            <a:ext cx="2850126" cy="5501147"/>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sz="1600" b="1" u="sng"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Key facts for Scythia!</a:t>
            </a:r>
          </a:p>
          <a:p>
            <a:pPr marL="285750" indent="-285750" algn="ctr">
              <a:buFont typeface="Arial" panose="020B0604020202020204" pitchFamily="34" charset="0"/>
              <a:buChar char="•"/>
            </a:pPr>
            <a:r>
              <a:rPr lang="en-GB" sz="1600" dirty="0" smtClean="0"/>
              <a:t>Darius moves into Scythia as part of his expansion into eastern Europe.</a:t>
            </a:r>
          </a:p>
          <a:p>
            <a:pPr marL="285750" indent="-285750" algn="ctr">
              <a:buFont typeface="Arial" panose="020B0604020202020204" pitchFamily="34" charset="0"/>
              <a:buChar char="•"/>
            </a:pPr>
            <a:endParaRPr lang="en-GB" sz="1600" dirty="0" smtClean="0"/>
          </a:p>
          <a:p>
            <a:pPr marL="285750" indent="-285750" algn="ctr">
              <a:buFont typeface="Arial" panose="020B0604020202020204" pitchFamily="34" charset="0"/>
              <a:buChar char="•"/>
            </a:pPr>
            <a:r>
              <a:rPr lang="en-GB" sz="1600" dirty="0" smtClean="0"/>
              <a:t>He finds the land mostly empty, as the Scythians are nomadic.</a:t>
            </a:r>
          </a:p>
          <a:p>
            <a:pPr marL="285750" indent="-285750" algn="ctr">
              <a:buFont typeface="Arial" panose="020B0604020202020204" pitchFamily="34" charset="0"/>
              <a:buChar char="•"/>
            </a:pPr>
            <a:endParaRPr lang="en-GB" sz="1600" dirty="0" smtClean="0"/>
          </a:p>
          <a:p>
            <a:pPr marL="285750" indent="-285750" algn="ctr">
              <a:buFont typeface="Arial" panose="020B0604020202020204" pitchFamily="34" charset="0"/>
              <a:buChar char="•"/>
            </a:pPr>
            <a:r>
              <a:rPr lang="en-GB" sz="1600" dirty="0" smtClean="0"/>
              <a:t>He can’t catch the Scythians, as they know the land better and keep raiding/ retreating.</a:t>
            </a:r>
          </a:p>
          <a:p>
            <a:pPr marL="285750" indent="-285750" algn="ctr">
              <a:buFont typeface="Arial" panose="020B0604020202020204" pitchFamily="34" charset="0"/>
              <a:buChar char="•"/>
            </a:pPr>
            <a:endParaRPr lang="en-GB" sz="1600" dirty="0" smtClean="0"/>
          </a:p>
          <a:p>
            <a:pPr marL="285750" indent="-285750" algn="ctr">
              <a:buFont typeface="Arial" panose="020B0604020202020204" pitchFamily="34" charset="0"/>
              <a:buChar char="•"/>
            </a:pPr>
            <a:r>
              <a:rPr lang="en-GB" sz="1600" dirty="0" smtClean="0"/>
              <a:t>Scythians draw Darius into barren land, and army starts to run out of food.</a:t>
            </a:r>
          </a:p>
          <a:p>
            <a:pPr marL="285750" indent="-285750" algn="ctr">
              <a:buFont typeface="Arial" panose="020B0604020202020204" pitchFamily="34" charset="0"/>
              <a:buChar char="•"/>
            </a:pPr>
            <a:endParaRPr lang="en-GB" sz="1600" dirty="0" smtClean="0"/>
          </a:p>
          <a:p>
            <a:pPr marL="285750" indent="-285750" algn="ctr">
              <a:buFont typeface="Arial" panose="020B0604020202020204" pitchFamily="34" charset="0"/>
              <a:buChar char="•"/>
            </a:pPr>
            <a:r>
              <a:rPr lang="en-GB" sz="1600" dirty="0" smtClean="0"/>
              <a:t>Expedition fails, Darius heads home, Ionians almost convinced to cut down the bridge back to Persia.</a:t>
            </a:r>
            <a:endParaRPr lang="en-GB" sz="1600" dirty="0"/>
          </a:p>
        </p:txBody>
      </p:sp>
    </p:spTree>
    <p:extLst>
      <p:ext uri="{BB962C8B-B14F-4D97-AF65-F5344CB8AC3E}">
        <p14:creationId xmlns:p14="http://schemas.microsoft.com/office/powerpoint/2010/main" val="325671340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144000" cy="1120877"/>
          </a:xfrm>
        </p:spPr>
        <p:style>
          <a:lnRef idx="0">
            <a:schemeClr val="accent2"/>
          </a:lnRef>
          <a:fillRef idx="3">
            <a:schemeClr val="accent2"/>
          </a:fillRef>
          <a:effectRef idx="3">
            <a:schemeClr val="accent2"/>
          </a:effectRef>
          <a:fontRef idx="minor">
            <a:schemeClr val="lt1"/>
          </a:fontRef>
        </p:style>
        <p:txBody>
          <a:bodyPr>
            <a:normAutofit/>
          </a:bodyPr>
          <a:lstStyle/>
          <a:p>
            <a:r>
              <a:rPr lang="en-GB" sz="4000" b="1" u="sng" dirty="0" smtClean="0"/>
              <a:t>Darius in Scythia </a:t>
            </a:r>
            <a:endParaRPr lang="en-GB" sz="4000" b="1" u="sng" dirty="0"/>
          </a:p>
        </p:txBody>
      </p:sp>
      <p:sp>
        <p:nvSpPr>
          <p:cNvPr id="3" name="Content Placeholder 2"/>
          <p:cNvSpPr>
            <a:spLocks noGrp="1"/>
          </p:cNvSpPr>
          <p:nvPr>
            <p:ph idx="1"/>
          </p:nvPr>
        </p:nvSpPr>
        <p:spPr>
          <a:xfrm>
            <a:off x="164076" y="1249363"/>
            <a:ext cx="4879874" cy="5402160"/>
          </a:xfrm>
        </p:spPr>
        <p:txBody>
          <a:bodyPr>
            <a:normAutofit/>
          </a:bodyPr>
          <a:lstStyle/>
          <a:p>
            <a:pPr marL="0" indent="0">
              <a:buNone/>
            </a:pPr>
            <a:r>
              <a:rPr lang="en-GB" sz="2000" b="1" u="sng" dirty="0" smtClean="0"/>
              <a:t>TASK</a:t>
            </a:r>
            <a:r>
              <a:rPr lang="en-GB" sz="2000" dirty="0" smtClean="0"/>
              <a:t>: Starting with article A, read through the information on Darius’ expedition of Scythia, and answer the questions for that article.</a:t>
            </a:r>
          </a:p>
          <a:p>
            <a:pPr marL="0" indent="0">
              <a:buNone/>
            </a:pPr>
            <a:endParaRPr lang="en-GB" sz="2000" dirty="0" smtClean="0"/>
          </a:p>
          <a:p>
            <a:pPr marL="0" indent="0">
              <a:buNone/>
            </a:pPr>
            <a:r>
              <a:rPr lang="en-GB" sz="2000" b="1" u="sng" dirty="0" smtClean="0"/>
              <a:t>EXTENSION</a:t>
            </a:r>
            <a:r>
              <a:rPr lang="en-GB" sz="2000" dirty="0" smtClean="0"/>
              <a:t>: Read the sections of Herodotus and explain a.) what we can learn about the Scythians, and b.) what can we learn about why the campaign failed.</a:t>
            </a:r>
          </a:p>
          <a:p>
            <a:pPr marL="0" indent="0">
              <a:buNone/>
            </a:pPr>
            <a:endParaRPr lang="en-GB" sz="2000" dirty="0"/>
          </a:p>
          <a:p>
            <a:pPr marL="0" indent="0">
              <a:buNone/>
            </a:pPr>
            <a:r>
              <a:rPr lang="en-GB" sz="2000" b="1" u="sng" dirty="0" smtClean="0"/>
              <a:t>CHALLENGE</a:t>
            </a:r>
            <a:r>
              <a:rPr lang="en-GB" sz="2000" dirty="0" smtClean="0"/>
              <a:t>: read the British Museum blog on Darius, Scythia and Herodotus, and answer the relating questions.</a:t>
            </a:r>
            <a:endParaRPr lang="en-GB" sz="2000" dirty="0"/>
          </a:p>
        </p:txBody>
      </p:sp>
      <p:pic>
        <p:nvPicPr>
          <p:cNvPr id="4" name="Picture 3"/>
          <p:cNvPicPr>
            <a:picLocks noChangeAspect="1"/>
          </p:cNvPicPr>
          <p:nvPr/>
        </p:nvPicPr>
        <p:blipFill>
          <a:blip r:embed="rId2"/>
          <a:stretch>
            <a:fillRect/>
          </a:stretch>
        </p:blipFill>
        <p:spPr>
          <a:xfrm>
            <a:off x="5243037" y="1458695"/>
            <a:ext cx="3244562" cy="2752961"/>
          </a:xfrm>
          <a:prstGeom prst="rect">
            <a:avLst/>
          </a:prstGeom>
        </p:spPr>
      </p:pic>
      <p:pic>
        <p:nvPicPr>
          <p:cNvPr id="5" name="Picture 4"/>
          <p:cNvPicPr>
            <a:picLocks noChangeAspect="1"/>
          </p:cNvPicPr>
          <p:nvPr/>
        </p:nvPicPr>
        <p:blipFill>
          <a:blip r:embed="rId3"/>
          <a:stretch>
            <a:fillRect/>
          </a:stretch>
        </p:blipFill>
        <p:spPr>
          <a:xfrm>
            <a:off x="5243036" y="4260379"/>
            <a:ext cx="3244562" cy="2391144"/>
          </a:xfrm>
          <a:prstGeom prst="rect">
            <a:avLst/>
          </a:prstGeom>
        </p:spPr>
      </p:pic>
    </p:spTree>
    <p:extLst>
      <p:ext uri="{BB962C8B-B14F-4D97-AF65-F5344CB8AC3E}">
        <p14:creationId xmlns:p14="http://schemas.microsoft.com/office/powerpoint/2010/main" val="719182660"/>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43797" y="162233"/>
            <a:ext cx="2875936" cy="6555641"/>
          </a:xfrm>
          <a:prstGeom prst="rect">
            <a:avLst/>
          </a:prstGeom>
          <a:noFill/>
        </p:spPr>
        <p:txBody>
          <a:bodyPr wrap="square" rtlCol="0">
            <a:spAutoFit/>
          </a:bodyPr>
          <a:lstStyle/>
          <a:p>
            <a:r>
              <a:rPr lang="en-GB" sz="2000" b="1" u="sng" dirty="0" smtClean="0"/>
              <a:t>Article A Questions.</a:t>
            </a:r>
          </a:p>
          <a:p>
            <a:endParaRPr lang="en-GB" sz="2000" dirty="0"/>
          </a:p>
          <a:p>
            <a:pPr marL="342900" indent="-342900">
              <a:buAutoNum type="arabicPeriod"/>
            </a:pPr>
            <a:r>
              <a:rPr lang="en-GB" sz="2000" dirty="0" smtClean="0"/>
              <a:t>What were Darius’ aims/ objectives for the Scythian Campaign?</a:t>
            </a:r>
          </a:p>
          <a:p>
            <a:pPr marL="342900" indent="-342900">
              <a:buAutoNum type="arabicPeriod"/>
            </a:pPr>
            <a:r>
              <a:rPr lang="en-GB" sz="2000" dirty="0" smtClean="0"/>
              <a:t>Why did the Ionians Tyrants decide NOT to destroy Darius’ bridge?</a:t>
            </a:r>
          </a:p>
          <a:p>
            <a:pPr marL="342900" indent="-342900">
              <a:buAutoNum type="arabicPeriod"/>
            </a:pPr>
            <a:r>
              <a:rPr lang="en-GB" sz="2000" dirty="0" smtClean="0"/>
              <a:t>How did the Scythians make it difficult for the Persians to fight and survive on the plains?</a:t>
            </a:r>
          </a:p>
          <a:p>
            <a:pPr marL="342900" indent="-342900">
              <a:buAutoNum type="arabicPeriod"/>
            </a:pPr>
            <a:r>
              <a:rPr lang="en-GB" sz="2000" dirty="0" smtClean="0"/>
              <a:t>How did the campaign end for Darius?</a:t>
            </a:r>
          </a:p>
          <a:p>
            <a:pPr marL="342900" indent="-342900">
              <a:buAutoNum type="arabicPeriod"/>
            </a:pPr>
            <a:r>
              <a:rPr lang="en-GB" sz="2000" dirty="0" smtClean="0"/>
              <a:t>Why do you think that Darius’ campaign failed? – what factors lead to its failure?</a:t>
            </a:r>
            <a:endParaRPr lang="en-GB" sz="2000" dirty="0"/>
          </a:p>
        </p:txBody>
      </p:sp>
      <p:sp>
        <p:nvSpPr>
          <p:cNvPr id="5" name="TextBox 4"/>
          <p:cNvSpPr txBox="1"/>
          <p:nvPr/>
        </p:nvSpPr>
        <p:spPr>
          <a:xfrm>
            <a:off x="3122971" y="162231"/>
            <a:ext cx="2875936" cy="5940088"/>
          </a:xfrm>
          <a:prstGeom prst="rect">
            <a:avLst/>
          </a:prstGeom>
          <a:noFill/>
        </p:spPr>
        <p:txBody>
          <a:bodyPr wrap="square" rtlCol="0">
            <a:spAutoFit/>
          </a:bodyPr>
          <a:lstStyle/>
          <a:p>
            <a:r>
              <a:rPr lang="en-GB" sz="2000" b="1" u="sng" dirty="0" smtClean="0"/>
              <a:t>Herodotus Questions.</a:t>
            </a:r>
          </a:p>
          <a:p>
            <a:endParaRPr lang="en-GB" sz="2000" dirty="0"/>
          </a:p>
          <a:p>
            <a:pPr marL="342900" indent="-342900">
              <a:buAutoNum type="arabicPeriod"/>
            </a:pPr>
            <a:r>
              <a:rPr lang="en-GB" sz="2000" dirty="0" smtClean="0"/>
              <a:t>What does Darius demand that the Scythians do, in his letter to the King?</a:t>
            </a:r>
          </a:p>
          <a:p>
            <a:pPr marL="342900" indent="-342900">
              <a:buAutoNum type="arabicPeriod"/>
            </a:pPr>
            <a:r>
              <a:rPr lang="en-GB" sz="2000" dirty="0" smtClean="0"/>
              <a:t>What do the Scythians do when they see that the Persians are shaken by their expedition?</a:t>
            </a:r>
          </a:p>
          <a:p>
            <a:pPr marL="342900" indent="-342900">
              <a:buAutoNum type="arabicPeriod"/>
            </a:pPr>
            <a:r>
              <a:rPr lang="en-GB" sz="2000" dirty="0" smtClean="0"/>
              <a:t>How does Darius feel about the Scythian tactics?</a:t>
            </a:r>
          </a:p>
          <a:p>
            <a:pPr marL="342900" indent="-342900">
              <a:buAutoNum type="arabicPeriod"/>
            </a:pPr>
            <a:r>
              <a:rPr lang="en-GB" sz="2000" dirty="0" smtClean="0"/>
              <a:t>What </a:t>
            </a:r>
            <a:r>
              <a:rPr lang="en-GB" sz="2000" dirty="0"/>
              <a:t>is  </a:t>
            </a:r>
            <a:r>
              <a:rPr lang="en-GB" sz="2000" dirty="0" smtClean="0"/>
              <a:t>Histiaeus’ argument for NOT turning against Darius?</a:t>
            </a:r>
          </a:p>
          <a:p>
            <a:pPr marL="342900" indent="-342900">
              <a:buAutoNum type="arabicPeriod"/>
            </a:pPr>
            <a:endParaRPr lang="en-GB" sz="2000" dirty="0"/>
          </a:p>
        </p:txBody>
      </p:sp>
      <p:sp>
        <p:nvSpPr>
          <p:cNvPr id="6" name="TextBox 5"/>
          <p:cNvSpPr txBox="1"/>
          <p:nvPr/>
        </p:nvSpPr>
        <p:spPr>
          <a:xfrm>
            <a:off x="6035103" y="162232"/>
            <a:ext cx="2875936" cy="4401205"/>
          </a:xfrm>
          <a:prstGeom prst="rect">
            <a:avLst/>
          </a:prstGeom>
          <a:noFill/>
        </p:spPr>
        <p:txBody>
          <a:bodyPr wrap="square" rtlCol="0">
            <a:spAutoFit/>
          </a:bodyPr>
          <a:lstStyle/>
          <a:p>
            <a:r>
              <a:rPr lang="en-GB" sz="2000" b="1" u="sng" dirty="0" smtClean="0"/>
              <a:t>BM Blog Questions.</a:t>
            </a:r>
          </a:p>
          <a:p>
            <a:endParaRPr lang="en-GB" sz="2000" dirty="0"/>
          </a:p>
          <a:p>
            <a:pPr marL="342900" indent="-342900">
              <a:buAutoNum type="arabicPeriod"/>
            </a:pPr>
            <a:r>
              <a:rPr lang="en-GB" sz="2000" dirty="0" smtClean="0"/>
              <a:t>What does the blog suggest is one of the main reasons as to why Darius felt the need to attack Scythia.</a:t>
            </a:r>
          </a:p>
          <a:p>
            <a:pPr marL="342900" indent="-342900">
              <a:buAutoNum type="arabicPeriod"/>
            </a:pPr>
            <a:endParaRPr lang="en-GB" sz="2000" dirty="0" smtClean="0"/>
          </a:p>
          <a:p>
            <a:pPr marL="342900" indent="-342900">
              <a:buAutoNum type="arabicPeriod"/>
            </a:pPr>
            <a:r>
              <a:rPr lang="en-GB" sz="2000" dirty="0" smtClean="0"/>
              <a:t>How does the writer (Tom Holland) connect Herodotus to this period of Persian History?</a:t>
            </a:r>
          </a:p>
          <a:p>
            <a:pPr marL="342900" indent="-342900">
              <a:buAutoNum type="arabicPeriod"/>
            </a:pPr>
            <a:endParaRPr lang="en-GB" sz="2000" dirty="0"/>
          </a:p>
        </p:txBody>
      </p:sp>
    </p:spTree>
    <p:extLst>
      <p:ext uri="{BB962C8B-B14F-4D97-AF65-F5344CB8AC3E}">
        <p14:creationId xmlns:p14="http://schemas.microsoft.com/office/powerpoint/2010/main" val="2971395854"/>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144000" cy="884903"/>
          </a:xfrm>
        </p:spPr>
        <p:txBody>
          <a:bodyPr>
            <a:normAutofit/>
          </a:bodyPr>
          <a:lstStyle/>
          <a:p>
            <a:r>
              <a:rPr lang="en-GB" sz="4000" b="1" u="sng" dirty="0" smtClean="0"/>
              <a:t>Herodotus on the Scythian expedition</a:t>
            </a:r>
            <a:endParaRPr lang="en-GB" sz="4000" b="1" u="sng" dirty="0"/>
          </a:p>
        </p:txBody>
      </p:sp>
      <p:sp>
        <p:nvSpPr>
          <p:cNvPr id="3" name="Content Placeholder 2"/>
          <p:cNvSpPr>
            <a:spLocks noGrp="1"/>
          </p:cNvSpPr>
          <p:nvPr>
            <p:ph idx="1"/>
          </p:nvPr>
        </p:nvSpPr>
        <p:spPr>
          <a:xfrm>
            <a:off x="130892" y="937333"/>
            <a:ext cx="8895121" cy="5058698"/>
          </a:xfrm>
        </p:spPr>
        <p:txBody>
          <a:bodyPr>
            <a:noAutofit/>
          </a:bodyPr>
          <a:lstStyle/>
          <a:p>
            <a:pPr marL="0" indent="0">
              <a:buNone/>
            </a:pPr>
            <a:r>
              <a:rPr lang="en-GB" sz="1800" b="1" u="sng" dirty="0" smtClean="0"/>
              <a:t>4.126</a:t>
            </a:r>
            <a:r>
              <a:rPr lang="en-GB" sz="1800" dirty="0" smtClean="0"/>
              <a:t>: </a:t>
            </a:r>
            <a:r>
              <a:rPr lang="en-GB" sz="1800" dirty="0"/>
              <a:t>As </a:t>
            </a:r>
            <a:r>
              <a:rPr lang="en-GB" sz="1800" dirty="0" smtClean="0"/>
              <a:t>this running away </a:t>
            </a:r>
            <a:r>
              <a:rPr lang="en-GB" sz="1800" dirty="0"/>
              <a:t>went on for a long time and did not stop, Darius sent a horseman to </a:t>
            </a:r>
            <a:r>
              <a:rPr lang="en-GB" sz="1800" dirty="0" err="1"/>
              <a:t>Idanthyrsus</a:t>
            </a:r>
            <a:r>
              <a:rPr lang="en-GB" sz="1800" dirty="0"/>
              <a:t> the Scythian king, with this message: “</a:t>
            </a:r>
            <a:r>
              <a:rPr lang="en-GB" sz="1800" i="1" dirty="0"/>
              <a:t>You crazy man, why do you always run, when you can do otherwise? If you believe yourself strong enough to withstand my power, stand and fight and stop running; but if you know you are the weaker, then stop running like this and come to terms with your master, bringing gifts of earth and water</a:t>
            </a:r>
            <a:r>
              <a:rPr lang="en-GB" sz="1800" dirty="0" smtClean="0"/>
              <a:t>.” </a:t>
            </a:r>
          </a:p>
          <a:p>
            <a:pPr marL="0" indent="0">
              <a:buNone/>
            </a:pPr>
            <a:r>
              <a:rPr lang="en-GB" sz="1800" b="1" u="sng" dirty="0" smtClean="0"/>
              <a:t>4.130</a:t>
            </a:r>
            <a:r>
              <a:rPr lang="en-GB" sz="1800" dirty="0" smtClean="0"/>
              <a:t>: </a:t>
            </a:r>
            <a:r>
              <a:rPr lang="en-GB" sz="1800" dirty="0"/>
              <a:t>The Persians thus gained very little in the war, for when the Scythians saw that the Persians were shaken, they formed a plan to have them remain longer in Scythia and, remaining, be distressed by lack of necessities: they would leave some of their flocks behind with the shepherds, moving away themselves to another place; and the Persians would come and take the sheep, and be encouraged by this </a:t>
            </a:r>
            <a:r>
              <a:rPr lang="en-GB" sz="1800" dirty="0" smtClean="0"/>
              <a:t>achievement…</a:t>
            </a:r>
            <a:r>
              <a:rPr lang="en-GB" sz="1800" dirty="0"/>
              <a:t>After such a thing had happened several times, Darius was finally at a </a:t>
            </a:r>
            <a:r>
              <a:rPr lang="en-GB" sz="1800" dirty="0" smtClean="0"/>
              <a:t>loss.</a:t>
            </a:r>
          </a:p>
          <a:p>
            <a:pPr marL="0" indent="0">
              <a:buNone/>
            </a:pPr>
            <a:r>
              <a:rPr lang="en-GB" sz="1800" b="1" u="sng" dirty="0" smtClean="0"/>
              <a:t>4.137</a:t>
            </a:r>
            <a:r>
              <a:rPr lang="en-GB" sz="1800" dirty="0" smtClean="0"/>
              <a:t>: </a:t>
            </a:r>
            <a:r>
              <a:rPr lang="en-GB" sz="1800" dirty="0"/>
              <a:t>Then the Ionians held a council. Miltiades the Athenian, </a:t>
            </a:r>
            <a:r>
              <a:rPr lang="en-GB" sz="1800" dirty="0" smtClean="0"/>
              <a:t>general </a:t>
            </a:r>
            <a:r>
              <a:rPr lang="en-GB" sz="1800" dirty="0"/>
              <a:t>of the </a:t>
            </a:r>
            <a:r>
              <a:rPr lang="en-GB" sz="1800" dirty="0" err="1"/>
              <a:t>Chersonesites</a:t>
            </a:r>
            <a:r>
              <a:rPr lang="en-GB" sz="1800" dirty="0"/>
              <a:t> of the Hellespont, advised that they do as the Scythians said and set Ionia </a:t>
            </a:r>
            <a:r>
              <a:rPr lang="en-GB" sz="1800" dirty="0" smtClean="0"/>
              <a:t>free by destroying the bridge. </a:t>
            </a:r>
            <a:r>
              <a:rPr lang="en-GB" sz="1800" dirty="0"/>
              <a:t>But Histiaeus of Miletus advised the opposite. He said, “</a:t>
            </a:r>
            <a:r>
              <a:rPr lang="en-GB" sz="1800" i="1" dirty="0"/>
              <a:t>It is owing to Darius that each of us </a:t>
            </a:r>
            <a:r>
              <a:rPr lang="en-GB" sz="1800" i="1" dirty="0" smtClean="0"/>
              <a:t>has control of our city; </a:t>
            </a:r>
            <a:r>
              <a:rPr lang="en-GB" sz="1800" i="1" dirty="0"/>
              <a:t>if Darius' power is overthrown, we shall no longer be able to rule, I in Miletus or any of you elsewhere; for all the cities will choose democracy rather than despotism.</a:t>
            </a:r>
            <a:r>
              <a:rPr lang="en-GB" sz="1800" dirty="0"/>
              <a:t>”</a:t>
            </a:r>
            <a:endParaRPr lang="en-GB" sz="1800" dirty="0" smtClean="0"/>
          </a:p>
        </p:txBody>
      </p:sp>
      <p:sp>
        <p:nvSpPr>
          <p:cNvPr id="4" name="TextBox 3"/>
          <p:cNvSpPr txBox="1"/>
          <p:nvPr/>
        </p:nvSpPr>
        <p:spPr>
          <a:xfrm>
            <a:off x="243349" y="6135329"/>
            <a:ext cx="8528255" cy="646331"/>
          </a:xfrm>
          <a:prstGeom prst="rect">
            <a:avLst/>
          </a:prstGeom>
          <a:noFill/>
        </p:spPr>
        <p:txBody>
          <a:bodyPr wrap="square" rtlCol="0">
            <a:spAutoFit/>
          </a:bodyPr>
          <a:lstStyle/>
          <a:p>
            <a:r>
              <a:rPr lang="en-GB" b="1" u="sng" dirty="0" smtClean="0"/>
              <a:t>Necessities</a:t>
            </a:r>
            <a:r>
              <a:rPr lang="en-GB" dirty="0" smtClean="0"/>
              <a:t> = food and water.              </a:t>
            </a:r>
            <a:r>
              <a:rPr lang="en-GB" b="1" u="sng" dirty="0" smtClean="0"/>
              <a:t>Despotism</a:t>
            </a:r>
            <a:r>
              <a:rPr lang="en-GB" dirty="0" smtClean="0"/>
              <a:t> = when one person is in complete control without being voted in.   </a:t>
            </a:r>
            <a:endParaRPr lang="en-GB" dirty="0"/>
          </a:p>
        </p:txBody>
      </p:sp>
    </p:spTree>
    <p:extLst>
      <p:ext uri="{BB962C8B-B14F-4D97-AF65-F5344CB8AC3E}">
        <p14:creationId xmlns:p14="http://schemas.microsoft.com/office/powerpoint/2010/main" val="2650006986"/>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077" y="1"/>
            <a:ext cx="9144000" cy="798490"/>
          </a:xfrm>
        </p:spPr>
        <p:style>
          <a:lnRef idx="0">
            <a:schemeClr val="accent2"/>
          </a:lnRef>
          <a:fillRef idx="3">
            <a:schemeClr val="accent2"/>
          </a:fillRef>
          <a:effectRef idx="3">
            <a:schemeClr val="accent2"/>
          </a:effectRef>
          <a:fontRef idx="minor">
            <a:schemeClr val="lt1"/>
          </a:fontRef>
        </p:style>
        <p:txBody>
          <a:bodyPr>
            <a:normAutofit/>
          </a:bodyPr>
          <a:lstStyle/>
          <a:p>
            <a:r>
              <a:rPr lang="en-GB" sz="4000" b="1" u="sng" dirty="0" smtClean="0"/>
              <a:t>Question 5 – the essay question</a:t>
            </a:r>
            <a:r>
              <a:rPr lang="en-GB" sz="4000" dirty="0" smtClean="0"/>
              <a:t>!</a:t>
            </a:r>
            <a:endParaRPr lang="en-GB" sz="4000" dirty="0"/>
          </a:p>
        </p:txBody>
      </p:sp>
      <p:sp>
        <p:nvSpPr>
          <p:cNvPr id="3" name="Content Placeholder 2"/>
          <p:cNvSpPr>
            <a:spLocks noGrp="1"/>
          </p:cNvSpPr>
          <p:nvPr>
            <p:ph idx="1"/>
          </p:nvPr>
        </p:nvSpPr>
        <p:spPr>
          <a:xfrm>
            <a:off x="116716" y="988499"/>
            <a:ext cx="6374237" cy="3531986"/>
          </a:xfrm>
        </p:spPr>
        <p:txBody>
          <a:bodyPr>
            <a:normAutofit/>
          </a:bodyPr>
          <a:lstStyle/>
          <a:p>
            <a:pPr marL="0" indent="0">
              <a:buNone/>
            </a:pPr>
            <a:r>
              <a:rPr lang="en-GB" sz="1800" dirty="0" smtClean="0"/>
              <a:t>The essay question will ask you about a topic that will stretch across at least two different kings, and you will be expected to compare and contrast these as part of your answer.</a:t>
            </a:r>
          </a:p>
          <a:p>
            <a:pPr marL="0" indent="0">
              <a:buNone/>
            </a:pPr>
            <a:r>
              <a:rPr lang="en-GB" sz="1800" dirty="0" smtClean="0"/>
              <a:t>Sometimes the question might DIRECTLY ask you to compare two kings, e.g. ‘</a:t>
            </a:r>
            <a:r>
              <a:rPr lang="en-GB" sz="1800" i="1" dirty="0" smtClean="0"/>
              <a:t>Xerxes continued the work and policies of Darius in every way</a:t>
            </a:r>
            <a:r>
              <a:rPr lang="en-GB" sz="1800" dirty="0" smtClean="0"/>
              <a:t>’ how far do you agree with this.</a:t>
            </a:r>
          </a:p>
          <a:p>
            <a:pPr marL="0" indent="0">
              <a:buNone/>
            </a:pPr>
            <a:r>
              <a:rPr lang="en-GB" sz="1800" dirty="0" smtClean="0"/>
              <a:t>OR, you will be given a topic that clearly wants you to compare how that issue was dealt with across Kings, e.g</a:t>
            </a:r>
            <a:r>
              <a:rPr lang="en-GB" sz="1800" dirty="0"/>
              <a:t>. </a:t>
            </a:r>
            <a:r>
              <a:rPr lang="en-GB" sz="1800" dirty="0" smtClean="0"/>
              <a:t>‘</a:t>
            </a:r>
            <a:r>
              <a:rPr lang="en-GB" sz="1800" i="1" dirty="0" smtClean="0"/>
              <a:t>Persians </a:t>
            </a:r>
            <a:r>
              <a:rPr lang="en-GB" sz="1800" i="1" dirty="0"/>
              <a:t>treated the peoples they conquered well</a:t>
            </a:r>
            <a:r>
              <a:rPr lang="en-GB" sz="1800" dirty="0"/>
              <a:t>.’ How far do you agree with this statement?</a:t>
            </a:r>
          </a:p>
        </p:txBody>
      </p:sp>
      <p:sp>
        <p:nvSpPr>
          <p:cNvPr id="4" name="TextBox 3"/>
          <p:cNvSpPr txBox="1"/>
          <p:nvPr/>
        </p:nvSpPr>
        <p:spPr>
          <a:xfrm>
            <a:off x="116715" y="4520485"/>
            <a:ext cx="8943572" cy="2031325"/>
          </a:xfrm>
          <a:prstGeom prst="rect">
            <a:avLst/>
          </a:prstGeom>
          <a:noFill/>
        </p:spPr>
        <p:txBody>
          <a:bodyPr wrap="square" rtlCol="0">
            <a:spAutoFit/>
          </a:bodyPr>
          <a:lstStyle/>
          <a:p>
            <a:r>
              <a:rPr lang="en-GB" b="1" u="sng" dirty="0" smtClean="0">
                <a:solidFill>
                  <a:srgbClr val="FF0000"/>
                </a:solidFill>
              </a:rPr>
              <a:t>AO1 = 10 marks = </a:t>
            </a:r>
            <a:r>
              <a:rPr lang="en-GB" dirty="0" smtClean="0"/>
              <a:t>Demonstrate knowledge and understanding of the key features and characteristics of the historical periods studied. – </a:t>
            </a:r>
            <a:r>
              <a:rPr lang="en-GB" dirty="0" smtClean="0">
                <a:solidFill>
                  <a:srgbClr val="FF0000"/>
                </a:solidFill>
              </a:rPr>
              <a:t>do you know your history, can you explain it fully!</a:t>
            </a:r>
          </a:p>
          <a:p>
            <a:endParaRPr lang="en-GB" dirty="0"/>
          </a:p>
          <a:p>
            <a:r>
              <a:rPr lang="en-GB" b="1" u="sng" dirty="0" smtClean="0">
                <a:solidFill>
                  <a:srgbClr val="FF0000"/>
                </a:solidFill>
              </a:rPr>
              <a:t>AO2 = 10 marks </a:t>
            </a:r>
            <a:r>
              <a:rPr lang="en-GB" dirty="0" smtClean="0"/>
              <a:t>= Analyse and explain historical events and historical periods to arrive at substantiated judgements. – </a:t>
            </a:r>
            <a:r>
              <a:rPr lang="en-GB" dirty="0" smtClean="0">
                <a:solidFill>
                  <a:srgbClr val="FF0000"/>
                </a:solidFill>
              </a:rPr>
              <a:t>can you create an argument, follow it through and write a conclusion that supports your argument?</a:t>
            </a:r>
            <a:endParaRPr lang="en-GB" dirty="0">
              <a:solidFill>
                <a:srgbClr val="FF0000"/>
              </a:solidFill>
            </a:endParaRPr>
          </a:p>
        </p:txBody>
      </p:sp>
      <p:sp>
        <p:nvSpPr>
          <p:cNvPr id="6" name="Rounded Rectangle 5"/>
          <p:cNvSpPr/>
          <p:nvPr/>
        </p:nvSpPr>
        <p:spPr>
          <a:xfrm>
            <a:off x="6490953" y="868396"/>
            <a:ext cx="2607970" cy="3721995"/>
          </a:xfrm>
          <a:prstGeom prst="round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n-GB" sz="1600" b="1" u="sng"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What do I need to do?</a:t>
            </a:r>
          </a:p>
          <a:p>
            <a:pPr algn="ctr"/>
            <a:endParaRPr lang="en-GB" sz="1600" b="1" u="sng"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a:p>
            <a:pPr marL="285750" indent="-285750" algn="ctr">
              <a:buFontTx/>
              <a:buChar char="-"/>
            </a:pPr>
            <a:r>
              <a:rPr lang="en-GB" sz="1600" dirty="0" smtClean="0">
                <a:solidFill>
                  <a:schemeClr val="tx1"/>
                </a:solidFill>
              </a:rPr>
              <a:t>Know about the topic of the question.</a:t>
            </a:r>
          </a:p>
          <a:p>
            <a:pPr marL="285750" indent="-285750" algn="ctr">
              <a:buFontTx/>
              <a:buChar char="-"/>
            </a:pPr>
            <a:endParaRPr lang="en-GB" sz="1600" dirty="0" smtClean="0">
              <a:solidFill>
                <a:schemeClr val="tx1"/>
              </a:solidFill>
            </a:endParaRPr>
          </a:p>
          <a:p>
            <a:pPr marL="285750" indent="-285750" algn="ctr">
              <a:buFontTx/>
              <a:buChar char="-"/>
            </a:pPr>
            <a:r>
              <a:rPr lang="en-GB" sz="1600" dirty="0" smtClean="0">
                <a:solidFill>
                  <a:schemeClr val="tx1"/>
                </a:solidFill>
              </a:rPr>
              <a:t>Know how it changes or stays the same across the named Kings.</a:t>
            </a:r>
          </a:p>
          <a:p>
            <a:pPr marL="285750" indent="-285750" algn="ctr">
              <a:buFontTx/>
              <a:buChar char="-"/>
            </a:pPr>
            <a:endParaRPr lang="en-GB" sz="1600" dirty="0" smtClean="0">
              <a:solidFill>
                <a:schemeClr val="tx1"/>
              </a:solidFill>
            </a:endParaRPr>
          </a:p>
          <a:p>
            <a:pPr marL="285750" indent="-285750" algn="ctr">
              <a:buFontTx/>
              <a:buChar char="-"/>
            </a:pPr>
            <a:r>
              <a:rPr lang="en-GB" sz="1600" dirty="0" smtClean="0">
                <a:solidFill>
                  <a:schemeClr val="tx1"/>
                </a:solidFill>
              </a:rPr>
              <a:t>Read and understand the question, to answer that specific angle.</a:t>
            </a:r>
            <a:endParaRPr lang="en-GB" sz="1600" dirty="0">
              <a:solidFill>
                <a:schemeClr val="tx1"/>
              </a:solidFill>
            </a:endParaRPr>
          </a:p>
        </p:txBody>
      </p:sp>
    </p:spTree>
    <p:extLst>
      <p:ext uri="{BB962C8B-B14F-4D97-AF65-F5344CB8AC3E}">
        <p14:creationId xmlns:p14="http://schemas.microsoft.com/office/powerpoint/2010/main" val="267250503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xEl>
                                              <p:pRg st="2" end="2"/>
                                            </p:txEl>
                                          </p:spTgt>
                                        </p:tgtEl>
                                        <p:attrNameLst>
                                          <p:attrName>style.visibility</p:attrName>
                                        </p:attrNameLst>
                                      </p:cBhvr>
                                      <p:to>
                                        <p:strVal val="visible"/>
                                      </p:to>
                                    </p:set>
                                    <p:animEffect transition="in" filter="fade">
                                      <p:cBhvr>
                                        <p:cTn id="12" dur="500"/>
                                        <p:tgtEl>
                                          <p:spTgt spid="4">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7</TotalTime>
  <Words>1855</Words>
  <Application>Microsoft Macintosh PowerPoint</Application>
  <PresentationFormat>On-screen Show (4:3)</PresentationFormat>
  <Paragraphs>143</Paragraphs>
  <Slides>13</Slides>
  <Notes>5</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PowerPoint Presentation</vt:lpstr>
      <vt:lpstr>Recap Quiz</vt:lpstr>
      <vt:lpstr>Recap Quiz</vt:lpstr>
      <vt:lpstr>PowerPoint Presentation</vt:lpstr>
      <vt:lpstr>Darius moves into Scythia</vt:lpstr>
      <vt:lpstr>Darius in Scythia </vt:lpstr>
      <vt:lpstr>PowerPoint Presentation</vt:lpstr>
      <vt:lpstr>Herodotus on the Scythian expedition</vt:lpstr>
      <vt:lpstr>Question 5 – the essay question!</vt:lpstr>
      <vt:lpstr>Question 5 – Essay question planning</vt:lpstr>
      <vt:lpstr>Question 5 – Essay question planning</vt:lpstr>
      <vt:lpstr>PowerPoint Presentation</vt:lpstr>
      <vt:lpstr>Using PEE to answer the question. </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 Grigsby</dc:creator>
  <cp:lastModifiedBy>Michael Scott</cp:lastModifiedBy>
  <cp:revision>2</cp:revision>
  <dcterms:created xsi:type="dcterms:W3CDTF">2020-02-17T11:52:45Z</dcterms:created>
  <dcterms:modified xsi:type="dcterms:W3CDTF">2020-02-27T11:46:37Z</dcterms:modified>
</cp:coreProperties>
</file>