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2" r:id="rId2"/>
    <p:sldId id="256" r:id="rId3"/>
    <p:sldId id="261" r:id="rId4"/>
    <p:sldId id="262" r:id="rId5"/>
    <p:sldId id="263" r:id="rId6"/>
    <p:sldId id="270" r:id="rId7"/>
    <p:sldId id="257" r:id="rId8"/>
    <p:sldId id="258" r:id="rId9"/>
    <p:sldId id="259" r:id="rId10"/>
    <p:sldId id="260" r:id="rId11"/>
    <p:sldId id="264" r:id="rId12"/>
    <p:sldId id="265" r:id="rId13"/>
    <p:sldId id="267" r:id="rId14"/>
    <p:sldId id="266" r:id="rId15"/>
    <p:sldId id="268" r:id="rId16"/>
    <p:sldId id="269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6933" autoAdjust="0"/>
  </p:normalViewPr>
  <p:slideViewPr>
    <p:cSldViewPr snapToGrid="0">
      <p:cViewPr varScale="1">
        <p:scale>
          <a:sx n="167" d="100"/>
          <a:sy n="167" d="100"/>
        </p:scale>
        <p:origin x="-154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53B8C-8C1E-47EA-9E2A-E70B3451AA1C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E83408-E3E4-4DA9-B4E1-15F86096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865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AFDDB-172E-6940-8D28-C3FFB09A09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36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https://www.youtube.com/watch?v=q49SxV84qec – alternative</a:t>
            </a:r>
            <a:r>
              <a:rPr lang="en-GB" baseline="0" dirty="0" smtClean="0"/>
              <a:t> clip, 44mins long, can just watch the first 13mins or so.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83408-E3E4-4DA9-B4E1-15F860964EE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708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107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46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888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61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713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69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694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729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129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942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97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4DEE7-7AB6-40AE-985E-C7C405D3DC01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8141C-4040-4CE4-AF2A-DF5C78C4E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54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prezi.com/_p_iga1ej71v/the-persian-empire/" TargetMode="External"/><Relationship Id="rId3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youtube.com/watch?v=vZHf9oGhqVw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7988"/>
            <a:ext cx="9144000" cy="256265"/>
          </a:xfrm>
          <a:prstGeom prst="rect">
            <a:avLst/>
          </a:prstGeom>
        </p:spPr>
      </p:pic>
      <p:pic>
        <p:nvPicPr>
          <p:cNvPr id="10" name="Picture 9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01735"/>
            <a:ext cx="9144000" cy="2562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5254" y="4448955"/>
            <a:ext cx="379538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 smtClean="0">
                <a:solidFill>
                  <a:srgbClr val="FFFFFF"/>
                </a:solidFill>
              </a:rPr>
              <a:t>Introduction</a:t>
            </a:r>
          </a:p>
          <a:p>
            <a:pPr>
              <a:defRPr/>
            </a:pPr>
            <a:r>
              <a:rPr lang="en-US" b="1" i="1" dirty="0">
                <a:solidFill>
                  <a:srgbClr val="FFFFFF"/>
                </a:solidFill>
              </a:rPr>
              <a:t>2</a:t>
            </a:r>
            <a:r>
              <a:rPr lang="en-US" b="1" i="1" dirty="0" smtClean="0">
                <a:solidFill>
                  <a:srgbClr val="FFFFFF"/>
                </a:solidFill>
              </a:rPr>
              <a:t>. Introduction to </a:t>
            </a:r>
            <a:r>
              <a:rPr lang="en-US" b="1" i="1" dirty="0">
                <a:solidFill>
                  <a:srgbClr val="FFFFFF"/>
                </a:solidFill>
              </a:rPr>
              <a:t>t</a:t>
            </a:r>
            <a:r>
              <a:rPr lang="en-US" b="1" i="1" dirty="0" smtClean="0">
                <a:solidFill>
                  <a:srgbClr val="FFFFFF"/>
                </a:solidFill>
              </a:rPr>
              <a:t>he Persian Empire</a:t>
            </a:r>
            <a:endParaRPr lang="en-US" b="1" i="1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20-02-27 at 11.52.2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2" y="0"/>
            <a:ext cx="91313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205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0"/>
            <a:ext cx="7886700" cy="6858000"/>
          </a:xfrm>
        </p:spPr>
        <p:txBody>
          <a:bodyPr>
            <a:normAutofit/>
          </a:bodyPr>
          <a:lstStyle/>
          <a:p>
            <a:r>
              <a:rPr lang="en-GB" dirty="0"/>
              <a:t>I</a:t>
            </a:r>
            <a:r>
              <a:rPr lang="en-GB" dirty="0" smtClean="0"/>
              <a:t>ran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fghanistan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/>
              <a:t>P</a:t>
            </a:r>
            <a:r>
              <a:rPr lang="en-GB" dirty="0" smtClean="0"/>
              <a:t>akistan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/>
              <a:t>T</a:t>
            </a:r>
            <a:r>
              <a:rPr lang="en-GB" dirty="0" smtClean="0"/>
              <a:t>ajikistan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 smtClean="0"/>
              <a:t>Egypt, </a:t>
            </a:r>
          </a:p>
          <a:p>
            <a:r>
              <a:rPr lang="en-GB" dirty="0"/>
              <a:t>A</a:t>
            </a:r>
            <a:r>
              <a:rPr lang="en-GB" dirty="0" smtClean="0"/>
              <a:t>zerbaijan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rmenia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 smtClean="0"/>
              <a:t>Georgia, </a:t>
            </a:r>
          </a:p>
          <a:p>
            <a:r>
              <a:rPr lang="en-GB" dirty="0"/>
              <a:t>T</a:t>
            </a:r>
            <a:r>
              <a:rPr lang="en-GB" dirty="0" smtClean="0"/>
              <a:t>urkey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/>
              <a:t>I</a:t>
            </a:r>
            <a:r>
              <a:rPr lang="en-GB" dirty="0" smtClean="0"/>
              <a:t>raq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/>
              <a:t>L</a:t>
            </a:r>
            <a:r>
              <a:rPr lang="en-GB" dirty="0" smtClean="0"/>
              <a:t>ebanon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/>
              <a:t>P</a:t>
            </a:r>
            <a:r>
              <a:rPr lang="en-GB" dirty="0" smtClean="0"/>
              <a:t>alestine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 smtClean="0"/>
              <a:t>Syria</a:t>
            </a:r>
            <a:r>
              <a:rPr lang="en-GB" dirty="0"/>
              <a:t>, </a:t>
            </a:r>
            <a:r>
              <a:rPr lang="en-GB" dirty="0" smtClean="0"/>
              <a:t>(there are more than these!)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67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5910" y="-265938"/>
            <a:ext cx="8912180" cy="1325563"/>
          </a:xfrm>
        </p:spPr>
        <p:txBody>
          <a:bodyPr/>
          <a:lstStyle/>
          <a:p>
            <a:pPr algn="ctr"/>
            <a:r>
              <a:rPr lang="en-GB" b="1" u="sng" dirty="0" smtClean="0"/>
              <a:t>Introduction to the Persian Empire</a:t>
            </a:r>
            <a:endParaRPr lang="en-GB" b="1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5910" y="872590"/>
            <a:ext cx="8912180" cy="5985409"/>
          </a:xfrm>
        </p:spPr>
        <p:txBody>
          <a:bodyPr>
            <a:normAutofit/>
          </a:bodyPr>
          <a:lstStyle/>
          <a:p>
            <a:pPr algn="just"/>
            <a:r>
              <a:rPr lang="en-GB" dirty="0"/>
              <a:t>The heart of ancient Persia is in what is now southwest </a:t>
            </a:r>
            <a:r>
              <a:rPr lang="en-GB" dirty="0" smtClean="0"/>
              <a:t>Iran. </a:t>
            </a:r>
          </a:p>
          <a:p>
            <a:pPr algn="just"/>
            <a:r>
              <a:rPr lang="en-GB" dirty="0" smtClean="0"/>
              <a:t>In </a:t>
            </a:r>
            <a:r>
              <a:rPr lang="en-GB" dirty="0"/>
              <a:t>the second half of the 6th century B.C.E., the Persians (also called the </a:t>
            </a:r>
            <a:r>
              <a:rPr lang="en-GB" b="1" u="sng" dirty="0" err="1">
                <a:solidFill>
                  <a:srgbClr val="FF0000"/>
                </a:solidFill>
              </a:rPr>
              <a:t>Achaemenids</a:t>
            </a:r>
            <a:r>
              <a:rPr lang="en-GB" dirty="0"/>
              <a:t>) created an enormous empire reaching from the </a:t>
            </a:r>
            <a:r>
              <a:rPr lang="en-GB" dirty="0" smtClean="0"/>
              <a:t>India to </a:t>
            </a:r>
            <a:r>
              <a:rPr lang="en-GB" dirty="0"/>
              <a:t>Northern Greece and from Central Asia to Egypt</a:t>
            </a:r>
            <a:r>
              <a:rPr lang="en-GB" dirty="0" smtClean="0"/>
              <a:t>.</a:t>
            </a:r>
          </a:p>
          <a:p>
            <a:pPr algn="just"/>
            <a:r>
              <a:rPr lang="en-GB" dirty="0" smtClean="0"/>
              <a:t>The Empire became very tolerant (</a:t>
            </a:r>
            <a:r>
              <a:rPr lang="en-GB" sz="2400" i="1" dirty="0" smtClean="0"/>
              <a:t>understanding of other people</a:t>
            </a:r>
            <a:r>
              <a:rPr lang="en-GB" dirty="0" smtClean="0"/>
              <a:t>). Persia </a:t>
            </a:r>
            <a:r>
              <a:rPr lang="en-GB" dirty="0"/>
              <a:t>was the first empire known to have acknowledged the different </a:t>
            </a:r>
            <a:r>
              <a:rPr lang="en-GB" dirty="0" smtClean="0"/>
              <a:t>religions, and languages of its peoples.</a:t>
            </a:r>
          </a:p>
          <a:p>
            <a:pPr algn="just"/>
            <a:r>
              <a:rPr lang="en-GB" dirty="0"/>
              <a:t>In the lands which they conquered, the Persians </a:t>
            </a:r>
            <a:r>
              <a:rPr lang="en-GB" dirty="0" smtClean="0"/>
              <a:t>allowed people to speak their own languages and religions. </a:t>
            </a:r>
            <a:r>
              <a:rPr lang="en-GB" dirty="0"/>
              <a:t>For example, the Persians accepted hieroglyphic script written on papyrus in </a:t>
            </a:r>
            <a:r>
              <a:rPr lang="en-GB" dirty="0" smtClean="0"/>
              <a:t>Egypt.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519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padana staircase, Persepolis, Ir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10" y="879320"/>
            <a:ext cx="8912180" cy="567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15910" y="-265938"/>
            <a:ext cx="8912180" cy="1325563"/>
          </a:xfrm>
        </p:spPr>
        <p:txBody>
          <a:bodyPr/>
          <a:lstStyle/>
          <a:p>
            <a:pPr algn="ctr"/>
            <a:r>
              <a:rPr lang="en-GB" b="1" u="sng" dirty="0" err="1" smtClean="0"/>
              <a:t>Apadana</a:t>
            </a:r>
            <a:r>
              <a:rPr lang="en-GB" b="1" u="sng" dirty="0" smtClean="0"/>
              <a:t> staircase - Persepolis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1552125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7975" y="6096000"/>
            <a:ext cx="3787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PREZI </a:t>
            </a:r>
            <a:r>
              <a:rPr lang="en-GB" dirty="0" smtClean="0">
                <a:hlinkClick r:id="rId2"/>
              </a:rPr>
              <a:t>overview</a:t>
            </a:r>
            <a:r>
              <a:rPr lang="en-GB" dirty="0" smtClean="0"/>
              <a:t> of the Persian Empire. </a:t>
            </a:r>
            <a:endParaRPr lang="en-GB" dirty="0"/>
          </a:p>
        </p:txBody>
      </p:sp>
      <p:pic>
        <p:nvPicPr>
          <p:cNvPr id="3" name="Picture 2" descr="Image result for achaemenid empire timelin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6" t="8649" r="4706" b="8934"/>
          <a:stretch/>
        </p:blipFill>
        <p:spPr bwMode="auto">
          <a:xfrm>
            <a:off x="0" y="0"/>
            <a:ext cx="9144000" cy="493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352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80304"/>
            <a:ext cx="7886700" cy="1325563"/>
          </a:xfrm>
        </p:spPr>
        <p:txBody>
          <a:bodyPr/>
          <a:lstStyle/>
          <a:p>
            <a:pPr algn="ctr"/>
            <a:r>
              <a:rPr lang="en-GB" b="1" u="sng" dirty="0" smtClean="0"/>
              <a:t>Task 2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88498"/>
            <a:ext cx="7886700" cy="4351338"/>
          </a:xfrm>
        </p:spPr>
        <p:txBody>
          <a:bodyPr/>
          <a:lstStyle/>
          <a:p>
            <a:r>
              <a:rPr lang="en-GB" dirty="0" smtClean="0"/>
              <a:t>Use the inscription found on Darius I tomb.</a:t>
            </a:r>
          </a:p>
          <a:p>
            <a:pPr algn="just"/>
            <a:r>
              <a:rPr lang="en-GB" dirty="0" smtClean="0"/>
              <a:t>What does it tell us about how Persian Kings wanted to be viewed by their people and </a:t>
            </a:r>
            <a:r>
              <a:rPr lang="en-GB" smtClean="0"/>
              <a:t>by history?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2749639" y="3335629"/>
            <a:ext cx="3644721" cy="19060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Concepts of Persian Kingship</a:t>
            </a:r>
            <a:endParaRPr lang="en-GB" sz="2800" dirty="0"/>
          </a:p>
        </p:txBody>
      </p:sp>
      <p:cxnSp>
        <p:nvCxnSpPr>
          <p:cNvPr id="6" name="Straight Arrow Connector 5"/>
          <p:cNvCxnSpPr>
            <a:stCxn id="4" idx="7"/>
          </p:cNvCxnSpPr>
          <p:nvPr/>
        </p:nvCxnSpPr>
        <p:spPr>
          <a:xfrm flipV="1">
            <a:off x="5860603" y="2962141"/>
            <a:ext cx="707622" cy="652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127482" y="4792690"/>
            <a:ext cx="707622" cy="717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1"/>
          </p:cNvCxnSpPr>
          <p:nvPr/>
        </p:nvCxnSpPr>
        <p:spPr>
          <a:xfrm flipH="1" flipV="1">
            <a:off x="2279561" y="2962141"/>
            <a:ext cx="1003835" cy="652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</p:cNvCxnSpPr>
          <p:nvPr/>
        </p:nvCxnSpPr>
        <p:spPr>
          <a:xfrm flipH="1">
            <a:off x="2356834" y="4962564"/>
            <a:ext cx="926562" cy="377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6127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Task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3349"/>
            <a:ext cx="7886700" cy="1419851"/>
          </a:xfrm>
        </p:spPr>
        <p:txBody>
          <a:bodyPr/>
          <a:lstStyle/>
          <a:p>
            <a:r>
              <a:rPr lang="en-GB" dirty="0" smtClean="0"/>
              <a:t>Discussion point;</a:t>
            </a:r>
          </a:p>
          <a:p>
            <a:pPr marL="0" indent="0" algn="ctr">
              <a:buNone/>
            </a:pPr>
            <a:r>
              <a:rPr lang="en-GB" b="1" i="1" dirty="0" smtClean="0"/>
              <a:t>Why would a Persian King want to show these qualities to his people and to history? </a:t>
            </a:r>
            <a:endParaRPr lang="en-GB" b="1" i="1" dirty="0"/>
          </a:p>
        </p:txBody>
      </p:sp>
      <p:pic>
        <p:nvPicPr>
          <p:cNvPr id="4" name="Picture 2" descr="Image result for persian empire k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152" y="2846231"/>
            <a:ext cx="5910384" cy="377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8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achaemenid empire timel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76617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196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964" y="155263"/>
            <a:ext cx="8605292" cy="86406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sz="5400" b="1" u="sng" dirty="0" smtClean="0"/>
              <a:t>Plenary -  recap your knowledge</a:t>
            </a:r>
            <a:endParaRPr lang="en-GB" sz="5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259" y="1435880"/>
            <a:ext cx="8350927" cy="4351338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3</a:t>
            </a:r>
            <a:r>
              <a:rPr lang="en-GB" sz="4000" dirty="0" smtClean="0"/>
              <a:t> territories </a:t>
            </a:r>
            <a:r>
              <a:rPr lang="en-GB" sz="4000" dirty="0"/>
              <a:t>that was part of the </a:t>
            </a:r>
            <a:r>
              <a:rPr lang="en-GB" sz="4000" dirty="0" smtClean="0"/>
              <a:t>Persian Empire.</a:t>
            </a:r>
            <a:endParaRPr lang="en-GB" sz="4000" dirty="0"/>
          </a:p>
          <a:p>
            <a:endParaRPr lang="en-GB" sz="4000" dirty="0" smtClean="0"/>
          </a:p>
          <a:p>
            <a:r>
              <a:rPr lang="en-GB" sz="4000" b="1" dirty="0" smtClean="0">
                <a:solidFill>
                  <a:srgbClr val="00B0F0"/>
                </a:solidFill>
              </a:rPr>
              <a:t>2</a:t>
            </a:r>
            <a:r>
              <a:rPr lang="en-GB" sz="4000" dirty="0" smtClean="0"/>
              <a:t> important Kings of Persia.</a:t>
            </a:r>
          </a:p>
          <a:p>
            <a:pPr marL="0" indent="0">
              <a:buNone/>
            </a:pPr>
            <a:endParaRPr lang="en-GB" sz="4000" dirty="0" smtClean="0"/>
          </a:p>
          <a:p>
            <a:r>
              <a:rPr lang="en-GB" sz="4000" b="1" dirty="0" smtClean="0">
                <a:solidFill>
                  <a:srgbClr val="00B050"/>
                </a:solidFill>
              </a:rPr>
              <a:t>1</a:t>
            </a:r>
            <a:r>
              <a:rPr lang="en-GB" sz="4000" dirty="0" smtClean="0"/>
              <a:t> important city in the Persian Empire.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61466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789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/>
              <a:t>Starter:</a:t>
            </a:r>
            <a:endParaRPr lang="en-GB" sz="4000" b="1" u="sng" dirty="0"/>
          </a:p>
        </p:txBody>
      </p:sp>
      <p:pic>
        <p:nvPicPr>
          <p:cNvPr id="1026" name="Picture 2" descr="Image result for persian empi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51"/>
          <a:stretch/>
        </p:blipFill>
        <p:spPr bwMode="auto">
          <a:xfrm>
            <a:off x="0" y="707885"/>
            <a:ext cx="9144000" cy="538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5396" y="6199099"/>
            <a:ext cx="773320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What impression do you get of the Persian Empire?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48562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persian emp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8777" cy="604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5396" y="6199099"/>
            <a:ext cx="773320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What impression do you get of the Persian Empire?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60345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persian emp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57" y="231820"/>
            <a:ext cx="8408876" cy="5626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5396" y="6199099"/>
            <a:ext cx="773320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What impression do you get of the Persian Empire?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81730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persian empire k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17" y="183300"/>
            <a:ext cx="8870970" cy="566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5396" y="6199099"/>
            <a:ext cx="773320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What impression do you get of the Persian Empire?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19969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achaemenid empire timel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0" cy="625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5396" y="6199099"/>
            <a:ext cx="773320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What impression do you get of the Persian Empire?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32685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0189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u="sng" dirty="0" smtClean="0"/>
              <a:t>An introduction to the Persian Empire</a:t>
            </a:r>
            <a:endParaRPr lang="en-GB" sz="44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0" y="847725"/>
            <a:ext cx="48101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 smtClean="0"/>
              <a:t>Lesson Objectives:</a:t>
            </a:r>
          </a:p>
          <a:p>
            <a:endParaRPr lang="en-GB" sz="2400" dirty="0"/>
          </a:p>
          <a:p>
            <a:pPr marL="457200" indent="-457200" algn="just">
              <a:buAutoNum type="arabicParenR"/>
            </a:pPr>
            <a:r>
              <a:rPr lang="en-GB" sz="2400" dirty="0" smtClean="0"/>
              <a:t>To know the names, places and some of the Kings of the Persian Empire.</a:t>
            </a:r>
          </a:p>
          <a:p>
            <a:pPr marL="457200" indent="-457200">
              <a:buAutoNum type="arabicParenR"/>
            </a:pPr>
            <a:endParaRPr lang="en-GB" sz="2400" dirty="0"/>
          </a:p>
          <a:p>
            <a:pPr marL="457200" indent="-457200" algn="just">
              <a:buAutoNum type="arabicParenR"/>
            </a:pPr>
            <a:r>
              <a:rPr lang="en-GB" sz="2400" dirty="0" smtClean="0"/>
              <a:t>To gain a first impression and an overview of the Persian Empire topic.</a:t>
            </a:r>
            <a:endParaRPr lang="en-GB" sz="2400" dirty="0"/>
          </a:p>
        </p:txBody>
      </p:sp>
      <p:pic>
        <p:nvPicPr>
          <p:cNvPr id="1026" name="Picture 2" descr="Image result for the persian emp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1003161"/>
            <a:ext cx="4229362" cy="281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the persian emp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3921263"/>
            <a:ext cx="4229362" cy="281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470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244474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Task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30250"/>
            <a:ext cx="7886700" cy="4351338"/>
          </a:xfrm>
        </p:spPr>
        <p:txBody>
          <a:bodyPr/>
          <a:lstStyle/>
          <a:p>
            <a:r>
              <a:rPr lang="en-GB" dirty="0" smtClean="0"/>
              <a:t>Watch the </a:t>
            </a:r>
            <a:r>
              <a:rPr lang="en-GB" dirty="0" smtClean="0">
                <a:hlinkClick r:id="rId3"/>
              </a:rPr>
              <a:t>clip</a:t>
            </a:r>
            <a:r>
              <a:rPr lang="en-GB" dirty="0" smtClean="0"/>
              <a:t> about the Persian Empire.</a:t>
            </a:r>
          </a:p>
          <a:p>
            <a:pPr algn="just"/>
            <a:r>
              <a:rPr lang="en-GB" dirty="0" smtClean="0"/>
              <a:t>Fill in the table from the information you have learned.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317566"/>
              </p:ext>
            </p:extLst>
          </p:nvPr>
        </p:nvGraphicFramePr>
        <p:xfrm>
          <a:off x="628650" y="2235199"/>
          <a:ext cx="8020050" cy="3385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73350">
                  <a:extLst>
                    <a:ext uri="{9D8B030D-6E8A-4147-A177-3AD203B41FA5}">
                      <a16:colId xmlns="" xmlns:a16="http://schemas.microsoft.com/office/drawing/2014/main" val="4029252548"/>
                    </a:ext>
                  </a:extLst>
                </a:gridCol>
                <a:gridCol w="2673350">
                  <a:extLst>
                    <a:ext uri="{9D8B030D-6E8A-4147-A177-3AD203B41FA5}">
                      <a16:colId xmlns="" xmlns:a16="http://schemas.microsoft.com/office/drawing/2014/main" val="892179519"/>
                    </a:ext>
                  </a:extLst>
                </a:gridCol>
                <a:gridCol w="2673350">
                  <a:extLst>
                    <a:ext uri="{9D8B030D-6E8A-4147-A177-3AD203B41FA5}">
                      <a16:colId xmlns="" xmlns:a16="http://schemas.microsoft.com/office/drawing/2014/main" val="1402943483"/>
                    </a:ext>
                  </a:extLst>
                </a:gridCol>
              </a:tblGrid>
              <a:tr h="549275"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 smtClean="0"/>
                        <a:t>Important places</a:t>
                      </a:r>
                      <a:endParaRPr lang="en-GB" sz="2400" b="1" u="sng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 smtClean="0"/>
                        <a:t>Important kings</a:t>
                      </a:r>
                      <a:endParaRPr lang="en-GB" sz="2400" b="1" u="sng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 smtClean="0"/>
                        <a:t>Adjectives to describe the Empire</a:t>
                      </a:r>
                      <a:endParaRPr lang="en-GB" sz="2400" b="1" u="sng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42167946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68186100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29915078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0193909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0221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897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311149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Task 2</a:t>
            </a:r>
            <a:endParaRPr lang="en-GB" dirty="0"/>
          </a:p>
        </p:txBody>
      </p:sp>
      <p:pic>
        <p:nvPicPr>
          <p:cNvPr id="2050" name="Picture 2" descr="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75"/>
            <a:ext cx="9144000" cy="544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3825" y="6115050"/>
            <a:ext cx="8774838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What modern day countries were in the Persian Empire at its height?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74836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</TotalTime>
  <Words>423</Words>
  <Application>Microsoft Macintosh PowerPoint</Application>
  <PresentationFormat>On-screen Show (4:3)</PresentationFormat>
  <Paragraphs>58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Task 1</vt:lpstr>
      <vt:lpstr>Task 2</vt:lpstr>
      <vt:lpstr>PowerPoint Presentation</vt:lpstr>
      <vt:lpstr>Introduction to the Persian Empire</vt:lpstr>
      <vt:lpstr>Apadana staircase - Persepolis</vt:lpstr>
      <vt:lpstr>PowerPoint Presentation</vt:lpstr>
      <vt:lpstr>Task 2</vt:lpstr>
      <vt:lpstr>Task 3</vt:lpstr>
      <vt:lpstr>PowerPoint Presentation</vt:lpstr>
      <vt:lpstr>Plenary -  recap your knowledge</vt:lpstr>
    </vt:vector>
  </TitlesOfParts>
  <Company>Aldridge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Kolaric A</dc:creator>
  <cp:lastModifiedBy>Michael Scott</cp:lastModifiedBy>
  <cp:revision>46</cp:revision>
  <dcterms:created xsi:type="dcterms:W3CDTF">2017-07-11T12:52:15Z</dcterms:created>
  <dcterms:modified xsi:type="dcterms:W3CDTF">2020-02-27T11:52:37Z</dcterms:modified>
</cp:coreProperties>
</file>