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90106-17B9-3146-B0C8-04C158E9F249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D06C7-A33C-644B-8F21-C53C0482B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7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75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5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6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8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06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7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83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33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48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57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44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33A17-289E-4989-B6F1-67A727568D39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F0D12-9879-4C3C-861D-BEB90C897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7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483130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OPTIONAL LESSONS</a:t>
            </a:r>
          </a:p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2. Change and Continuity: Cyrus and Cambyses</a:t>
            </a:r>
          </a:p>
          <a:p>
            <a:pPr>
              <a:defRPr/>
            </a:pPr>
            <a:endParaRPr lang="en-US" b="1" i="1" dirty="0" smtClean="0">
              <a:solidFill>
                <a:srgbClr val="FFFFFF"/>
              </a:solidFill>
            </a:endParaRPr>
          </a:p>
          <a:p>
            <a:pPr>
              <a:defRPr/>
            </a:pP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50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" y="0"/>
            <a:ext cx="9141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0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07886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Put the following events in the correct CHRONOLOGICAL order:</a:t>
            </a:r>
          </a:p>
          <a:p>
            <a:endParaRPr lang="en-GB" sz="2400" dirty="0"/>
          </a:p>
          <a:p>
            <a:pPr marL="457200" indent="-457200">
              <a:buAutoNum type="arabicParenR"/>
            </a:pPr>
            <a:r>
              <a:rPr lang="en-GB" sz="2400" dirty="0" smtClean="0"/>
              <a:t>CYRUS CONQUERS THE LYDIANS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CYRUS BECOMES KING OF PERSIA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CYRUS TAKES THE CITY OF BABYLON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KING CROESUS IS SPARED ON THE FUNERAL PYRE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CAMBYSES BECOMES KING OF THE PERSIAN EMPIRE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THE BATTLE OF PELUSIUM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ASTYAGES DREAMS THAT HIS GRANDSON WILL OVERTHROW HIM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CYRUS IS KILLED IN BATTLE 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CAMBYSES KILLS THE APIS BULL ACCORDING TO HERODOTUS</a:t>
            </a:r>
          </a:p>
        </p:txBody>
      </p:sp>
    </p:spTree>
    <p:extLst>
      <p:ext uri="{BB962C8B-B14F-4D97-AF65-F5344CB8AC3E}">
        <p14:creationId xmlns:p14="http://schemas.microsoft.com/office/powerpoint/2010/main" val="89402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 smtClean="0"/>
              <a:t>How similar were the policies carried out by Cyrus and Cambyses? </a:t>
            </a:r>
            <a:endParaRPr lang="en-GB" sz="4000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64" y="1323439"/>
            <a:ext cx="3165774" cy="37250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23438"/>
            <a:ext cx="3142445" cy="37308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9093" y="5164428"/>
            <a:ext cx="85258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Lesson Objectives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know the details of the policies carried out by both kings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analyse the change and continuity between the kings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come to a substantiated judgement on the key question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7956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351338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Task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86222"/>
            <a:ext cx="7886700" cy="4351338"/>
          </a:xfrm>
        </p:spPr>
        <p:txBody>
          <a:bodyPr/>
          <a:lstStyle/>
          <a:p>
            <a:r>
              <a:rPr lang="en-GB" dirty="0" smtClean="0"/>
              <a:t>Who did the following? </a:t>
            </a:r>
            <a:r>
              <a:rPr lang="en-GB" b="1" dirty="0" smtClean="0">
                <a:solidFill>
                  <a:srgbClr val="FF0000"/>
                </a:solidFill>
              </a:rPr>
              <a:t>Cyrus</a:t>
            </a:r>
            <a:r>
              <a:rPr lang="en-GB" dirty="0" smtClean="0"/>
              <a:t> or </a:t>
            </a:r>
            <a:r>
              <a:rPr lang="en-GB" b="1" dirty="0" smtClean="0">
                <a:solidFill>
                  <a:srgbClr val="0070C0"/>
                </a:solidFill>
              </a:rPr>
              <a:t>Cambyses II</a:t>
            </a:r>
            <a:r>
              <a:rPr lang="en-GB" dirty="0" smtClean="0"/>
              <a:t>?</a:t>
            </a:r>
          </a:p>
          <a:p>
            <a:r>
              <a:rPr lang="en-GB" dirty="0" smtClean="0"/>
              <a:t>Colour code the following;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753263"/>
              </p:ext>
            </p:extLst>
          </p:nvPr>
        </p:nvGraphicFramePr>
        <p:xfrm>
          <a:off x="0" y="1397000"/>
          <a:ext cx="9144000" cy="539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="" xmlns:a16="http://schemas.microsoft.com/office/drawing/2014/main" val="3487242961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986801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Conquered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Medes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Followed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advice of </a:t>
                      </a:r>
                      <a:r>
                        <a:rPr lang="en-GB" sz="2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Harpagus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6702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Won the Battle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en-GB" sz="2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Pelusium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Allegedly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killed the </a:t>
                      </a:r>
                      <a:r>
                        <a:rPr lang="en-GB" sz="2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Apis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Bull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1782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Lost 50,000 men in the Sahara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desert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Conquered the Egyptians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15125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Allegedly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murdered his pregnant sister-wife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Freed the Jews and allowed them to return to Jerusalem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4972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Brought the Phoenicians into the Persian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Empire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Built the city of </a:t>
                      </a:r>
                      <a:r>
                        <a:rPr lang="en-GB" sz="2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Pasergadae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0740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Died whilst trying to expand the empire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Conquered the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Lydians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56486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Brutally crushed a Lydian revolt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Allowed </a:t>
                      </a:r>
                      <a:r>
                        <a:rPr lang="en-GB" sz="2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Astyages</a:t>
                      </a:r>
                      <a:r>
                        <a:rPr lang="en-GB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go into retirement after defeating him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0478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51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-162907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Task 2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846830"/>
            <a:ext cx="7886700" cy="4351338"/>
          </a:xfrm>
        </p:spPr>
        <p:txBody>
          <a:bodyPr/>
          <a:lstStyle/>
          <a:p>
            <a:r>
              <a:rPr lang="en-GB" dirty="0" smtClean="0"/>
              <a:t>Second Order Concepts in Ancient History.</a:t>
            </a:r>
          </a:p>
          <a:p>
            <a:r>
              <a:rPr lang="en-GB" dirty="0" smtClean="0"/>
              <a:t>In pairs come up with a definition for the following;</a:t>
            </a:r>
          </a:p>
          <a:p>
            <a:pPr marL="514350" indent="-514350">
              <a:buAutoNum type="arabicParenR"/>
            </a:pPr>
            <a:r>
              <a:rPr lang="en-GB" dirty="0" smtClean="0"/>
              <a:t>CHANGE AND CONTINUITY</a:t>
            </a:r>
          </a:p>
          <a:p>
            <a:pPr marL="514350" indent="-514350">
              <a:buAutoNum type="arabicParenR"/>
            </a:pPr>
            <a:r>
              <a:rPr lang="en-GB" dirty="0" smtClean="0"/>
              <a:t>SIMILARITY AND DIFFERENCE</a:t>
            </a:r>
          </a:p>
          <a:p>
            <a:pPr marL="514350" indent="-514350">
              <a:buAutoNum type="arabicParenR"/>
            </a:pPr>
            <a:r>
              <a:rPr lang="en-GB" dirty="0" smtClean="0"/>
              <a:t>SIGNIFICANCE</a:t>
            </a:r>
          </a:p>
          <a:p>
            <a:pPr marL="514350" indent="-514350">
              <a:buAutoNum type="arabicParenR"/>
            </a:pPr>
            <a:r>
              <a:rPr lang="en-GB" dirty="0" smtClean="0"/>
              <a:t>CAUSATION</a:t>
            </a:r>
          </a:p>
          <a:p>
            <a:pPr marL="514350" indent="-514350">
              <a:buAutoNum type="arabicParenR"/>
            </a:pPr>
            <a:r>
              <a:rPr lang="en-GB" dirty="0" smtClean="0"/>
              <a:t>CONSEQUENCE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33788" y="5769736"/>
            <a:ext cx="8476423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Today we will focus on CHANGE AND CONTINUITY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9120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Task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 back over your work on Cyrus and Cambyses II so far.</a:t>
            </a:r>
          </a:p>
          <a:p>
            <a:r>
              <a:rPr lang="en-GB" dirty="0" smtClean="0"/>
              <a:t>Complete the A3 table showing the continuity and change between the two Persian Kings. </a:t>
            </a:r>
          </a:p>
          <a:p>
            <a:pPr algn="just"/>
            <a:r>
              <a:rPr lang="en-GB" b="1" u="sng" dirty="0" smtClean="0">
                <a:solidFill>
                  <a:srgbClr val="FF0000"/>
                </a:solidFill>
              </a:rPr>
              <a:t>CHALLENGE-</a:t>
            </a:r>
            <a:r>
              <a:rPr lang="en-GB" dirty="0" smtClean="0"/>
              <a:t> include evidence from the ancient sources such as;</a:t>
            </a:r>
          </a:p>
          <a:p>
            <a:pPr marL="0" indent="0" algn="just">
              <a:buNone/>
            </a:pPr>
            <a:r>
              <a:rPr lang="en-GB" dirty="0" smtClean="0"/>
              <a:t>CYRUS CYLINDER</a:t>
            </a:r>
          </a:p>
          <a:p>
            <a:pPr marL="0" indent="0" algn="just">
              <a:buNone/>
            </a:pPr>
            <a:r>
              <a:rPr lang="en-GB" dirty="0" smtClean="0"/>
              <a:t>HERODOTUS</a:t>
            </a:r>
          </a:p>
          <a:p>
            <a:pPr marL="0" indent="0" algn="just">
              <a:buNone/>
            </a:pPr>
            <a:r>
              <a:rPr lang="en-GB" dirty="0" smtClean="0"/>
              <a:t>NABONIDUS CHRONICLE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368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6530" y="0"/>
            <a:ext cx="489743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="1" u="sng" dirty="0" smtClean="0"/>
              <a:t>Cyrus and Cambyses: Change and Continuity</a:t>
            </a:r>
            <a:endParaRPr lang="en-GB" sz="2000" b="1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732451"/>
              </p:ext>
            </p:extLst>
          </p:nvPr>
        </p:nvGraphicFramePr>
        <p:xfrm>
          <a:off x="0" y="400110"/>
          <a:ext cx="9144000" cy="6483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3884332222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986477071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1724282423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2826885669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671937757"/>
                    </a:ext>
                  </a:extLst>
                </a:gridCol>
              </a:tblGrid>
              <a:tr h="9805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Treatment</a:t>
                      </a:r>
                      <a:r>
                        <a:rPr lang="en-GB" sz="2000" b="1" baseline="0" dirty="0" smtClean="0"/>
                        <a:t> of individuals</a:t>
                      </a:r>
                      <a:endParaRPr lang="en-GB" sz="20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Religious policy/ tolerance</a:t>
                      </a:r>
                      <a:endParaRPr lang="en-GB" sz="20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Military capability/ leadership</a:t>
                      </a:r>
                      <a:endParaRPr lang="en-GB" sz="20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Expanding the Persian Empire</a:t>
                      </a:r>
                      <a:endParaRPr lang="en-GB" sz="20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8994286"/>
                  </a:ext>
                </a:extLst>
              </a:tr>
              <a:tr h="2738695">
                <a:tc>
                  <a:txBody>
                    <a:bodyPr/>
                    <a:lstStyle/>
                    <a:p>
                      <a:pPr algn="ctr"/>
                      <a:endParaRPr lang="en-GB" sz="2400" b="1" dirty="0" smtClean="0"/>
                    </a:p>
                    <a:p>
                      <a:pPr algn="ctr"/>
                      <a:endParaRPr lang="en-GB" sz="2400" b="1" dirty="0" smtClean="0"/>
                    </a:p>
                    <a:p>
                      <a:pPr algn="ctr"/>
                      <a:r>
                        <a:rPr lang="en-GB" sz="2400" b="1" u="sng" dirty="0" smtClean="0"/>
                        <a:t>Continuity</a:t>
                      </a:r>
                      <a:r>
                        <a:rPr lang="en-GB" sz="2400" b="1" dirty="0" smtClean="0"/>
                        <a:t> – </a:t>
                      </a:r>
                      <a:r>
                        <a:rPr lang="en-GB" sz="1600" b="0" i="1" u="sng" dirty="0" smtClean="0"/>
                        <a:t>what stayed the same across both kings</a:t>
                      </a:r>
                      <a:endParaRPr lang="en-GB" sz="1600" b="0" i="1" u="sng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4104575"/>
                  </a:ext>
                </a:extLst>
              </a:tr>
              <a:tr h="2738695">
                <a:tc>
                  <a:txBody>
                    <a:bodyPr/>
                    <a:lstStyle/>
                    <a:p>
                      <a:pPr algn="ctr"/>
                      <a:endParaRPr lang="en-GB" sz="2400" b="1" dirty="0" smtClean="0"/>
                    </a:p>
                    <a:p>
                      <a:pPr algn="ctr"/>
                      <a:r>
                        <a:rPr lang="en-GB" sz="2400" b="1" u="sng" dirty="0" smtClean="0"/>
                        <a:t>Change</a:t>
                      </a:r>
                      <a:r>
                        <a:rPr lang="en-GB" sz="2400" b="1" dirty="0" smtClean="0"/>
                        <a:t> – </a:t>
                      </a:r>
                      <a:r>
                        <a:rPr lang="en-GB" sz="1600" b="0" i="1" u="sng" dirty="0" smtClean="0"/>
                        <a:t>what did Cambyses do that was new/</a:t>
                      </a:r>
                      <a:r>
                        <a:rPr lang="en-GB" sz="1600" b="0" i="1" u="sng" baseline="0" dirty="0" smtClean="0"/>
                        <a:t> a change from how his father ruled?</a:t>
                      </a:r>
                      <a:endParaRPr lang="en-GB" sz="1600" b="0" i="1" u="sng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840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02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much continuity was there between the reigns of Cyrus and Cambyses II?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95" y="2868904"/>
            <a:ext cx="3165774" cy="37250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31" y="2868903"/>
            <a:ext cx="3142445" cy="37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369</Words>
  <Application>Microsoft Macintosh PowerPoint</Application>
  <PresentationFormat>On-screen Show (4:3)</PresentationFormat>
  <Paragraphs>65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Task 1</vt:lpstr>
      <vt:lpstr>Task 2</vt:lpstr>
      <vt:lpstr>Task 3</vt:lpstr>
      <vt:lpstr>PowerPoint Presentation</vt:lpstr>
      <vt:lpstr>Plenary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 and Angie</dc:creator>
  <cp:lastModifiedBy>Michael Scott</cp:lastModifiedBy>
  <cp:revision>33</cp:revision>
  <dcterms:created xsi:type="dcterms:W3CDTF">2017-10-03T18:46:38Z</dcterms:created>
  <dcterms:modified xsi:type="dcterms:W3CDTF">2020-02-27T11:50:21Z</dcterms:modified>
</cp:coreProperties>
</file>