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6E7F62-F785-B741-93DA-A101146B76EE}"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BA27B5-F802-1247-A342-4D33228A6169}" type="slidenum">
              <a:rPr lang="en-US" smtClean="0"/>
              <a:t>‹#›</a:t>
            </a:fld>
            <a:endParaRPr lang="en-US"/>
          </a:p>
        </p:txBody>
      </p:sp>
    </p:spTree>
    <p:extLst>
      <p:ext uri="{BB962C8B-B14F-4D97-AF65-F5344CB8AC3E}">
        <p14:creationId xmlns:p14="http://schemas.microsoft.com/office/powerpoint/2010/main" val="30830447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251403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FC9ACA5-2E9D-D74A-B5CD-8D8323C07F3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1794110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FC9ACA5-2E9D-D74A-B5CD-8D8323C07F3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586942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FC9ACA5-2E9D-D74A-B5CD-8D8323C07F3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4155652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FC9ACA5-2E9D-D74A-B5CD-8D8323C07F3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376016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FC9ACA5-2E9D-D74A-B5CD-8D8323C07F3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2905297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FC9ACA5-2E9D-D74A-B5CD-8D8323C07F3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126137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FC9ACA5-2E9D-D74A-B5CD-8D8323C07F3D}"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2840612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FC9ACA5-2E9D-D74A-B5CD-8D8323C07F3D}"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451996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C9ACA5-2E9D-D74A-B5CD-8D8323C07F3D}"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67420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FC9ACA5-2E9D-D74A-B5CD-8D8323C07F3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3841325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FC9ACA5-2E9D-D74A-B5CD-8D8323C07F3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236990-6BEA-6447-AFBF-F5207A0CA325}" type="slidenum">
              <a:rPr lang="en-US" smtClean="0"/>
              <a:t>‹#›</a:t>
            </a:fld>
            <a:endParaRPr lang="en-US"/>
          </a:p>
        </p:txBody>
      </p:sp>
    </p:spTree>
    <p:extLst>
      <p:ext uri="{BB962C8B-B14F-4D97-AF65-F5344CB8AC3E}">
        <p14:creationId xmlns:p14="http://schemas.microsoft.com/office/powerpoint/2010/main" val="30920353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9ACA5-2E9D-D74A-B5CD-8D8323C07F3D}"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236990-6BEA-6447-AFBF-F5207A0CA325}" type="slidenum">
              <a:rPr lang="en-US" smtClean="0"/>
              <a:t>‹#›</a:t>
            </a:fld>
            <a:endParaRPr lang="en-US"/>
          </a:p>
        </p:txBody>
      </p:sp>
    </p:spTree>
    <p:extLst>
      <p:ext uri="{BB962C8B-B14F-4D97-AF65-F5344CB8AC3E}">
        <p14:creationId xmlns:p14="http://schemas.microsoft.com/office/powerpoint/2010/main" val="191147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2657448" cy="646331"/>
          </a:xfrm>
          <a:prstGeom prst="rect">
            <a:avLst/>
          </a:prstGeom>
          <a:noFill/>
        </p:spPr>
        <p:txBody>
          <a:bodyPr wrap="none">
            <a:spAutoFit/>
          </a:bodyPr>
          <a:lstStyle/>
          <a:p>
            <a:pPr>
              <a:defRPr/>
            </a:pPr>
            <a:r>
              <a:rPr lang="en-US" b="1" i="1" dirty="0" smtClean="0">
                <a:solidFill>
                  <a:srgbClr val="FFFFFF"/>
                </a:solidFill>
              </a:rPr>
              <a:t>Xerxes</a:t>
            </a:r>
          </a:p>
          <a:p>
            <a:pPr>
              <a:defRPr/>
            </a:pPr>
            <a:r>
              <a:rPr lang="en-US" b="1" i="1" dirty="0">
                <a:solidFill>
                  <a:srgbClr val="FFFFFF"/>
                </a:solidFill>
              </a:rPr>
              <a:t>2</a:t>
            </a:r>
            <a:r>
              <a:rPr lang="en-US" b="1" i="1" dirty="0" smtClean="0">
                <a:solidFill>
                  <a:srgbClr val="FFFFFF"/>
                </a:solidFill>
              </a:rPr>
              <a:t>. Succession and Revolts</a:t>
            </a:r>
            <a:endParaRPr lang="en-US" b="1" i="1" dirty="0">
              <a:solidFill>
                <a:srgbClr val="FFFFFF"/>
              </a:solidFill>
            </a:endParaRPr>
          </a:p>
        </p:txBody>
      </p:sp>
      <p:pic>
        <p:nvPicPr>
          <p:cNvPr id="3" name="Picture 2" descr="Screen Shot 2020-02-27 at 11.54.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8" y="0"/>
            <a:ext cx="9132372" cy="6858000"/>
          </a:xfrm>
          <a:prstGeom prst="rect">
            <a:avLst/>
          </a:prstGeom>
        </p:spPr>
      </p:pic>
    </p:spTree>
    <p:extLst>
      <p:ext uri="{BB962C8B-B14F-4D97-AF65-F5344CB8AC3E}">
        <p14:creationId xmlns:p14="http://schemas.microsoft.com/office/powerpoint/2010/main" val="8306334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721"/>
            <a:ext cx="7886700" cy="964955"/>
          </a:xfrm>
        </p:spPr>
        <p:txBody>
          <a:bodyPr>
            <a:normAutofit/>
          </a:bodyPr>
          <a:lstStyle/>
          <a:p>
            <a:r>
              <a:rPr lang="en-GB" sz="4000" b="1" u="sng" dirty="0" smtClean="0"/>
              <a:t>Starter – sources on Xerxes</a:t>
            </a:r>
            <a:endParaRPr lang="en-GB" sz="4000" b="1" u="sng" dirty="0"/>
          </a:p>
        </p:txBody>
      </p:sp>
      <p:sp>
        <p:nvSpPr>
          <p:cNvPr id="4" name="Rounded Rectangle 3"/>
          <p:cNvSpPr/>
          <p:nvPr/>
        </p:nvSpPr>
        <p:spPr>
          <a:xfrm>
            <a:off x="1430609" y="1325563"/>
            <a:ext cx="3293772" cy="103127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i="1" dirty="0" smtClean="0"/>
              <a:t>Herodotus presented Xerxes as ….</a:t>
            </a:r>
          </a:p>
        </p:txBody>
      </p:sp>
      <p:sp>
        <p:nvSpPr>
          <p:cNvPr id="5" name="Rounded Rectangle 4"/>
          <p:cNvSpPr/>
          <p:nvPr/>
        </p:nvSpPr>
        <p:spPr>
          <a:xfrm>
            <a:off x="1430609" y="3222316"/>
            <a:ext cx="3293772" cy="106657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400" i="1" dirty="0" smtClean="0"/>
              <a:t>Aeschylus presented Xerxes as ….</a:t>
            </a:r>
          </a:p>
        </p:txBody>
      </p:sp>
      <p:sp>
        <p:nvSpPr>
          <p:cNvPr id="6" name="Rounded Rectangle 5"/>
          <p:cNvSpPr/>
          <p:nvPr/>
        </p:nvSpPr>
        <p:spPr>
          <a:xfrm>
            <a:off x="1430609" y="5125792"/>
            <a:ext cx="3293772" cy="112379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i="1" dirty="0" smtClean="0"/>
              <a:t>Persian Inscriptions presented Xerxes as ….</a:t>
            </a:r>
          </a:p>
        </p:txBody>
      </p:sp>
      <p:pic>
        <p:nvPicPr>
          <p:cNvPr id="7" name="Picture 4"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488" y="1131250"/>
            <a:ext cx="1213352" cy="15975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aeschyl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615" y="2967304"/>
            <a:ext cx="1169225" cy="16490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 result for persian inscripti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2586" y="4974189"/>
            <a:ext cx="1132254" cy="16006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00601" y="1325563"/>
            <a:ext cx="4259687" cy="3785652"/>
          </a:xfrm>
          <a:prstGeom prst="rect">
            <a:avLst/>
          </a:prstGeom>
          <a:noFill/>
          <a:ln>
            <a:solidFill>
              <a:schemeClr val="tx1"/>
            </a:solidFill>
            <a:prstDash val="dashDot"/>
          </a:ln>
        </p:spPr>
        <p:txBody>
          <a:bodyPr wrap="square" rtlCol="0">
            <a:spAutoFit/>
          </a:bodyPr>
          <a:lstStyle/>
          <a:p>
            <a:pPr fontAlgn="base"/>
            <a:r>
              <a:rPr lang="en-GB" sz="2000" i="1" dirty="0" smtClean="0"/>
              <a:t>A </a:t>
            </a:r>
            <a:r>
              <a:rPr lang="en-GB" sz="2000" i="1" dirty="0"/>
              <a:t>great god is </a:t>
            </a:r>
            <a:r>
              <a:rPr lang="en-GB" sz="2000" i="1" dirty="0" err="1"/>
              <a:t>Ahuramazda</a:t>
            </a:r>
            <a:r>
              <a:rPr lang="en-GB" sz="2000" i="1" dirty="0"/>
              <a:t>, who created this earth, who created heaven, who created man, who created happiness for man, who made Xerxes king, one king of many kings, commander of many </a:t>
            </a:r>
            <a:r>
              <a:rPr lang="en-GB" sz="2000" i="1" dirty="0" smtClean="0"/>
              <a:t>commanders.</a:t>
            </a:r>
          </a:p>
          <a:p>
            <a:pPr fontAlgn="base"/>
            <a:endParaRPr lang="en-GB" sz="2000" i="1" dirty="0"/>
          </a:p>
          <a:p>
            <a:pPr fontAlgn="base"/>
            <a:r>
              <a:rPr lang="en-GB" sz="2000" i="1" dirty="0" smtClean="0"/>
              <a:t>I </a:t>
            </a:r>
            <a:r>
              <a:rPr lang="en-GB" sz="2000" i="1" dirty="0"/>
              <a:t>am Xerxes, the great king, the king of kings, the king of all countries and many men, the king in this great earth far and wide, </a:t>
            </a:r>
            <a:r>
              <a:rPr lang="en-GB" sz="2000" i="1" dirty="0" smtClean="0"/>
              <a:t>the </a:t>
            </a:r>
            <a:r>
              <a:rPr lang="en-GB" sz="2000" i="1" dirty="0"/>
              <a:t>son of Darius, an </a:t>
            </a:r>
            <a:r>
              <a:rPr lang="en-GB" sz="2000" i="1" dirty="0" err="1"/>
              <a:t>Achaemenid</a:t>
            </a:r>
            <a:r>
              <a:rPr lang="en-GB" sz="2000" i="1" dirty="0" smtClean="0"/>
              <a:t>.</a:t>
            </a:r>
            <a:endParaRPr lang="en-GB" dirty="0"/>
          </a:p>
        </p:txBody>
      </p:sp>
      <p:sp>
        <p:nvSpPr>
          <p:cNvPr id="11" name="Rectangle 10"/>
          <p:cNvSpPr/>
          <p:nvPr/>
        </p:nvSpPr>
        <p:spPr>
          <a:xfrm>
            <a:off x="5129012" y="5231245"/>
            <a:ext cx="3602864" cy="1385343"/>
          </a:xfrm>
          <a:prstGeom prst="rect">
            <a:avLst/>
          </a:prstGeom>
          <a:ln w="57150">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GB" sz="2000" b="1" u="sng" dirty="0" smtClean="0"/>
              <a:t>CHALLENGE</a:t>
            </a:r>
            <a:r>
              <a:rPr lang="en-GB" sz="2000" dirty="0" smtClean="0"/>
              <a:t>: what can we learn about Xerxes’ attitudes towards being King from this passage. </a:t>
            </a:r>
            <a:endParaRPr lang="en-GB" sz="2000" dirty="0"/>
          </a:p>
        </p:txBody>
      </p:sp>
    </p:spTree>
    <p:extLst>
      <p:ext uri="{BB962C8B-B14F-4D97-AF65-F5344CB8AC3E}">
        <p14:creationId xmlns:p14="http://schemas.microsoft.com/office/powerpoint/2010/main" val="2823467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0686" y="1779376"/>
            <a:ext cx="2090102" cy="4770537"/>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2100" b="1" dirty="0">
                <a:solidFill>
                  <a:prstClr val="black"/>
                </a:solidFill>
                <a:latin typeface="Calibri" panose="020F0502020204030204"/>
                <a:cs typeface="Arial" panose="020B0604020202020204" pitchFamily="34" charset="0"/>
              </a:rPr>
              <a:t>Lesson Objectives:</a:t>
            </a:r>
          </a:p>
          <a:p>
            <a:pPr>
              <a:defRPr/>
            </a:pPr>
            <a:endParaRPr lang="en-GB" sz="2100" b="1" dirty="0">
              <a:solidFill>
                <a:prstClr val="black"/>
              </a:solidFill>
              <a:latin typeface="Calibri" panose="020F0502020204030204"/>
              <a:cs typeface="Arial" panose="020B0604020202020204" pitchFamily="34" charset="0"/>
            </a:endParaRPr>
          </a:p>
          <a:p>
            <a:r>
              <a:rPr lang="en-GB" sz="2000" dirty="0"/>
              <a:t>L.O. to understand the conflict surrounding Xerxes’ succession to the throne.</a:t>
            </a:r>
          </a:p>
          <a:p>
            <a:r>
              <a:rPr lang="en-GB" sz="2000" dirty="0"/>
              <a:t>L.O. to explain the revolts Xerxes faced in the early stages of his reign. </a:t>
            </a:r>
          </a:p>
          <a:p>
            <a:pPr>
              <a:defRPr/>
            </a:pPr>
            <a:endParaRPr lang="en-GB" sz="2100" b="1" dirty="0">
              <a:solidFill>
                <a:prstClr val="black"/>
              </a:solidFill>
              <a:latin typeface="Calibri" panose="020F0502020204030204"/>
              <a:cs typeface="Arial" panose="020B0604020202020204" pitchFamily="34" charset="0"/>
            </a:endParaRPr>
          </a:p>
        </p:txBody>
      </p:sp>
      <p:sp>
        <p:nvSpPr>
          <p:cNvPr id="7" name="TextBox 6"/>
          <p:cNvSpPr txBox="1"/>
          <p:nvPr/>
        </p:nvSpPr>
        <p:spPr>
          <a:xfrm>
            <a:off x="361188" y="-20428"/>
            <a:ext cx="5796548" cy="1323439"/>
          </a:xfrm>
          <a:prstGeom prst="rect">
            <a:avLst/>
          </a:prstGeom>
          <a:noFill/>
        </p:spPr>
        <p:txBody>
          <a:bodyPr wrap="square" rtlCol="0">
            <a:spAutoFit/>
          </a:bodyPr>
          <a:lstStyle/>
          <a:p>
            <a:pPr algn="ctr" defTabSz="914378">
              <a:defRPr/>
            </a:pPr>
            <a:r>
              <a:rPr lang="en-US" sz="4000" b="1" u="sng" dirty="0">
                <a:solidFill>
                  <a:prstClr val="black"/>
                </a:solidFill>
                <a:ea typeface="Verdana" panose="020B0604030504040204" pitchFamily="34" charset="0"/>
                <a:cs typeface="Verdana" panose="020B0604030504040204" pitchFamily="34" charset="0"/>
              </a:rPr>
              <a:t>Succession of Xerxes and Revolts in Egypt/ Babylon</a:t>
            </a:r>
            <a:endParaRPr lang="en-GB" sz="4400" b="1" kern="0" dirty="0">
              <a:solidFill>
                <a:srgbClr val="000000"/>
              </a:solidFill>
              <a:latin typeface="Calibri" panose="020F0502020204030204"/>
              <a:ea typeface="Oswald"/>
              <a:cs typeface="Oswald"/>
              <a:sym typeface="Oswald"/>
            </a:endParaRPr>
          </a:p>
        </p:txBody>
      </p:sp>
      <p:sp>
        <p:nvSpPr>
          <p:cNvPr id="20" name="TextBox 19"/>
          <p:cNvSpPr txBox="1"/>
          <p:nvPr/>
        </p:nvSpPr>
        <p:spPr>
          <a:xfrm>
            <a:off x="6157735" y="157026"/>
            <a:ext cx="1781759" cy="646331"/>
          </a:xfrm>
          <a:prstGeom prst="rect">
            <a:avLst/>
          </a:prstGeom>
          <a:noFill/>
        </p:spPr>
        <p:txBody>
          <a:bodyPr wrap="square" rtlCol="0">
            <a:spAutoFit/>
          </a:bodyPr>
          <a:lstStyle/>
          <a:p>
            <a:pPr algn="r">
              <a:defRPr/>
            </a:pPr>
            <a:fld id="{3C3CF9CA-01E0-44F4-86AE-C98869E16A83}" type="datetime4">
              <a:rPr lang="en-GB" b="1" u="sng">
                <a:solidFill>
                  <a:prstClr val="black"/>
                </a:solidFill>
                <a:latin typeface="Century Gothic" panose="020B0502020202020204" pitchFamily="34" charset="0"/>
              </a:rPr>
              <a:pPr algn="r">
                <a:defRPr/>
              </a:pPr>
              <a:t>February 27, 2020</a:t>
            </a:fld>
            <a:endParaRPr lang="en-GB" b="1" u="sng" dirty="0">
              <a:solidFill>
                <a:prstClr val="black"/>
              </a:solidFill>
              <a:latin typeface="Century Gothic" panose="020B0502020202020204" pitchFamily="34" charset="0"/>
            </a:endParaRPr>
          </a:p>
        </p:txBody>
      </p:sp>
      <p:sp>
        <p:nvSpPr>
          <p:cNvPr id="19" name="TextBox 18"/>
          <p:cNvSpPr txBox="1"/>
          <p:nvPr/>
        </p:nvSpPr>
        <p:spPr>
          <a:xfrm>
            <a:off x="6361631" y="2202765"/>
            <a:ext cx="2669175" cy="646331"/>
          </a:xfrm>
          <a:prstGeom prst="rect">
            <a:avLst/>
          </a:prstGeom>
          <a:solidFill>
            <a:srgbClr val="FCC02E"/>
          </a:solidFill>
          <a:ln>
            <a:noFill/>
          </a:ln>
          <a:scene3d>
            <a:camera prst="orthographicFront"/>
            <a:lightRig rig="threePt" dir="t"/>
          </a:scene3d>
          <a:sp3d>
            <a:bevelT/>
          </a:sp3d>
        </p:spPr>
        <p:txBody>
          <a:bodyPr wrap="square">
            <a:spAutoFit/>
          </a:bodyPr>
          <a:lstStyle/>
          <a:p>
            <a:pPr defTabSz="342900">
              <a:defRPr/>
            </a:pPr>
            <a:r>
              <a:rPr lang="en-GB" b="1" dirty="0">
                <a:solidFill>
                  <a:prstClr val="black"/>
                </a:solidFill>
                <a:latin typeface="Calibri" panose="020F0502020204030204"/>
                <a:cs typeface="Arial" panose="020B0604020202020204" pitchFamily="34" charset="0"/>
              </a:rPr>
              <a:t>RRR:</a:t>
            </a:r>
            <a:r>
              <a:rPr lang="en-GB" dirty="0">
                <a:solidFill>
                  <a:prstClr val="black"/>
                </a:solidFill>
                <a:latin typeface="Calibri" panose="020F0502020204030204"/>
                <a:cs typeface="Arial" panose="020B0604020202020204" pitchFamily="34" charset="0"/>
              </a:rPr>
              <a:t>   </a:t>
            </a:r>
            <a:r>
              <a:rPr lang="en-GB" dirty="0" smtClean="0">
                <a:solidFill>
                  <a:prstClr val="black"/>
                </a:solidFill>
                <a:latin typeface="Calibri" panose="020F0502020204030204"/>
                <a:cs typeface="Arial" panose="020B0604020202020204" pitchFamily="34" charset="0"/>
              </a:rPr>
              <a:t>What was Xerxes’ route to the throne?</a:t>
            </a:r>
            <a:endParaRPr lang="en-GB" b="1" dirty="0">
              <a:solidFill>
                <a:prstClr val="black"/>
              </a:solidFill>
              <a:latin typeface="Calibri" panose="020F0502020204030204"/>
              <a:cs typeface="Arial" panose="020B0604020202020204" pitchFamily="34" charset="0"/>
            </a:endParaRPr>
          </a:p>
        </p:txBody>
      </p:sp>
      <p:pic>
        <p:nvPicPr>
          <p:cNvPr id="4" name="Picture 3"/>
          <p:cNvPicPr>
            <a:picLocks noChangeAspect="1"/>
          </p:cNvPicPr>
          <p:nvPr/>
        </p:nvPicPr>
        <p:blipFill>
          <a:blip r:embed="rId3"/>
          <a:stretch>
            <a:fillRect/>
          </a:stretch>
        </p:blipFill>
        <p:spPr>
          <a:xfrm>
            <a:off x="2266157" y="1779376"/>
            <a:ext cx="4033621" cy="2926334"/>
          </a:xfrm>
          <a:prstGeom prst="rect">
            <a:avLst/>
          </a:prstGeom>
        </p:spPr>
      </p:pic>
      <p:pic>
        <p:nvPicPr>
          <p:cNvPr id="2" name="Picture 1"/>
          <p:cNvPicPr>
            <a:picLocks noChangeAspect="1"/>
          </p:cNvPicPr>
          <p:nvPr/>
        </p:nvPicPr>
        <p:blipFill>
          <a:blip r:embed="rId4"/>
          <a:stretch>
            <a:fillRect/>
          </a:stretch>
        </p:blipFill>
        <p:spPr>
          <a:xfrm>
            <a:off x="5471649" y="3000091"/>
            <a:ext cx="3559157" cy="2426418"/>
          </a:xfrm>
          <a:prstGeom prst="rect">
            <a:avLst/>
          </a:prstGeom>
        </p:spPr>
      </p:pic>
    </p:spTree>
    <p:extLst>
      <p:ext uri="{BB962C8B-B14F-4D97-AF65-F5344CB8AC3E}">
        <p14:creationId xmlns:p14="http://schemas.microsoft.com/office/powerpoint/2010/main" val="21253147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78426"/>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Xerxes’ succession to the throne</a:t>
            </a:r>
            <a:endParaRPr lang="en-GB" b="1" u="sng" dirty="0"/>
          </a:p>
        </p:txBody>
      </p:sp>
      <p:sp>
        <p:nvSpPr>
          <p:cNvPr id="3" name="Content Placeholder 2"/>
          <p:cNvSpPr>
            <a:spLocks noGrp="1"/>
          </p:cNvSpPr>
          <p:nvPr>
            <p:ph idx="1"/>
          </p:nvPr>
        </p:nvSpPr>
        <p:spPr>
          <a:xfrm>
            <a:off x="136035" y="870058"/>
            <a:ext cx="3027495" cy="5541091"/>
          </a:xfrm>
        </p:spPr>
        <p:txBody>
          <a:bodyPr>
            <a:noAutofit/>
          </a:bodyPr>
          <a:lstStyle/>
          <a:p>
            <a:pPr marL="0" indent="0">
              <a:buNone/>
            </a:pPr>
            <a:r>
              <a:rPr lang="en-GB" sz="1800" dirty="0" smtClean="0"/>
              <a:t>When Darius died, he left behind him many sons, which meant that Xerxes’ succession was not as simple as it might have seemed. Herodotus tells us that Xerxes was NOT the first born son, and therefore not necessarily the first in line to the throne… </a:t>
            </a:r>
          </a:p>
          <a:p>
            <a:pPr marL="0" indent="0">
              <a:buNone/>
            </a:pPr>
            <a:r>
              <a:rPr lang="en-GB" sz="1800" dirty="0" smtClean="0"/>
              <a:t>However, Xerxes was ambitious and knew he wanted to be king, so he went to the ex-Spartan King, </a:t>
            </a:r>
            <a:r>
              <a:rPr lang="en-GB" sz="1800" dirty="0" err="1" smtClean="0"/>
              <a:t>Demaratus</a:t>
            </a:r>
            <a:r>
              <a:rPr lang="en-GB" sz="1800" dirty="0" smtClean="0"/>
              <a:t>, for advice on the matter!</a:t>
            </a:r>
          </a:p>
          <a:p>
            <a:pPr marL="0" indent="0">
              <a:buNone/>
            </a:pPr>
            <a:r>
              <a:rPr lang="en-GB" sz="1800" dirty="0" err="1" smtClean="0"/>
              <a:t>Demaratus</a:t>
            </a:r>
            <a:r>
              <a:rPr lang="en-GB" sz="1800" dirty="0" smtClean="0"/>
              <a:t> advised Xerxes to argue to follow an old Spartan practise, where the throne was passed to first child born AFTER THE FATHER BECAME KING! For Darius, the first child he had after becoming king was Xerxes!</a:t>
            </a:r>
            <a:endParaRPr lang="en-GB" sz="1800" dirty="0"/>
          </a:p>
        </p:txBody>
      </p:sp>
      <p:sp>
        <p:nvSpPr>
          <p:cNvPr id="4" name="TextBox 3"/>
          <p:cNvSpPr txBox="1"/>
          <p:nvPr/>
        </p:nvSpPr>
        <p:spPr>
          <a:xfrm>
            <a:off x="3163530" y="778281"/>
            <a:ext cx="5845244" cy="2862323"/>
          </a:xfrm>
          <a:prstGeom prst="rect">
            <a:avLst/>
          </a:prstGeom>
          <a:noFill/>
          <a:ln w="28575">
            <a:solidFill>
              <a:schemeClr val="tx1"/>
            </a:solidFill>
            <a:prstDash val="dashDot"/>
          </a:ln>
        </p:spPr>
        <p:txBody>
          <a:bodyPr wrap="square" rtlCol="0">
            <a:spAutoFit/>
          </a:bodyPr>
          <a:lstStyle/>
          <a:p>
            <a:r>
              <a:rPr lang="en-GB" b="1" u="sng" dirty="0" smtClean="0"/>
              <a:t>Persian Inscription commissioned by Xerxes</a:t>
            </a:r>
            <a:endParaRPr lang="en-GB" dirty="0"/>
          </a:p>
          <a:p>
            <a:r>
              <a:rPr lang="en-GB" i="1" dirty="0" smtClean="0"/>
              <a:t>Darius </a:t>
            </a:r>
            <a:r>
              <a:rPr lang="en-GB" i="1" dirty="0"/>
              <a:t>had other sons, but - thus was </a:t>
            </a:r>
            <a:r>
              <a:rPr lang="en-GB" i="1" dirty="0" err="1"/>
              <a:t>Ahuramazda's</a:t>
            </a:r>
            <a:r>
              <a:rPr lang="en-GB" i="1" dirty="0"/>
              <a:t> desire - my father Darius made me the </a:t>
            </a:r>
            <a:r>
              <a:rPr lang="en-GB" i="1" dirty="0" smtClean="0"/>
              <a:t>greatest </a:t>
            </a:r>
            <a:r>
              <a:rPr lang="en-GB" i="1" dirty="0"/>
              <a:t>after himself. When my father Darius went away from the throne, by the grace of </a:t>
            </a:r>
            <a:r>
              <a:rPr lang="en-GB" i="1" dirty="0" err="1"/>
              <a:t>Ahuramazda</a:t>
            </a:r>
            <a:r>
              <a:rPr lang="en-GB" i="1" dirty="0"/>
              <a:t> I became king on my father's throne. </a:t>
            </a:r>
            <a:endParaRPr lang="en-GB" i="1" dirty="0" smtClean="0"/>
          </a:p>
          <a:p>
            <a:endParaRPr lang="en-GB" i="1" dirty="0"/>
          </a:p>
          <a:p>
            <a:r>
              <a:rPr lang="en-GB" i="1" dirty="0" smtClean="0"/>
              <a:t>When </a:t>
            </a:r>
            <a:r>
              <a:rPr lang="en-GB" i="1" dirty="0"/>
              <a:t>I became king, I did much that was excellent. What had been built by my father, I protected, and other I added other buildings. What I built, and what my father built, all that by the grace of </a:t>
            </a:r>
            <a:r>
              <a:rPr lang="en-GB" i="1" dirty="0" err="1"/>
              <a:t>Ahuramazda</a:t>
            </a:r>
            <a:r>
              <a:rPr lang="en-GB" i="1" dirty="0"/>
              <a:t> we built.</a:t>
            </a:r>
          </a:p>
        </p:txBody>
      </p:sp>
      <p:sp>
        <p:nvSpPr>
          <p:cNvPr id="5" name="Rectangle 4"/>
          <p:cNvSpPr/>
          <p:nvPr/>
        </p:nvSpPr>
        <p:spPr>
          <a:xfrm>
            <a:off x="3163530" y="3863698"/>
            <a:ext cx="5845244" cy="285907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b="1" u="sng" dirty="0" smtClean="0"/>
              <a:t>TASK</a:t>
            </a:r>
            <a:r>
              <a:rPr lang="en-GB" sz="1600" dirty="0" smtClean="0"/>
              <a:t>: </a:t>
            </a:r>
            <a:r>
              <a:rPr lang="en-GB" sz="1600" u="sng" dirty="0" smtClean="0"/>
              <a:t>read the source above and answer the following questions</a:t>
            </a:r>
            <a:r>
              <a:rPr lang="en-GB" sz="1600" dirty="0" smtClean="0"/>
              <a:t>;</a:t>
            </a:r>
          </a:p>
          <a:p>
            <a:pPr algn="ctr"/>
            <a:endParaRPr lang="en-GB" sz="1600" dirty="0" smtClean="0"/>
          </a:p>
          <a:p>
            <a:pPr marL="342900" indent="-342900" algn="ctr">
              <a:buFont typeface="+mj-lt"/>
              <a:buAutoNum type="arabicPeriod"/>
            </a:pPr>
            <a:r>
              <a:rPr lang="en-GB" sz="1600" dirty="0" smtClean="0"/>
              <a:t>How does Xerxes present his own succession (</a:t>
            </a:r>
            <a:r>
              <a:rPr lang="en-GB" sz="1600" i="1" dirty="0" smtClean="0"/>
              <a:t>coming to the throne</a:t>
            </a:r>
            <a:r>
              <a:rPr lang="en-GB" sz="1600" dirty="0" smtClean="0"/>
              <a:t>) to the people reading the inscription?</a:t>
            </a:r>
          </a:p>
          <a:p>
            <a:pPr marL="342900" indent="-342900" algn="ctr">
              <a:buFont typeface="+mj-lt"/>
              <a:buAutoNum type="arabicPeriod"/>
            </a:pPr>
            <a:endParaRPr lang="en-GB" sz="1600" dirty="0" smtClean="0"/>
          </a:p>
          <a:p>
            <a:pPr marL="342900" indent="-342900" algn="ctr">
              <a:buFont typeface="+mj-lt"/>
              <a:buAutoNum type="arabicPeriod"/>
            </a:pPr>
            <a:r>
              <a:rPr lang="en-GB" sz="1600" dirty="0" smtClean="0"/>
              <a:t>How does Xerxes justify the fact he became king, even though he wasn’t the first-born son?</a:t>
            </a:r>
          </a:p>
          <a:p>
            <a:pPr marL="342900" indent="-342900" algn="ctr">
              <a:buFont typeface="+mj-lt"/>
              <a:buAutoNum type="arabicPeriod"/>
            </a:pPr>
            <a:endParaRPr lang="en-GB" sz="1600" dirty="0" smtClean="0"/>
          </a:p>
          <a:p>
            <a:pPr marL="342900" indent="-342900" algn="ctr">
              <a:buFont typeface="+mj-lt"/>
              <a:buAutoNum type="arabicPeriod"/>
            </a:pPr>
            <a:r>
              <a:rPr lang="en-GB" sz="1600" dirty="0" smtClean="0"/>
              <a:t>Why do you think Xerxes commissioned this particular section of the inscription?</a:t>
            </a:r>
            <a:endParaRPr lang="en-GB" sz="1600" dirty="0"/>
          </a:p>
        </p:txBody>
      </p:sp>
    </p:spTree>
    <p:extLst>
      <p:ext uri="{BB962C8B-B14F-4D97-AF65-F5344CB8AC3E}">
        <p14:creationId xmlns:p14="http://schemas.microsoft.com/office/powerpoint/2010/main" val="17695367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901521"/>
          </a:xfrm>
        </p:spPr>
        <p:style>
          <a:lnRef idx="0">
            <a:schemeClr val="accent2"/>
          </a:lnRef>
          <a:fillRef idx="3">
            <a:schemeClr val="accent2"/>
          </a:fillRef>
          <a:effectRef idx="3">
            <a:schemeClr val="accent2"/>
          </a:effectRef>
          <a:fontRef idx="minor">
            <a:schemeClr val="lt1"/>
          </a:fontRef>
        </p:style>
        <p:txBody>
          <a:bodyPr>
            <a:normAutofit/>
          </a:bodyPr>
          <a:lstStyle/>
          <a:p>
            <a:r>
              <a:rPr lang="en-GB" sz="3200" b="1" u="sng" dirty="0" smtClean="0"/>
              <a:t>Xerxes’ succession to the throne - Herodotus</a:t>
            </a:r>
            <a:endParaRPr lang="en-GB" sz="3200" b="1" u="sng" dirty="0"/>
          </a:p>
        </p:txBody>
      </p:sp>
      <p:sp>
        <p:nvSpPr>
          <p:cNvPr id="3" name="Content Placeholder 2"/>
          <p:cNvSpPr>
            <a:spLocks noGrp="1"/>
          </p:cNvSpPr>
          <p:nvPr>
            <p:ph idx="1"/>
          </p:nvPr>
        </p:nvSpPr>
        <p:spPr>
          <a:xfrm>
            <a:off x="82909" y="1016143"/>
            <a:ext cx="3899155" cy="1716066"/>
          </a:xfrm>
        </p:spPr>
        <p:txBody>
          <a:bodyPr>
            <a:noAutofit/>
          </a:bodyPr>
          <a:lstStyle/>
          <a:p>
            <a:pPr marL="0" indent="0">
              <a:buNone/>
            </a:pPr>
            <a:r>
              <a:rPr lang="en-GB" sz="1800" b="1" u="sng" dirty="0" smtClean="0"/>
              <a:t>TASK</a:t>
            </a:r>
            <a:r>
              <a:rPr lang="en-GB" sz="1800" dirty="0" smtClean="0"/>
              <a:t>: read the section on Herodotus and use the information to plan a 15marker exam question.</a:t>
            </a:r>
          </a:p>
          <a:p>
            <a:pPr marL="0" indent="0">
              <a:buNone/>
            </a:pPr>
            <a:endParaRPr lang="en-GB" sz="1800" dirty="0"/>
          </a:p>
        </p:txBody>
      </p:sp>
      <p:sp>
        <p:nvSpPr>
          <p:cNvPr id="4" name="TextBox 3"/>
          <p:cNvSpPr txBox="1"/>
          <p:nvPr/>
        </p:nvSpPr>
        <p:spPr>
          <a:xfrm>
            <a:off x="4092677" y="1061864"/>
            <a:ext cx="4964391" cy="4878259"/>
          </a:xfrm>
          <a:prstGeom prst="rect">
            <a:avLst/>
          </a:prstGeom>
          <a:noFill/>
          <a:ln w="28575">
            <a:solidFill>
              <a:schemeClr val="tx1"/>
            </a:solidFill>
            <a:prstDash val="dashDot"/>
          </a:ln>
        </p:spPr>
        <p:txBody>
          <a:bodyPr wrap="square" rtlCol="0">
            <a:spAutoFit/>
          </a:bodyPr>
          <a:lstStyle/>
          <a:p>
            <a:r>
              <a:rPr lang="en-GB" sz="1200" b="1" u="sng" dirty="0" smtClean="0"/>
              <a:t>Herodotus’ account of Xerxes’ succession</a:t>
            </a:r>
          </a:p>
          <a:p>
            <a:endParaRPr lang="en-GB" sz="1200" dirty="0"/>
          </a:p>
          <a:p>
            <a:pPr>
              <a:lnSpc>
                <a:spcPct val="150000"/>
              </a:lnSpc>
            </a:pPr>
            <a:r>
              <a:rPr lang="en-GB" sz="1200" dirty="0"/>
              <a:t>W</a:t>
            </a:r>
            <a:r>
              <a:rPr lang="en-GB" sz="1200" dirty="0" smtClean="0"/>
              <a:t>hile </a:t>
            </a:r>
            <a:r>
              <a:rPr lang="en-GB" sz="1200" dirty="0"/>
              <a:t>Darius was making preparations against Egypt and Athens, a </a:t>
            </a:r>
            <a:r>
              <a:rPr lang="en-GB" sz="1200" dirty="0" smtClean="0"/>
              <a:t>great argument began amongst his </a:t>
            </a:r>
            <a:r>
              <a:rPr lang="en-GB" sz="1200" dirty="0"/>
              <a:t>sons concerning the chief power in the land. They held that before his army marched he must declare an heir to the kingship according to Persian law</a:t>
            </a:r>
            <a:r>
              <a:rPr lang="en-GB" sz="1200" dirty="0" smtClean="0"/>
              <a:t>.</a:t>
            </a:r>
            <a:r>
              <a:rPr lang="en-GB" sz="1200" i="1" dirty="0"/>
              <a:t> </a:t>
            </a:r>
            <a:r>
              <a:rPr lang="en-GB" sz="1200" dirty="0"/>
              <a:t>Three sons had been born to Darius before he became king by his first wife, the daughter of </a:t>
            </a:r>
            <a:r>
              <a:rPr lang="en-GB" sz="1200" dirty="0" err="1"/>
              <a:t>Gobryas</a:t>
            </a:r>
            <a:r>
              <a:rPr lang="en-GB" sz="1200" dirty="0"/>
              <a:t>, and four more after he became king by </a:t>
            </a:r>
            <a:r>
              <a:rPr lang="en-GB" sz="1200" dirty="0" err="1"/>
              <a:t>Atossa</a:t>
            </a:r>
            <a:r>
              <a:rPr lang="en-GB" sz="1200" dirty="0"/>
              <a:t> daughter of Cyrus. </a:t>
            </a:r>
            <a:r>
              <a:rPr lang="en-GB" sz="1200" dirty="0" err="1"/>
              <a:t>Artobazanes</a:t>
            </a:r>
            <a:r>
              <a:rPr lang="en-GB" sz="1200" dirty="0"/>
              <a:t> was the oldest of the earlier sons, Xerxes of the later</a:t>
            </a:r>
            <a:r>
              <a:rPr lang="en-GB" sz="1200" dirty="0" smtClean="0"/>
              <a:t>; </a:t>
            </a:r>
            <a:r>
              <a:rPr lang="en-GB" sz="1200" dirty="0"/>
              <a:t>and as sons of different mothers they were rivals. </a:t>
            </a:r>
            <a:r>
              <a:rPr lang="en-GB" sz="1200" dirty="0" err="1"/>
              <a:t>Artobazanes</a:t>
            </a:r>
            <a:r>
              <a:rPr lang="en-GB" sz="1200" dirty="0"/>
              <a:t> pleaded that he was the oldest of all Darius' offspring and that it was everywhere customary that the eldest should rule; Xerxes argued that he was the son of Cyrus' daughter </a:t>
            </a:r>
            <a:r>
              <a:rPr lang="en-GB" sz="1200" dirty="0" err="1"/>
              <a:t>Atossa</a:t>
            </a:r>
            <a:r>
              <a:rPr lang="en-GB" sz="1200" dirty="0"/>
              <a:t> and that it was Cyrus who had won the Persians their </a:t>
            </a:r>
            <a:r>
              <a:rPr lang="en-GB" sz="1200" dirty="0" smtClean="0"/>
              <a:t>freedom… </a:t>
            </a:r>
            <a:r>
              <a:rPr lang="en-GB" sz="1200" dirty="0" err="1" smtClean="0"/>
              <a:t>Demaratus</a:t>
            </a:r>
            <a:r>
              <a:rPr lang="en-GB" sz="1200" dirty="0" smtClean="0"/>
              <a:t> then </a:t>
            </a:r>
            <a:r>
              <a:rPr lang="en-GB" sz="1200" dirty="0"/>
              <a:t>came and advised </a:t>
            </a:r>
            <a:r>
              <a:rPr lang="en-GB" sz="1200" dirty="0" smtClean="0"/>
              <a:t>Xerxes that as </a:t>
            </a:r>
            <a:r>
              <a:rPr lang="en-GB" sz="1200" dirty="0"/>
              <a:t>he had been born when Darius was already king and ruler of </a:t>
            </a:r>
            <a:r>
              <a:rPr lang="en-GB" sz="1200" dirty="0" smtClean="0"/>
              <a:t>Persia, Xerxes could do as they did in Sparta, where it </a:t>
            </a:r>
            <a:r>
              <a:rPr lang="en-GB" sz="1200" dirty="0"/>
              <a:t>was customary </a:t>
            </a:r>
            <a:r>
              <a:rPr lang="en-GB" sz="1200" dirty="0" smtClean="0"/>
              <a:t>that </a:t>
            </a:r>
            <a:r>
              <a:rPr lang="en-GB" sz="1200" dirty="0"/>
              <a:t>the succession to the kingship belongs to </a:t>
            </a:r>
            <a:r>
              <a:rPr lang="en-GB" sz="1200" dirty="0" smtClean="0"/>
              <a:t>the son before after the father becomes king. </a:t>
            </a:r>
            <a:r>
              <a:rPr lang="en-GB" sz="1200" dirty="0"/>
              <a:t>Xerxes followed </a:t>
            </a:r>
            <a:r>
              <a:rPr lang="en-GB" sz="1200" dirty="0" err="1"/>
              <a:t>Demaratus</a:t>
            </a:r>
            <a:r>
              <a:rPr lang="en-GB" sz="1200" dirty="0"/>
              <a:t> advice, and Darius judged his plea to be just and declared him king. </a:t>
            </a:r>
            <a:endParaRPr lang="en-GB" sz="1200" i="1" dirty="0"/>
          </a:p>
        </p:txBody>
      </p:sp>
      <p:sp>
        <p:nvSpPr>
          <p:cNvPr id="5" name="Rectangle 4"/>
          <p:cNvSpPr/>
          <p:nvPr/>
        </p:nvSpPr>
        <p:spPr>
          <a:xfrm>
            <a:off x="82908" y="1932039"/>
            <a:ext cx="3810666" cy="1571016"/>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4. Using the details from your passage and your own knowledge, how similar was Xerxes succession to the throne, compared to the other Kings?</a:t>
            </a:r>
            <a:endParaRPr lang="en-GB" dirty="0"/>
          </a:p>
        </p:txBody>
      </p:sp>
      <p:sp>
        <p:nvSpPr>
          <p:cNvPr id="7" name="TextBox 6"/>
          <p:cNvSpPr txBox="1"/>
          <p:nvPr/>
        </p:nvSpPr>
        <p:spPr>
          <a:xfrm>
            <a:off x="131202" y="3590244"/>
            <a:ext cx="3762372" cy="3046988"/>
          </a:xfrm>
          <a:prstGeom prst="rect">
            <a:avLst/>
          </a:prstGeom>
          <a:noFill/>
        </p:spPr>
        <p:txBody>
          <a:bodyPr wrap="square" rtlCol="0">
            <a:spAutoFit/>
          </a:bodyPr>
          <a:lstStyle/>
          <a:p>
            <a:r>
              <a:rPr lang="en-GB" sz="1600" b="1" u="sng" dirty="0" smtClean="0"/>
              <a:t>Your plan needs to include;</a:t>
            </a:r>
          </a:p>
          <a:p>
            <a:endParaRPr lang="en-GB" sz="1600" b="1" u="sng" dirty="0" smtClean="0"/>
          </a:p>
          <a:p>
            <a:pPr marL="285750" indent="-285750">
              <a:buFont typeface="Wingdings" panose="05000000000000000000" pitchFamily="2" charset="2"/>
              <a:buChar char="ü"/>
            </a:pPr>
            <a:r>
              <a:rPr lang="en-GB" sz="1600" b="1" dirty="0" smtClean="0"/>
              <a:t>One way </a:t>
            </a:r>
            <a:r>
              <a:rPr lang="en-GB" sz="1600" dirty="0" smtClean="0"/>
              <a:t>in which Xerxes’ succession is </a:t>
            </a:r>
            <a:r>
              <a:rPr lang="en-GB" sz="1600" u="sng" dirty="0" smtClean="0"/>
              <a:t>SIMILAR</a:t>
            </a:r>
            <a:r>
              <a:rPr lang="en-GB" sz="1600" dirty="0" smtClean="0"/>
              <a:t> to that of another king.</a:t>
            </a:r>
          </a:p>
          <a:p>
            <a:pPr marL="285750" indent="-285750">
              <a:buFont typeface="Wingdings" panose="05000000000000000000" pitchFamily="2" charset="2"/>
              <a:buChar char="ü"/>
            </a:pPr>
            <a:r>
              <a:rPr lang="en-GB" sz="1600" b="1" dirty="0" smtClean="0"/>
              <a:t>One way</a:t>
            </a:r>
            <a:r>
              <a:rPr lang="en-GB" sz="1600" dirty="0" smtClean="0"/>
              <a:t> in which Xerxes’ succession is </a:t>
            </a:r>
            <a:r>
              <a:rPr lang="en-GB" sz="1600" u="sng" dirty="0" smtClean="0"/>
              <a:t>DIFFERENT</a:t>
            </a:r>
            <a:r>
              <a:rPr lang="en-GB" sz="1600" dirty="0" smtClean="0"/>
              <a:t> to that of another king.</a:t>
            </a:r>
          </a:p>
          <a:p>
            <a:pPr marL="285750" indent="-285750">
              <a:buFont typeface="Wingdings" panose="05000000000000000000" pitchFamily="2" charset="2"/>
              <a:buChar char="ü"/>
            </a:pPr>
            <a:r>
              <a:rPr lang="en-GB" sz="1600" dirty="0" smtClean="0"/>
              <a:t>An overall </a:t>
            </a:r>
            <a:r>
              <a:rPr lang="en-GB" sz="1600" u="sng" dirty="0" smtClean="0"/>
              <a:t>CONCLUSION</a:t>
            </a:r>
            <a:r>
              <a:rPr lang="en-GB" sz="1600" dirty="0" smtClean="0"/>
              <a:t> on whether his succession is more similar or different to other kings. </a:t>
            </a:r>
          </a:p>
          <a:p>
            <a:pPr marL="285750" indent="-285750">
              <a:buFont typeface="Wingdings" panose="05000000000000000000" pitchFamily="2" charset="2"/>
              <a:buChar char="ü"/>
            </a:pPr>
            <a:endParaRPr lang="en-GB" sz="1600" dirty="0" smtClean="0"/>
          </a:p>
          <a:p>
            <a:pPr marL="285750" indent="-285750">
              <a:buFont typeface="Wingdings" panose="05000000000000000000" pitchFamily="2" charset="2"/>
              <a:buChar char="Ø"/>
            </a:pPr>
            <a:r>
              <a:rPr lang="en-GB" sz="1600" dirty="0" smtClean="0"/>
              <a:t>A THIRD similarity/ difference to discuss. </a:t>
            </a:r>
            <a:endParaRPr lang="en-GB" sz="1600" dirty="0"/>
          </a:p>
        </p:txBody>
      </p:sp>
    </p:spTree>
    <p:extLst>
      <p:ext uri="{BB962C8B-B14F-4D97-AF65-F5344CB8AC3E}">
        <p14:creationId xmlns:p14="http://schemas.microsoft.com/office/powerpoint/2010/main" val="1289101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141249" y="125190"/>
            <a:ext cx="8909379" cy="5568192"/>
          </a:xfrm>
          <a:prstGeom prst="rect">
            <a:avLst/>
          </a:prstGeom>
          <a:noFill/>
          <a:ln w="28575">
            <a:solidFill>
              <a:schemeClr val="tx1"/>
            </a:solidFill>
            <a:prstDash val="solid"/>
          </a:ln>
        </p:spPr>
        <p:txBody>
          <a:bodyPr wrap="square" rtlCol="0">
            <a:spAutoFit/>
          </a:bodyPr>
          <a:lstStyle/>
          <a:p>
            <a:r>
              <a:rPr lang="en-GB" sz="1600" b="1" u="sng" dirty="0" smtClean="0"/>
              <a:t>Herodotus’ account of Xerxes’ succession</a:t>
            </a:r>
          </a:p>
          <a:p>
            <a:endParaRPr lang="en-GB" sz="1600" b="1" u="sng" dirty="0"/>
          </a:p>
          <a:p>
            <a:endParaRPr lang="en-GB" sz="1600" dirty="0"/>
          </a:p>
          <a:p>
            <a:pPr>
              <a:lnSpc>
                <a:spcPct val="150000"/>
              </a:lnSpc>
            </a:pPr>
            <a:r>
              <a:rPr lang="en-GB" sz="1600" dirty="0"/>
              <a:t>W</a:t>
            </a:r>
            <a:r>
              <a:rPr lang="en-GB" sz="1600" dirty="0" smtClean="0"/>
              <a:t>hile </a:t>
            </a:r>
            <a:r>
              <a:rPr lang="en-GB" sz="1600" dirty="0"/>
              <a:t>Darius was making preparations against Egypt and Athens, a </a:t>
            </a:r>
            <a:r>
              <a:rPr lang="en-GB" sz="1600" dirty="0" smtClean="0"/>
              <a:t>great argument began amongst his </a:t>
            </a:r>
            <a:r>
              <a:rPr lang="en-GB" sz="1600" dirty="0"/>
              <a:t>sons concerning the chief power in the land. They held that before his army marched he must declare an heir to the kingship according to Persian law</a:t>
            </a:r>
            <a:r>
              <a:rPr lang="en-GB" sz="1600" dirty="0" smtClean="0"/>
              <a:t>.</a:t>
            </a:r>
            <a:r>
              <a:rPr lang="en-GB" sz="1600" i="1" dirty="0"/>
              <a:t> </a:t>
            </a:r>
            <a:r>
              <a:rPr lang="en-GB" sz="1600" dirty="0"/>
              <a:t>Three sons had been born to Darius before he became king by his first wife, the daughter of </a:t>
            </a:r>
            <a:r>
              <a:rPr lang="en-GB" sz="1600" dirty="0" err="1"/>
              <a:t>Gobryas</a:t>
            </a:r>
            <a:r>
              <a:rPr lang="en-GB" sz="1600" dirty="0"/>
              <a:t>, and four more after he became king by </a:t>
            </a:r>
            <a:r>
              <a:rPr lang="en-GB" sz="1600" dirty="0" err="1"/>
              <a:t>Atossa</a:t>
            </a:r>
            <a:r>
              <a:rPr lang="en-GB" sz="1600" dirty="0"/>
              <a:t> daughter of Cyrus. </a:t>
            </a:r>
            <a:r>
              <a:rPr lang="en-GB" sz="1600" dirty="0" err="1"/>
              <a:t>Artobazanes</a:t>
            </a:r>
            <a:r>
              <a:rPr lang="en-GB" sz="1600" dirty="0"/>
              <a:t> was the oldest of the earlier sons, Xerxes of the later</a:t>
            </a:r>
            <a:r>
              <a:rPr lang="en-GB" sz="1600" dirty="0" smtClean="0"/>
              <a:t>; </a:t>
            </a:r>
            <a:r>
              <a:rPr lang="en-GB" sz="1600" dirty="0"/>
              <a:t>and as sons of different mothers they were rivals. </a:t>
            </a:r>
            <a:r>
              <a:rPr lang="en-GB" sz="1600" dirty="0" err="1"/>
              <a:t>Artobazanes</a:t>
            </a:r>
            <a:r>
              <a:rPr lang="en-GB" sz="1600" dirty="0"/>
              <a:t> pleaded that he was the oldest of all Darius' offspring and that it was everywhere customary that the eldest should rule; Xerxes argued that he was the son of Cyrus' daughter </a:t>
            </a:r>
            <a:r>
              <a:rPr lang="en-GB" sz="1600" dirty="0" err="1"/>
              <a:t>Atossa</a:t>
            </a:r>
            <a:r>
              <a:rPr lang="en-GB" sz="1600" dirty="0"/>
              <a:t> and that it was Cyrus who had won the Persians their </a:t>
            </a:r>
            <a:r>
              <a:rPr lang="en-GB" sz="1600" dirty="0" smtClean="0"/>
              <a:t>freedom… </a:t>
            </a:r>
            <a:r>
              <a:rPr lang="en-GB" sz="1600" dirty="0" err="1" smtClean="0"/>
              <a:t>Demaratus</a:t>
            </a:r>
            <a:r>
              <a:rPr lang="en-GB" sz="1600" dirty="0" smtClean="0"/>
              <a:t> then </a:t>
            </a:r>
            <a:r>
              <a:rPr lang="en-GB" sz="1600" dirty="0"/>
              <a:t>came and advised </a:t>
            </a:r>
            <a:r>
              <a:rPr lang="en-GB" sz="1600" dirty="0" smtClean="0"/>
              <a:t>Xerxes that as </a:t>
            </a:r>
            <a:r>
              <a:rPr lang="en-GB" sz="1600" dirty="0"/>
              <a:t>he had been born when Darius was already king and ruler of </a:t>
            </a:r>
            <a:r>
              <a:rPr lang="en-GB" sz="1600" dirty="0" smtClean="0"/>
              <a:t>Persia, Xerxes could do as they did in Sparta, where it </a:t>
            </a:r>
            <a:r>
              <a:rPr lang="en-GB" sz="1600" dirty="0"/>
              <a:t>was customary </a:t>
            </a:r>
            <a:r>
              <a:rPr lang="en-GB" sz="1600" dirty="0" smtClean="0"/>
              <a:t>that </a:t>
            </a:r>
            <a:r>
              <a:rPr lang="en-GB" sz="1600" dirty="0"/>
              <a:t>the succession to the kingship belongs to </a:t>
            </a:r>
            <a:r>
              <a:rPr lang="en-GB" sz="1600" dirty="0" smtClean="0"/>
              <a:t>the son before after the father becomes king. </a:t>
            </a:r>
            <a:r>
              <a:rPr lang="en-GB" sz="1600" dirty="0"/>
              <a:t>Xerxes followed Demaratus advice, and Darius judged his plea to be just and declared him king. </a:t>
            </a:r>
            <a:endParaRPr lang="en-GB" sz="1600" dirty="0" smtClean="0"/>
          </a:p>
          <a:p>
            <a:pPr>
              <a:lnSpc>
                <a:spcPct val="150000"/>
              </a:lnSpc>
            </a:pPr>
            <a:endParaRPr lang="en-GB" sz="1400" i="1" dirty="0"/>
          </a:p>
        </p:txBody>
      </p:sp>
    </p:spTree>
    <p:extLst>
      <p:ext uri="{BB962C8B-B14F-4D97-AF65-F5344CB8AC3E}">
        <p14:creationId xmlns:p14="http://schemas.microsoft.com/office/powerpoint/2010/main" val="37590038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48929"/>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sz="4000" b="1" u="sng" dirty="0" smtClean="0"/>
              <a:t>Revolts in Egypt and Babylon</a:t>
            </a:r>
            <a:endParaRPr lang="en-GB" sz="4000" b="1" u="sng" dirty="0"/>
          </a:p>
        </p:txBody>
      </p:sp>
      <p:sp>
        <p:nvSpPr>
          <p:cNvPr id="3" name="Content Placeholder 2"/>
          <p:cNvSpPr>
            <a:spLocks noGrp="1"/>
          </p:cNvSpPr>
          <p:nvPr>
            <p:ph idx="1"/>
          </p:nvPr>
        </p:nvSpPr>
        <p:spPr>
          <a:xfrm>
            <a:off x="64965" y="762346"/>
            <a:ext cx="4712863" cy="6076695"/>
          </a:xfrm>
        </p:spPr>
        <p:txBody>
          <a:bodyPr>
            <a:noAutofit/>
          </a:bodyPr>
          <a:lstStyle/>
          <a:p>
            <a:pPr marL="0" indent="0">
              <a:buNone/>
            </a:pPr>
            <a:r>
              <a:rPr lang="en-GB" sz="1400" dirty="0" smtClean="0"/>
              <a:t>The Egyptians had revolted from the Persian empire in the final years of Darius’ reign, it is not clear what lead to them revolting, but it was probably a combination of factors. Darius was ageing and nearing the end of his life, they may have drawn inspiration after the Persian loss of the battle of Marathon and they may have resented having to pay and contribute to the large fleet that Darius was preparing for a second invasion.</a:t>
            </a:r>
          </a:p>
          <a:p>
            <a:pPr marL="0" indent="0">
              <a:buNone/>
            </a:pPr>
            <a:r>
              <a:rPr lang="en-GB" sz="1400" dirty="0" smtClean="0"/>
              <a:t>Xerxes approached Egypt, where </a:t>
            </a:r>
            <a:r>
              <a:rPr lang="en-GB" sz="1400" dirty="0"/>
              <a:t>a usurper had been governing for two years. But he was forced to use much stronger methods than had Darius: in 484 BC he ravaged </a:t>
            </a:r>
            <a:r>
              <a:rPr lang="en-GB" sz="1400" dirty="0" smtClean="0"/>
              <a:t>the area and reduced the country to a condition of near slavery.</a:t>
            </a:r>
          </a:p>
          <a:p>
            <a:pPr marL="0" indent="0">
              <a:buNone/>
            </a:pPr>
            <a:endParaRPr lang="en-GB" sz="1400" dirty="0" smtClean="0"/>
          </a:p>
          <a:p>
            <a:pPr marL="0" indent="0">
              <a:buNone/>
            </a:pPr>
            <a:r>
              <a:rPr lang="en-GB" sz="1400" dirty="0" smtClean="0"/>
              <a:t>Xerxes </a:t>
            </a:r>
            <a:r>
              <a:rPr lang="en-GB" sz="1400" dirty="0"/>
              <a:t>then learned of the revolt of Babylon, where </a:t>
            </a:r>
            <a:r>
              <a:rPr lang="en-GB" sz="1400" dirty="0" smtClean="0"/>
              <a:t>two pretenders </a:t>
            </a:r>
            <a:r>
              <a:rPr lang="en-GB" sz="1400" dirty="0"/>
              <a:t>had </a:t>
            </a:r>
            <a:r>
              <a:rPr lang="en-GB" sz="1400" dirty="0" smtClean="0"/>
              <a:t>appeared, as a result a </a:t>
            </a:r>
            <a:r>
              <a:rPr lang="en-GB" sz="1400" dirty="0"/>
              <a:t>violent repression </a:t>
            </a:r>
            <a:r>
              <a:rPr lang="en-GB" sz="1400" dirty="0" smtClean="0"/>
              <a:t>ensued. </a:t>
            </a:r>
            <a:r>
              <a:rPr lang="en-GB" sz="1400" dirty="0"/>
              <a:t>Babylon's fortresses were torn down, its temples pillaged, and the statue of Marduk destroyed; this latter act had great political significance: Xerxes was no longer able to "take the hand of" (receive the </a:t>
            </a:r>
            <a:r>
              <a:rPr lang="en-GB" sz="1400" dirty="0" smtClean="0"/>
              <a:t>patronage of) the Babylonian god. </a:t>
            </a:r>
          </a:p>
          <a:p>
            <a:pPr marL="0" indent="0">
              <a:buNone/>
            </a:pPr>
            <a:r>
              <a:rPr lang="en-GB" sz="1400" dirty="0" smtClean="0"/>
              <a:t>Xerxes hints at his issues with Babylon when he commissions an inscription attacking the god </a:t>
            </a:r>
            <a:r>
              <a:rPr lang="en-GB" sz="1400" dirty="0" err="1" smtClean="0"/>
              <a:t>Daevas</a:t>
            </a:r>
            <a:r>
              <a:rPr lang="en-GB" sz="1400" dirty="0" smtClean="0"/>
              <a:t>, who is thought to be the patron god of Babylon at the time of the rebellion.</a:t>
            </a:r>
          </a:p>
        </p:txBody>
      </p:sp>
      <p:sp>
        <p:nvSpPr>
          <p:cNvPr id="4" name="TextBox 3"/>
          <p:cNvSpPr txBox="1"/>
          <p:nvPr/>
        </p:nvSpPr>
        <p:spPr>
          <a:xfrm>
            <a:off x="4777826" y="1008623"/>
            <a:ext cx="4230709" cy="1815882"/>
          </a:xfrm>
          <a:prstGeom prst="rect">
            <a:avLst/>
          </a:prstGeom>
          <a:solidFill>
            <a:schemeClr val="bg1"/>
          </a:solidFill>
          <a:ln>
            <a:solidFill>
              <a:schemeClr val="tx1"/>
            </a:solidFill>
          </a:ln>
        </p:spPr>
        <p:txBody>
          <a:bodyPr wrap="square" rtlCol="0">
            <a:spAutoFit/>
          </a:bodyPr>
          <a:lstStyle/>
          <a:p>
            <a:r>
              <a:rPr lang="en-GB" sz="1400" b="1" u="sng" dirty="0" smtClean="0"/>
              <a:t>Persian Inscription hinting at Babylon</a:t>
            </a:r>
          </a:p>
          <a:p>
            <a:endParaRPr lang="en-GB" sz="1400" b="1" u="sng" dirty="0" smtClean="0"/>
          </a:p>
          <a:p>
            <a:r>
              <a:rPr lang="en-GB" sz="1400" i="1" dirty="0" smtClean="0"/>
              <a:t>And </a:t>
            </a:r>
            <a:r>
              <a:rPr lang="en-GB" sz="1400" i="1" dirty="0"/>
              <a:t>among these countries (in rebellion) there was one where, previously, </a:t>
            </a:r>
            <a:r>
              <a:rPr lang="en-GB" sz="1400" i="1" dirty="0" err="1" smtClean="0"/>
              <a:t>Daevas</a:t>
            </a:r>
            <a:r>
              <a:rPr lang="en-GB" sz="1400" i="1" dirty="0" smtClean="0"/>
              <a:t> </a:t>
            </a:r>
            <a:r>
              <a:rPr lang="en-GB" sz="1400" i="1" dirty="0"/>
              <a:t>had been worshipped. Afterward, through </a:t>
            </a:r>
            <a:r>
              <a:rPr lang="en-GB" sz="1400" i="1" dirty="0" err="1" smtClean="0"/>
              <a:t>AhuraMazda's</a:t>
            </a:r>
            <a:r>
              <a:rPr lang="en-GB" sz="1400" i="1" dirty="0" smtClean="0"/>
              <a:t> </a:t>
            </a:r>
            <a:r>
              <a:rPr lang="en-GB" sz="1400" i="1" dirty="0"/>
              <a:t>favour, I destroyed this sanctuary of </a:t>
            </a:r>
            <a:r>
              <a:rPr lang="en-GB" sz="1400" i="1" dirty="0" err="1" smtClean="0"/>
              <a:t>Daevas</a:t>
            </a:r>
            <a:r>
              <a:rPr lang="en-GB" sz="1400" i="1" dirty="0" smtClean="0"/>
              <a:t> </a:t>
            </a:r>
            <a:r>
              <a:rPr lang="en-GB" sz="1400" i="1" dirty="0"/>
              <a:t>and proclaimed, "Let </a:t>
            </a:r>
            <a:r>
              <a:rPr lang="en-GB" sz="1400" i="1" dirty="0" err="1" smtClean="0"/>
              <a:t>Daevas</a:t>
            </a:r>
            <a:r>
              <a:rPr lang="en-GB" sz="1400" i="1" dirty="0" smtClean="0"/>
              <a:t> </a:t>
            </a:r>
            <a:r>
              <a:rPr lang="en-GB" sz="1400" i="1" dirty="0"/>
              <a:t>not be worshipped!" There, where </a:t>
            </a:r>
            <a:r>
              <a:rPr lang="en-GB" sz="1400" i="1" dirty="0" err="1" smtClean="0"/>
              <a:t>Daevas</a:t>
            </a:r>
            <a:r>
              <a:rPr lang="en-GB" sz="1400" i="1" dirty="0" smtClean="0"/>
              <a:t> </a:t>
            </a:r>
            <a:r>
              <a:rPr lang="en-GB" sz="1400" i="1" dirty="0"/>
              <a:t>had been worshipped before, I worshipped </a:t>
            </a:r>
            <a:r>
              <a:rPr lang="en-GB" sz="1400" i="1" dirty="0" err="1"/>
              <a:t>Ahura</a:t>
            </a:r>
            <a:r>
              <a:rPr lang="en-GB" sz="1400" i="1" dirty="0"/>
              <a:t> Mazda.</a:t>
            </a:r>
          </a:p>
        </p:txBody>
      </p:sp>
      <p:sp>
        <p:nvSpPr>
          <p:cNvPr id="5" name="TextBox 4"/>
          <p:cNvSpPr txBox="1"/>
          <p:nvPr/>
        </p:nvSpPr>
        <p:spPr>
          <a:xfrm>
            <a:off x="4777828" y="2946852"/>
            <a:ext cx="4230707" cy="1600438"/>
          </a:xfrm>
          <a:prstGeom prst="rect">
            <a:avLst/>
          </a:prstGeom>
          <a:solidFill>
            <a:schemeClr val="bg1"/>
          </a:solidFill>
          <a:ln>
            <a:solidFill>
              <a:schemeClr val="tx1"/>
            </a:solidFill>
          </a:ln>
        </p:spPr>
        <p:txBody>
          <a:bodyPr wrap="square" rtlCol="0">
            <a:spAutoFit/>
          </a:bodyPr>
          <a:lstStyle/>
          <a:p>
            <a:r>
              <a:rPr lang="en-GB" sz="1400" b="1" u="sng" dirty="0" smtClean="0"/>
              <a:t>Herodotus writing about the conquest of Egypt</a:t>
            </a:r>
          </a:p>
          <a:p>
            <a:endParaRPr lang="en-GB" sz="1400" b="1" u="sng" dirty="0" smtClean="0"/>
          </a:p>
          <a:p>
            <a:r>
              <a:rPr lang="en-GB" sz="1400" i="1" dirty="0" smtClean="0"/>
              <a:t>Xerxes first marched against the rebels in the year after Darius death. He subdued them and laid Egypt under a much harder slavery than in the time of Darius, and he handed it over to Achaemenes, his own brother and Darius' son.</a:t>
            </a:r>
            <a:endParaRPr lang="en-GB" sz="1400" i="1" dirty="0"/>
          </a:p>
        </p:txBody>
      </p:sp>
      <p:sp>
        <p:nvSpPr>
          <p:cNvPr id="7" name="Rectangle 6"/>
          <p:cNvSpPr/>
          <p:nvPr/>
        </p:nvSpPr>
        <p:spPr>
          <a:xfrm>
            <a:off x="4810259" y="4701131"/>
            <a:ext cx="4230707" cy="189633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400" dirty="0" smtClean="0"/>
              <a:t>Using details from both sources, and your own knowledge, what can we learn about Xerxes and his first few years in power?</a:t>
            </a:r>
          </a:p>
          <a:p>
            <a:pPr algn="ctr"/>
            <a:endParaRPr lang="en-GB" sz="1400" dirty="0" smtClean="0"/>
          </a:p>
          <a:p>
            <a:pPr marL="285750" indent="-285750" algn="ctr">
              <a:buFontTx/>
              <a:buChar char="-"/>
            </a:pPr>
            <a:r>
              <a:rPr lang="en-GB" sz="1400" dirty="0" smtClean="0"/>
              <a:t>Make at least 3 points of discussion</a:t>
            </a:r>
          </a:p>
          <a:p>
            <a:pPr algn="ctr"/>
            <a:r>
              <a:rPr lang="en-GB" sz="1400" b="1" u="sng" dirty="0" smtClean="0"/>
              <a:t>CHALLENGE</a:t>
            </a:r>
            <a:r>
              <a:rPr lang="en-GB" sz="1400" dirty="0" smtClean="0"/>
              <a:t>: using a question strip, turn this question into a practise ques 3/ 10marker.</a:t>
            </a:r>
            <a:endParaRPr lang="en-GB" sz="1400" dirty="0"/>
          </a:p>
        </p:txBody>
      </p:sp>
    </p:spTree>
    <p:extLst>
      <p:ext uri="{BB962C8B-B14F-4D97-AF65-F5344CB8AC3E}">
        <p14:creationId xmlns:p14="http://schemas.microsoft.com/office/powerpoint/2010/main" val="39757331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173362" y="119331"/>
            <a:ext cx="8780675" cy="4533537"/>
          </a:xfrm>
          <a:prstGeom prst="rect">
            <a:avLst/>
          </a:prstGeom>
        </p:spPr>
      </p:pic>
      <p:sp>
        <p:nvSpPr>
          <p:cNvPr id="5" name="Rectangle 4"/>
          <p:cNvSpPr/>
          <p:nvPr/>
        </p:nvSpPr>
        <p:spPr>
          <a:xfrm>
            <a:off x="251138" y="4787805"/>
            <a:ext cx="8615966" cy="187057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000" b="1" u="sng" dirty="0" smtClean="0"/>
              <a:t>This carving depicts Xerxes as crowned prince, standing behind his Father, Darius on the throne.</a:t>
            </a:r>
          </a:p>
          <a:p>
            <a:pPr algn="ctr"/>
            <a:endParaRPr lang="en-GB" sz="2000" dirty="0" smtClean="0"/>
          </a:p>
          <a:p>
            <a:pPr algn="ctr"/>
            <a:r>
              <a:rPr lang="en-GB" sz="2000" dirty="0" smtClean="0"/>
              <a:t>How true to life do you consider this carving to be? Is it a realistic depiction of Xerxes’ succession and the kind of king he became? – from what you know so far!</a:t>
            </a:r>
            <a:endParaRPr lang="en-GB" sz="2000" dirty="0"/>
          </a:p>
        </p:txBody>
      </p:sp>
    </p:spTree>
    <p:extLst>
      <p:ext uri="{BB962C8B-B14F-4D97-AF65-F5344CB8AC3E}">
        <p14:creationId xmlns:p14="http://schemas.microsoft.com/office/powerpoint/2010/main" val="6016557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1432</Words>
  <Application>Microsoft Macintosh PowerPoint</Application>
  <PresentationFormat>On-screen Show (4:3)</PresentationFormat>
  <Paragraphs>70</Paragraphs>
  <Slides>8</Slides>
  <Notes>2</Notes>
  <HiddenSlides>1</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Starter – sources on Xerxes</vt:lpstr>
      <vt:lpstr>PowerPoint Presentation</vt:lpstr>
      <vt:lpstr>Xerxes’ succession to the throne</vt:lpstr>
      <vt:lpstr>Xerxes’ succession to the throne - Herodotus</vt:lpstr>
      <vt:lpstr>PowerPoint Presentation</vt:lpstr>
      <vt:lpstr>Revolts in Egypt and Babylon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4</cp:revision>
  <dcterms:created xsi:type="dcterms:W3CDTF">2020-02-17T12:52:16Z</dcterms:created>
  <dcterms:modified xsi:type="dcterms:W3CDTF">2020-02-27T11:54:27Z</dcterms:modified>
</cp:coreProperties>
</file>