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67" r:id="rId2"/>
    <p:sldId id="257" r:id="rId3"/>
    <p:sldId id="264" r:id="rId4"/>
    <p:sldId id="266" r:id="rId5"/>
    <p:sldId id="258" r:id="rId6"/>
    <p:sldId id="259" r:id="rId7"/>
    <p:sldId id="260" r:id="rId8"/>
    <p:sldId id="265" r:id="rId9"/>
    <p:sldId id="261" r:id="rId10"/>
    <p:sldId id="262" r:id="rId11"/>
    <p:sldId id="263" r:id="rId12"/>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5766" autoAdjust="0"/>
  </p:normalViewPr>
  <p:slideViewPr>
    <p:cSldViewPr snapToGrid="0">
      <p:cViewPr varScale="1">
        <p:scale>
          <a:sx n="165" d="100"/>
          <a:sy n="165" d="100"/>
        </p:scale>
        <p:origin x="-200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0A6E97D0-06B8-4FA4-BB6F-28E525C46AB0}" type="datetimeFigureOut">
              <a:rPr lang="en-GB" smtClean="0"/>
              <a:t>27/02/20</a:t>
            </a:fld>
            <a:endParaRPr lang="en-GB"/>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E7759490-501D-4CF7-AE87-2DABBE61ADF9}" type="slidenum">
              <a:rPr lang="en-GB" smtClean="0"/>
              <a:t>‹#›</a:t>
            </a:fld>
            <a:endParaRPr lang="en-GB"/>
          </a:p>
        </p:txBody>
      </p:sp>
    </p:spTree>
    <p:extLst>
      <p:ext uri="{BB962C8B-B14F-4D97-AF65-F5344CB8AC3E}">
        <p14:creationId xmlns:p14="http://schemas.microsoft.com/office/powerpoint/2010/main" val="2897097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2594346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IF YOU RUN OUT OF</a:t>
            </a:r>
            <a:r>
              <a:rPr lang="en-GB" b="1" baseline="0" dirty="0" smtClean="0"/>
              <a:t> TIME, YOU CAN LEAVE THIS, PARTICULARLY FOR WEAKER GROUPS!</a:t>
            </a:r>
            <a:endParaRPr lang="en-GB" b="1" dirty="0"/>
          </a:p>
        </p:txBody>
      </p:sp>
      <p:sp>
        <p:nvSpPr>
          <p:cNvPr id="4" name="Slide Number Placeholder 3"/>
          <p:cNvSpPr>
            <a:spLocks noGrp="1"/>
          </p:cNvSpPr>
          <p:nvPr>
            <p:ph type="sldNum" sz="quarter" idx="10"/>
          </p:nvPr>
        </p:nvSpPr>
        <p:spPr/>
        <p:txBody>
          <a:bodyPr/>
          <a:lstStyle/>
          <a:p>
            <a:fld id="{E7759490-501D-4CF7-AE87-2DABBE61ADF9}" type="slidenum">
              <a:rPr lang="en-GB" smtClean="0"/>
              <a:t>10</a:t>
            </a:fld>
            <a:endParaRPr lang="en-GB"/>
          </a:p>
        </p:txBody>
      </p:sp>
    </p:spTree>
    <p:extLst>
      <p:ext uri="{BB962C8B-B14F-4D97-AF65-F5344CB8AC3E}">
        <p14:creationId xmlns:p14="http://schemas.microsoft.com/office/powerpoint/2010/main" val="3015311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E85920F-B1A9-48E5-AEC0-49A4489AF6A6}"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22FBFE-8E2C-4E9D-8D1B-8F1EF86C44A8}" type="slidenum">
              <a:rPr lang="en-GB" smtClean="0"/>
              <a:t>‹#›</a:t>
            </a:fld>
            <a:endParaRPr lang="en-GB"/>
          </a:p>
        </p:txBody>
      </p:sp>
    </p:spTree>
    <p:extLst>
      <p:ext uri="{BB962C8B-B14F-4D97-AF65-F5344CB8AC3E}">
        <p14:creationId xmlns:p14="http://schemas.microsoft.com/office/powerpoint/2010/main" val="556972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85920F-B1A9-48E5-AEC0-49A4489AF6A6}"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22FBFE-8E2C-4E9D-8D1B-8F1EF86C44A8}" type="slidenum">
              <a:rPr lang="en-GB" smtClean="0"/>
              <a:t>‹#›</a:t>
            </a:fld>
            <a:endParaRPr lang="en-GB"/>
          </a:p>
        </p:txBody>
      </p:sp>
    </p:spTree>
    <p:extLst>
      <p:ext uri="{BB962C8B-B14F-4D97-AF65-F5344CB8AC3E}">
        <p14:creationId xmlns:p14="http://schemas.microsoft.com/office/powerpoint/2010/main" val="3800158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85920F-B1A9-48E5-AEC0-49A4489AF6A6}"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22FBFE-8E2C-4E9D-8D1B-8F1EF86C44A8}" type="slidenum">
              <a:rPr lang="en-GB" smtClean="0"/>
              <a:t>‹#›</a:t>
            </a:fld>
            <a:endParaRPr lang="en-GB"/>
          </a:p>
        </p:txBody>
      </p:sp>
    </p:spTree>
    <p:extLst>
      <p:ext uri="{BB962C8B-B14F-4D97-AF65-F5344CB8AC3E}">
        <p14:creationId xmlns:p14="http://schemas.microsoft.com/office/powerpoint/2010/main" val="1278728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85920F-B1A9-48E5-AEC0-49A4489AF6A6}"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22FBFE-8E2C-4E9D-8D1B-8F1EF86C44A8}" type="slidenum">
              <a:rPr lang="en-GB" smtClean="0"/>
              <a:t>‹#›</a:t>
            </a:fld>
            <a:endParaRPr lang="en-GB"/>
          </a:p>
        </p:txBody>
      </p:sp>
    </p:spTree>
    <p:extLst>
      <p:ext uri="{BB962C8B-B14F-4D97-AF65-F5344CB8AC3E}">
        <p14:creationId xmlns:p14="http://schemas.microsoft.com/office/powerpoint/2010/main" val="1442405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E85920F-B1A9-48E5-AEC0-49A4489AF6A6}"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22FBFE-8E2C-4E9D-8D1B-8F1EF86C44A8}" type="slidenum">
              <a:rPr lang="en-GB" smtClean="0"/>
              <a:t>‹#›</a:t>
            </a:fld>
            <a:endParaRPr lang="en-GB"/>
          </a:p>
        </p:txBody>
      </p:sp>
    </p:spTree>
    <p:extLst>
      <p:ext uri="{BB962C8B-B14F-4D97-AF65-F5344CB8AC3E}">
        <p14:creationId xmlns:p14="http://schemas.microsoft.com/office/powerpoint/2010/main" val="4167830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E85920F-B1A9-48E5-AEC0-49A4489AF6A6}"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22FBFE-8E2C-4E9D-8D1B-8F1EF86C44A8}" type="slidenum">
              <a:rPr lang="en-GB" smtClean="0"/>
              <a:t>‹#›</a:t>
            </a:fld>
            <a:endParaRPr lang="en-GB"/>
          </a:p>
        </p:txBody>
      </p:sp>
    </p:spTree>
    <p:extLst>
      <p:ext uri="{BB962C8B-B14F-4D97-AF65-F5344CB8AC3E}">
        <p14:creationId xmlns:p14="http://schemas.microsoft.com/office/powerpoint/2010/main" val="199779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E85920F-B1A9-48E5-AEC0-49A4489AF6A6}" type="datetimeFigureOut">
              <a:rPr lang="en-GB" smtClean="0"/>
              <a:t>27/02/20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A22FBFE-8E2C-4E9D-8D1B-8F1EF86C44A8}" type="slidenum">
              <a:rPr lang="en-GB" smtClean="0"/>
              <a:t>‹#›</a:t>
            </a:fld>
            <a:endParaRPr lang="en-GB"/>
          </a:p>
        </p:txBody>
      </p:sp>
    </p:spTree>
    <p:extLst>
      <p:ext uri="{BB962C8B-B14F-4D97-AF65-F5344CB8AC3E}">
        <p14:creationId xmlns:p14="http://schemas.microsoft.com/office/powerpoint/2010/main" val="3044390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E85920F-B1A9-48E5-AEC0-49A4489AF6A6}" type="datetimeFigureOut">
              <a:rPr lang="en-GB" smtClean="0"/>
              <a:t>27/02/20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A22FBFE-8E2C-4E9D-8D1B-8F1EF86C44A8}" type="slidenum">
              <a:rPr lang="en-GB" smtClean="0"/>
              <a:t>‹#›</a:t>
            </a:fld>
            <a:endParaRPr lang="en-GB"/>
          </a:p>
        </p:txBody>
      </p:sp>
    </p:spTree>
    <p:extLst>
      <p:ext uri="{BB962C8B-B14F-4D97-AF65-F5344CB8AC3E}">
        <p14:creationId xmlns:p14="http://schemas.microsoft.com/office/powerpoint/2010/main" val="1393240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85920F-B1A9-48E5-AEC0-49A4489AF6A6}" type="datetimeFigureOut">
              <a:rPr lang="en-GB" smtClean="0"/>
              <a:t>27/02/20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A22FBFE-8E2C-4E9D-8D1B-8F1EF86C44A8}" type="slidenum">
              <a:rPr lang="en-GB" smtClean="0"/>
              <a:t>‹#›</a:t>
            </a:fld>
            <a:endParaRPr lang="en-GB"/>
          </a:p>
        </p:txBody>
      </p:sp>
    </p:spTree>
    <p:extLst>
      <p:ext uri="{BB962C8B-B14F-4D97-AF65-F5344CB8AC3E}">
        <p14:creationId xmlns:p14="http://schemas.microsoft.com/office/powerpoint/2010/main" val="1994268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E85920F-B1A9-48E5-AEC0-49A4489AF6A6}"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22FBFE-8E2C-4E9D-8D1B-8F1EF86C44A8}" type="slidenum">
              <a:rPr lang="en-GB" smtClean="0"/>
              <a:t>‹#›</a:t>
            </a:fld>
            <a:endParaRPr lang="en-GB"/>
          </a:p>
        </p:txBody>
      </p:sp>
    </p:spTree>
    <p:extLst>
      <p:ext uri="{BB962C8B-B14F-4D97-AF65-F5344CB8AC3E}">
        <p14:creationId xmlns:p14="http://schemas.microsoft.com/office/powerpoint/2010/main" val="1128869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E85920F-B1A9-48E5-AEC0-49A4489AF6A6}"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22FBFE-8E2C-4E9D-8D1B-8F1EF86C44A8}" type="slidenum">
              <a:rPr lang="en-GB" smtClean="0"/>
              <a:t>‹#›</a:t>
            </a:fld>
            <a:endParaRPr lang="en-GB"/>
          </a:p>
        </p:txBody>
      </p:sp>
    </p:spTree>
    <p:extLst>
      <p:ext uri="{BB962C8B-B14F-4D97-AF65-F5344CB8AC3E}">
        <p14:creationId xmlns:p14="http://schemas.microsoft.com/office/powerpoint/2010/main" val="42160948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85920F-B1A9-48E5-AEC0-49A4489AF6A6}" type="datetimeFigureOut">
              <a:rPr lang="en-GB" smtClean="0"/>
              <a:t>27/02/20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22FBFE-8E2C-4E9D-8D1B-8F1EF86C44A8}" type="slidenum">
              <a:rPr lang="en-GB" smtClean="0"/>
              <a:t>‹#›</a:t>
            </a:fld>
            <a:endParaRPr lang="en-GB"/>
          </a:p>
        </p:txBody>
      </p:sp>
    </p:spTree>
    <p:extLst>
      <p:ext uri="{BB962C8B-B14F-4D97-AF65-F5344CB8AC3E}">
        <p14:creationId xmlns:p14="http://schemas.microsoft.com/office/powerpoint/2010/main" val="23395225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3467165" cy="646331"/>
          </a:xfrm>
          <a:prstGeom prst="rect">
            <a:avLst/>
          </a:prstGeom>
          <a:noFill/>
        </p:spPr>
        <p:txBody>
          <a:bodyPr wrap="none">
            <a:spAutoFit/>
          </a:bodyPr>
          <a:lstStyle/>
          <a:p>
            <a:pPr>
              <a:defRPr/>
            </a:pPr>
            <a:r>
              <a:rPr lang="en-US" b="1" i="1" dirty="0" smtClean="0">
                <a:solidFill>
                  <a:srgbClr val="FFFFFF"/>
                </a:solidFill>
              </a:rPr>
              <a:t>Xerxes</a:t>
            </a:r>
          </a:p>
          <a:p>
            <a:pPr>
              <a:defRPr/>
            </a:pPr>
            <a:r>
              <a:rPr lang="en-US" b="1" i="1" dirty="0">
                <a:solidFill>
                  <a:srgbClr val="FFFFFF"/>
                </a:solidFill>
              </a:rPr>
              <a:t>3</a:t>
            </a:r>
            <a:r>
              <a:rPr lang="en-US" b="1" i="1" dirty="0" smtClean="0">
                <a:solidFill>
                  <a:srgbClr val="FFFFFF"/>
                </a:solidFill>
              </a:rPr>
              <a:t>. Why did Xerxes </a:t>
            </a:r>
            <a:r>
              <a:rPr lang="en-US" b="1" i="1" smtClean="0">
                <a:solidFill>
                  <a:srgbClr val="FFFFFF"/>
                </a:solidFill>
              </a:rPr>
              <a:t>invade Greece?</a:t>
            </a:r>
            <a:endParaRPr lang="en-US" b="1" i="1" dirty="0">
              <a:solidFill>
                <a:srgbClr val="FFFFFF"/>
              </a:solidFill>
            </a:endParaRPr>
          </a:p>
        </p:txBody>
      </p:sp>
      <p:pic>
        <p:nvPicPr>
          <p:cNvPr id="3" name="Picture 2" descr="Screen Shot 2020-02-27 at 11.54.4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1149"/>
            <a:ext cx="9144000" cy="6836851"/>
          </a:xfrm>
          <a:prstGeom prst="rect">
            <a:avLst/>
          </a:prstGeom>
        </p:spPr>
      </p:pic>
    </p:spTree>
    <p:extLst>
      <p:ext uri="{BB962C8B-B14F-4D97-AF65-F5344CB8AC3E}">
        <p14:creationId xmlns:p14="http://schemas.microsoft.com/office/powerpoint/2010/main" val="150449976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85611"/>
          </a:xfrm>
        </p:spPr>
        <p:style>
          <a:lnRef idx="0">
            <a:schemeClr val="accent6"/>
          </a:lnRef>
          <a:fillRef idx="3">
            <a:schemeClr val="accent6"/>
          </a:fillRef>
          <a:effectRef idx="3">
            <a:schemeClr val="accent6"/>
          </a:effectRef>
          <a:fontRef idx="minor">
            <a:schemeClr val="lt1"/>
          </a:fontRef>
        </p:style>
        <p:txBody>
          <a:bodyPr/>
          <a:lstStyle/>
          <a:p>
            <a:r>
              <a:rPr lang="en-GB" b="1" u="sng" dirty="0" smtClean="0"/>
              <a:t>Task 4 – using Herodotus as a source </a:t>
            </a:r>
            <a:endParaRPr lang="en-GB" b="1" u="sng" dirty="0"/>
          </a:p>
        </p:txBody>
      </p:sp>
      <p:sp>
        <p:nvSpPr>
          <p:cNvPr id="3" name="Content Placeholder 2"/>
          <p:cNvSpPr>
            <a:spLocks noGrp="1"/>
          </p:cNvSpPr>
          <p:nvPr>
            <p:ph idx="1"/>
          </p:nvPr>
        </p:nvSpPr>
        <p:spPr>
          <a:xfrm>
            <a:off x="144284" y="905077"/>
            <a:ext cx="8855431" cy="4645716"/>
          </a:xfrm>
        </p:spPr>
        <p:txBody>
          <a:bodyPr>
            <a:noAutofit/>
          </a:bodyPr>
          <a:lstStyle/>
          <a:p>
            <a:pPr marL="0" indent="0" algn="just">
              <a:buNone/>
            </a:pPr>
            <a:r>
              <a:rPr lang="en-GB" sz="2000" dirty="0" smtClean="0"/>
              <a:t>We must remember that Herodotus was an Ionian Greek, so considered himself culturally Greek and was writing for an Athenian audience, decades after they’d successfully defeated the Persians in the Persian Wars. So why should we be careful about his presentation of Xerxes?</a:t>
            </a:r>
          </a:p>
          <a:p>
            <a:pPr marL="0" indent="0" algn="just">
              <a:buNone/>
            </a:pPr>
            <a:r>
              <a:rPr lang="en-GB" sz="2000" u="sng" dirty="0" smtClean="0"/>
              <a:t>Read the sheet explaining the issues of Herodotus’ presentation and answer the following questions;</a:t>
            </a:r>
            <a:endParaRPr lang="en-GB" sz="2000" u="sng" dirty="0"/>
          </a:p>
          <a:p>
            <a:pPr algn="just"/>
            <a:r>
              <a:rPr lang="en-GB" sz="2000" b="1" dirty="0" smtClean="0"/>
              <a:t>How reliable do you think this account by Herodotus is?</a:t>
            </a:r>
          </a:p>
          <a:p>
            <a:pPr algn="just"/>
            <a:endParaRPr lang="en-GB" sz="2000" b="1" dirty="0" smtClean="0"/>
          </a:p>
          <a:p>
            <a:pPr algn="just"/>
            <a:r>
              <a:rPr lang="en-GB" sz="2000" b="1" dirty="0" smtClean="0"/>
              <a:t>Where do you think he got his information from? How does this affect his account’s reliability?</a:t>
            </a:r>
          </a:p>
          <a:p>
            <a:pPr algn="just"/>
            <a:endParaRPr lang="en-GB" sz="2000" b="1" dirty="0" smtClean="0"/>
          </a:p>
          <a:p>
            <a:pPr algn="just"/>
            <a:r>
              <a:rPr lang="en-GB" sz="2000" b="1" dirty="0" smtClean="0"/>
              <a:t>What does Herodotus’ account tell us about how the Greeks viewed Xerxes? </a:t>
            </a:r>
            <a:endParaRPr lang="en-GB" sz="2000" b="1" dirty="0"/>
          </a:p>
        </p:txBody>
      </p:sp>
      <p:sp>
        <p:nvSpPr>
          <p:cNvPr id="4" name="Rectangle 3"/>
          <p:cNvSpPr/>
          <p:nvPr/>
        </p:nvSpPr>
        <p:spPr>
          <a:xfrm>
            <a:off x="476518" y="5241701"/>
            <a:ext cx="8165205" cy="1455313"/>
          </a:xfrm>
          <a:prstGeom prst="rect">
            <a:avLst/>
          </a:prstGeom>
          <a:ln w="5715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u="sng" dirty="0" smtClean="0"/>
              <a:t>CHALLENGE</a:t>
            </a:r>
            <a:r>
              <a:rPr lang="en-GB" sz="2000" dirty="0" smtClean="0"/>
              <a:t>:</a:t>
            </a:r>
          </a:p>
          <a:p>
            <a:pPr algn="ctr"/>
            <a:r>
              <a:rPr lang="en-GB" sz="2000" dirty="0" smtClean="0"/>
              <a:t>In spite of the issues surrounding Herodotus’ pro-Athenian bias, to what extent does your OWN KNOWLEDGE of Xerxes match with Herodotus’ presentation of the king?</a:t>
            </a:r>
            <a:endParaRPr lang="en-GB" sz="2000" dirty="0"/>
          </a:p>
        </p:txBody>
      </p:sp>
    </p:spTree>
    <p:extLst>
      <p:ext uri="{BB962C8B-B14F-4D97-AF65-F5344CB8AC3E}">
        <p14:creationId xmlns:p14="http://schemas.microsoft.com/office/powerpoint/2010/main" val="406734873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3801"/>
            <a:ext cx="7886700" cy="850006"/>
          </a:xfrm>
        </p:spPr>
        <p:txBody>
          <a:bodyPr/>
          <a:lstStyle/>
          <a:p>
            <a:pPr algn="ctr"/>
            <a:r>
              <a:rPr lang="en-GB" dirty="0" smtClean="0"/>
              <a:t>Plenary</a:t>
            </a:r>
            <a:endParaRPr lang="en-GB" dirty="0"/>
          </a:p>
        </p:txBody>
      </p:sp>
      <p:sp>
        <p:nvSpPr>
          <p:cNvPr id="3" name="Content Placeholder 2"/>
          <p:cNvSpPr>
            <a:spLocks noGrp="1"/>
          </p:cNvSpPr>
          <p:nvPr>
            <p:ph idx="1"/>
          </p:nvPr>
        </p:nvSpPr>
        <p:spPr>
          <a:xfrm>
            <a:off x="334851" y="893807"/>
            <a:ext cx="8551571" cy="4351338"/>
          </a:xfrm>
        </p:spPr>
        <p:txBody>
          <a:bodyPr/>
          <a:lstStyle/>
          <a:p>
            <a:pPr algn="just"/>
            <a:r>
              <a:rPr lang="en-GB" dirty="0" smtClean="0"/>
              <a:t>What advice would you give to Xerxes for his invasion of Greece?</a:t>
            </a:r>
          </a:p>
          <a:p>
            <a:pPr algn="just"/>
            <a:r>
              <a:rPr lang="en-GB" dirty="0" smtClean="0"/>
              <a:t>What could he learn from his father’s previous invasion?</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4667" y="2895714"/>
            <a:ext cx="3210223" cy="3788064"/>
          </a:xfrm>
          <a:prstGeom prst="rect">
            <a:avLst/>
          </a:prstGeom>
        </p:spPr>
      </p:pic>
    </p:spTree>
    <p:extLst>
      <p:ext uri="{BB962C8B-B14F-4D97-AF65-F5344CB8AC3E}">
        <p14:creationId xmlns:p14="http://schemas.microsoft.com/office/powerpoint/2010/main" val="25409100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1789208" cy="707886"/>
          </a:xfrm>
          <a:prstGeom prst="rect">
            <a:avLst/>
          </a:prstGeom>
          <a:noFill/>
        </p:spPr>
        <p:txBody>
          <a:bodyPr wrap="none" rtlCol="0">
            <a:spAutoFit/>
          </a:bodyPr>
          <a:lstStyle/>
          <a:p>
            <a:r>
              <a:rPr lang="en-GB" sz="4000" b="1" u="sng" dirty="0" smtClean="0"/>
              <a:t>Starter:</a:t>
            </a:r>
            <a:endParaRPr lang="en-GB" sz="4000" b="1" u="sng" dirty="0"/>
          </a:p>
        </p:txBody>
      </p:sp>
      <p:sp>
        <p:nvSpPr>
          <p:cNvPr id="5" name="TextBox 4"/>
          <p:cNvSpPr txBox="1"/>
          <p:nvPr/>
        </p:nvSpPr>
        <p:spPr>
          <a:xfrm>
            <a:off x="0" y="707886"/>
            <a:ext cx="9144000" cy="6129050"/>
          </a:xfrm>
          <a:prstGeom prst="rect">
            <a:avLst/>
          </a:prstGeom>
          <a:noFill/>
        </p:spPr>
        <p:txBody>
          <a:bodyPr wrap="square" rtlCol="0">
            <a:spAutoFit/>
          </a:bodyPr>
          <a:lstStyle/>
          <a:p>
            <a:pPr>
              <a:lnSpc>
                <a:spcPct val="150000"/>
              </a:lnSpc>
            </a:pPr>
            <a:r>
              <a:rPr lang="en-GB" sz="2400" dirty="0" smtClean="0"/>
              <a:t>1)In what year did Xerxes become king of Persia?</a:t>
            </a:r>
          </a:p>
          <a:p>
            <a:pPr>
              <a:lnSpc>
                <a:spcPct val="150000"/>
              </a:lnSpc>
            </a:pPr>
            <a:r>
              <a:rPr lang="en-GB" sz="2400" dirty="0" smtClean="0"/>
              <a:t>2)Which god did Xerxes associate himself with?</a:t>
            </a:r>
          </a:p>
          <a:p>
            <a:pPr>
              <a:lnSpc>
                <a:spcPct val="150000"/>
              </a:lnSpc>
            </a:pPr>
            <a:r>
              <a:rPr lang="en-GB" sz="2400" dirty="0" smtClean="0"/>
              <a:t>3)Name 1 area where there was a rebellion at the start of Xerxes’ reign</a:t>
            </a:r>
          </a:p>
          <a:p>
            <a:pPr>
              <a:lnSpc>
                <a:spcPct val="150000"/>
              </a:lnSpc>
            </a:pPr>
            <a:r>
              <a:rPr lang="en-GB" sz="2400" dirty="0" smtClean="0"/>
              <a:t>4)At which battle was Darius’ invasion defeated in 490BC?</a:t>
            </a:r>
          </a:p>
          <a:p>
            <a:pPr>
              <a:lnSpc>
                <a:spcPct val="150000"/>
              </a:lnSpc>
            </a:pPr>
            <a:r>
              <a:rPr lang="en-GB" sz="2400" dirty="0" smtClean="0"/>
              <a:t>5)Who was the leader of the Ionian revolt?</a:t>
            </a:r>
          </a:p>
          <a:p>
            <a:pPr>
              <a:lnSpc>
                <a:spcPct val="150000"/>
              </a:lnSpc>
            </a:pPr>
            <a:r>
              <a:rPr lang="en-GB" sz="2400" dirty="0" smtClean="0"/>
              <a:t>6)Which leader of Athens did Darius want to put back in power?</a:t>
            </a:r>
          </a:p>
          <a:p>
            <a:pPr>
              <a:lnSpc>
                <a:spcPct val="150000"/>
              </a:lnSpc>
            </a:pPr>
            <a:r>
              <a:rPr lang="en-GB" sz="2400" dirty="0" smtClean="0"/>
              <a:t>7)What inscription did Darius carve into a mountain?</a:t>
            </a:r>
          </a:p>
          <a:p>
            <a:pPr>
              <a:lnSpc>
                <a:spcPct val="150000"/>
              </a:lnSpc>
            </a:pPr>
            <a:r>
              <a:rPr lang="en-GB" sz="2400" dirty="0" smtClean="0"/>
              <a:t>8)Which city state sent help to the Ionian revolt?</a:t>
            </a:r>
          </a:p>
          <a:p>
            <a:pPr>
              <a:lnSpc>
                <a:spcPct val="150000"/>
              </a:lnSpc>
            </a:pPr>
            <a:r>
              <a:rPr lang="en-GB" sz="2400" dirty="0" smtClean="0"/>
              <a:t>9)To which Greek god did Darius leave an offering on Delos?</a:t>
            </a:r>
          </a:p>
          <a:p>
            <a:pPr algn="just">
              <a:lnSpc>
                <a:spcPct val="150000"/>
              </a:lnSpc>
            </a:pPr>
            <a:r>
              <a:rPr lang="en-GB" sz="2400" dirty="0" smtClean="0"/>
              <a:t>10)What was the name of the play written by Aeschylus about the Persian invasion?</a:t>
            </a:r>
            <a:endParaRPr lang="en-GB" sz="2400" dirty="0"/>
          </a:p>
        </p:txBody>
      </p:sp>
    </p:spTree>
    <p:extLst>
      <p:ext uri="{BB962C8B-B14F-4D97-AF65-F5344CB8AC3E}">
        <p14:creationId xmlns:p14="http://schemas.microsoft.com/office/powerpoint/2010/main" val="8918548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1789208" cy="707886"/>
          </a:xfrm>
          <a:prstGeom prst="rect">
            <a:avLst/>
          </a:prstGeom>
          <a:noFill/>
        </p:spPr>
        <p:txBody>
          <a:bodyPr wrap="none" rtlCol="0">
            <a:spAutoFit/>
          </a:bodyPr>
          <a:lstStyle/>
          <a:p>
            <a:r>
              <a:rPr lang="en-GB" sz="4000" b="1" u="sng" dirty="0" smtClean="0"/>
              <a:t>Starter:</a:t>
            </a:r>
            <a:endParaRPr lang="en-GB" sz="4000" b="1" u="sng" dirty="0"/>
          </a:p>
        </p:txBody>
      </p:sp>
      <p:sp>
        <p:nvSpPr>
          <p:cNvPr id="5" name="TextBox 4"/>
          <p:cNvSpPr txBox="1"/>
          <p:nvPr/>
        </p:nvSpPr>
        <p:spPr>
          <a:xfrm>
            <a:off x="0" y="707886"/>
            <a:ext cx="9144000" cy="5632311"/>
          </a:xfrm>
          <a:prstGeom prst="rect">
            <a:avLst/>
          </a:prstGeom>
          <a:noFill/>
        </p:spPr>
        <p:txBody>
          <a:bodyPr wrap="square" rtlCol="0">
            <a:spAutoFit/>
          </a:bodyPr>
          <a:lstStyle/>
          <a:p>
            <a:pPr marL="457200" indent="-457200">
              <a:buAutoNum type="arabicParenR"/>
            </a:pPr>
            <a:r>
              <a:rPr lang="en-GB" sz="3600" dirty="0" smtClean="0"/>
              <a:t>486</a:t>
            </a:r>
          </a:p>
          <a:p>
            <a:pPr marL="457200" indent="-457200">
              <a:buAutoNum type="arabicParenR"/>
            </a:pPr>
            <a:r>
              <a:rPr lang="en-GB" sz="3600" dirty="0" err="1" smtClean="0"/>
              <a:t>Ahuramazda</a:t>
            </a:r>
            <a:endParaRPr lang="en-GB" sz="3600" dirty="0" smtClean="0"/>
          </a:p>
          <a:p>
            <a:r>
              <a:rPr lang="en-GB" sz="3600" dirty="0" smtClean="0"/>
              <a:t>3) Egypt, Babylon</a:t>
            </a:r>
          </a:p>
          <a:p>
            <a:r>
              <a:rPr lang="en-GB" sz="3600" dirty="0" smtClean="0"/>
              <a:t>4) Marathon</a:t>
            </a:r>
          </a:p>
          <a:p>
            <a:r>
              <a:rPr lang="en-GB" sz="3600" dirty="0" smtClean="0"/>
              <a:t>5) </a:t>
            </a:r>
            <a:r>
              <a:rPr lang="en-GB" sz="3600" dirty="0" err="1" smtClean="0"/>
              <a:t>Aristogoras</a:t>
            </a:r>
            <a:endParaRPr lang="en-GB" sz="3600" dirty="0" smtClean="0"/>
          </a:p>
          <a:p>
            <a:r>
              <a:rPr lang="en-GB" sz="3600" dirty="0" smtClean="0"/>
              <a:t>6) </a:t>
            </a:r>
            <a:r>
              <a:rPr lang="en-GB" sz="3600" dirty="0" err="1" smtClean="0"/>
              <a:t>Demaratus</a:t>
            </a:r>
            <a:endParaRPr lang="en-GB" sz="3600" dirty="0" smtClean="0"/>
          </a:p>
          <a:p>
            <a:r>
              <a:rPr lang="en-GB" sz="3600" dirty="0" smtClean="0"/>
              <a:t>7) </a:t>
            </a:r>
            <a:r>
              <a:rPr lang="en-GB" sz="3600" dirty="0" err="1" smtClean="0"/>
              <a:t>Bisitun</a:t>
            </a:r>
            <a:endParaRPr lang="en-GB" sz="3600" dirty="0" smtClean="0"/>
          </a:p>
          <a:p>
            <a:r>
              <a:rPr lang="en-GB" sz="3600" dirty="0" smtClean="0"/>
              <a:t>8) Athens</a:t>
            </a:r>
          </a:p>
          <a:p>
            <a:r>
              <a:rPr lang="en-GB" sz="3600" dirty="0" smtClean="0"/>
              <a:t>9) Apollo</a:t>
            </a:r>
          </a:p>
          <a:p>
            <a:r>
              <a:rPr lang="en-GB" sz="3600" dirty="0" smtClean="0"/>
              <a:t>10) The Persians</a:t>
            </a:r>
          </a:p>
        </p:txBody>
      </p:sp>
    </p:spTree>
    <p:extLst>
      <p:ext uri="{BB962C8B-B14F-4D97-AF65-F5344CB8AC3E}">
        <p14:creationId xmlns:p14="http://schemas.microsoft.com/office/powerpoint/2010/main" val="414032091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5" name="TextBox 4"/>
          <p:cNvSpPr txBox="1"/>
          <p:nvPr/>
        </p:nvSpPr>
        <p:spPr>
          <a:xfrm>
            <a:off x="143692" y="1795459"/>
            <a:ext cx="2090102" cy="3416320"/>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b="1" dirty="0">
                <a:solidFill>
                  <a:prstClr val="black"/>
                </a:solidFill>
                <a:latin typeface="Calibri" panose="020F0502020204030204"/>
                <a:cs typeface="Arial" panose="020B0604020202020204" pitchFamily="34" charset="0"/>
              </a:rPr>
              <a:t>Lesson Objectives:</a:t>
            </a:r>
          </a:p>
          <a:p>
            <a:pPr>
              <a:defRPr/>
            </a:pPr>
            <a:endParaRPr lang="en-GB" b="1" dirty="0">
              <a:solidFill>
                <a:prstClr val="black"/>
              </a:solidFill>
              <a:latin typeface="Calibri" panose="020F0502020204030204"/>
              <a:cs typeface="Arial" panose="020B0604020202020204" pitchFamily="34" charset="0"/>
            </a:endParaRPr>
          </a:p>
          <a:p>
            <a:r>
              <a:rPr lang="en-GB" dirty="0"/>
              <a:t>L.O. to understand the conflict surrounding Xerxes’ succession to the throne</a:t>
            </a:r>
            <a:r>
              <a:rPr lang="en-GB" dirty="0" smtClean="0"/>
              <a:t>.</a:t>
            </a:r>
          </a:p>
          <a:p>
            <a:endParaRPr lang="en-GB" dirty="0"/>
          </a:p>
          <a:p>
            <a:r>
              <a:rPr lang="en-GB" dirty="0"/>
              <a:t>L.O. to explain the revolts Xerxes faced in the early stages of his reign. </a:t>
            </a:r>
            <a:endParaRPr lang="en-GB" sz="1575" b="1" dirty="0">
              <a:solidFill>
                <a:prstClr val="black"/>
              </a:solidFill>
              <a:latin typeface="Calibri" panose="020F0502020204030204"/>
              <a:cs typeface="Arial" panose="020B0604020202020204" pitchFamily="34" charset="0"/>
            </a:endParaRPr>
          </a:p>
        </p:txBody>
      </p:sp>
      <p:sp>
        <p:nvSpPr>
          <p:cNvPr id="7" name="TextBox 6"/>
          <p:cNvSpPr txBox="1"/>
          <p:nvPr/>
        </p:nvSpPr>
        <p:spPr>
          <a:xfrm>
            <a:off x="794876" y="313154"/>
            <a:ext cx="5799886" cy="1200329"/>
          </a:xfrm>
          <a:prstGeom prst="rect">
            <a:avLst/>
          </a:prstGeom>
          <a:noFill/>
        </p:spPr>
        <p:txBody>
          <a:bodyPr wrap="square" rtlCol="0">
            <a:spAutoFit/>
          </a:bodyPr>
          <a:lstStyle/>
          <a:p>
            <a:pPr algn="ctr" defTabSz="685784">
              <a:defRPr/>
            </a:pPr>
            <a:r>
              <a:rPr lang="en-US" sz="3600" b="1" u="sng" dirty="0">
                <a:solidFill>
                  <a:prstClr val="black"/>
                </a:solidFill>
                <a:ea typeface="Verdana" panose="020B0604030504040204" pitchFamily="34" charset="0"/>
                <a:cs typeface="Verdana" panose="020B0604030504040204" pitchFamily="34" charset="0"/>
              </a:rPr>
              <a:t>Why did Xerxes want to invade Greece in 480BC? </a:t>
            </a:r>
          </a:p>
        </p:txBody>
      </p:sp>
      <p:sp>
        <p:nvSpPr>
          <p:cNvPr id="20" name="TextBox 19"/>
          <p:cNvSpPr txBox="1"/>
          <p:nvPr/>
        </p:nvSpPr>
        <p:spPr>
          <a:xfrm>
            <a:off x="6889255" y="85186"/>
            <a:ext cx="2150242" cy="369332"/>
          </a:xfrm>
          <a:prstGeom prst="rect">
            <a:avLst/>
          </a:prstGeom>
          <a:noFill/>
        </p:spPr>
        <p:txBody>
          <a:bodyPr wrap="square" rtlCol="0">
            <a:spAutoFit/>
          </a:bodyPr>
          <a:lstStyle/>
          <a:p>
            <a:pPr algn="r">
              <a:defRPr/>
            </a:pPr>
            <a:fld id="{3C3CF9CA-01E0-44F4-86AE-C98869E16A83}" type="datetime4">
              <a:rPr lang="en-GB" b="1" u="sng">
                <a:solidFill>
                  <a:prstClr val="black"/>
                </a:solidFill>
                <a:latin typeface="Century Gothic" panose="020B0502020202020204" pitchFamily="34" charset="0"/>
              </a:rPr>
              <a:pPr algn="r">
                <a:defRPr/>
              </a:pPr>
              <a:t>February 27, 2020</a:t>
            </a:fld>
            <a:endParaRPr lang="en-GB" b="1" u="sng" dirty="0">
              <a:solidFill>
                <a:prstClr val="black"/>
              </a:solidFill>
              <a:latin typeface="Century Gothic" panose="020B0502020202020204" pitchFamily="34" charset="0"/>
            </a:endParaRPr>
          </a:p>
        </p:txBody>
      </p:sp>
      <p:sp>
        <p:nvSpPr>
          <p:cNvPr id="19" name="TextBox 18"/>
          <p:cNvSpPr txBox="1"/>
          <p:nvPr/>
        </p:nvSpPr>
        <p:spPr>
          <a:xfrm>
            <a:off x="6370322" y="777989"/>
            <a:ext cx="2669175" cy="507831"/>
          </a:xfrm>
          <a:prstGeom prst="rect">
            <a:avLst/>
          </a:prstGeom>
          <a:solidFill>
            <a:srgbClr val="FCC02E"/>
          </a:solidFill>
          <a:ln>
            <a:noFill/>
          </a:ln>
          <a:scene3d>
            <a:camera prst="orthographicFront"/>
            <a:lightRig rig="threePt" dir="t"/>
          </a:scene3d>
          <a:sp3d>
            <a:bevelT/>
          </a:sp3d>
        </p:spPr>
        <p:txBody>
          <a:bodyPr wrap="square">
            <a:spAutoFit/>
          </a:bodyPr>
          <a:lstStyle/>
          <a:p>
            <a:pPr defTabSz="257175">
              <a:defRPr/>
            </a:pPr>
            <a:r>
              <a:rPr lang="en-GB" sz="1350" b="1" dirty="0">
                <a:solidFill>
                  <a:prstClr val="black"/>
                </a:solidFill>
                <a:latin typeface="Calibri" panose="020F0502020204030204"/>
                <a:cs typeface="Arial" panose="020B0604020202020204" pitchFamily="34" charset="0"/>
              </a:rPr>
              <a:t>RRR:</a:t>
            </a:r>
            <a:r>
              <a:rPr lang="en-GB" sz="1350" dirty="0">
                <a:solidFill>
                  <a:prstClr val="black"/>
                </a:solidFill>
                <a:latin typeface="Calibri" panose="020F0502020204030204"/>
                <a:cs typeface="Arial" panose="020B0604020202020204" pitchFamily="34" charset="0"/>
              </a:rPr>
              <a:t>   </a:t>
            </a:r>
            <a:r>
              <a:rPr lang="en-GB" sz="1350" dirty="0" smtClean="0">
                <a:solidFill>
                  <a:prstClr val="black"/>
                </a:solidFill>
                <a:latin typeface="Calibri" panose="020F0502020204030204"/>
                <a:cs typeface="Arial" panose="020B0604020202020204" pitchFamily="34" charset="0"/>
              </a:rPr>
              <a:t>Why did Xerxes invade Greece?</a:t>
            </a:r>
            <a:endParaRPr lang="en-GB" sz="1350" b="1" dirty="0">
              <a:solidFill>
                <a:prstClr val="black"/>
              </a:solidFill>
              <a:latin typeface="Calibri" panose="020F0502020204030204"/>
              <a:cs typeface="Arial" panose="020B0604020202020204" pitchFamily="34" charset="0"/>
            </a:endParaRPr>
          </a:p>
        </p:txBody>
      </p:sp>
      <p:pic>
        <p:nvPicPr>
          <p:cNvPr id="6" name="Picture 5"/>
          <p:cNvPicPr>
            <a:picLocks noChangeAspect="1"/>
          </p:cNvPicPr>
          <p:nvPr/>
        </p:nvPicPr>
        <p:blipFill>
          <a:blip r:embed="rId3"/>
          <a:stretch>
            <a:fillRect/>
          </a:stretch>
        </p:blipFill>
        <p:spPr>
          <a:xfrm>
            <a:off x="2458019" y="1889171"/>
            <a:ext cx="5316173" cy="3322608"/>
          </a:xfrm>
          <a:prstGeom prst="rect">
            <a:avLst/>
          </a:prstGeom>
        </p:spPr>
      </p:pic>
    </p:spTree>
    <p:extLst>
      <p:ext uri="{BB962C8B-B14F-4D97-AF65-F5344CB8AC3E}">
        <p14:creationId xmlns:p14="http://schemas.microsoft.com/office/powerpoint/2010/main" val="12731023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609600" y="0"/>
            <a:ext cx="7924800" cy="579438"/>
          </a:xfrm>
          <a:prstGeom prst="rect">
            <a:avLst/>
          </a:prstGeom>
          <a:noFill/>
          <a:ln>
            <a:noFill/>
          </a:ln>
          <a:effectLst>
            <a:outerShdw dist="35921" dir="2700000" algn="ctr" rotWithShape="0">
              <a:srgbClr val="00006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3200" b="1" dirty="0">
                <a:solidFill>
                  <a:srgbClr val="996600"/>
                </a:solidFill>
                <a:latin typeface="Greex" pitchFamily="2" charset="0"/>
              </a:rPr>
              <a:t>Persian Wars:  499 BCE – 480 BCE</a:t>
            </a:r>
          </a:p>
        </p:txBody>
      </p:sp>
      <p:pic>
        <p:nvPicPr>
          <p:cNvPr id="5123" name="Picture 3" descr="map-Persian Wars"/>
          <p:cNvPicPr>
            <a:picLocks noChangeAspect="1" noChangeArrowheads="1"/>
          </p:cNvPicPr>
          <p:nvPr/>
        </p:nvPicPr>
        <p:blipFill>
          <a:blip r:embed="rId2">
            <a:lum bright="-6000" contrast="6000"/>
            <a:extLst>
              <a:ext uri="{28A0092B-C50C-407E-A947-70E740481C1C}">
                <a14:useLocalDpi xmlns:a14="http://schemas.microsoft.com/office/drawing/2010/main" val="0"/>
              </a:ext>
            </a:extLst>
          </a:blip>
          <a:srcRect/>
          <a:stretch>
            <a:fillRect/>
          </a:stretch>
        </p:blipFill>
        <p:spPr bwMode="auto">
          <a:xfrm>
            <a:off x="0" y="425004"/>
            <a:ext cx="9144000" cy="624567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124" name="Text Box 4"/>
          <p:cNvSpPr txBox="1">
            <a:spLocks noChangeArrowheads="1"/>
          </p:cNvSpPr>
          <p:nvPr/>
        </p:nvSpPr>
        <p:spPr bwMode="auto">
          <a:xfrm>
            <a:off x="3103808" y="5702121"/>
            <a:ext cx="5897451" cy="1061829"/>
          </a:xfrm>
          <a:prstGeom prst="rect">
            <a:avLst/>
          </a:prstGeom>
          <a:solidFill>
            <a:srgbClr val="FFFF99"/>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b="1" dirty="0"/>
              <a:t>How </a:t>
            </a:r>
            <a:r>
              <a:rPr lang="en-US" altLang="en-US" b="1" dirty="0" smtClean="0"/>
              <a:t>were </a:t>
            </a:r>
            <a:r>
              <a:rPr lang="en-US" altLang="en-US" b="1" dirty="0"/>
              <a:t>Darius’s invasion (purple line) and Xerxes invasion (Green lines) of Greece different</a:t>
            </a:r>
            <a:r>
              <a:rPr lang="en-US" altLang="en-US" b="1" dirty="0" smtClean="0"/>
              <a:t>?</a:t>
            </a:r>
          </a:p>
          <a:p>
            <a:pPr algn="ctr">
              <a:spcBef>
                <a:spcPct val="50000"/>
              </a:spcBef>
            </a:pPr>
            <a:r>
              <a:rPr lang="en-US" altLang="en-US" b="1" dirty="0" smtClean="0"/>
              <a:t>Why do you think Xerxes planned a different route?</a:t>
            </a:r>
            <a:endParaRPr lang="en-US" altLang="en-US" b="1" dirty="0"/>
          </a:p>
        </p:txBody>
      </p:sp>
    </p:spTree>
    <p:extLst>
      <p:ext uri="{BB962C8B-B14F-4D97-AF65-F5344CB8AC3E}">
        <p14:creationId xmlns:p14="http://schemas.microsoft.com/office/powerpoint/2010/main" val="3716672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6014" y="2392711"/>
            <a:ext cx="1406212" cy="806851"/>
          </a:xfrm>
        </p:spPr>
        <p:txBody>
          <a:bodyPr>
            <a:normAutofit/>
          </a:bodyPr>
          <a:lstStyle/>
          <a:p>
            <a:pPr algn="ctr"/>
            <a:r>
              <a:rPr lang="en-GB" sz="3600" b="1" u="sng" dirty="0" smtClean="0"/>
              <a:t>Task 2</a:t>
            </a:r>
            <a:endParaRPr lang="en-GB" sz="3600" b="1" u="sng" dirty="0"/>
          </a:p>
        </p:txBody>
      </p:sp>
      <p:sp>
        <p:nvSpPr>
          <p:cNvPr id="3" name="Content Placeholder 2"/>
          <p:cNvSpPr>
            <a:spLocks noGrp="1"/>
          </p:cNvSpPr>
          <p:nvPr>
            <p:ph idx="1"/>
          </p:nvPr>
        </p:nvSpPr>
        <p:spPr>
          <a:xfrm>
            <a:off x="115909" y="3111357"/>
            <a:ext cx="8886423" cy="4351338"/>
          </a:xfrm>
        </p:spPr>
        <p:txBody>
          <a:bodyPr/>
          <a:lstStyle/>
          <a:p>
            <a:r>
              <a:rPr lang="en-GB" sz="2400" dirty="0" smtClean="0"/>
              <a:t>As a class read Herodotus p53-54 describing the discussion.</a:t>
            </a:r>
          </a:p>
          <a:p>
            <a:pPr algn="just"/>
            <a:r>
              <a:rPr lang="en-GB" sz="2400" dirty="0" smtClean="0"/>
              <a:t>Create a spider diagram of the reasons why Xerxes wanted to invade Greece.</a:t>
            </a:r>
          </a:p>
          <a:p>
            <a:pPr marL="0" indent="0">
              <a:buNone/>
            </a:pPr>
            <a:endParaRPr lang="en-GB" dirty="0"/>
          </a:p>
        </p:txBody>
      </p:sp>
      <p:sp>
        <p:nvSpPr>
          <p:cNvPr id="4" name="TextBox 3"/>
          <p:cNvSpPr txBox="1"/>
          <p:nvPr/>
        </p:nvSpPr>
        <p:spPr>
          <a:xfrm>
            <a:off x="115909" y="172592"/>
            <a:ext cx="8847787" cy="2308324"/>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GB" sz="2400" dirty="0" smtClean="0"/>
              <a:t>At some point in the late 480sBC, Xerxes called a council of his senior military commanders to discuss an invasion of Greece. </a:t>
            </a:r>
          </a:p>
          <a:p>
            <a:pPr algn="just"/>
            <a:r>
              <a:rPr lang="en-GB" sz="2400" dirty="0" smtClean="0"/>
              <a:t>Present at this meeting were; </a:t>
            </a:r>
          </a:p>
          <a:p>
            <a:pPr marL="342900" indent="-342900" algn="just">
              <a:buFont typeface="Arial" panose="020B0604020202020204" pitchFamily="34" charset="0"/>
              <a:buChar char="•"/>
            </a:pPr>
            <a:r>
              <a:rPr lang="en-GB" sz="2400" b="1" dirty="0" err="1" smtClean="0">
                <a:solidFill>
                  <a:srgbClr val="FF0000"/>
                </a:solidFill>
              </a:rPr>
              <a:t>Mardonius</a:t>
            </a:r>
            <a:r>
              <a:rPr lang="en-GB" sz="2400" dirty="0" smtClean="0"/>
              <a:t>, a Persian nobleman who had taken part in the first Persian invasion.</a:t>
            </a:r>
          </a:p>
          <a:p>
            <a:pPr marL="342900" indent="-342900" algn="just">
              <a:buFont typeface="Arial" panose="020B0604020202020204" pitchFamily="34" charset="0"/>
              <a:buChar char="•"/>
            </a:pPr>
            <a:r>
              <a:rPr lang="en-GB" sz="2400" b="1" dirty="0" err="1" smtClean="0">
                <a:solidFill>
                  <a:srgbClr val="7030A0"/>
                </a:solidFill>
              </a:rPr>
              <a:t>Artabanus</a:t>
            </a:r>
            <a:r>
              <a:rPr lang="en-GB" sz="2400" dirty="0" smtClean="0"/>
              <a:t>, </a:t>
            </a:r>
            <a:r>
              <a:rPr lang="en-GB" sz="2400" dirty="0" err="1" smtClean="0"/>
              <a:t>Xerxe’s</a:t>
            </a:r>
            <a:r>
              <a:rPr lang="en-GB" sz="2400" dirty="0" smtClean="0"/>
              <a:t> uncle.</a:t>
            </a:r>
            <a:endParaRPr lang="en-GB" sz="2400" dirty="0"/>
          </a:p>
        </p:txBody>
      </p:sp>
      <p:sp>
        <p:nvSpPr>
          <p:cNvPr id="5" name="Oval 4"/>
          <p:cNvSpPr/>
          <p:nvPr/>
        </p:nvSpPr>
        <p:spPr>
          <a:xfrm>
            <a:off x="2682026" y="4063017"/>
            <a:ext cx="3718774" cy="1356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Why did Xerxes want to invade Greece in 480BC?</a:t>
            </a:r>
            <a:endParaRPr lang="en-GB" sz="2000" dirty="0"/>
          </a:p>
        </p:txBody>
      </p:sp>
      <p:sp>
        <p:nvSpPr>
          <p:cNvPr id="6" name="TextBox 5"/>
          <p:cNvSpPr txBox="1"/>
          <p:nvPr/>
        </p:nvSpPr>
        <p:spPr>
          <a:xfrm>
            <a:off x="0" y="5502031"/>
            <a:ext cx="9144000" cy="830997"/>
          </a:xfrm>
          <a:prstGeom prst="rect">
            <a:avLst/>
          </a:prstGeom>
          <a:solidFill>
            <a:schemeClr val="accent2"/>
          </a:solidFill>
        </p:spPr>
        <p:txBody>
          <a:bodyPr wrap="square" rtlCol="0">
            <a:spAutoFit/>
          </a:bodyPr>
          <a:lstStyle/>
          <a:p>
            <a:pPr algn="ctr"/>
            <a:r>
              <a:rPr lang="en-GB" sz="2400" b="1" u="sng" dirty="0" smtClean="0"/>
              <a:t>CHALLENGE</a:t>
            </a:r>
            <a:r>
              <a:rPr lang="en-GB" sz="2400" b="1" dirty="0" smtClean="0"/>
              <a:t>: To what extent is Xerxes presented as an independent and strong-minded king in this passage?</a:t>
            </a:r>
            <a:endParaRPr lang="en-GB" sz="2400" b="1" dirty="0"/>
          </a:p>
        </p:txBody>
      </p:sp>
      <p:sp>
        <p:nvSpPr>
          <p:cNvPr id="7" name="Rectangle 6"/>
          <p:cNvSpPr/>
          <p:nvPr/>
        </p:nvSpPr>
        <p:spPr>
          <a:xfrm rot="20905608">
            <a:off x="6608099" y="6113460"/>
            <a:ext cx="2424337" cy="603836"/>
          </a:xfrm>
          <a:prstGeom prst="rect">
            <a:avLst/>
          </a:prstGeom>
          <a:ln w="38100"/>
        </p:spPr>
        <p:style>
          <a:lnRef idx="2">
            <a:schemeClr val="accent4"/>
          </a:lnRef>
          <a:fillRef idx="1">
            <a:schemeClr val="lt1"/>
          </a:fillRef>
          <a:effectRef idx="0">
            <a:schemeClr val="accent4"/>
          </a:effectRef>
          <a:fontRef idx="minor">
            <a:schemeClr val="dk1"/>
          </a:fontRef>
        </p:style>
        <p:txBody>
          <a:bodyPr rtlCol="0" anchor="ctr"/>
          <a:lstStyle/>
          <a:p>
            <a:pPr algn="ctr"/>
            <a:r>
              <a:rPr lang="en-GB" sz="1600" dirty="0" smtClean="0"/>
              <a:t>Explain each point with detailed own knowledge</a:t>
            </a:r>
            <a:endParaRPr lang="en-GB" sz="1600" dirty="0"/>
          </a:p>
        </p:txBody>
      </p:sp>
      <p:sp>
        <p:nvSpPr>
          <p:cNvPr id="9" name="Rectangle 8"/>
          <p:cNvSpPr/>
          <p:nvPr/>
        </p:nvSpPr>
        <p:spPr>
          <a:xfrm rot="802930">
            <a:off x="213418" y="6130523"/>
            <a:ext cx="1898605" cy="494750"/>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smtClean="0"/>
              <a:t>2-3 points/ paragraphs</a:t>
            </a:r>
            <a:endParaRPr lang="en-GB" sz="1600" dirty="0"/>
          </a:p>
        </p:txBody>
      </p:sp>
    </p:spTree>
    <p:extLst>
      <p:ext uri="{BB962C8B-B14F-4D97-AF65-F5344CB8AC3E}">
        <p14:creationId xmlns:p14="http://schemas.microsoft.com/office/powerpoint/2010/main" val="21337767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31065"/>
          </a:xfrm>
        </p:spPr>
        <p:style>
          <a:lnRef idx="0">
            <a:schemeClr val="accent6"/>
          </a:lnRef>
          <a:fillRef idx="3">
            <a:schemeClr val="accent6"/>
          </a:fillRef>
          <a:effectRef idx="3">
            <a:schemeClr val="accent6"/>
          </a:effectRef>
          <a:fontRef idx="minor">
            <a:schemeClr val="lt1"/>
          </a:fontRef>
        </p:style>
        <p:txBody>
          <a:bodyPr>
            <a:normAutofit fontScale="90000"/>
          </a:bodyPr>
          <a:lstStyle/>
          <a:p>
            <a:r>
              <a:rPr lang="en-GB" b="1" u="sng" dirty="0" smtClean="0"/>
              <a:t>Task 3 – Xerxes vs. Darius</a:t>
            </a:r>
            <a:endParaRPr lang="en-GB" b="1" u="sng" dirty="0"/>
          </a:p>
        </p:txBody>
      </p:sp>
      <p:sp>
        <p:nvSpPr>
          <p:cNvPr id="3" name="Content Placeholder 2"/>
          <p:cNvSpPr>
            <a:spLocks noGrp="1"/>
          </p:cNvSpPr>
          <p:nvPr>
            <p:ph idx="1"/>
          </p:nvPr>
        </p:nvSpPr>
        <p:spPr>
          <a:xfrm>
            <a:off x="628650" y="730921"/>
            <a:ext cx="7886700" cy="4351338"/>
          </a:xfrm>
        </p:spPr>
        <p:txBody>
          <a:bodyPr/>
          <a:lstStyle/>
          <a:p>
            <a:pPr algn="just"/>
            <a:r>
              <a:rPr lang="en-GB" dirty="0" smtClean="0"/>
              <a:t>Complete the table below to help you answer this question. </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313489136"/>
              </p:ext>
            </p:extLst>
          </p:nvPr>
        </p:nvGraphicFramePr>
        <p:xfrm>
          <a:off x="302653" y="1707886"/>
          <a:ext cx="8538694" cy="2734472"/>
        </p:xfrm>
        <a:graphic>
          <a:graphicData uri="http://schemas.openxmlformats.org/drawingml/2006/table">
            <a:tbl>
              <a:tblPr firstRow="1" bandRow="1">
                <a:tableStyleId>{5940675A-B579-460E-94D1-54222C63F5DA}</a:tableStyleId>
              </a:tblPr>
              <a:tblGrid>
                <a:gridCol w="4269347">
                  <a:extLst>
                    <a:ext uri="{9D8B030D-6E8A-4147-A177-3AD203B41FA5}">
                      <a16:colId xmlns="" xmlns:a16="http://schemas.microsoft.com/office/drawing/2014/main" val="1095946885"/>
                    </a:ext>
                  </a:extLst>
                </a:gridCol>
                <a:gridCol w="4269347">
                  <a:extLst>
                    <a:ext uri="{9D8B030D-6E8A-4147-A177-3AD203B41FA5}">
                      <a16:colId xmlns="" xmlns:a16="http://schemas.microsoft.com/office/drawing/2014/main" val="1739249323"/>
                    </a:ext>
                  </a:extLst>
                </a:gridCol>
              </a:tblGrid>
              <a:tr h="477878">
                <a:tc>
                  <a:txBody>
                    <a:bodyPr/>
                    <a:lstStyle/>
                    <a:p>
                      <a:pPr algn="ctr"/>
                      <a:r>
                        <a:rPr lang="en-GB" sz="2400" b="1" dirty="0" smtClean="0"/>
                        <a:t>Reasons why</a:t>
                      </a:r>
                      <a:r>
                        <a:rPr lang="en-GB" sz="2400" b="1" baseline="0" dirty="0" smtClean="0"/>
                        <a:t> Darius wanted to invade in 490BC</a:t>
                      </a:r>
                      <a:endParaRPr lang="en-GB" sz="2400" b="1" dirty="0"/>
                    </a:p>
                  </a:txBody>
                  <a:tcPr>
                    <a:solidFill>
                      <a:schemeClr val="bg1">
                        <a:lumMod val="75000"/>
                      </a:schemeClr>
                    </a:solidFill>
                  </a:tcPr>
                </a:tc>
                <a:tc>
                  <a:txBody>
                    <a:bodyPr/>
                    <a:lstStyle/>
                    <a:p>
                      <a:pPr algn="ctr"/>
                      <a:r>
                        <a:rPr lang="en-GB" sz="2400" b="1" dirty="0" smtClean="0"/>
                        <a:t>Reasons</a:t>
                      </a:r>
                      <a:r>
                        <a:rPr lang="en-GB" sz="2400" b="1" baseline="0" dirty="0" smtClean="0"/>
                        <a:t> why Xerxes wanted to invade in 480BC</a:t>
                      </a:r>
                      <a:endParaRPr lang="en-GB" sz="2400" b="1" dirty="0"/>
                    </a:p>
                  </a:txBody>
                  <a:tcPr>
                    <a:solidFill>
                      <a:schemeClr val="bg1">
                        <a:lumMod val="75000"/>
                      </a:schemeClr>
                    </a:solidFill>
                  </a:tcPr>
                </a:tc>
                <a:extLst>
                  <a:ext uri="{0D108BD9-81ED-4DB2-BD59-A6C34878D82A}">
                    <a16:rowId xmlns="" xmlns:a16="http://schemas.microsoft.com/office/drawing/2014/main" val="285623562"/>
                  </a:ext>
                </a:extLst>
              </a:tr>
              <a:tr h="477878">
                <a:tc>
                  <a:txBody>
                    <a:bodyPr/>
                    <a:lstStyle/>
                    <a:p>
                      <a:endParaRPr lang="en-GB"/>
                    </a:p>
                  </a:txBody>
                  <a:tcPr/>
                </a:tc>
                <a:tc>
                  <a:txBody>
                    <a:bodyPr/>
                    <a:lstStyle/>
                    <a:p>
                      <a:endParaRPr lang="en-GB" dirty="0"/>
                    </a:p>
                  </a:txBody>
                  <a:tcPr/>
                </a:tc>
                <a:extLst>
                  <a:ext uri="{0D108BD9-81ED-4DB2-BD59-A6C34878D82A}">
                    <a16:rowId xmlns="" xmlns:a16="http://schemas.microsoft.com/office/drawing/2014/main" val="2274620635"/>
                  </a:ext>
                </a:extLst>
              </a:tr>
              <a:tr h="477878">
                <a:tc>
                  <a:txBody>
                    <a:bodyPr/>
                    <a:lstStyle/>
                    <a:p>
                      <a:endParaRPr lang="en-GB" dirty="0"/>
                    </a:p>
                  </a:txBody>
                  <a:tcPr/>
                </a:tc>
                <a:tc>
                  <a:txBody>
                    <a:bodyPr/>
                    <a:lstStyle/>
                    <a:p>
                      <a:endParaRPr lang="en-GB"/>
                    </a:p>
                  </a:txBody>
                  <a:tcPr/>
                </a:tc>
                <a:extLst>
                  <a:ext uri="{0D108BD9-81ED-4DB2-BD59-A6C34878D82A}">
                    <a16:rowId xmlns="" xmlns:a16="http://schemas.microsoft.com/office/drawing/2014/main" val="2045033131"/>
                  </a:ext>
                </a:extLst>
              </a:tr>
              <a:tr h="477878">
                <a:tc>
                  <a:txBody>
                    <a:bodyPr/>
                    <a:lstStyle/>
                    <a:p>
                      <a:endParaRPr lang="en-GB"/>
                    </a:p>
                  </a:txBody>
                  <a:tcPr/>
                </a:tc>
                <a:tc>
                  <a:txBody>
                    <a:bodyPr/>
                    <a:lstStyle/>
                    <a:p>
                      <a:endParaRPr lang="en-GB"/>
                    </a:p>
                  </a:txBody>
                  <a:tcPr/>
                </a:tc>
                <a:extLst>
                  <a:ext uri="{0D108BD9-81ED-4DB2-BD59-A6C34878D82A}">
                    <a16:rowId xmlns="" xmlns:a16="http://schemas.microsoft.com/office/drawing/2014/main" val="1691816068"/>
                  </a:ext>
                </a:extLst>
              </a:tr>
              <a:tr h="477878">
                <a:tc>
                  <a:txBody>
                    <a:bodyPr/>
                    <a:lstStyle/>
                    <a:p>
                      <a:endParaRPr lang="en-GB"/>
                    </a:p>
                  </a:txBody>
                  <a:tcPr/>
                </a:tc>
                <a:tc>
                  <a:txBody>
                    <a:bodyPr/>
                    <a:lstStyle/>
                    <a:p>
                      <a:endParaRPr lang="en-GB" dirty="0"/>
                    </a:p>
                  </a:txBody>
                  <a:tcPr/>
                </a:tc>
                <a:extLst>
                  <a:ext uri="{0D108BD9-81ED-4DB2-BD59-A6C34878D82A}">
                    <a16:rowId xmlns="" xmlns:a16="http://schemas.microsoft.com/office/drawing/2014/main" val="1627502413"/>
                  </a:ext>
                </a:extLst>
              </a:tr>
            </a:tbl>
          </a:graphicData>
        </a:graphic>
      </p:graphicFrame>
      <p:sp>
        <p:nvSpPr>
          <p:cNvPr id="7" name="TextBox 6"/>
          <p:cNvSpPr txBox="1"/>
          <p:nvPr/>
        </p:nvSpPr>
        <p:spPr>
          <a:xfrm>
            <a:off x="0" y="4442358"/>
            <a:ext cx="9144000" cy="2585323"/>
          </a:xfrm>
          <a:prstGeom prst="rect">
            <a:avLst/>
          </a:prstGeom>
          <a:noFill/>
        </p:spPr>
        <p:txBody>
          <a:bodyPr wrap="square" rtlCol="0">
            <a:spAutoFit/>
          </a:bodyPr>
          <a:lstStyle/>
          <a:p>
            <a:pPr algn="ctr"/>
            <a:r>
              <a:rPr lang="en-GB" sz="2400" b="1" u="sng" dirty="0" smtClean="0">
                <a:solidFill>
                  <a:srgbClr val="FF0000"/>
                </a:solidFill>
              </a:rPr>
              <a:t>CHALLENGE TASK:</a:t>
            </a:r>
          </a:p>
          <a:p>
            <a:pPr algn="ctr"/>
            <a:r>
              <a:rPr lang="en-GB" sz="2400" b="1" dirty="0" smtClean="0"/>
              <a:t>How similar were Xerxes’ reasons for invading compared to his Darius?</a:t>
            </a:r>
          </a:p>
          <a:p>
            <a:pPr algn="ctr"/>
            <a:endParaRPr lang="en-GB" sz="2400" b="1" dirty="0"/>
          </a:p>
          <a:p>
            <a:pPr algn="ctr"/>
            <a:r>
              <a:rPr lang="en-GB" sz="2400" b="1" u="sng" dirty="0" smtClean="0">
                <a:solidFill>
                  <a:srgbClr val="0070C0"/>
                </a:solidFill>
              </a:rPr>
              <a:t>STRUGGLING?</a:t>
            </a:r>
          </a:p>
          <a:p>
            <a:pPr algn="ctr"/>
            <a:r>
              <a:rPr lang="en-GB" sz="2400" b="1" dirty="0" smtClean="0"/>
              <a:t>Use the textbook p45-46 to help you with the reasons for Darius’ invasion</a:t>
            </a:r>
          </a:p>
          <a:p>
            <a:endParaRPr lang="en-GB" dirty="0"/>
          </a:p>
        </p:txBody>
      </p:sp>
    </p:spTree>
    <p:extLst>
      <p:ext uri="{BB962C8B-B14F-4D97-AF65-F5344CB8AC3E}">
        <p14:creationId xmlns:p14="http://schemas.microsoft.com/office/powerpoint/2010/main" val="27938096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graphicFrame>
        <p:nvGraphicFramePr>
          <p:cNvPr id="4" name="Table 3"/>
          <p:cNvGraphicFramePr>
            <a:graphicFrameLocks noGrp="1"/>
          </p:cNvGraphicFramePr>
          <p:nvPr>
            <p:extLst>
              <p:ext uri="{D42A27DB-BD31-4B8C-83A1-F6EECF244321}">
                <p14:modId xmlns:p14="http://schemas.microsoft.com/office/powerpoint/2010/main" val="3938776016"/>
              </p:ext>
            </p:extLst>
          </p:nvPr>
        </p:nvGraphicFramePr>
        <p:xfrm>
          <a:off x="0" y="-2"/>
          <a:ext cx="9144000" cy="3442495"/>
        </p:xfrm>
        <a:graphic>
          <a:graphicData uri="http://schemas.openxmlformats.org/drawingml/2006/table">
            <a:tbl>
              <a:tblPr firstRow="1" bandRow="1">
                <a:tableStyleId>{5940675A-B579-460E-94D1-54222C63F5DA}</a:tableStyleId>
              </a:tblPr>
              <a:tblGrid>
                <a:gridCol w="4572000">
                  <a:extLst>
                    <a:ext uri="{9D8B030D-6E8A-4147-A177-3AD203B41FA5}">
                      <a16:colId xmlns="" xmlns:a16="http://schemas.microsoft.com/office/drawing/2014/main" val="1095946885"/>
                    </a:ext>
                  </a:extLst>
                </a:gridCol>
                <a:gridCol w="4572000">
                  <a:extLst>
                    <a:ext uri="{9D8B030D-6E8A-4147-A177-3AD203B41FA5}">
                      <a16:colId xmlns="" xmlns:a16="http://schemas.microsoft.com/office/drawing/2014/main" val="1739249323"/>
                    </a:ext>
                  </a:extLst>
                </a:gridCol>
              </a:tblGrid>
              <a:tr h="918107">
                <a:tc>
                  <a:txBody>
                    <a:bodyPr/>
                    <a:lstStyle/>
                    <a:p>
                      <a:pPr algn="ctr"/>
                      <a:r>
                        <a:rPr lang="en-GB" sz="2400" b="1" dirty="0" smtClean="0"/>
                        <a:t>Reasons why</a:t>
                      </a:r>
                      <a:r>
                        <a:rPr lang="en-GB" sz="2400" b="1" baseline="0" dirty="0" smtClean="0"/>
                        <a:t> Darius wanted to invade in 490BC</a:t>
                      </a:r>
                      <a:endParaRPr lang="en-GB" sz="2400" b="1" dirty="0"/>
                    </a:p>
                  </a:txBody>
                  <a:tcPr>
                    <a:solidFill>
                      <a:schemeClr val="bg1">
                        <a:lumMod val="75000"/>
                      </a:schemeClr>
                    </a:solidFill>
                  </a:tcPr>
                </a:tc>
                <a:tc>
                  <a:txBody>
                    <a:bodyPr/>
                    <a:lstStyle/>
                    <a:p>
                      <a:pPr algn="ctr"/>
                      <a:r>
                        <a:rPr lang="en-GB" sz="2400" b="1" dirty="0" smtClean="0"/>
                        <a:t>Reasons</a:t>
                      </a:r>
                      <a:r>
                        <a:rPr lang="en-GB" sz="2400" b="1" baseline="0" dirty="0" smtClean="0"/>
                        <a:t> why Xerxes wanted to invade in 480BC</a:t>
                      </a:r>
                      <a:endParaRPr lang="en-GB" sz="2400" b="1" dirty="0"/>
                    </a:p>
                  </a:txBody>
                  <a:tcPr>
                    <a:solidFill>
                      <a:schemeClr val="bg1">
                        <a:lumMod val="75000"/>
                      </a:schemeClr>
                    </a:solidFill>
                  </a:tcPr>
                </a:tc>
                <a:extLst>
                  <a:ext uri="{0D108BD9-81ED-4DB2-BD59-A6C34878D82A}">
                    <a16:rowId xmlns="" xmlns:a16="http://schemas.microsoft.com/office/drawing/2014/main" val="285623562"/>
                  </a:ext>
                </a:extLst>
              </a:tr>
              <a:tr h="631097">
                <a:tc>
                  <a:txBody>
                    <a:bodyPr/>
                    <a:lstStyle/>
                    <a:p>
                      <a:endParaRPr lang="en-GB"/>
                    </a:p>
                  </a:txBody>
                  <a:tcPr/>
                </a:tc>
                <a:tc>
                  <a:txBody>
                    <a:bodyPr/>
                    <a:lstStyle/>
                    <a:p>
                      <a:endParaRPr lang="en-GB" dirty="0"/>
                    </a:p>
                  </a:txBody>
                  <a:tcPr/>
                </a:tc>
                <a:extLst>
                  <a:ext uri="{0D108BD9-81ED-4DB2-BD59-A6C34878D82A}">
                    <a16:rowId xmlns="" xmlns:a16="http://schemas.microsoft.com/office/drawing/2014/main" val="2274620635"/>
                  </a:ext>
                </a:extLst>
              </a:tr>
              <a:tr h="631097">
                <a:tc>
                  <a:txBody>
                    <a:bodyPr/>
                    <a:lstStyle/>
                    <a:p>
                      <a:endParaRPr lang="en-GB" dirty="0"/>
                    </a:p>
                  </a:txBody>
                  <a:tcPr/>
                </a:tc>
                <a:tc>
                  <a:txBody>
                    <a:bodyPr/>
                    <a:lstStyle/>
                    <a:p>
                      <a:endParaRPr lang="en-GB"/>
                    </a:p>
                  </a:txBody>
                  <a:tcPr/>
                </a:tc>
                <a:extLst>
                  <a:ext uri="{0D108BD9-81ED-4DB2-BD59-A6C34878D82A}">
                    <a16:rowId xmlns="" xmlns:a16="http://schemas.microsoft.com/office/drawing/2014/main" val="2045033131"/>
                  </a:ext>
                </a:extLst>
              </a:tr>
              <a:tr h="631097">
                <a:tc>
                  <a:txBody>
                    <a:bodyPr/>
                    <a:lstStyle/>
                    <a:p>
                      <a:endParaRPr lang="en-GB"/>
                    </a:p>
                  </a:txBody>
                  <a:tcPr/>
                </a:tc>
                <a:tc>
                  <a:txBody>
                    <a:bodyPr/>
                    <a:lstStyle/>
                    <a:p>
                      <a:endParaRPr lang="en-GB" dirty="0"/>
                    </a:p>
                  </a:txBody>
                  <a:tcPr/>
                </a:tc>
                <a:extLst>
                  <a:ext uri="{0D108BD9-81ED-4DB2-BD59-A6C34878D82A}">
                    <a16:rowId xmlns="" xmlns:a16="http://schemas.microsoft.com/office/drawing/2014/main" val="1691816068"/>
                  </a:ext>
                </a:extLst>
              </a:tr>
              <a:tr h="631097">
                <a:tc>
                  <a:txBody>
                    <a:bodyPr/>
                    <a:lstStyle/>
                    <a:p>
                      <a:endParaRPr lang="en-GB"/>
                    </a:p>
                  </a:txBody>
                  <a:tcPr/>
                </a:tc>
                <a:tc>
                  <a:txBody>
                    <a:bodyPr/>
                    <a:lstStyle/>
                    <a:p>
                      <a:endParaRPr lang="en-GB" dirty="0"/>
                    </a:p>
                  </a:txBody>
                  <a:tcPr/>
                </a:tc>
                <a:extLst>
                  <a:ext uri="{0D108BD9-81ED-4DB2-BD59-A6C34878D82A}">
                    <a16:rowId xmlns="" xmlns:a16="http://schemas.microsoft.com/office/drawing/2014/main" val="1627502413"/>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898613014"/>
              </p:ext>
            </p:extLst>
          </p:nvPr>
        </p:nvGraphicFramePr>
        <p:xfrm>
          <a:off x="0" y="3442492"/>
          <a:ext cx="9144000" cy="3415509"/>
        </p:xfrm>
        <a:graphic>
          <a:graphicData uri="http://schemas.openxmlformats.org/drawingml/2006/table">
            <a:tbl>
              <a:tblPr firstRow="1" bandRow="1">
                <a:tableStyleId>{5940675A-B579-460E-94D1-54222C63F5DA}</a:tableStyleId>
              </a:tblPr>
              <a:tblGrid>
                <a:gridCol w="4572000">
                  <a:extLst>
                    <a:ext uri="{9D8B030D-6E8A-4147-A177-3AD203B41FA5}">
                      <a16:colId xmlns="" xmlns:a16="http://schemas.microsoft.com/office/drawing/2014/main" val="1095946885"/>
                    </a:ext>
                  </a:extLst>
                </a:gridCol>
                <a:gridCol w="4572000">
                  <a:extLst>
                    <a:ext uri="{9D8B030D-6E8A-4147-A177-3AD203B41FA5}">
                      <a16:colId xmlns="" xmlns:a16="http://schemas.microsoft.com/office/drawing/2014/main" val="1739249323"/>
                    </a:ext>
                  </a:extLst>
                </a:gridCol>
              </a:tblGrid>
              <a:tr h="880317">
                <a:tc>
                  <a:txBody>
                    <a:bodyPr/>
                    <a:lstStyle/>
                    <a:p>
                      <a:pPr algn="ctr"/>
                      <a:r>
                        <a:rPr lang="en-GB" sz="2400" b="1" dirty="0" smtClean="0"/>
                        <a:t>Reasons why</a:t>
                      </a:r>
                      <a:r>
                        <a:rPr lang="en-GB" sz="2400" b="1" baseline="0" dirty="0" smtClean="0"/>
                        <a:t> Darius wanted to invade in 490BC</a:t>
                      </a:r>
                      <a:endParaRPr lang="en-GB" sz="2400" b="1" dirty="0"/>
                    </a:p>
                  </a:txBody>
                  <a:tcPr>
                    <a:solidFill>
                      <a:schemeClr val="bg1">
                        <a:lumMod val="75000"/>
                      </a:schemeClr>
                    </a:solidFill>
                  </a:tcPr>
                </a:tc>
                <a:tc>
                  <a:txBody>
                    <a:bodyPr/>
                    <a:lstStyle/>
                    <a:p>
                      <a:pPr algn="ctr"/>
                      <a:r>
                        <a:rPr lang="en-GB" sz="2400" b="1" dirty="0" smtClean="0"/>
                        <a:t>Reasons</a:t>
                      </a:r>
                      <a:r>
                        <a:rPr lang="en-GB" sz="2400" b="1" baseline="0" dirty="0" smtClean="0"/>
                        <a:t> why Xerxes wanted to invade in 480BC</a:t>
                      </a:r>
                      <a:endParaRPr lang="en-GB" sz="2400" b="1" dirty="0"/>
                    </a:p>
                  </a:txBody>
                  <a:tcPr>
                    <a:solidFill>
                      <a:schemeClr val="bg1">
                        <a:lumMod val="75000"/>
                      </a:schemeClr>
                    </a:solidFill>
                  </a:tcPr>
                </a:tc>
                <a:extLst>
                  <a:ext uri="{0D108BD9-81ED-4DB2-BD59-A6C34878D82A}">
                    <a16:rowId xmlns="" xmlns:a16="http://schemas.microsoft.com/office/drawing/2014/main" val="285623562"/>
                  </a:ext>
                </a:extLst>
              </a:tr>
              <a:tr h="633798">
                <a:tc>
                  <a:txBody>
                    <a:bodyPr/>
                    <a:lstStyle/>
                    <a:p>
                      <a:endParaRPr lang="en-GB"/>
                    </a:p>
                  </a:txBody>
                  <a:tcPr/>
                </a:tc>
                <a:tc>
                  <a:txBody>
                    <a:bodyPr/>
                    <a:lstStyle/>
                    <a:p>
                      <a:endParaRPr lang="en-GB" dirty="0"/>
                    </a:p>
                  </a:txBody>
                  <a:tcPr/>
                </a:tc>
                <a:extLst>
                  <a:ext uri="{0D108BD9-81ED-4DB2-BD59-A6C34878D82A}">
                    <a16:rowId xmlns="" xmlns:a16="http://schemas.microsoft.com/office/drawing/2014/main" val="2274620635"/>
                  </a:ext>
                </a:extLst>
              </a:tr>
              <a:tr h="633798">
                <a:tc>
                  <a:txBody>
                    <a:bodyPr/>
                    <a:lstStyle/>
                    <a:p>
                      <a:endParaRPr lang="en-GB" dirty="0"/>
                    </a:p>
                  </a:txBody>
                  <a:tcPr/>
                </a:tc>
                <a:tc>
                  <a:txBody>
                    <a:bodyPr/>
                    <a:lstStyle/>
                    <a:p>
                      <a:endParaRPr lang="en-GB"/>
                    </a:p>
                  </a:txBody>
                  <a:tcPr/>
                </a:tc>
                <a:extLst>
                  <a:ext uri="{0D108BD9-81ED-4DB2-BD59-A6C34878D82A}">
                    <a16:rowId xmlns="" xmlns:a16="http://schemas.microsoft.com/office/drawing/2014/main" val="2045033131"/>
                  </a:ext>
                </a:extLst>
              </a:tr>
              <a:tr h="633798">
                <a:tc>
                  <a:txBody>
                    <a:bodyPr/>
                    <a:lstStyle/>
                    <a:p>
                      <a:endParaRPr lang="en-GB" dirty="0"/>
                    </a:p>
                  </a:txBody>
                  <a:tcPr/>
                </a:tc>
                <a:tc>
                  <a:txBody>
                    <a:bodyPr/>
                    <a:lstStyle/>
                    <a:p>
                      <a:endParaRPr lang="en-GB"/>
                    </a:p>
                  </a:txBody>
                  <a:tcPr/>
                </a:tc>
                <a:extLst>
                  <a:ext uri="{0D108BD9-81ED-4DB2-BD59-A6C34878D82A}">
                    <a16:rowId xmlns="" xmlns:a16="http://schemas.microsoft.com/office/drawing/2014/main" val="1691816068"/>
                  </a:ext>
                </a:extLst>
              </a:tr>
              <a:tr h="633798">
                <a:tc>
                  <a:txBody>
                    <a:bodyPr/>
                    <a:lstStyle/>
                    <a:p>
                      <a:endParaRPr lang="en-GB"/>
                    </a:p>
                  </a:txBody>
                  <a:tcPr/>
                </a:tc>
                <a:tc>
                  <a:txBody>
                    <a:bodyPr/>
                    <a:lstStyle/>
                    <a:p>
                      <a:endParaRPr lang="en-GB" dirty="0"/>
                    </a:p>
                  </a:txBody>
                  <a:tcPr/>
                </a:tc>
                <a:extLst>
                  <a:ext uri="{0D108BD9-81ED-4DB2-BD59-A6C34878D82A}">
                    <a16:rowId xmlns="" xmlns:a16="http://schemas.microsoft.com/office/drawing/2014/main" val="1627502413"/>
                  </a:ext>
                </a:extLst>
              </a:tr>
            </a:tbl>
          </a:graphicData>
        </a:graphic>
      </p:graphicFrame>
    </p:spTree>
    <p:extLst>
      <p:ext uri="{BB962C8B-B14F-4D97-AF65-F5344CB8AC3E}">
        <p14:creationId xmlns:p14="http://schemas.microsoft.com/office/powerpoint/2010/main" val="302143826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7478970"/>
          </a:xfrm>
          <a:prstGeom prst="rect">
            <a:avLst/>
          </a:prstGeom>
          <a:noFill/>
        </p:spPr>
        <p:txBody>
          <a:bodyPr wrap="square" rtlCol="0">
            <a:spAutoFit/>
          </a:bodyPr>
          <a:lstStyle/>
          <a:p>
            <a:pPr algn="just"/>
            <a:r>
              <a:rPr lang="en-GB" sz="2400" dirty="0" smtClean="0"/>
              <a:t>After discussing the invasion of Greece with </a:t>
            </a:r>
            <a:r>
              <a:rPr lang="en-GB" sz="2400" dirty="0" err="1" smtClean="0"/>
              <a:t>Mardonius</a:t>
            </a:r>
            <a:r>
              <a:rPr lang="en-GB" sz="2400" dirty="0" smtClean="0"/>
              <a:t>, Xerxes’ uncle </a:t>
            </a:r>
            <a:r>
              <a:rPr lang="en-GB" sz="2400" dirty="0" err="1" smtClean="0"/>
              <a:t>Artabanus</a:t>
            </a:r>
            <a:r>
              <a:rPr lang="en-GB" sz="2400" dirty="0" smtClean="0"/>
              <a:t> spoke. </a:t>
            </a:r>
          </a:p>
          <a:p>
            <a:pPr algn="just"/>
            <a:endParaRPr lang="en-GB" sz="2400" dirty="0"/>
          </a:p>
          <a:p>
            <a:pPr algn="just"/>
            <a:r>
              <a:rPr lang="en-GB" sz="2400" dirty="0" smtClean="0"/>
              <a:t>In contrast to </a:t>
            </a:r>
            <a:r>
              <a:rPr lang="en-GB" sz="2400" dirty="0" err="1" smtClean="0"/>
              <a:t>Mardonius</a:t>
            </a:r>
            <a:r>
              <a:rPr lang="en-GB" sz="2400" dirty="0" smtClean="0"/>
              <a:t>, </a:t>
            </a:r>
            <a:r>
              <a:rPr lang="en-GB" sz="2400" dirty="0" err="1" smtClean="0"/>
              <a:t>Artabanus</a:t>
            </a:r>
            <a:r>
              <a:rPr lang="en-GB" sz="2400" dirty="0" smtClean="0"/>
              <a:t> warned Xerxes not to invade Greece for the following reasons;</a:t>
            </a:r>
          </a:p>
          <a:p>
            <a:pPr marL="457200" indent="-457200" algn="just">
              <a:buAutoNum type="arabicParenR"/>
            </a:pPr>
            <a:r>
              <a:rPr lang="en-GB" sz="2400" dirty="0" err="1" smtClean="0"/>
              <a:t>Artabanus</a:t>
            </a:r>
            <a:r>
              <a:rPr lang="en-GB" sz="2400" dirty="0" smtClean="0"/>
              <a:t> claimed the Greeks had an excellent reputation as warriors. After all, they had already defeated the Persians at Marathon.</a:t>
            </a:r>
          </a:p>
          <a:p>
            <a:pPr marL="457200" indent="-457200" algn="just">
              <a:buAutoNum type="arabicParenR"/>
            </a:pPr>
            <a:r>
              <a:rPr lang="en-GB" sz="2400" dirty="0" smtClean="0"/>
              <a:t>If the Persian fleet was defeated by the Greeks then Xerxes would be trapped in Greece and could be killed.</a:t>
            </a:r>
          </a:p>
          <a:p>
            <a:pPr marL="457200" indent="-457200" algn="just">
              <a:buAutoNum type="arabicParenR"/>
            </a:pPr>
            <a:r>
              <a:rPr lang="en-GB" sz="2400" dirty="0" err="1" smtClean="0"/>
              <a:t>Artabanus</a:t>
            </a:r>
            <a:r>
              <a:rPr lang="en-GB" sz="2400" dirty="0" smtClean="0"/>
              <a:t> warned Xerxes of being too confident;</a:t>
            </a:r>
          </a:p>
          <a:p>
            <a:pPr algn="just"/>
            <a:r>
              <a:rPr lang="en-GB" sz="2400" i="1" dirty="0" smtClean="0"/>
              <a:t>“…God strikes down the great with his thunderbolt…. The tallest buildings and trees are always the ones he blasts. It is God’s way of bringing down the mighty.”</a:t>
            </a:r>
          </a:p>
          <a:p>
            <a:pPr algn="just"/>
            <a:endParaRPr lang="en-GB" sz="2400" i="1" dirty="0"/>
          </a:p>
          <a:p>
            <a:pPr algn="just"/>
            <a:r>
              <a:rPr lang="en-GB" sz="2400" dirty="0" smtClean="0"/>
              <a:t>There is no way that Herodotus could have known about this conversation at Xerxes’ court. It appears that </a:t>
            </a:r>
            <a:r>
              <a:rPr lang="en-GB" sz="2400" dirty="0" err="1" smtClean="0"/>
              <a:t>Artabanus</a:t>
            </a:r>
            <a:r>
              <a:rPr lang="en-GB" sz="2400" dirty="0" smtClean="0"/>
              <a:t> plays the role of a wise man, whose advice is ignored by the arrogant, hot headed king. </a:t>
            </a:r>
          </a:p>
          <a:p>
            <a:pPr algn="just"/>
            <a:endParaRPr lang="en-GB" sz="2400" i="1" dirty="0"/>
          </a:p>
          <a:p>
            <a:pPr algn="just"/>
            <a:endParaRPr lang="en-GB" sz="2400" i="1" dirty="0"/>
          </a:p>
        </p:txBody>
      </p:sp>
    </p:spTree>
    <p:extLst>
      <p:ext uri="{BB962C8B-B14F-4D97-AF65-F5344CB8AC3E}">
        <p14:creationId xmlns:p14="http://schemas.microsoft.com/office/powerpoint/2010/main" val="23212493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wipe(down)">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wipe(down)">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down)">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wipe(down)">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wipe(down)">
                                      <p:cBhvr>
                                        <p:cTn id="32" dur="500"/>
                                        <p:tgtEl>
                                          <p:spTgt spid="4">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Effect transition="in" filter="wipe(down)">
                                      <p:cBhvr>
                                        <p:cTn id="37"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413</TotalTime>
  <Words>835</Words>
  <Application>Microsoft Macintosh PowerPoint</Application>
  <PresentationFormat>On-screen Show (4:3)</PresentationFormat>
  <Paragraphs>85</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Task 2</vt:lpstr>
      <vt:lpstr>Task 3 – Xerxes vs. Darius</vt:lpstr>
      <vt:lpstr>PowerPoint Presentation</vt:lpstr>
      <vt:lpstr>PowerPoint Presentation</vt:lpstr>
      <vt:lpstr>Task 4 – using Herodotus as a source </vt:lpstr>
      <vt:lpstr>Plenary</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 and Angie</dc:creator>
  <cp:lastModifiedBy>Michael Scott</cp:lastModifiedBy>
  <cp:revision>44</cp:revision>
  <cp:lastPrinted>2020-01-23T08:47:44Z</cp:lastPrinted>
  <dcterms:created xsi:type="dcterms:W3CDTF">2018-01-13T13:53:45Z</dcterms:created>
  <dcterms:modified xsi:type="dcterms:W3CDTF">2020-02-27T11:54:56Z</dcterms:modified>
</cp:coreProperties>
</file>