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82" d="100"/>
          <a:sy n="182" d="100"/>
        </p:scale>
        <p:origin x="-147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60FED60-54B9-F14A-B2F7-8B2C4D47518D}" type="datetimeFigureOut">
              <a:rPr lang="en-US" smtClean="0"/>
              <a:t>27/02/20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2A436CA-D996-8A48-B64F-314EDD9793D0}" type="slidenum">
              <a:rPr lang="en-US" smtClean="0"/>
              <a:t>‹#›</a:t>
            </a:fld>
            <a:endParaRPr lang="en-US"/>
          </a:p>
        </p:txBody>
      </p:sp>
    </p:spTree>
    <p:extLst>
      <p:ext uri="{BB962C8B-B14F-4D97-AF65-F5344CB8AC3E}">
        <p14:creationId xmlns:p14="http://schemas.microsoft.com/office/powerpoint/2010/main" val="336052955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9CAFDDB-172E-6940-8D28-C3FFB09A094B}" type="slidenum">
              <a:rPr lang="en-US" smtClean="0"/>
              <a:t>1</a:t>
            </a:fld>
            <a:endParaRPr lang="en-US"/>
          </a:p>
        </p:txBody>
      </p:sp>
    </p:spTree>
    <p:extLst>
      <p:ext uri="{BB962C8B-B14F-4D97-AF65-F5344CB8AC3E}">
        <p14:creationId xmlns:p14="http://schemas.microsoft.com/office/powerpoint/2010/main" val="6767364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ChangeArrowheads="1" noTextEdit="1"/>
          </p:cNvSpPr>
          <p:nvPr>
            <p:ph type="sldImg"/>
          </p:nvPr>
        </p:nvSpPr>
        <p:spPr>
          <a:ln/>
        </p:spPr>
      </p:sp>
      <p:sp>
        <p:nvSpPr>
          <p:cNvPr id="6147" name="Notes Placeholder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smtClean="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EF7256-FD5D-407F-9989-6C314074609A}"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endParaRPr>
          </a:p>
        </p:txBody>
      </p:sp>
    </p:spTree>
    <p:extLst>
      <p:ext uri="{BB962C8B-B14F-4D97-AF65-F5344CB8AC3E}">
        <p14:creationId xmlns:p14="http://schemas.microsoft.com/office/powerpoint/2010/main" val="42749597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632A3F54-EC3C-FB43-8112-F21D9F647277}"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E8B89C-159E-0E4C-BBBF-29BA9FC1C85A}" type="slidenum">
              <a:rPr lang="en-US" smtClean="0"/>
              <a:t>‹#›</a:t>
            </a:fld>
            <a:endParaRPr lang="en-US"/>
          </a:p>
        </p:txBody>
      </p:sp>
    </p:spTree>
    <p:extLst>
      <p:ext uri="{BB962C8B-B14F-4D97-AF65-F5344CB8AC3E}">
        <p14:creationId xmlns:p14="http://schemas.microsoft.com/office/powerpoint/2010/main" val="34349527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32A3F54-EC3C-FB43-8112-F21D9F647277}"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E8B89C-159E-0E4C-BBBF-29BA9FC1C85A}" type="slidenum">
              <a:rPr lang="en-US" smtClean="0"/>
              <a:t>‹#›</a:t>
            </a:fld>
            <a:endParaRPr lang="en-US"/>
          </a:p>
        </p:txBody>
      </p:sp>
    </p:spTree>
    <p:extLst>
      <p:ext uri="{BB962C8B-B14F-4D97-AF65-F5344CB8AC3E}">
        <p14:creationId xmlns:p14="http://schemas.microsoft.com/office/powerpoint/2010/main" val="3464747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32A3F54-EC3C-FB43-8112-F21D9F647277}"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E8B89C-159E-0E4C-BBBF-29BA9FC1C85A}" type="slidenum">
              <a:rPr lang="en-US" smtClean="0"/>
              <a:t>‹#›</a:t>
            </a:fld>
            <a:endParaRPr lang="en-US"/>
          </a:p>
        </p:txBody>
      </p:sp>
    </p:spTree>
    <p:extLst>
      <p:ext uri="{BB962C8B-B14F-4D97-AF65-F5344CB8AC3E}">
        <p14:creationId xmlns:p14="http://schemas.microsoft.com/office/powerpoint/2010/main" val="26195482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32A3F54-EC3C-FB43-8112-F21D9F647277}"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E8B89C-159E-0E4C-BBBF-29BA9FC1C85A}" type="slidenum">
              <a:rPr lang="en-US" smtClean="0"/>
              <a:t>‹#›</a:t>
            </a:fld>
            <a:endParaRPr lang="en-US"/>
          </a:p>
        </p:txBody>
      </p:sp>
    </p:spTree>
    <p:extLst>
      <p:ext uri="{BB962C8B-B14F-4D97-AF65-F5344CB8AC3E}">
        <p14:creationId xmlns:p14="http://schemas.microsoft.com/office/powerpoint/2010/main" val="35075771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632A3F54-EC3C-FB43-8112-F21D9F647277}"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E8B89C-159E-0E4C-BBBF-29BA9FC1C85A}" type="slidenum">
              <a:rPr lang="en-US" smtClean="0"/>
              <a:t>‹#›</a:t>
            </a:fld>
            <a:endParaRPr lang="en-US"/>
          </a:p>
        </p:txBody>
      </p:sp>
    </p:spTree>
    <p:extLst>
      <p:ext uri="{BB962C8B-B14F-4D97-AF65-F5344CB8AC3E}">
        <p14:creationId xmlns:p14="http://schemas.microsoft.com/office/powerpoint/2010/main" val="29488962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632A3F54-EC3C-FB43-8112-F21D9F647277}"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E8B89C-159E-0E4C-BBBF-29BA9FC1C85A}" type="slidenum">
              <a:rPr lang="en-US" smtClean="0"/>
              <a:t>‹#›</a:t>
            </a:fld>
            <a:endParaRPr lang="en-US"/>
          </a:p>
        </p:txBody>
      </p:sp>
    </p:spTree>
    <p:extLst>
      <p:ext uri="{BB962C8B-B14F-4D97-AF65-F5344CB8AC3E}">
        <p14:creationId xmlns:p14="http://schemas.microsoft.com/office/powerpoint/2010/main" val="4179806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632A3F54-EC3C-FB43-8112-F21D9F647277}" type="datetimeFigureOut">
              <a:rPr lang="en-US" smtClean="0"/>
              <a:t>27/02/20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AE8B89C-159E-0E4C-BBBF-29BA9FC1C85A}" type="slidenum">
              <a:rPr lang="en-US" smtClean="0"/>
              <a:t>‹#›</a:t>
            </a:fld>
            <a:endParaRPr lang="en-US"/>
          </a:p>
        </p:txBody>
      </p:sp>
    </p:spTree>
    <p:extLst>
      <p:ext uri="{BB962C8B-B14F-4D97-AF65-F5344CB8AC3E}">
        <p14:creationId xmlns:p14="http://schemas.microsoft.com/office/powerpoint/2010/main" val="9934429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632A3F54-EC3C-FB43-8112-F21D9F647277}" type="datetimeFigureOut">
              <a:rPr lang="en-US" smtClean="0"/>
              <a:t>27/02/20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AE8B89C-159E-0E4C-BBBF-29BA9FC1C85A}" type="slidenum">
              <a:rPr lang="en-US" smtClean="0"/>
              <a:t>‹#›</a:t>
            </a:fld>
            <a:endParaRPr lang="en-US"/>
          </a:p>
        </p:txBody>
      </p:sp>
    </p:spTree>
    <p:extLst>
      <p:ext uri="{BB962C8B-B14F-4D97-AF65-F5344CB8AC3E}">
        <p14:creationId xmlns:p14="http://schemas.microsoft.com/office/powerpoint/2010/main" val="19826201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2A3F54-EC3C-FB43-8112-F21D9F647277}" type="datetimeFigureOut">
              <a:rPr lang="en-US" smtClean="0"/>
              <a:t>27/02/20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AE8B89C-159E-0E4C-BBBF-29BA9FC1C85A}" type="slidenum">
              <a:rPr lang="en-US" smtClean="0"/>
              <a:t>‹#›</a:t>
            </a:fld>
            <a:endParaRPr lang="en-US"/>
          </a:p>
        </p:txBody>
      </p:sp>
    </p:spTree>
    <p:extLst>
      <p:ext uri="{BB962C8B-B14F-4D97-AF65-F5344CB8AC3E}">
        <p14:creationId xmlns:p14="http://schemas.microsoft.com/office/powerpoint/2010/main" val="6850001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632A3F54-EC3C-FB43-8112-F21D9F647277}"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E8B89C-159E-0E4C-BBBF-29BA9FC1C85A}" type="slidenum">
              <a:rPr lang="en-US" smtClean="0"/>
              <a:t>‹#›</a:t>
            </a:fld>
            <a:endParaRPr lang="en-US"/>
          </a:p>
        </p:txBody>
      </p:sp>
    </p:spTree>
    <p:extLst>
      <p:ext uri="{BB962C8B-B14F-4D97-AF65-F5344CB8AC3E}">
        <p14:creationId xmlns:p14="http://schemas.microsoft.com/office/powerpoint/2010/main" val="14364882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632A3F54-EC3C-FB43-8112-F21D9F647277}"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E8B89C-159E-0E4C-BBBF-29BA9FC1C85A}" type="slidenum">
              <a:rPr lang="en-US" smtClean="0"/>
              <a:t>‹#›</a:t>
            </a:fld>
            <a:endParaRPr lang="en-US"/>
          </a:p>
        </p:txBody>
      </p:sp>
    </p:spTree>
    <p:extLst>
      <p:ext uri="{BB962C8B-B14F-4D97-AF65-F5344CB8AC3E}">
        <p14:creationId xmlns:p14="http://schemas.microsoft.com/office/powerpoint/2010/main" val="53577995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2A3F54-EC3C-FB43-8112-F21D9F647277}" type="datetimeFigureOut">
              <a:rPr lang="en-US" smtClean="0"/>
              <a:t>27/02/20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E8B89C-159E-0E4C-BBBF-29BA9FC1C85A}" type="slidenum">
              <a:rPr lang="en-US" smtClean="0"/>
              <a:t>‹#›</a:t>
            </a:fld>
            <a:endParaRPr lang="en-US"/>
          </a:p>
        </p:txBody>
      </p:sp>
    </p:spTree>
    <p:extLst>
      <p:ext uri="{BB962C8B-B14F-4D97-AF65-F5344CB8AC3E}">
        <p14:creationId xmlns:p14="http://schemas.microsoft.com/office/powerpoint/2010/main" val="29211035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creen Shot 2020-02-14 at 18.01.1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447988"/>
            <a:ext cx="9144000" cy="256265"/>
          </a:xfrm>
          <a:prstGeom prst="rect">
            <a:avLst/>
          </a:prstGeom>
        </p:spPr>
      </p:pic>
      <p:pic>
        <p:nvPicPr>
          <p:cNvPr id="10" name="Picture 9" descr="Screen Shot 2020-02-14 at 18.01.1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601735"/>
            <a:ext cx="9144000" cy="256265"/>
          </a:xfrm>
          <a:prstGeom prst="rect">
            <a:avLst/>
          </a:prstGeom>
        </p:spPr>
      </p:pic>
      <p:sp>
        <p:nvSpPr>
          <p:cNvPr id="14" name="TextBox 13"/>
          <p:cNvSpPr txBox="1"/>
          <p:nvPr/>
        </p:nvSpPr>
        <p:spPr>
          <a:xfrm>
            <a:off x="435254" y="4448955"/>
            <a:ext cx="4151772" cy="646331"/>
          </a:xfrm>
          <a:prstGeom prst="rect">
            <a:avLst/>
          </a:prstGeom>
          <a:noFill/>
        </p:spPr>
        <p:txBody>
          <a:bodyPr wrap="none">
            <a:spAutoFit/>
          </a:bodyPr>
          <a:lstStyle/>
          <a:p>
            <a:pPr>
              <a:defRPr/>
            </a:pPr>
            <a:r>
              <a:rPr lang="en-US" b="1" i="1" dirty="0" smtClean="0">
                <a:solidFill>
                  <a:srgbClr val="FFFFFF"/>
                </a:solidFill>
              </a:rPr>
              <a:t>Xerxes</a:t>
            </a:r>
          </a:p>
          <a:p>
            <a:pPr>
              <a:defRPr/>
            </a:pPr>
            <a:r>
              <a:rPr lang="en-US" b="1" i="1" dirty="0">
                <a:solidFill>
                  <a:srgbClr val="FFFFFF"/>
                </a:solidFill>
              </a:rPr>
              <a:t>4</a:t>
            </a:r>
            <a:r>
              <a:rPr lang="en-US" b="1" i="1" dirty="0" smtClean="0">
                <a:solidFill>
                  <a:srgbClr val="FFFFFF"/>
                </a:solidFill>
              </a:rPr>
              <a:t>. Preparations for the March to Greece</a:t>
            </a:r>
            <a:endParaRPr lang="en-US" b="1" i="1" dirty="0">
              <a:solidFill>
                <a:srgbClr val="FFFFFF"/>
              </a:solidFill>
            </a:endParaRPr>
          </a:p>
        </p:txBody>
      </p:sp>
      <p:pic>
        <p:nvPicPr>
          <p:cNvPr id="3" name="Picture 2" descr="Screen Shot 2020-02-27 at 11.55.1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909" y="0"/>
            <a:ext cx="9123091" cy="6858000"/>
          </a:xfrm>
          <a:prstGeom prst="rect">
            <a:avLst/>
          </a:prstGeom>
        </p:spPr>
      </p:pic>
    </p:spTree>
    <p:extLst>
      <p:ext uri="{BB962C8B-B14F-4D97-AF65-F5344CB8AC3E}">
        <p14:creationId xmlns:p14="http://schemas.microsoft.com/office/powerpoint/2010/main" val="147069312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756745"/>
          </a:xfrm>
        </p:spPr>
        <p:style>
          <a:lnRef idx="0">
            <a:schemeClr val="accent2"/>
          </a:lnRef>
          <a:fillRef idx="3">
            <a:schemeClr val="accent2"/>
          </a:fillRef>
          <a:effectRef idx="3">
            <a:schemeClr val="accent2"/>
          </a:effectRef>
          <a:fontRef idx="minor">
            <a:schemeClr val="lt1"/>
          </a:fontRef>
        </p:style>
        <p:txBody>
          <a:bodyPr>
            <a:normAutofit/>
          </a:bodyPr>
          <a:lstStyle/>
          <a:p>
            <a:r>
              <a:rPr lang="en-GB" sz="4000" b="1" u="sng" dirty="0" smtClean="0"/>
              <a:t>Xerxes’ behaviour during the invasion </a:t>
            </a:r>
            <a:endParaRPr lang="en-GB" sz="4000" b="1" u="sng" dirty="0"/>
          </a:p>
        </p:txBody>
      </p:sp>
      <p:sp>
        <p:nvSpPr>
          <p:cNvPr id="3" name="Content Placeholder 2"/>
          <p:cNvSpPr>
            <a:spLocks noGrp="1"/>
          </p:cNvSpPr>
          <p:nvPr>
            <p:ph idx="1"/>
          </p:nvPr>
        </p:nvSpPr>
        <p:spPr>
          <a:xfrm>
            <a:off x="0" y="815045"/>
            <a:ext cx="4467554" cy="3914611"/>
          </a:xfrm>
        </p:spPr>
        <p:txBody>
          <a:bodyPr>
            <a:normAutofit fontScale="92500" lnSpcReduction="10000"/>
          </a:bodyPr>
          <a:lstStyle/>
          <a:p>
            <a:pPr marL="0" indent="0">
              <a:buNone/>
            </a:pPr>
            <a:r>
              <a:rPr lang="en-GB" sz="2400" dirty="0" smtClean="0"/>
              <a:t>Herodotus gives us an insight into the mentality of Xerxes and his style of Kingship, which often portrays Xerxes quite poorly. He recalls how on the journey through Lydia, he spotted a tree of such beauty that the demanded it be covered in gold and set one his top ‘Immortals’ guards to stay with the tree forever to guard it. This is just one story…</a:t>
            </a:r>
          </a:p>
          <a:p>
            <a:pPr marL="0" indent="0">
              <a:buNone/>
            </a:pPr>
            <a:r>
              <a:rPr lang="en-GB" sz="2400" b="1" u="sng" dirty="0" smtClean="0"/>
              <a:t>TASK</a:t>
            </a:r>
            <a:r>
              <a:rPr lang="en-GB" sz="2400" u="sng" dirty="0" smtClean="0"/>
              <a:t>: use the sources to answer the questions below</a:t>
            </a:r>
            <a:r>
              <a:rPr lang="en-GB" sz="2400" dirty="0" smtClean="0"/>
              <a:t>.</a:t>
            </a:r>
            <a:endParaRPr lang="en-GB" sz="2400" dirty="0"/>
          </a:p>
        </p:txBody>
      </p:sp>
      <p:pic>
        <p:nvPicPr>
          <p:cNvPr id="4" name="Picture 3"/>
          <p:cNvPicPr>
            <a:picLocks noChangeAspect="1"/>
          </p:cNvPicPr>
          <p:nvPr/>
        </p:nvPicPr>
        <p:blipFill>
          <a:blip r:embed="rId2"/>
          <a:stretch>
            <a:fillRect/>
          </a:stretch>
        </p:blipFill>
        <p:spPr>
          <a:xfrm>
            <a:off x="4548352" y="934719"/>
            <a:ext cx="4360940" cy="3677333"/>
          </a:xfrm>
          <a:prstGeom prst="rect">
            <a:avLst/>
          </a:prstGeom>
        </p:spPr>
      </p:pic>
      <p:sp>
        <p:nvSpPr>
          <p:cNvPr id="5" name="Oval 4"/>
          <p:cNvSpPr/>
          <p:nvPr/>
        </p:nvSpPr>
        <p:spPr>
          <a:xfrm>
            <a:off x="8194129" y="2179444"/>
            <a:ext cx="508438" cy="41305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7555713" y="1694268"/>
            <a:ext cx="1276832" cy="369332"/>
          </a:xfrm>
          <a:prstGeom prst="rect">
            <a:avLst/>
          </a:prstGeom>
          <a:solidFill>
            <a:schemeClr val="bg1"/>
          </a:solidFill>
        </p:spPr>
        <p:txBody>
          <a:bodyPr wrap="square" rtlCol="0">
            <a:spAutoFit/>
          </a:bodyPr>
          <a:lstStyle/>
          <a:p>
            <a:pPr algn="ctr"/>
            <a:r>
              <a:rPr lang="en-GB" b="1" dirty="0" smtClean="0"/>
              <a:t>Hellespont</a:t>
            </a:r>
            <a:endParaRPr lang="en-GB" b="1" dirty="0"/>
          </a:p>
        </p:txBody>
      </p:sp>
      <p:sp>
        <p:nvSpPr>
          <p:cNvPr id="7" name="Rectangle 6"/>
          <p:cNvSpPr/>
          <p:nvPr/>
        </p:nvSpPr>
        <p:spPr>
          <a:xfrm>
            <a:off x="1" y="4729655"/>
            <a:ext cx="2916620" cy="2128346"/>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b="1" dirty="0" smtClean="0"/>
              <a:t>How is Xerxes characterised (</a:t>
            </a:r>
            <a:r>
              <a:rPr lang="en-GB" i="1" dirty="0" smtClean="0"/>
              <a:t>made to look</a:t>
            </a:r>
            <a:r>
              <a:rPr lang="en-GB" b="1" dirty="0" smtClean="0"/>
              <a:t>) in these two sources? – Think about his character/ personality</a:t>
            </a:r>
          </a:p>
          <a:p>
            <a:pPr algn="ctr"/>
            <a:endParaRPr lang="en-GB" dirty="0" smtClean="0"/>
          </a:p>
          <a:p>
            <a:pPr algn="ctr"/>
            <a:r>
              <a:rPr lang="en-GB" dirty="0" smtClean="0"/>
              <a:t>- At least three points from across the two sources.</a:t>
            </a:r>
            <a:endParaRPr lang="en-GB" dirty="0"/>
          </a:p>
        </p:txBody>
      </p:sp>
      <p:sp>
        <p:nvSpPr>
          <p:cNvPr id="8" name="Rectangle 7"/>
          <p:cNvSpPr/>
          <p:nvPr/>
        </p:nvSpPr>
        <p:spPr>
          <a:xfrm>
            <a:off x="2997419" y="4729656"/>
            <a:ext cx="2831881" cy="2128345"/>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GB" b="1" dirty="0" smtClean="0"/>
              <a:t>How does his mental stability/ personality compare against that of Cambyses in Egypt?</a:t>
            </a:r>
          </a:p>
          <a:p>
            <a:pPr algn="ctr"/>
            <a:endParaRPr lang="en-GB" dirty="0" smtClean="0"/>
          </a:p>
          <a:p>
            <a:pPr algn="ctr"/>
            <a:r>
              <a:rPr lang="en-GB" dirty="0" smtClean="0"/>
              <a:t>- Minimum of two points discussed</a:t>
            </a:r>
            <a:endParaRPr lang="en-GB" dirty="0"/>
          </a:p>
        </p:txBody>
      </p:sp>
      <p:sp>
        <p:nvSpPr>
          <p:cNvPr id="9" name="Rectangle 8"/>
          <p:cNvSpPr/>
          <p:nvPr/>
        </p:nvSpPr>
        <p:spPr>
          <a:xfrm>
            <a:off x="5927835" y="4729655"/>
            <a:ext cx="3216166" cy="2170364"/>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GB" b="1" dirty="0" smtClean="0"/>
              <a:t>Can we fully trust Herodotus’ portrayal of Xerxes and the events surrounding the march to Greece?</a:t>
            </a:r>
          </a:p>
          <a:p>
            <a:pPr algn="ctr"/>
            <a:endParaRPr lang="en-GB" dirty="0" smtClean="0"/>
          </a:p>
          <a:p>
            <a:pPr algn="ctr"/>
            <a:r>
              <a:rPr lang="en-GB" dirty="0" smtClean="0"/>
              <a:t>- Hint; why might he have sought to portray Xerxes in a negative light?</a:t>
            </a:r>
            <a:endParaRPr lang="en-GB" dirty="0"/>
          </a:p>
        </p:txBody>
      </p:sp>
    </p:spTree>
    <p:extLst>
      <p:ext uri="{BB962C8B-B14F-4D97-AF65-F5344CB8AC3E}">
        <p14:creationId xmlns:p14="http://schemas.microsoft.com/office/powerpoint/2010/main" val="91584810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6417" y="141891"/>
            <a:ext cx="8903576" cy="316886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en-GB" b="1" u="sng" dirty="0" smtClean="0"/>
              <a:t>Xerxes’ response when he hears the first attempt to bridge the Hellespont has failed</a:t>
            </a:r>
          </a:p>
          <a:p>
            <a:r>
              <a:rPr lang="en-GB" dirty="0" smtClean="0"/>
              <a:t>When Xerxes heard of this, he was very angry and commanded that the Hellespont be whipped with three hundred lashes, and a pair of fetters be thrown into the sea. I have even heard that he sent branders with them to brand the Hellespont. </a:t>
            </a:r>
          </a:p>
          <a:p>
            <a:r>
              <a:rPr lang="en-GB" dirty="0" smtClean="0"/>
              <a:t>He commanded them while they whipped to utter words outlandish and presumptuous, “</a:t>
            </a:r>
            <a:r>
              <a:rPr lang="en-GB" i="1" dirty="0" smtClean="0"/>
              <a:t>Bitter water, our master punishes you, because you did him wrong though he had done you none. Xerxes the king will pass over you, whether you want it or not; in accordance with justice no one offers you sacrifice, for you are a </a:t>
            </a:r>
            <a:r>
              <a:rPr lang="en-GB" b="1" i="1" dirty="0" smtClean="0"/>
              <a:t>turbid</a:t>
            </a:r>
            <a:r>
              <a:rPr lang="en-GB" i="1" dirty="0" smtClean="0"/>
              <a:t> and </a:t>
            </a:r>
            <a:r>
              <a:rPr lang="en-GB" b="1" i="1" dirty="0" smtClean="0"/>
              <a:t>briny</a:t>
            </a:r>
            <a:r>
              <a:rPr lang="en-GB" i="1" dirty="0" smtClean="0"/>
              <a:t> river</a:t>
            </a:r>
            <a:r>
              <a:rPr lang="en-GB" dirty="0" smtClean="0"/>
              <a:t>.” </a:t>
            </a:r>
            <a:r>
              <a:rPr lang="en-GB" dirty="0"/>
              <a:t>He commanded that the sea receive these punishments and that the overseers of the bridge over the Hellespont be beheaded</a:t>
            </a:r>
            <a:r>
              <a:rPr lang="en-GB" dirty="0" smtClean="0"/>
              <a:t>.</a:t>
            </a:r>
          </a:p>
          <a:p>
            <a:r>
              <a:rPr lang="en-GB" b="1" dirty="0" smtClean="0"/>
              <a:t>Turbid</a:t>
            </a:r>
            <a:r>
              <a:rPr lang="en-GB" dirty="0" smtClean="0"/>
              <a:t> = muddy/ dirty. </a:t>
            </a:r>
            <a:r>
              <a:rPr lang="en-GB" b="1" dirty="0" smtClean="0"/>
              <a:t>Briny</a:t>
            </a:r>
            <a:r>
              <a:rPr lang="en-GB" dirty="0" smtClean="0"/>
              <a:t> = salty</a:t>
            </a:r>
            <a:endParaRPr lang="en-GB" dirty="0"/>
          </a:p>
        </p:txBody>
      </p:sp>
      <p:sp>
        <p:nvSpPr>
          <p:cNvPr id="5" name="TextBox 4"/>
          <p:cNvSpPr txBox="1"/>
          <p:nvPr/>
        </p:nvSpPr>
        <p:spPr>
          <a:xfrm>
            <a:off x="106417" y="3452649"/>
            <a:ext cx="8903576" cy="3139321"/>
          </a:xfrm>
          <a:prstGeom prst="rect">
            <a:avLst/>
          </a:prstGeom>
          <a:noFill/>
          <a:ln>
            <a:solidFill>
              <a:schemeClr val="tx1"/>
            </a:solidFill>
          </a:ln>
        </p:spPr>
        <p:txBody>
          <a:bodyPr wrap="square" rtlCol="0">
            <a:spAutoFit/>
          </a:bodyPr>
          <a:lstStyle/>
          <a:p>
            <a:r>
              <a:rPr lang="en-GB" b="1" u="sng" dirty="0" smtClean="0"/>
              <a:t>Xerxes’ response when the Lydian </a:t>
            </a:r>
            <a:r>
              <a:rPr lang="en-GB" b="1" u="sng" dirty="0" err="1" smtClean="0"/>
              <a:t>Pythius</a:t>
            </a:r>
            <a:r>
              <a:rPr lang="en-GB" b="1" u="sng" dirty="0" smtClean="0"/>
              <a:t> doubted the invasion and asked for his 1</a:t>
            </a:r>
            <a:r>
              <a:rPr lang="en-GB" b="1" u="sng" baseline="30000" dirty="0" smtClean="0"/>
              <a:t>st</a:t>
            </a:r>
            <a:r>
              <a:rPr lang="en-GB" b="1" u="sng" dirty="0" smtClean="0"/>
              <a:t> and favourite son to be spared</a:t>
            </a:r>
          </a:p>
          <a:p>
            <a:r>
              <a:rPr lang="en-GB" dirty="0"/>
              <a:t>Xerxes became very angry and thus replied: </a:t>
            </a:r>
            <a:r>
              <a:rPr lang="en-GB" dirty="0" smtClean="0"/>
              <a:t>“</a:t>
            </a:r>
            <a:r>
              <a:rPr lang="en-GB" i="1" dirty="0" smtClean="0"/>
              <a:t>you miserable fellow, </a:t>
            </a:r>
            <a:r>
              <a:rPr lang="en-GB" i="1" dirty="0"/>
              <a:t>you see me marching against </a:t>
            </a:r>
            <a:r>
              <a:rPr lang="en-GB" i="1" dirty="0" smtClean="0"/>
              <a:t>Greece </a:t>
            </a:r>
            <a:r>
              <a:rPr lang="en-GB" i="1" dirty="0"/>
              <a:t>myself, and taking with me my sons and brothers and relations and friends; do you, my slave, </a:t>
            </a:r>
            <a:r>
              <a:rPr lang="en-GB" i="1" dirty="0" smtClean="0"/>
              <a:t>who’s duty it was to follow me with </a:t>
            </a:r>
            <a:r>
              <a:rPr lang="en-GB" i="1" dirty="0"/>
              <a:t>all your household and your very wife, </a:t>
            </a:r>
            <a:r>
              <a:rPr lang="en-GB" i="1" dirty="0" smtClean="0"/>
              <a:t>now try to speak </a:t>
            </a:r>
            <a:r>
              <a:rPr lang="en-GB" i="1" dirty="0"/>
              <a:t>to me of your son? </a:t>
            </a:r>
            <a:r>
              <a:rPr lang="en-GB" i="1" dirty="0" smtClean="0"/>
              <a:t>… You </a:t>
            </a:r>
            <a:r>
              <a:rPr lang="en-GB" i="1" dirty="0"/>
              <a:t>and four of your sons are saved by your </a:t>
            </a:r>
            <a:r>
              <a:rPr lang="en-GB" i="1" dirty="0" smtClean="0"/>
              <a:t>hospitality that you have shown me; </a:t>
            </a:r>
            <a:r>
              <a:rPr lang="en-GB" i="1" dirty="0"/>
              <a:t>but you shall be punished by the life of that one you most desire to </a:t>
            </a:r>
            <a:r>
              <a:rPr lang="en-GB" i="1" dirty="0" smtClean="0"/>
              <a:t>keep</a:t>
            </a:r>
            <a:r>
              <a:rPr lang="en-GB" dirty="0" smtClean="0"/>
              <a:t>”. </a:t>
            </a:r>
          </a:p>
          <a:p>
            <a:r>
              <a:rPr lang="en-GB" dirty="0" smtClean="0"/>
              <a:t>With </a:t>
            </a:r>
            <a:r>
              <a:rPr lang="en-GB" dirty="0"/>
              <a:t>that reply, he immediately ordered </a:t>
            </a:r>
            <a:r>
              <a:rPr lang="en-GB" dirty="0" smtClean="0"/>
              <a:t>to </a:t>
            </a:r>
            <a:r>
              <a:rPr lang="en-GB" dirty="0"/>
              <a:t>find the </a:t>
            </a:r>
            <a:r>
              <a:rPr lang="en-GB" dirty="0" smtClean="0"/>
              <a:t>favourite </a:t>
            </a:r>
            <a:r>
              <a:rPr lang="en-GB" dirty="0"/>
              <a:t>of </a:t>
            </a:r>
            <a:r>
              <a:rPr lang="en-GB" dirty="0" err="1" smtClean="0"/>
              <a:t>Pythius</a:t>
            </a:r>
            <a:r>
              <a:rPr lang="en-GB" dirty="0" smtClean="0"/>
              <a:t>’ </a:t>
            </a:r>
            <a:r>
              <a:rPr lang="en-GB" dirty="0"/>
              <a:t>sons and cut him in half, then to set one half of his body on the right side of the road and the other on the left, so that the army would pass between them</a:t>
            </a:r>
          </a:p>
        </p:txBody>
      </p:sp>
    </p:spTree>
    <p:extLst>
      <p:ext uri="{BB962C8B-B14F-4D97-AF65-F5344CB8AC3E}">
        <p14:creationId xmlns:p14="http://schemas.microsoft.com/office/powerpoint/2010/main" val="344615105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882869"/>
          </a:xfrm>
        </p:spPr>
        <p:style>
          <a:lnRef idx="0">
            <a:schemeClr val="accent2"/>
          </a:lnRef>
          <a:fillRef idx="3">
            <a:schemeClr val="accent2"/>
          </a:fillRef>
          <a:effectRef idx="3">
            <a:schemeClr val="accent2"/>
          </a:effectRef>
          <a:fontRef idx="minor">
            <a:schemeClr val="lt1"/>
          </a:fontRef>
        </p:style>
        <p:txBody>
          <a:bodyPr>
            <a:normAutofit/>
          </a:bodyPr>
          <a:lstStyle/>
          <a:p>
            <a:r>
              <a:rPr lang="en-GB" sz="4000" b="1" u="sng" dirty="0" smtClean="0"/>
              <a:t>Plenary – Xerxes’ preparations </a:t>
            </a:r>
            <a:endParaRPr lang="en-GB" sz="4000" b="1" u="sng" dirty="0"/>
          </a:p>
        </p:txBody>
      </p:sp>
      <p:sp>
        <p:nvSpPr>
          <p:cNvPr id="3" name="Content Placeholder 2"/>
          <p:cNvSpPr>
            <a:spLocks noGrp="1"/>
          </p:cNvSpPr>
          <p:nvPr>
            <p:ph idx="1"/>
          </p:nvPr>
        </p:nvSpPr>
        <p:spPr>
          <a:xfrm>
            <a:off x="84741" y="1404862"/>
            <a:ext cx="5285848" cy="4857324"/>
          </a:xfrm>
        </p:spPr>
        <p:txBody>
          <a:bodyPr>
            <a:normAutofit/>
          </a:bodyPr>
          <a:lstStyle/>
          <a:p>
            <a:pPr marL="514350" indent="-514350">
              <a:buAutoNum type="arabicPeriod"/>
            </a:pPr>
            <a:r>
              <a:rPr lang="en-GB" sz="2400" dirty="0" smtClean="0"/>
              <a:t>Which preparation do you think was most central to the potential success of Xerxes’ invasion?</a:t>
            </a:r>
          </a:p>
          <a:p>
            <a:pPr marL="514350" indent="-514350">
              <a:buAutoNum type="arabicPeriod"/>
            </a:pPr>
            <a:endParaRPr lang="en-GB" sz="2400" dirty="0" smtClean="0"/>
          </a:p>
          <a:p>
            <a:pPr marL="514350" indent="-514350">
              <a:buAutoNum type="arabicPeriod"/>
            </a:pPr>
            <a:r>
              <a:rPr lang="en-GB" sz="2400" dirty="0" smtClean="0"/>
              <a:t>What type of a mental state does Xerxes appear to be in as he begins his invasion of Greece?</a:t>
            </a:r>
          </a:p>
          <a:p>
            <a:pPr marL="514350" indent="-514350">
              <a:buAutoNum type="arabicPeriod"/>
            </a:pPr>
            <a:endParaRPr lang="en-GB" sz="2400" dirty="0" smtClean="0"/>
          </a:p>
          <a:p>
            <a:pPr marL="514350" indent="-514350">
              <a:buAutoNum type="arabicPeriod"/>
            </a:pPr>
            <a:r>
              <a:rPr lang="en-GB" sz="2400" dirty="0" smtClean="0"/>
              <a:t>To what extent do you think that Xerxes was attempting to out-do the legacy of his father’s imperial expansion?</a:t>
            </a:r>
            <a:endParaRPr lang="en-GB" sz="2400" dirty="0"/>
          </a:p>
        </p:txBody>
      </p:sp>
      <p:pic>
        <p:nvPicPr>
          <p:cNvPr id="4" name="Picture 3"/>
          <p:cNvPicPr>
            <a:picLocks noChangeAspect="1"/>
          </p:cNvPicPr>
          <p:nvPr/>
        </p:nvPicPr>
        <p:blipFill>
          <a:blip r:embed="rId2"/>
          <a:stretch>
            <a:fillRect/>
          </a:stretch>
        </p:blipFill>
        <p:spPr>
          <a:xfrm>
            <a:off x="5862320" y="1594300"/>
            <a:ext cx="3175263" cy="4505325"/>
          </a:xfrm>
          <a:prstGeom prst="rect">
            <a:avLst/>
          </a:prstGeom>
        </p:spPr>
      </p:pic>
    </p:spTree>
    <p:extLst>
      <p:ext uri="{BB962C8B-B14F-4D97-AF65-F5344CB8AC3E}">
        <p14:creationId xmlns:p14="http://schemas.microsoft.com/office/powerpoint/2010/main" val="347726887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882869"/>
          </a:xfrm>
        </p:spPr>
        <p:style>
          <a:lnRef idx="0">
            <a:schemeClr val="accent2"/>
          </a:lnRef>
          <a:fillRef idx="3">
            <a:schemeClr val="accent2"/>
          </a:fillRef>
          <a:effectRef idx="3">
            <a:schemeClr val="accent2"/>
          </a:effectRef>
          <a:fontRef idx="minor">
            <a:schemeClr val="lt1"/>
          </a:fontRef>
        </p:style>
        <p:txBody>
          <a:bodyPr>
            <a:normAutofit/>
          </a:bodyPr>
          <a:lstStyle/>
          <a:p>
            <a:r>
              <a:rPr lang="en-GB" sz="4000" b="1" u="sng" dirty="0" smtClean="0"/>
              <a:t>Homework – Persian military</a:t>
            </a:r>
            <a:endParaRPr lang="en-GB" sz="4000" b="1" u="sng" dirty="0"/>
          </a:p>
        </p:txBody>
      </p:sp>
      <p:sp>
        <p:nvSpPr>
          <p:cNvPr id="3" name="Content Placeholder 2"/>
          <p:cNvSpPr>
            <a:spLocks noGrp="1"/>
          </p:cNvSpPr>
          <p:nvPr>
            <p:ph idx="1"/>
          </p:nvPr>
        </p:nvSpPr>
        <p:spPr>
          <a:xfrm>
            <a:off x="84740" y="1068881"/>
            <a:ext cx="6844205" cy="5615699"/>
          </a:xfrm>
        </p:spPr>
        <p:txBody>
          <a:bodyPr>
            <a:normAutofit/>
          </a:bodyPr>
          <a:lstStyle/>
          <a:p>
            <a:pPr marL="0" indent="0">
              <a:buNone/>
            </a:pPr>
            <a:r>
              <a:rPr lang="en-GB" sz="2400" b="1" u="sng" dirty="0" smtClean="0"/>
              <a:t>TASK</a:t>
            </a:r>
            <a:r>
              <a:rPr lang="en-GB" sz="2400" dirty="0" smtClean="0"/>
              <a:t>: Research the structure and different parts of the Persian military to create an A4 page fact file. </a:t>
            </a:r>
          </a:p>
          <a:p>
            <a:pPr marL="0" indent="0">
              <a:buNone/>
            </a:pPr>
            <a:endParaRPr lang="en-GB" sz="2400" dirty="0"/>
          </a:p>
          <a:p>
            <a:pPr marL="0" indent="0">
              <a:buNone/>
            </a:pPr>
            <a:r>
              <a:rPr lang="en-GB" sz="2400" dirty="0" smtClean="0"/>
              <a:t>Make sure your fact file researches and include discussion of </a:t>
            </a:r>
            <a:r>
              <a:rPr lang="en-GB" sz="2400" b="1" u="sng" dirty="0" smtClean="0"/>
              <a:t>The Immortals</a:t>
            </a:r>
            <a:r>
              <a:rPr lang="en-GB" sz="2400" dirty="0" smtClean="0"/>
              <a:t>!</a:t>
            </a:r>
          </a:p>
          <a:p>
            <a:pPr marL="0" indent="0">
              <a:buNone/>
            </a:pPr>
            <a:endParaRPr lang="en-GB" sz="2400" dirty="0"/>
          </a:p>
          <a:p>
            <a:pPr>
              <a:buFontTx/>
              <a:buChar char="-"/>
            </a:pPr>
            <a:r>
              <a:rPr lang="en-GB" sz="2400" dirty="0" smtClean="0"/>
              <a:t>Weapons and armour used</a:t>
            </a:r>
          </a:p>
          <a:p>
            <a:pPr>
              <a:buFontTx/>
              <a:buChar char="-"/>
            </a:pPr>
            <a:r>
              <a:rPr lang="en-GB" sz="2400" dirty="0" smtClean="0"/>
              <a:t>How the army was organised</a:t>
            </a:r>
          </a:p>
          <a:p>
            <a:pPr>
              <a:buFontTx/>
              <a:buChar char="-"/>
            </a:pPr>
            <a:r>
              <a:rPr lang="en-GB" sz="2400" dirty="0" smtClean="0"/>
              <a:t>Persian Archers</a:t>
            </a:r>
          </a:p>
          <a:p>
            <a:pPr>
              <a:buFontTx/>
              <a:buChar char="-"/>
            </a:pPr>
            <a:r>
              <a:rPr lang="en-GB" sz="2400" dirty="0" smtClean="0"/>
              <a:t>Persian Cavalry</a:t>
            </a:r>
          </a:p>
          <a:p>
            <a:pPr>
              <a:buFontTx/>
              <a:buChar char="-"/>
            </a:pPr>
            <a:r>
              <a:rPr lang="en-GB" sz="2400" dirty="0" smtClean="0"/>
              <a:t>Persian Navy</a:t>
            </a:r>
          </a:p>
        </p:txBody>
      </p:sp>
      <p:pic>
        <p:nvPicPr>
          <p:cNvPr id="4" name="Picture 3"/>
          <p:cNvPicPr>
            <a:picLocks noChangeAspect="1"/>
          </p:cNvPicPr>
          <p:nvPr/>
        </p:nvPicPr>
        <p:blipFill>
          <a:blip r:embed="rId2"/>
          <a:stretch>
            <a:fillRect/>
          </a:stretch>
        </p:blipFill>
        <p:spPr>
          <a:xfrm>
            <a:off x="6618978" y="984700"/>
            <a:ext cx="2423422" cy="3822568"/>
          </a:xfrm>
          <a:prstGeom prst="rect">
            <a:avLst/>
          </a:prstGeom>
        </p:spPr>
      </p:pic>
      <p:sp>
        <p:nvSpPr>
          <p:cNvPr id="6" name="Rectangle 5"/>
          <p:cNvSpPr/>
          <p:nvPr/>
        </p:nvSpPr>
        <p:spPr>
          <a:xfrm>
            <a:off x="4308541" y="4269438"/>
            <a:ext cx="3806724" cy="2558851"/>
          </a:xfrm>
          <a:prstGeom prst="rect">
            <a:avLst/>
          </a:prstGeom>
          <a:solidFill>
            <a:srgbClr val="FF5050"/>
          </a:solidFill>
        </p:spPr>
        <p:style>
          <a:lnRef idx="1">
            <a:schemeClr val="accent5"/>
          </a:lnRef>
          <a:fillRef idx="2">
            <a:schemeClr val="accent5"/>
          </a:fillRef>
          <a:effectRef idx="1">
            <a:schemeClr val="accent5"/>
          </a:effectRef>
          <a:fontRef idx="minor">
            <a:schemeClr val="dk1"/>
          </a:fontRef>
        </p:style>
        <p:txBody>
          <a:bodyPr rtlCol="0" anchor="ctr"/>
          <a:lstStyle/>
          <a:p>
            <a:pPr algn="ctr"/>
            <a:r>
              <a:rPr lang="en-GB" b="1" u="sng" dirty="0" smtClean="0"/>
              <a:t>EXTRA CHALLENGE</a:t>
            </a:r>
            <a:r>
              <a:rPr lang="en-GB" dirty="0" smtClean="0"/>
              <a:t>:</a:t>
            </a:r>
          </a:p>
          <a:p>
            <a:pPr algn="ctr"/>
            <a:endParaRPr lang="en-GB" dirty="0" smtClean="0"/>
          </a:p>
          <a:p>
            <a:pPr algn="ctr"/>
            <a:r>
              <a:rPr lang="en-GB" i="1" dirty="0" smtClean="0"/>
              <a:t>Outline the key features of Xerxes’ preparations for the invasion of Greece </a:t>
            </a:r>
            <a:r>
              <a:rPr lang="en-GB" dirty="0" smtClean="0"/>
              <a:t>(6).</a:t>
            </a:r>
          </a:p>
          <a:p>
            <a:pPr algn="ctr"/>
            <a:endParaRPr lang="en-GB" dirty="0" smtClean="0"/>
          </a:p>
          <a:p>
            <a:pPr algn="ctr"/>
            <a:r>
              <a:rPr lang="en-GB" dirty="0" smtClean="0"/>
              <a:t>- See me for a question strip to help you with this!</a:t>
            </a:r>
            <a:endParaRPr lang="en-GB" dirty="0"/>
          </a:p>
        </p:txBody>
      </p:sp>
    </p:spTree>
    <p:extLst>
      <p:ext uri="{BB962C8B-B14F-4D97-AF65-F5344CB8AC3E}">
        <p14:creationId xmlns:p14="http://schemas.microsoft.com/office/powerpoint/2010/main" val="386824927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4125473679"/>
              </p:ext>
            </p:extLst>
          </p:nvPr>
        </p:nvGraphicFramePr>
        <p:xfrm>
          <a:off x="1405759" y="2611530"/>
          <a:ext cx="6096000" cy="1193800"/>
        </p:xfrm>
        <a:graphic>
          <a:graphicData uri="http://schemas.openxmlformats.org/drawingml/2006/table">
            <a:tbl>
              <a:tblPr firstRow="1" bandRow="1">
                <a:tableStyleId>{00A15C55-8517-42AA-B614-E9B94910E393}</a:tableStyleId>
              </a:tblPr>
              <a:tblGrid>
                <a:gridCol w="1524000">
                  <a:extLst>
                    <a:ext uri="{9D8B030D-6E8A-4147-A177-3AD203B41FA5}">
                      <a16:colId xmlns:a16="http://schemas.microsoft.com/office/drawing/2014/main" xmlns="" val="843403431"/>
                    </a:ext>
                  </a:extLst>
                </a:gridCol>
                <a:gridCol w="1524000">
                  <a:extLst>
                    <a:ext uri="{9D8B030D-6E8A-4147-A177-3AD203B41FA5}">
                      <a16:colId xmlns:a16="http://schemas.microsoft.com/office/drawing/2014/main" xmlns="" val="3705550240"/>
                    </a:ext>
                  </a:extLst>
                </a:gridCol>
                <a:gridCol w="1524000">
                  <a:extLst>
                    <a:ext uri="{9D8B030D-6E8A-4147-A177-3AD203B41FA5}">
                      <a16:colId xmlns:a16="http://schemas.microsoft.com/office/drawing/2014/main" xmlns="" val="2215760912"/>
                    </a:ext>
                  </a:extLst>
                </a:gridCol>
                <a:gridCol w="1524000">
                  <a:extLst>
                    <a:ext uri="{9D8B030D-6E8A-4147-A177-3AD203B41FA5}">
                      <a16:colId xmlns:a16="http://schemas.microsoft.com/office/drawing/2014/main" xmlns="" val="2008995628"/>
                    </a:ext>
                  </a:extLst>
                </a:gridCol>
              </a:tblGrid>
              <a:tr h="370840">
                <a:tc>
                  <a:txBody>
                    <a:bodyPr/>
                    <a:lstStyle/>
                    <a:p>
                      <a:pPr algn="ctr"/>
                      <a:r>
                        <a:rPr lang="en-GB" sz="1600" u="sng" dirty="0" smtClean="0"/>
                        <a:t>Cyrus</a:t>
                      </a:r>
                      <a:endParaRPr lang="en-GB" sz="1600" u="sng" dirty="0"/>
                    </a:p>
                  </a:txBody>
                  <a:tcPr marL="68580" marR="68580"/>
                </a:tc>
                <a:tc>
                  <a:txBody>
                    <a:bodyPr/>
                    <a:lstStyle/>
                    <a:p>
                      <a:pPr algn="ctr"/>
                      <a:r>
                        <a:rPr lang="en-GB" sz="1600" u="sng" dirty="0" smtClean="0"/>
                        <a:t>Cambyses</a:t>
                      </a:r>
                      <a:endParaRPr lang="en-GB" sz="1600" u="sng" dirty="0"/>
                    </a:p>
                  </a:txBody>
                  <a:tcPr marL="68580" marR="68580"/>
                </a:tc>
                <a:tc>
                  <a:txBody>
                    <a:bodyPr/>
                    <a:lstStyle/>
                    <a:p>
                      <a:pPr algn="ctr"/>
                      <a:r>
                        <a:rPr lang="en-GB" sz="1600" u="sng" dirty="0" smtClean="0"/>
                        <a:t>Darius</a:t>
                      </a:r>
                      <a:endParaRPr lang="en-GB" sz="1600" u="sng" dirty="0"/>
                    </a:p>
                  </a:txBody>
                  <a:tcPr marL="68580" marR="68580"/>
                </a:tc>
                <a:tc>
                  <a:txBody>
                    <a:bodyPr/>
                    <a:lstStyle/>
                    <a:p>
                      <a:pPr algn="ctr"/>
                      <a:r>
                        <a:rPr lang="en-GB" sz="1600" u="sng" dirty="0" smtClean="0"/>
                        <a:t>Xerxes</a:t>
                      </a:r>
                      <a:endParaRPr lang="en-GB" sz="1600" u="sng" dirty="0"/>
                    </a:p>
                  </a:txBody>
                  <a:tcPr marL="68580" marR="68580"/>
                </a:tc>
                <a:extLst>
                  <a:ext uri="{0D108BD9-81ED-4DB2-BD59-A6C34878D82A}">
                    <a16:rowId xmlns:a16="http://schemas.microsoft.com/office/drawing/2014/main" xmlns="" val="353414768"/>
                  </a:ext>
                </a:extLst>
              </a:tr>
              <a:tr h="370840">
                <a:tc>
                  <a:txBody>
                    <a:bodyPr/>
                    <a:lstStyle/>
                    <a:p>
                      <a:endParaRPr lang="en-GB" sz="1600"/>
                    </a:p>
                  </a:txBody>
                  <a:tcPr marL="68580" marR="68580"/>
                </a:tc>
                <a:tc>
                  <a:txBody>
                    <a:bodyPr/>
                    <a:lstStyle/>
                    <a:p>
                      <a:endParaRPr lang="en-GB" sz="1600" dirty="0" smtClean="0"/>
                    </a:p>
                    <a:p>
                      <a:endParaRPr lang="en-GB" sz="1600" dirty="0" smtClean="0"/>
                    </a:p>
                    <a:p>
                      <a:endParaRPr lang="en-GB" sz="1600" dirty="0"/>
                    </a:p>
                  </a:txBody>
                  <a:tcPr marL="68580" marR="68580"/>
                </a:tc>
                <a:tc>
                  <a:txBody>
                    <a:bodyPr/>
                    <a:lstStyle/>
                    <a:p>
                      <a:endParaRPr lang="en-GB" sz="1600"/>
                    </a:p>
                  </a:txBody>
                  <a:tcPr marL="68580" marR="68580"/>
                </a:tc>
                <a:tc>
                  <a:txBody>
                    <a:bodyPr/>
                    <a:lstStyle/>
                    <a:p>
                      <a:endParaRPr lang="en-GB" sz="1600" dirty="0"/>
                    </a:p>
                  </a:txBody>
                  <a:tcPr marL="68580" marR="68580"/>
                </a:tc>
                <a:extLst>
                  <a:ext uri="{0D108BD9-81ED-4DB2-BD59-A6C34878D82A}">
                    <a16:rowId xmlns:a16="http://schemas.microsoft.com/office/drawing/2014/main" xmlns="" val="1060364152"/>
                  </a:ext>
                </a:extLst>
              </a:tr>
            </a:tbl>
          </a:graphicData>
        </a:graphic>
      </p:graphicFrame>
      <p:sp>
        <p:nvSpPr>
          <p:cNvPr id="5" name="TextBox 4"/>
          <p:cNvSpPr txBox="1"/>
          <p:nvPr/>
        </p:nvSpPr>
        <p:spPr>
          <a:xfrm>
            <a:off x="829659" y="277588"/>
            <a:ext cx="7248197" cy="1815882"/>
          </a:xfrm>
          <a:prstGeom prst="rect">
            <a:avLst/>
          </a:prstGeom>
          <a:noFill/>
        </p:spPr>
        <p:txBody>
          <a:bodyPr wrap="square" rtlCol="0">
            <a:spAutoFit/>
          </a:bodyPr>
          <a:lstStyle/>
          <a:p>
            <a:pPr algn="ctr"/>
            <a:r>
              <a:rPr lang="en-GB" sz="2800" b="1" u="sng" dirty="0" smtClean="0"/>
              <a:t>STARTER</a:t>
            </a:r>
            <a:r>
              <a:rPr lang="en-GB" sz="2800" dirty="0" smtClean="0"/>
              <a:t>: </a:t>
            </a:r>
          </a:p>
          <a:p>
            <a:pPr algn="ctr"/>
            <a:r>
              <a:rPr lang="en-GB" sz="2800" dirty="0" smtClean="0"/>
              <a:t>Quickly draw up a table in your books, and give two examples for each king, on their </a:t>
            </a:r>
            <a:r>
              <a:rPr lang="en-GB" sz="2800" b="1" dirty="0" smtClean="0"/>
              <a:t>personality/ nature </a:t>
            </a:r>
            <a:r>
              <a:rPr lang="en-GB" sz="2800" dirty="0" smtClean="0"/>
              <a:t>and </a:t>
            </a:r>
            <a:r>
              <a:rPr lang="en-GB" sz="2800" b="1" dirty="0" smtClean="0"/>
              <a:t>expansion of empire.</a:t>
            </a:r>
            <a:endParaRPr lang="en-GB" sz="2800" b="1" dirty="0"/>
          </a:p>
        </p:txBody>
      </p:sp>
      <p:sp>
        <p:nvSpPr>
          <p:cNvPr id="6" name="Rectangle 5"/>
          <p:cNvSpPr/>
          <p:nvPr/>
        </p:nvSpPr>
        <p:spPr>
          <a:xfrm>
            <a:off x="2207172" y="4587767"/>
            <a:ext cx="4493173" cy="1860331"/>
          </a:xfrm>
          <a:prstGeom prst="rect">
            <a:avLst/>
          </a:prstGeom>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2000" b="1" u="sng" dirty="0" smtClean="0"/>
              <a:t>CHALLENGE</a:t>
            </a:r>
            <a:r>
              <a:rPr lang="en-GB" sz="2000" dirty="0" smtClean="0"/>
              <a:t>:</a:t>
            </a:r>
          </a:p>
          <a:p>
            <a:pPr algn="ctr"/>
            <a:r>
              <a:rPr lang="en-GB" sz="2000" dirty="0" smtClean="0"/>
              <a:t>To what extent do you agree that Xerxes’ motivations for invading Greece were justified?</a:t>
            </a:r>
            <a:endParaRPr lang="en-GB" sz="2000" dirty="0"/>
          </a:p>
        </p:txBody>
      </p:sp>
    </p:spTree>
    <p:extLst>
      <p:ext uri="{BB962C8B-B14F-4D97-AF65-F5344CB8AC3E}">
        <p14:creationId xmlns:p14="http://schemas.microsoft.com/office/powerpoint/2010/main" val="106381739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70051" y="3024859"/>
            <a:ext cx="2810029" cy="3477875"/>
          </a:xfrm>
          <a:prstGeom prst="rect">
            <a:avLst/>
          </a:prstGeom>
          <a:solidFill>
            <a:srgbClr val="FCC02E"/>
          </a:solidFill>
          <a:ln>
            <a:noFill/>
          </a:ln>
          <a:scene3d>
            <a:camera prst="orthographicFront"/>
            <a:lightRig rig="threePt" dir="t"/>
          </a:scene3d>
          <a:sp3d>
            <a:bevelT/>
          </a:sp3d>
        </p:spPr>
        <p:txBody>
          <a:bodyPr wrap="square">
            <a:spAutoFit/>
          </a:bodyPr>
          <a:lstStyle/>
          <a:p>
            <a:pPr>
              <a:defRPr/>
            </a:pPr>
            <a:r>
              <a:rPr lang="en-GB" sz="2000" b="1" dirty="0">
                <a:solidFill>
                  <a:prstClr val="black"/>
                </a:solidFill>
                <a:latin typeface="Calibri" panose="020F0502020204030204"/>
                <a:cs typeface="Arial" panose="020B0604020202020204" pitchFamily="34" charset="0"/>
              </a:rPr>
              <a:t>Lesson Objectives:</a:t>
            </a:r>
          </a:p>
          <a:p>
            <a:r>
              <a:rPr lang="en-US" sz="2000" dirty="0" smtClean="0"/>
              <a:t>L.O</a:t>
            </a:r>
            <a:r>
              <a:rPr lang="en-US" sz="2000" dirty="0"/>
              <a:t>. to understand and explain the preparations that Xerxes made for his march to Greece</a:t>
            </a:r>
            <a:r>
              <a:rPr lang="en-US" sz="2000" dirty="0" smtClean="0"/>
              <a:t>.</a:t>
            </a:r>
          </a:p>
          <a:p>
            <a:endParaRPr lang="en-US" sz="2000" dirty="0"/>
          </a:p>
          <a:p>
            <a:r>
              <a:rPr lang="en-US" sz="2000" dirty="0"/>
              <a:t>L.O. to assess what we can learn about Xerxes’ nature based on his </a:t>
            </a:r>
            <a:r>
              <a:rPr lang="en-US" sz="2000" dirty="0" err="1"/>
              <a:t>behaviour</a:t>
            </a:r>
            <a:r>
              <a:rPr lang="en-US" sz="2000" dirty="0"/>
              <a:t> during the preparations and </a:t>
            </a:r>
            <a:r>
              <a:rPr lang="en-US" sz="2000" dirty="0" smtClean="0"/>
              <a:t>march</a:t>
            </a:r>
            <a:r>
              <a:rPr lang="en-US" dirty="0" smtClean="0"/>
              <a:t>.</a:t>
            </a:r>
            <a:endParaRPr lang="en-GB" sz="1575" b="1" dirty="0">
              <a:solidFill>
                <a:prstClr val="black"/>
              </a:solidFill>
              <a:latin typeface="Calibri" panose="020F0502020204030204"/>
              <a:cs typeface="Arial" panose="020B0604020202020204" pitchFamily="34" charset="0"/>
            </a:endParaRPr>
          </a:p>
        </p:txBody>
      </p:sp>
      <p:sp>
        <p:nvSpPr>
          <p:cNvPr id="7" name="TextBox 6"/>
          <p:cNvSpPr txBox="1"/>
          <p:nvPr/>
        </p:nvSpPr>
        <p:spPr>
          <a:xfrm>
            <a:off x="1096643" y="54826"/>
            <a:ext cx="5122854" cy="1938992"/>
          </a:xfrm>
          <a:prstGeom prst="rect">
            <a:avLst/>
          </a:prstGeom>
          <a:noFill/>
        </p:spPr>
        <p:txBody>
          <a:bodyPr wrap="square" rtlCol="0">
            <a:spAutoFit/>
          </a:bodyPr>
          <a:lstStyle/>
          <a:p>
            <a:pPr algn="ctr" defTabSz="685784">
              <a:defRPr/>
            </a:pPr>
            <a:r>
              <a:rPr lang="en-US" sz="4000" b="1" u="sng" dirty="0" smtClean="0">
                <a:solidFill>
                  <a:prstClr val="black"/>
                </a:solidFill>
                <a:ea typeface="Verdana" panose="020B0604030504040204" pitchFamily="34" charset="0"/>
                <a:cs typeface="Verdana" panose="020B0604030504040204" pitchFamily="34" charset="0"/>
              </a:rPr>
              <a:t>How did Xerxes  prepare for his invasion of Greece? </a:t>
            </a:r>
            <a:endParaRPr lang="en-US" sz="4000" b="1" u="sng" dirty="0">
              <a:solidFill>
                <a:prstClr val="black"/>
              </a:solidFill>
              <a:ea typeface="Verdana" panose="020B0604030504040204" pitchFamily="34" charset="0"/>
              <a:cs typeface="Verdana" panose="020B0604030504040204" pitchFamily="34" charset="0"/>
            </a:endParaRPr>
          </a:p>
        </p:txBody>
      </p:sp>
      <p:sp>
        <p:nvSpPr>
          <p:cNvPr id="20" name="TextBox 19"/>
          <p:cNvSpPr txBox="1"/>
          <p:nvPr/>
        </p:nvSpPr>
        <p:spPr>
          <a:xfrm>
            <a:off x="7385938" y="190357"/>
            <a:ext cx="1612682" cy="646331"/>
          </a:xfrm>
          <a:prstGeom prst="rect">
            <a:avLst/>
          </a:prstGeom>
          <a:noFill/>
        </p:spPr>
        <p:txBody>
          <a:bodyPr wrap="square" rtlCol="0">
            <a:spAutoFit/>
          </a:bodyPr>
          <a:lstStyle/>
          <a:p>
            <a:pPr algn="r">
              <a:defRPr/>
            </a:pPr>
            <a:fld id="{3C3CF9CA-01E0-44F4-86AE-C98869E16A83}" type="datetime4">
              <a:rPr lang="en-GB" b="1" u="sng">
                <a:solidFill>
                  <a:prstClr val="black"/>
                </a:solidFill>
                <a:latin typeface="Century Gothic" panose="020B0502020202020204" pitchFamily="34" charset="0"/>
              </a:rPr>
              <a:pPr algn="r">
                <a:defRPr/>
              </a:pPr>
              <a:t>February 27, 2020</a:t>
            </a:fld>
            <a:endParaRPr lang="en-GB" b="1" u="sng" dirty="0">
              <a:solidFill>
                <a:prstClr val="black"/>
              </a:solidFill>
              <a:latin typeface="Century Gothic" panose="020B0502020202020204" pitchFamily="34" charset="0"/>
            </a:endParaRPr>
          </a:p>
        </p:txBody>
      </p:sp>
      <p:sp>
        <p:nvSpPr>
          <p:cNvPr id="19" name="TextBox 18"/>
          <p:cNvSpPr txBox="1"/>
          <p:nvPr/>
        </p:nvSpPr>
        <p:spPr>
          <a:xfrm>
            <a:off x="6571070" y="1993818"/>
            <a:ext cx="2001881" cy="738664"/>
          </a:xfrm>
          <a:prstGeom prst="rect">
            <a:avLst/>
          </a:prstGeom>
          <a:solidFill>
            <a:srgbClr val="FCC02E"/>
          </a:solidFill>
          <a:ln>
            <a:noFill/>
          </a:ln>
          <a:scene3d>
            <a:camera prst="orthographicFront"/>
            <a:lightRig rig="threePt" dir="t"/>
          </a:scene3d>
          <a:sp3d>
            <a:bevelT/>
          </a:sp3d>
        </p:spPr>
        <p:txBody>
          <a:bodyPr wrap="square">
            <a:spAutoFit/>
          </a:bodyPr>
          <a:lstStyle/>
          <a:p>
            <a:pPr defTabSz="257175">
              <a:defRPr/>
            </a:pPr>
            <a:r>
              <a:rPr lang="en-GB" sz="1400" b="1" dirty="0">
                <a:solidFill>
                  <a:prstClr val="black"/>
                </a:solidFill>
                <a:latin typeface="Calibri" panose="020F0502020204030204"/>
                <a:cs typeface="Arial" panose="020B0604020202020204" pitchFamily="34" charset="0"/>
              </a:rPr>
              <a:t>RRR:</a:t>
            </a:r>
            <a:r>
              <a:rPr lang="en-GB" sz="1400" dirty="0">
                <a:solidFill>
                  <a:prstClr val="black"/>
                </a:solidFill>
                <a:latin typeface="Calibri" panose="020F0502020204030204"/>
                <a:cs typeface="Arial" panose="020B0604020202020204" pitchFamily="34" charset="0"/>
              </a:rPr>
              <a:t>   </a:t>
            </a:r>
            <a:r>
              <a:rPr lang="en-GB" sz="1400" dirty="0" smtClean="0">
                <a:solidFill>
                  <a:prstClr val="black"/>
                </a:solidFill>
                <a:latin typeface="Calibri" panose="020F0502020204030204"/>
                <a:cs typeface="Arial" panose="020B0604020202020204" pitchFamily="34" charset="0"/>
              </a:rPr>
              <a:t>How did Xerxes prepare to attack Greece?</a:t>
            </a:r>
            <a:endParaRPr lang="en-GB" sz="1400" b="1" dirty="0">
              <a:solidFill>
                <a:prstClr val="black"/>
              </a:solidFill>
              <a:latin typeface="Calibri" panose="020F0502020204030204"/>
              <a:cs typeface="Arial" panose="020B0604020202020204" pitchFamily="34" charset="0"/>
            </a:endParaRPr>
          </a:p>
        </p:txBody>
      </p:sp>
      <p:pic>
        <p:nvPicPr>
          <p:cNvPr id="6" name="Picture 5"/>
          <p:cNvPicPr>
            <a:picLocks noChangeAspect="1"/>
          </p:cNvPicPr>
          <p:nvPr/>
        </p:nvPicPr>
        <p:blipFill>
          <a:blip r:embed="rId3"/>
          <a:stretch>
            <a:fillRect/>
          </a:stretch>
        </p:blipFill>
        <p:spPr>
          <a:xfrm>
            <a:off x="3657600" y="3024859"/>
            <a:ext cx="5013975" cy="3322608"/>
          </a:xfrm>
          <a:prstGeom prst="rect">
            <a:avLst/>
          </a:prstGeom>
        </p:spPr>
      </p:pic>
    </p:spTree>
    <p:extLst>
      <p:ext uri="{BB962C8B-B14F-4D97-AF65-F5344CB8AC3E}">
        <p14:creationId xmlns:p14="http://schemas.microsoft.com/office/powerpoint/2010/main" val="202971950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804041"/>
          </a:xfrm>
        </p:spPr>
        <p:style>
          <a:lnRef idx="0">
            <a:schemeClr val="accent2"/>
          </a:lnRef>
          <a:fillRef idx="3">
            <a:schemeClr val="accent2"/>
          </a:fillRef>
          <a:effectRef idx="3">
            <a:schemeClr val="accent2"/>
          </a:effectRef>
          <a:fontRef idx="minor">
            <a:schemeClr val="lt1"/>
          </a:fontRef>
        </p:style>
        <p:txBody>
          <a:bodyPr>
            <a:normAutofit/>
          </a:bodyPr>
          <a:lstStyle/>
          <a:p>
            <a:r>
              <a:rPr lang="en-GB" sz="4000" b="1" u="sng" dirty="0" smtClean="0"/>
              <a:t>Xerxes gathers his troops…</a:t>
            </a:r>
            <a:endParaRPr lang="en-GB" sz="4000" b="1" u="sng" dirty="0"/>
          </a:p>
        </p:txBody>
      </p:sp>
      <p:sp>
        <p:nvSpPr>
          <p:cNvPr id="3" name="Content Placeholder 2"/>
          <p:cNvSpPr>
            <a:spLocks noGrp="1"/>
          </p:cNvSpPr>
          <p:nvPr>
            <p:ph idx="1"/>
          </p:nvPr>
        </p:nvSpPr>
        <p:spPr>
          <a:xfrm>
            <a:off x="226631" y="1005817"/>
            <a:ext cx="5673615" cy="5536872"/>
          </a:xfrm>
        </p:spPr>
        <p:txBody>
          <a:bodyPr>
            <a:noAutofit/>
          </a:bodyPr>
          <a:lstStyle/>
          <a:p>
            <a:pPr marL="0" indent="0">
              <a:buNone/>
            </a:pPr>
            <a:r>
              <a:rPr lang="en-GB" sz="2400" dirty="0" smtClean="0"/>
              <a:t>When Xerxes came back from Egypt he began to draw soldiers from across the vast Persian empire. Sources from the time make hugely exaggerated  claims about the sizes of the army, that are dismissed by historians today.  </a:t>
            </a:r>
          </a:p>
          <a:p>
            <a:pPr marL="0" indent="0">
              <a:buNone/>
            </a:pPr>
            <a:r>
              <a:rPr lang="en-GB" sz="2400" dirty="0" smtClean="0"/>
              <a:t>Herodotus claimed that the army consisted of 2.6 million men, drawn from over 47 different countries. This was in addition of a fleet of ships that both Herodotus and Aeschylus say numbered at 1,207 ships.</a:t>
            </a:r>
          </a:p>
          <a:p>
            <a:pPr marL="0" indent="0">
              <a:buNone/>
            </a:pPr>
            <a:r>
              <a:rPr lang="en-GB" sz="2400" dirty="0" smtClean="0"/>
              <a:t>Historians reckon that the numbers are actually closer to 60-80,000 men, and 300-600 ships. Which is still an incredible number for that time. </a:t>
            </a:r>
            <a:endParaRPr lang="en-GB" sz="2400" dirty="0"/>
          </a:p>
        </p:txBody>
      </p:sp>
      <p:pic>
        <p:nvPicPr>
          <p:cNvPr id="4" name="Picture 3"/>
          <p:cNvPicPr>
            <a:picLocks noChangeAspect="1"/>
          </p:cNvPicPr>
          <p:nvPr/>
        </p:nvPicPr>
        <p:blipFill>
          <a:blip r:embed="rId2"/>
          <a:stretch>
            <a:fillRect/>
          </a:stretch>
        </p:blipFill>
        <p:spPr>
          <a:xfrm>
            <a:off x="5902957" y="3957145"/>
            <a:ext cx="3136349" cy="2787320"/>
          </a:xfrm>
          <a:prstGeom prst="rect">
            <a:avLst/>
          </a:prstGeom>
        </p:spPr>
      </p:pic>
      <p:pic>
        <p:nvPicPr>
          <p:cNvPr id="5" name="Picture 4"/>
          <p:cNvPicPr>
            <a:picLocks noChangeAspect="1"/>
          </p:cNvPicPr>
          <p:nvPr/>
        </p:nvPicPr>
        <p:blipFill>
          <a:blip r:embed="rId3"/>
          <a:stretch>
            <a:fillRect/>
          </a:stretch>
        </p:blipFill>
        <p:spPr>
          <a:xfrm>
            <a:off x="5940750" y="922797"/>
            <a:ext cx="3094239" cy="2904030"/>
          </a:xfrm>
          <a:prstGeom prst="rect">
            <a:avLst/>
          </a:prstGeom>
        </p:spPr>
      </p:pic>
    </p:spTree>
    <p:extLst>
      <p:ext uri="{BB962C8B-B14F-4D97-AF65-F5344CB8AC3E}">
        <p14:creationId xmlns:p14="http://schemas.microsoft.com/office/powerpoint/2010/main" val="165006918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756745"/>
          </a:xfrm>
        </p:spPr>
        <p:style>
          <a:lnRef idx="0">
            <a:schemeClr val="accent2"/>
          </a:lnRef>
          <a:fillRef idx="3">
            <a:schemeClr val="accent2"/>
          </a:fillRef>
          <a:effectRef idx="3">
            <a:schemeClr val="accent2"/>
          </a:effectRef>
          <a:fontRef idx="minor">
            <a:schemeClr val="lt1"/>
          </a:fontRef>
        </p:style>
        <p:txBody>
          <a:bodyPr>
            <a:normAutofit/>
          </a:bodyPr>
          <a:lstStyle/>
          <a:p>
            <a:r>
              <a:rPr lang="en-GB" sz="4000" b="1" u="sng" dirty="0" smtClean="0"/>
              <a:t>Making way for the Persian army</a:t>
            </a:r>
            <a:endParaRPr lang="en-GB" sz="4000" b="1" u="sng" dirty="0"/>
          </a:p>
        </p:txBody>
      </p:sp>
      <p:sp>
        <p:nvSpPr>
          <p:cNvPr id="3" name="Content Placeholder 2"/>
          <p:cNvSpPr>
            <a:spLocks noGrp="1"/>
          </p:cNvSpPr>
          <p:nvPr>
            <p:ph idx="1"/>
          </p:nvPr>
        </p:nvSpPr>
        <p:spPr>
          <a:xfrm>
            <a:off x="0" y="815045"/>
            <a:ext cx="4467554" cy="3914611"/>
          </a:xfrm>
        </p:spPr>
        <p:txBody>
          <a:bodyPr>
            <a:normAutofit/>
          </a:bodyPr>
          <a:lstStyle/>
          <a:p>
            <a:pPr marL="0" indent="0">
              <a:buNone/>
            </a:pPr>
            <a:r>
              <a:rPr lang="en-GB" sz="1800" dirty="0" smtClean="0"/>
              <a:t>Herodotus says that Xerxes spent 4 years preparing the way for his advance on Greece, this included creating a canal for his ships so that they didn’t have to go round the peninsula of Mt Athos and bridges that allowed the army to cross the stretch of water known as the Hellespont.</a:t>
            </a:r>
          </a:p>
          <a:p>
            <a:pPr marL="0" indent="0">
              <a:buNone/>
            </a:pPr>
            <a:r>
              <a:rPr lang="en-GB" sz="1800" dirty="0" smtClean="0"/>
              <a:t>These were incredible feats, that demonstrated the power of the Persian empire.</a:t>
            </a:r>
          </a:p>
          <a:p>
            <a:pPr marL="0" indent="0">
              <a:buNone/>
            </a:pPr>
            <a:r>
              <a:rPr lang="en-GB" sz="1800" b="1" u="sng" dirty="0" smtClean="0"/>
              <a:t>TASK</a:t>
            </a:r>
            <a:r>
              <a:rPr lang="en-GB" sz="1800" u="sng" dirty="0" smtClean="0"/>
              <a:t>: use the sources to answer the questions below</a:t>
            </a:r>
            <a:r>
              <a:rPr lang="en-GB" sz="1800" dirty="0" smtClean="0"/>
              <a:t>.</a:t>
            </a:r>
            <a:endParaRPr lang="en-GB" sz="1800" dirty="0"/>
          </a:p>
        </p:txBody>
      </p:sp>
      <p:pic>
        <p:nvPicPr>
          <p:cNvPr id="4" name="Picture 3"/>
          <p:cNvPicPr>
            <a:picLocks noChangeAspect="1"/>
          </p:cNvPicPr>
          <p:nvPr/>
        </p:nvPicPr>
        <p:blipFill>
          <a:blip r:embed="rId2"/>
          <a:stretch>
            <a:fillRect/>
          </a:stretch>
        </p:blipFill>
        <p:spPr>
          <a:xfrm>
            <a:off x="4467554" y="815045"/>
            <a:ext cx="4572000" cy="3855308"/>
          </a:xfrm>
          <a:prstGeom prst="rect">
            <a:avLst/>
          </a:prstGeom>
        </p:spPr>
      </p:pic>
      <p:sp>
        <p:nvSpPr>
          <p:cNvPr id="5" name="Oval 4"/>
          <p:cNvSpPr/>
          <p:nvPr/>
        </p:nvSpPr>
        <p:spPr>
          <a:xfrm>
            <a:off x="8194129" y="2179444"/>
            <a:ext cx="508438" cy="41305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8174421" y="1495588"/>
            <a:ext cx="945931" cy="646331"/>
          </a:xfrm>
          <a:prstGeom prst="rect">
            <a:avLst/>
          </a:prstGeom>
          <a:solidFill>
            <a:schemeClr val="bg1"/>
          </a:solidFill>
        </p:spPr>
        <p:txBody>
          <a:bodyPr wrap="square" rtlCol="0">
            <a:spAutoFit/>
          </a:bodyPr>
          <a:lstStyle/>
          <a:p>
            <a:pPr algn="ctr"/>
            <a:r>
              <a:rPr lang="en-GB" b="1" dirty="0" smtClean="0"/>
              <a:t>Hellespont</a:t>
            </a:r>
            <a:endParaRPr lang="en-GB" b="1" dirty="0"/>
          </a:p>
        </p:txBody>
      </p:sp>
      <p:sp>
        <p:nvSpPr>
          <p:cNvPr id="7" name="Rectangle 6"/>
          <p:cNvSpPr/>
          <p:nvPr/>
        </p:nvSpPr>
        <p:spPr>
          <a:xfrm>
            <a:off x="1" y="4729656"/>
            <a:ext cx="2916620" cy="2128345"/>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b="1" dirty="0" smtClean="0"/>
              <a:t>What can we learn about the preparations Xerxes made for invasion from these sources?</a:t>
            </a:r>
          </a:p>
          <a:p>
            <a:pPr algn="ctr"/>
            <a:endParaRPr lang="en-GB" dirty="0" smtClean="0"/>
          </a:p>
          <a:p>
            <a:pPr algn="ctr"/>
            <a:r>
              <a:rPr lang="en-GB" dirty="0" smtClean="0"/>
              <a:t>- At least three points from across the two sources.</a:t>
            </a:r>
            <a:endParaRPr lang="en-GB" dirty="0"/>
          </a:p>
        </p:txBody>
      </p:sp>
      <p:sp>
        <p:nvSpPr>
          <p:cNvPr id="8" name="Rectangle 7"/>
          <p:cNvSpPr/>
          <p:nvPr/>
        </p:nvSpPr>
        <p:spPr>
          <a:xfrm>
            <a:off x="2997419" y="4729656"/>
            <a:ext cx="2820056" cy="2128345"/>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GB" b="1" dirty="0" smtClean="0"/>
              <a:t>What can we learn about the type of King Xerxes was from these sources?</a:t>
            </a:r>
          </a:p>
          <a:p>
            <a:pPr algn="ctr"/>
            <a:endParaRPr lang="en-GB" dirty="0" smtClean="0"/>
          </a:p>
          <a:p>
            <a:pPr algn="ctr"/>
            <a:r>
              <a:rPr lang="en-GB" dirty="0" smtClean="0"/>
              <a:t>- Minimum of two points discussed</a:t>
            </a:r>
            <a:endParaRPr lang="en-GB" dirty="0"/>
          </a:p>
        </p:txBody>
      </p:sp>
      <p:sp>
        <p:nvSpPr>
          <p:cNvPr id="9" name="Rectangle 8"/>
          <p:cNvSpPr/>
          <p:nvPr/>
        </p:nvSpPr>
        <p:spPr>
          <a:xfrm>
            <a:off x="5927835" y="4729655"/>
            <a:ext cx="3216166" cy="2170364"/>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GB" b="1" dirty="0" smtClean="0"/>
              <a:t>How do these preparations by Xerxes compare against the preparations of other kings we have studied? Does he look better or worse than others?</a:t>
            </a:r>
          </a:p>
          <a:p>
            <a:pPr algn="ctr"/>
            <a:endParaRPr lang="en-GB" dirty="0" smtClean="0"/>
          </a:p>
          <a:p>
            <a:pPr algn="ctr"/>
            <a:r>
              <a:rPr lang="en-GB" dirty="0" smtClean="0"/>
              <a:t>- Hint; Ethiopia? Scythia?</a:t>
            </a:r>
            <a:endParaRPr lang="en-GB" dirty="0"/>
          </a:p>
        </p:txBody>
      </p:sp>
    </p:spTree>
    <p:extLst>
      <p:ext uri="{BB962C8B-B14F-4D97-AF65-F5344CB8AC3E}">
        <p14:creationId xmlns:p14="http://schemas.microsoft.com/office/powerpoint/2010/main" val="115277129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944117" y="901192"/>
            <a:ext cx="4035973" cy="5686237"/>
          </a:xfrm>
          <a:prstGeom prst="rect">
            <a:avLst/>
          </a:prstGeom>
        </p:spPr>
      </p:pic>
      <p:pic>
        <p:nvPicPr>
          <p:cNvPr id="5" name="Picture 4"/>
          <p:cNvPicPr>
            <a:picLocks noChangeAspect="1"/>
          </p:cNvPicPr>
          <p:nvPr/>
        </p:nvPicPr>
        <p:blipFill>
          <a:blip r:embed="rId3"/>
          <a:stretch>
            <a:fillRect/>
          </a:stretch>
        </p:blipFill>
        <p:spPr>
          <a:xfrm>
            <a:off x="0" y="2693346"/>
            <a:ext cx="4789007" cy="3894082"/>
          </a:xfrm>
          <a:prstGeom prst="rect">
            <a:avLst/>
          </a:prstGeom>
        </p:spPr>
      </p:pic>
      <p:sp>
        <p:nvSpPr>
          <p:cNvPr id="6" name="TextBox 5"/>
          <p:cNvSpPr txBox="1"/>
          <p:nvPr/>
        </p:nvSpPr>
        <p:spPr>
          <a:xfrm>
            <a:off x="212835" y="362607"/>
            <a:ext cx="4481348" cy="2246769"/>
          </a:xfrm>
          <a:prstGeom prst="rect">
            <a:avLst/>
          </a:prstGeom>
          <a:noFill/>
        </p:spPr>
        <p:txBody>
          <a:bodyPr wrap="square" rtlCol="0">
            <a:spAutoFit/>
          </a:bodyPr>
          <a:lstStyle/>
          <a:p>
            <a:r>
              <a:rPr lang="en-GB" sz="2800" dirty="0" smtClean="0"/>
              <a:t>How the Hellespont looks today. Giving us a clear indication of the scale of Xerxes’ preparations to go to war against the Greeks.</a:t>
            </a:r>
            <a:endParaRPr lang="en-GB" sz="2800" dirty="0"/>
          </a:p>
        </p:txBody>
      </p:sp>
    </p:spTree>
    <p:extLst>
      <p:ext uri="{BB962C8B-B14F-4D97-AF65-F5344CB8AC3E}">
        <p14:creationId xmlns:p14="http://schemas.microsoft.com/office/powerpoint/2010/main" val="256071356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307427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en-GB" sz="1600" b="1" u="sng" dirty="0" smtClean="0"/>
              <a:t>Herodotus’ account of building the Canal at Mt Athos.</a:t>
            </a:r>
          </a:p>
          <a:p>
            <a:r>
              <a:rPr lang="en-GB" sz="1600" dirty="0" smtClean="0"/>
              <a:t>Since those who had earlier attempted to sail around Athos had suffered shipwreck, for about three years preparations had been underway there. Triremes were anchored off the coast in the Chersonese; with these for their headquarters, all sorts of men in the army were compelled by whippings to dig a canal, coming by turns to the work; the inhabitants about Athos also dug. </a:t>
            </a:r>
          </a:p>
          <a:p>
            <a:r>
              <a:rPr lang="en-GB" sz="1600" dirty="0" smtClean="0"/>
              <a:t>Athos </a:t>
            </a:r>
            <a:r>
              <a:rPr lang="en-GB" sz="1600" dirty="0"/>
              <a:t>is a great and famous mountain, running out into the sea and inhabited by men. At the mountain's landward end it is in the form of a peninsula, </a:t>
            </a:r>
            <a:r>
              <a:rPr lang="en-GB" sz="1600" dirty="0" smtClean="0"/>
              <a:t>and here </a:t>
            </a:r>
            <a:r>
              <a:rPr lang="en-GB" sz="1600" dirty="0"/>
              <a:t>is a place of level ground or little hills, from the </a:t>
            </a:r>
            <a:r>
              <a:rPr lang="en-GB" sz="1600" dirty="0" smtClean="0"/>
              <a:t>sea</a:t>
            </a:r>
            <a:r>
              <a:rPr lang="en-GB" sz="1600" dirty="0"/>
              <a:t> to the sea </a:t>
            </a:r>
            <a:r>
              <a:rPr lang="en-GB" sz="1600" dirty="0" smtClean="0"/>
              <a:t>opposite. </a:t>
            </a:r>
          </a:p>
          <a:p>
            <a:r>
              <a:rPr lang="en-GB" sz="1600" dirty="0" smtClean="0"/>
              <a:t>As far as I can judge, Xerxes gave the command for this digging out of pride, wishing to display his power and leave a memorial; with no trouble they could have drawn their ships across the gap, yet he ordered them to dig a canal from sea to sea, wide enough to float two triremes rowed abreast.</a:t>
            </a:r>
            <a:endParaRPr lang="en-GB" sz="1600" dirty="0"/>
          </a:p>
        </p:txBody>
      </p:sp>
      <p:sp>
        <p:nvSpPr>
          <p:cNvPr id="5" name="TextBox 4"/>
          <p:cNvSpPr txBox="1"/>
          <p:nvPr/>
        </p:nvSpPr>
        <p:spPr>
          <a:xfrm>
            <a:off x="0" y="3074276"/>
            <a:ext cx="9144000" cy="3785652"/>
          </a:xfrm>
          <a:prstGeom prst="rect">
            <a:avLst/>
          </a:prstGeom>
          <a:noFill/>
          <a:ln>
            <a:solidFill>
              <a:schemeClr val="tx1"/>
            </a:solidFill>
          </a:ln>
        </p:spPr>
        <p:txBody>
          <a:bodyPr wrap="square" rtlCol="0">
            <a:spAutoFit/>
          </a:bodyPr>
          <a:lstStyle/>
          <a:p>
            <a:r>
              <a:rPr lang="en-GB" sz="1600" b="1" u="sng" dirty="0" smtClean="0"/>
              <a:t>Herodotus’ account of the first bridges being built at the Hellespont</a:t>
            </a:r>
          </a:p>
          <a:p>
            <a:r>
              <a:rPr lang="en-GB" sz="1600" dirty="0" smtClean="0"/>
              <a:t>Meanwhile his men were bridging the Hellespont from Asia to Europe. The men who had been given this assignment made bridges starting from Abydos across to that headland; the Phoenicians one of flaxen cables, and the Egyptians Papyrus cables. From Abydos to the opposite shore it is a distance of seven stadia (3miles). But no sooner had the strait been bridged than a great storm swept down, breaking and scattering everything.</a:t>
            </a:r>
          </a:p>
          <a:p>
            <a:endParaRPr lang="en-GB" sz="1600" dirty="0" smtClean="0"/>
          </a:p>
          <a:p>
            <a:r>
              <a:rPr lang="en-GB" sz="1600" b="1" u="sng" dirty="0" smtClean="0"/>
              <a:t>How the second, better bridges were built</a:t>
            </a:r>
          </a:p>
          <a:p>
            <a:r>
              <a:rPr lang="en-GB" sz="1600" dirty="0" smtClean="0"/>
              <a:t>New </a:t>
            </a:r>
            <a:r>
              <a:rPr lang="en-GB" sz="1600" dirty="0"/>
              <a:t>engineers set about making the bridges. They made the bridges as follows: in order to lighten the strain of the cables, they </a:t>
            </a:r>
            <a:r>
              <a:rPr lang="en-GB" sz="1600" dirty="0" smtClean="0"/>
              <a:t>placed 360 ships to support the bridge to the north, and 314 ships to support </a:t>
            </a:r>
            <a:r>
              <a:rPr lang="en-GB" sz="1600" dirty="0"/>
              <a:t>the </a:t>
            </a:r>
            <a:r>
              <a:rPr lang="en-GB" sz="1600" dirty="0" smtClean="0"/>
              <a:t>other side; </a:t>
            </a:r>
            <a:r>
              <a:rPr lang="en-GB" sz="1600" dirty="0"/>
              <a:t>all </a:t>
            </a:r>
            <a:r>
              <a:rPr lang="en-GB" sz="1600" dirty="0" smtClean="0"/>
              <a:t>lay against the current of the Hellespont. </a:t>
            </a:r>
            <a:r>
              <a:rPr lang="en-GB" sz="1600" dirty="0"/>
              <a:t>After putting the ships together they let down very great anchors, both from the end of the ships on the Pontus side to hold fast against the winds blowing from </a:t>
            </a:r>
            <a:r>
              <a:rPr lang="en-GB" sz="1600" dirty="0" smtClean="0"/>
              <a:t>the Black Sea, </a:t>
            </a:r>
            <a:r>
              <a:rPr lang="en-GB" sz="1600" dirty="0"/>
              <a:t>and from the other end, towards the west and the Aegean, to hold against the </a:t>
            </a:r>
            <a:r>
              <a:rPr lang="en-GB" sz="1600" dirty="0" smtClean="0"/>
              <a:t>south/west </a:t>
            </a:r>
            <a:r>
              <a:rPr lang="en-GB" sz="1600" dirty="0"/>
              <a:t>winds. After doing this, they stretched the cables from the land, twisting them taut </a:t>
            </a:r>
            <a:r>
              <a:rPr lang="en-GB" sz="1600" dirty="0" smtClean="0"/>
              <a:t>and assigning </a:t>
            </a:r>
            <a:r>
              <a:rPr lang="en-GB" sz="1600" dirty="0"/>
              <a:t>for each bridge two cables of </a:t>
            </a:r>
            <a:r>
              <a:rPr lang="en-GB" sz="1600" b="1" dirty="0"/>
              <a:t>flax</a:t>
            </a:r>
            <a:r>
              <a:rPr lang="en-GB" sz="1600" dirty="0"/>
              <a:t> and four of </a:t>
            </a:r>
            <a:r>
              <a:rPr lang="en-GB" sz="1600" b="1" dirty="0" smtClean="0"/>
              <a:t>papyrus</a:t>
            </a:r>
            <a:r>
              <a:rPr lang="en-GB" sz="1600" dirty="0" smtClean="0"/>
              <a:t>.  </a:t>
            </a:r>
            <a:r>
              <a:rPr lang="en-GB" sz="1600" b="1" dirty="0" smtClean="0"/>
              <a:t>Flax</a:t>
            </a:r>
            <a:r>
              <a:rPr lang="en-GB" sz="1600" dirty="0" smtClean="0"/>
              <a:t> and </a:t>
            </a:r>
            <a:r>
              <a:rPr lang="en-GB" sz="1600" b="1" dirty="0" smtClean="0"/>
              <a:t>Papyrus</a:t>
            </a:r>
            <a:r>
              <a:rPr lang="en-GB" sz="1600" dirty="0" smtClean="0"/>
              <a:t> = types of plant-based textiles </a:t>
            </a:r>
            <a:endParaRPr lang="en-GB" sz="1600" dirty="0"/>
          </a:p>
        </p:txBody>
      </p:sp>
    </p:spTree>
    <p:extLst>
      <p:ext uri="{BB962C8B-B14F-4D97-AF65-F5344CB8AC3E}">
        <p14:creationId xmlns:p14="http://schemas.microsoft.com/office/powerpoint/2010/main" val="405440248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804041"/>
          </a:xfrm>
        </p:spPr>
        <p:style>
          <a:lnRef idx="0">
            <a:schemeClr val="accent2"/>
          </a:lnRef>
          <a:fillRef idx="3">
            <a:schemeClr val="accent2"/>
          </a:fillRef>
          <a:effectRef idx="3">
            <a:schemeClr val="accent2"/>
          </a:effectRef>
          <a:fontRef idx="minor">
            <a:schemeClr val="lt1"/>
          </a:fontRef>
        </p:style>
        <p:txBody>
          <a:bodyPr>
            <a:normAutofit/>
          </a:bodyPr>
          <a:lstStyle/>
          <a:p>
            <a:r>
              <a:rPr lang="en-GB" sz="4000" b="1" u="sng" dirty="0" smtClean="0"/>
              <a:t>Omens against the invasion</a:t>
            </a:r>
            <a:endParaRPr lang="en-GB" sz="4000" b="1" u="sng" dirty="0"/>
          </a:p>
        </p:txBody>
      </p:sp>
      <p:sp>
        <p:nvSpPr>
          <p:cNvPr id="3" name="Content Placeholder 2"/>
          <p:cNvSpPr>
            <a:spLocks noGrp="1"/>
          </p:cNvSpPr>
          <p:nvPr>
            <p:ph idx="1"/>
          </p:nvPr>
        </p:nvSpPr>
        <p:spPr>
          <a:xfrm>
            <a:off x="84742" y="1497001"/>
            <a:ext cx="3616214" cy="4355159"/>
          </a:xfrm>
          <a:solidFill>
            <a:schemeClr val="accent1">
              <a:lumMod val="20000"/>
              <a:lumOff val="80000"/>
            </a:schemeClr>
          </a:solidFill>
        </p:spPr>
        <p:style>
          <a:lnRef idx="1">
            <a:schemeClr val="accent1"/>
          </a:lnRef>
          <a:fillRef idx="2">
            <a:schemeClr val="accent1"/>
          </a:fillRef>
          <a:effectRef idx="1">
            <a:schemeClr val="accent1"/>
          </a:effectRef>
          <a:fontRef idx="minor">
            <a:schemeClr val="dk1"/>
          </a:fontRef>
        </p:style>
        <p:txBody>
          <a:bodyPr>
            <a:normAutofit/>
          </a:bodyPr>
          <a:lstStyle/>
          <a:p>
            <a:pPr marL="514350" indent="-514350">
              <a:buAutoNum type="arabicPeriod"/>
            </a:pPr>
            <a:r>
              <a:rPr lang="en-GB" sz="1800" b="1" u="sng" dirty="0" err="1" smtClean="0"/>
              <a:t>Artabanus</a:t>
            </a:r>
            <a:r>
              <a:rPr lang="en-GB" sz="1800" b="1" u="sng" dirty="0" smtClean="0"/>
              <a:t> has a word…</a:t>
            </a:r>
          </a:p>
          <a:p>
            <a:pPr marL="0" indent="0">
              <a:buNone/>
            </a:pPr>
            <a:r>
              <a:rPr lang="en-GB" sz="1800" dirty="0" smtClean="0"/>
              <a:t>Not everyone in the Persian army is convinced of the invasion, and the high-ranking </a:t>
            </a:r>
            <a:r>
              <a:rPr lang="en-GB" sz="1800" dirty="0" err="1" smtClean="0"/>
              <a:t>Artabanus</a:t>
            </a:r>
            <a:r>
              <a:rPr lang="en-GB" sz="1800" dirty="0" smtClean="0"/>
              <a:t> spoke out to Xerxes, arguing that there would not be harbours for the ships in the Persian fleet, nor adequate supplies for the troops as they moved down into Greece.</a:t>
            </a:r>
          </a:p>
          <a:p>
            <a:pPr marL="0" indent="0">
              <a:buNone/>
            </a:pPr>
            <a:r>
              <a:rPr lang="en-GB" sz="1800" dirty="0" smtClean="0"/>
              <a:t>Xerxes was not interested in doubts, and although he thanked </a:t>
            </a:r>
            <a:r>
              <a:rPr lang="en-GB" sz="1800" dirty="0" err="1" smtClean="0"/>
              <a:t>Artabanus</a:t>
            </a:r>
            <a:r>
              <a:rPr lang="en-GB" sz="1800" dirty="0" smtClean="0"/>
              <a:t> for his advice, his response was to send him back to Susa to run the empire in the King’s absence.</a:t>
            </a:r>
            <a:endParaRPr lang="en-GB" sz="1800" dirty="0"/>
          </a:p>
        </p:txBody>
      </p:sp>
      <p:sp>
        <p:nvSpPr>
          <p:cNvPr id="6" name="Rectangle 5"/>
          <p:cNvSpPr/>
          <p:nvPr/>
        </p:nvSpPr>
        <p:spPr>
          <a:xfrm>
            <a:off x="3819197" y="3078480"/>
            <a:ext cx="5190797" cy="3606100"/>
          </a:xfrm>
          <a:prstGeom prst="rect">
            <a:avLst/>
          </a:prstGeom>
          <a:solidFill>
            <a:schemeClr val="accent6">
              <a:lumMod val="20000"/>
              <a:lumOff val="80000"/>
            </a:schemeClr>
          </a:solidFill>
        </p:spPr>
        <p:style>
          <a:lnRef idx="1">
            <a:schemeClr val="accent6"/>
          </a:lnRef>
          <a:fillRef idx="2">
            <a:schemeClr val="accent6"/>
          </a:fillRef>
          <a:effectRef idx="1">
            <a:schemeClr val="accent6"/>
          </a:effectRef>
          <a:fontRef idx="minor">
            <a:schemeClr val="dk1"/>
          </a:fontRef>
        </p:style>
        <p:txBody>
          <a:bodyPr rtlCol="0" anchor="ctr"/>
          <a:lstStyle/>
          <a:p>
            <a:pPr algn="ctr"/>
            <a:r>
              <a:rPr lang="en-GB" b="1" u="sng" dirty="0" smtClean="0"/>
              <a:t>2. Herodotus warns of Hubris </a:t>
            </a:r>
          </a:p>
          <a:p>
            <a:pPr algn="ctr"/>
            <a:r>
              <a:rPr lang="en-GB" dirty="0" smtClean="0"/>
              <a:t>Herodotus heavily implies that the reason the first bridge broke is that Xerxes was being offensive to the gods in bridging the Hellespont, as stretches of water were considered divine and by creating a bridge across water/ punishing it with whips Xerxes has basically tried to enslave a god.</a:t>
            </a:r>
          </a:p>
          <a:p>
            <a:pPr algn="ctr"/>
            <a:endParaRPr lang="en-GB" dirty="0" smtClean="0"/>
          </a:p>
          <a:p>
            <a:pPr algn="ctr"/>
            <a:r>
              <a:rPr lang="en-GB" dirty="0" smtClean="0"/>
              <a:t>This is Xerxes demonstrating ‘Hubris’ or being ‘Hubristic, which means being excessively proud/ full of pride, and Greeks believed this would ultimately lead to failure and divine revenge (called Nemesis).</a:t>
            </a:r>
            <a:endParaRPr lang="en-GB" dirty="0"/>
          </a:p>
        </p:txBody>
      </p:sp>
      <p:pic>
        <p:nvPicPr>
          <p:cNvPr id="7" name="Picture 6"/>
          <p:cNvPicPr>
            <a:picLocks noChangeAspect="1"/>
          </p:cNvPicPr>
          <p:nvPr/>
        </p:nvPicPr>
        <p:blipFill rotWithShape="1">
          <a:blip r:embed="rId2"/>
          <a:srcRect t="10381" b="16436"/>
          <a:stretch/>
        </p:blipFill>
        <p:spPr>
          <a:xfrm>
            <a:off x="4805679" y="958521"/>
            <a:ext cx="3373121" cy="2019987"/>
          </a:xfrm>
          <a:prstGeom prst="rect">
            <a:avLst/>
          </a:prstGeom>
        </p:spPr>
      </p:pic>
    </p:spTree>
    <p:extLst>
      <p:ext uri="{BB962C8B-B14F-4D97-AF65-F5344CB8AC3E}">
        <p14:creationId xmlns:p14="http://schemas.microsoft.com/office/powerpoint/2010/main" val="234593372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06087828"/>
              </p:ext>
            </p:extLst>
          </p:nvPr>
        </p:nvGraphicFramePr>
        <p:xfrm>
          <a:off x="628650" y="1825625"/>
          <a:ext cx="7886700" cy="3596639"/>
        </p:xfrm>
        <a:graphic>
          <a:graphicData uri="http://schemas.openxmlformats.org/drawingml/2006/table">
            <a:tbl>
              <a:tblPr firstRow="1" bandRow="1">
                <a:tableStyleId>{5C22544A-7EE6-4342-B048-85BDC9FD1C3A}</a:tableStyleId>
              </a:tblPr>
              <a:tblGrid>
                <a:gridCol w="3943350">
                  <a:extLst>
                    <a:ext uri="{9D8B030D-6E8A-4147-A177-3AD203B41FA5}">
                      <a16:colId xmlns:a16="http://schemas.microsoft.com/office/drawing/2014/main" xmlns="" val="95336745"/>
                    </a:ext>
                  </a:extLst>
                </a:gridCol>
                <a:gridCol w="3943350">
                  <a:extLst>
                    <a:ext uri="{9D8B030D-6E8A-4147-A177-3AD203B41FA5}">
                      <a16:colId xmlns:a16="http://schemas.microsoft.com/office/drawing/2014/main" xmlns="" val="3773831983"/>
                    </a:ext>
                  </a:extLst>
                </a:gridCol>
              </a:tblGrid>
              <a:tr h="370840">
                <a:tc>
                  <a:txBody>
                    <a:bodyPr/>
                    <a:lstStyle/>
                    <a:p>
                      <a:r>
                        <a:rPr lang="en-GB" sz="2800" dirty="0" smtClean="0"/>
                        <a:t>Question 1</a:t>
                      </a:r>
                      <a:endParaRPr lang="en-GB" sz="2800" dirty="0"/>
                    </a:p>
                  </a:txBody>
                  <a:tcPr marL="68580" marR="68580"/>
                </a:tc>
                <a:tc>
                  <a:txBody>
                    <a:bodyPr/>
                    <a:lstStyle/>
                    <a:p>
                      <a:r>
                        <a:rPr lang="en-GB" sz="2800" dirty="0" smtClean="0"/>
                        <a:t>Question 2</a:t>
                      </a:r>
                      <a:endParaRPr lang="en-GB" sz="2800" dirty="0"/>
                    </a:p>
                  </a:txBody>
                  <a:tcPr marL="68580" marR="68580"/>
                </a:tc>
                <a:extLst>
                  <a:ext uri="{0D108BD9-81ED-4DB2-BD59-A6C34878D82A}">
                    <a16:rowId xmlns:a16="http://schemas.microsoft.com/office/drawing/2014/main" xmlns="" val="4127602066"/>
                  </a:ext>
                </a:extLst>
              </a:tr>
              <a:tr h="370840">
                <a:tc>
                  <a:txBody>
                    <a:bodyPr/>
                    <a:lstStyle/>
                    <a:p>
                      <a:r>
                        <a:rPr lang="en-GB" sz="2800" dirty="0" smtClean="0"/>
                        <a:t> How far would you agree that</a:t>
                      </a:r>
                      <a:r>
                        <a:rPr lang="en-GB" sz="2800" baseline="0" dirty="0" smtClean="0"/>
                        <a:t> Xerxes has been a GOOD king of Persia, so far?</a:t>
                      </a:r>
                    </a:p>
                    <a:p>
                      <a:endParaRPr lang="en-GB" sz="2800" baseline="0" dirty="0" smtClean="0"/>
                    </a:p>
                    <a:p>
                      <a:r>
                        <a:rPr lang="en-GB" sz="2800" baseline="0" dirty="0" smtClean="0"/>
                        <a:t>What about him as has made him a good King?</a:t>
                      </a:r>
                      <a:endParaRPr lang="en-GB" sz="2800" dirty="0"/>
                    </a:p>
                  </a:txBody>
                  <a:tcPr marL="68580" marR="68580"/>
                </a:tc>
                <a:tc>
                  <a:txBody>
                    <a:bodyPr/>
                    <a:lstStyle/>
                    <a:p>
                      <a:r>
                        <a:rPr lang="en-GB" sz="2800" dirty="0" smtClean="0"/>
                        <a:t>How far do you agree that Xerxes has already proven</a:t>
                      </a:r>
                      <a:r>
                        <a:rPr lang="en-GB" sz="2800" baseline="0" dirty="0" smtClean="0"/>
                        <a:t> himself to be a better king than Cambyses?</a:t>
                      </a:r>
                      <a:endParaRPr lang="en-GB" sz="2800" dirty="0"/>
                    </a:p>
                  </a:txBody>
                  <a:tcPr marL="68580" marR="68580"/>
                </a:tc>
                <a:extLst>
                  <a:ext uri="{0D108BD9-81ED-4DB2-BD59-A6C34878D82A}">
                    <a16:rowId xmlns:a16="http://schemas.microsoft.com/office/drawing/2014/main" xmlns="" val="1233978457"/>
                  </a:ext>
                </a:extLst>
              </a:tr>
            </a:tbl>
          </a:graphicData>
        </a:graphic>
      </p:graphicFrame>
    </p:spTree>
    <p:extLst>
      <p:ext uri="{BB962C8B-B14F-4D97-AF65-F5344CB8AC3E}">
        <p14:creationId xmlns:p14="http://schemas.microsoft.com/office/powerpoint/2010/main" val="233277048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TotalTime>
  <Words>1715</Words>
  <Application>Microsoft Macintosh PowerPoint</Application>
  <PresentationFormat>On-screen Show (4:3)</PresentationFormat>
  <Paragraphs>103</Paragraphs>
  <Slides>13</Slides>
  <Notes>2</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PowerPoint Presentation</vt:lpstr>
      <vt:lpstr>PowerPoint Presentation</vt:lpstr>
      <vt:lpstr>PowerPoint Presentation</vt:lpstr>
      <vt:lpstr>Xerxes gathers his troops…</vt:lpstr>
      <vt:lpstr>Making way for the Persian army</vt:lpstr>
      <vt:lpstr>PowerPoint Presentation</vt:lpstr>
      <vt:lpstr>PowerPoint Presentation</vt:lpstr>
      <vt:lpstr>Omens against the invasion</vt:lpstr>
      <vt:lpstr>PowerPoint Presentation</vt:lpstr>
      <vt:lpstr>Xerxes’ behaviour during the invasion </vt:lpstr>
      <vt:lpstr>PowerPoint Presentation</vt:lpstr>
      <vt:lpstr>Plenary – Xerxes’ preparations </vt:lpstr>
      <vt:lpstr>Homework – Persian military</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Grigsby</dc:creator>
  <cp:lastModifiedBy>Michael Scott</cp:lastModifiedBy>
  <cp:revision>2</cp:revision>
  <dcterms:created xsi:type="dcterms:W3CDTF">2020-02-18T09:32:37Z</dcterms:created>
  <dcterms:modified xsi:type="dcterms:W3CDTF">2020-02-27T11:55:32Z</dcterms:modified>
</cp:coreProperties>
</file>