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4"/>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82" d="100"/>
          <a:sy n="182" d="100"/>
        </p:scale>
        <p:origin x="-1472"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notesMaster" Target="notesMasters/notesMaster1.xml"/><Relationship Id="rId15" Type="http://schemas.openxmlformats.org/officeDocument/2006/relationships/printerSettings" Target="printerSettings/printerSettings1.bin"/><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 Id="rId1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65A21DA-4B9A-F944-9758-A287D0F7DC9F}" type="datetimeFigureOut">
              <a:rPr lang="en-US" smtClean="0"/>
              <a:t>27/02/20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6EBA045-0F28-EB40-B81A-69DDD46B3E0A}" type="slidenum">
              <a:rPr lang="en-US" smtClean="0"/>
              <a:t>‹#›</a:t>
            </a:fld>
            <a:endParaRPr lang="en-US"/>
          </a:p>
        </p:txBody>
      </p:sp>
    </p:spTree>
    <p:extLst>
      <p:ext uri="{BB962C8B-B14F-4D97-AF65-F5344CB8AC3E}">
        <p14:creationId xmlns:p14="http://schemas.microsoft.com/office/powerpoint/2010/main" val="253121848"/>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9CAFDDB-172E-6940-8D28-C3FFB09A094B}" type="slidenum">
              <a:rPr lang="en-US" smtClean="0"/>
              <a:t>1</a:t>
            </a:fld>
            <a:endParaRPr lang="en-US"/>
          </a:p>
        </p:txBody>
      </p:sp>
    </p:spTree>
    <p:extLst>
      <p:ext uri="{BB962C8B-B14F-4D97-AF65-F5344CB8AC3E}">
        <p14:creationId xmlns:p14="http://schemas.microsoft.com/office/powerpoint/2010/main" val="6767364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ChangeArrowheads="1" noTextEdit="1"/>
          </p:cNvSpPr>
          <p:nvPr>
            <p:ph type="sldImg"/>
          </p:nvPr>
        </p:nvSpPr>
        <p:spPr>
          <a:ln/>
        </p:spPr>
      </p:sp>
      <p:sp>
        <p:nvSpPr>
          <p:cNvPr id="6147" name="Notes Placeholder 2"/>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dirty="0" smtClean="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EF7256-FD5D-407F-9989-6C314074609A}" type="slidenum">
              <a:rPr kumimoji="0" lang="en-GB" sz="1200" b="0" i="0" u="none" strike="noStrike" kern="1200" cap="none" spc="0" normalizeH="0" baseline="0" noProof="0">
                <a:ln>
                  <a:noFill/>
                </a:ln>
                <a:solidFill>
                  <a:prstClr val="black"/>
                </a:solidFill>
                <a:effectLst/>
                <a:uLnTx/>
                <a:uFillTx/>
                <a:latin typeface="Calibri" panose="020F0502020204030204"/>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Arial" panose="020B0604020202020204" pitchFamily="34" charset="0"/>
            </a:endParaRPr>
          </a:p>
        </p:txBody>
      </p:sp>
    </p:spTree>
    <p:extLst>
      <p:ext uri="{BB962C8B-B14F-4D97-AF65-F5344CB8AC3E}">
        <p14:creationId xmlns:p14="http://schemas.microsoft.com/office/powerpoint/2010/main" val="30349443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https://www.youtube.com/watch?v=7uhoDZtA9PQ – watch till 9:33</a:t>
            </a:r>
            <a:endParaRPr lang="en-GB" dirty="0"/>
          </a:p>
        </p:txBody>
      </p:sp>
      <p:sp>
        <p:nvSpPr>
          <p:cNvPr id="4" name="Slide Number Placeholder 3"/>
          <p:cNvSpPr>
            <a:spLocks noGrp="1"/>
          </p:cNvSpPr>
          <p:nvPr>
            <p:ph type="sldNum" sz="quarter" idx="10"/>
          </p:nvPr>
        </p:nvSpPr>
        <p:spPr/>
        <p:txBody>
          <a:bodyPr/>
          <a:lstStyle/>
          <a:p>
            <a:fld id="{EF1F42B0-6A5D-4FEE-AFCE-425FB8B6300A}" type="slidenum">
              <a:rPr lang="en-GB" smtClean="0"/>
              <a:t>9</a:t>
            </a:fld>
            <a:endParaRPr lang="en-GB"/>
          </a:p>
        </p:txBody>
      </p:sp>
    </p:spTree>
    <p:extLst>
      <p:ext uri="{BB962C8B-B14F-4D97-AF65-F5344CB8AC3E}">
        <p14:creationId xmlns:p14="http://schemas.microsoft.com/office/powerpoint/2010/main" val="32476203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27A759ED-25C7-B54D-8F46-F367A6EC0E65}" type="datetimeFigureOut">
              <a:rPr lang="en-US" smtClean="0"/>
              <a:t>27/02/20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9ADF20-F992-B54D-A694-946E80B7976D}" type="slidenum">
              <a:rPr lang="en-US" smtClean="0"/>
              <a:t>‹#›</a:t>
            </a:fld>
            <a:endParaRPr lang="en-US"/>
          </a:p>
        </p:txBody>
      </p:sp>
    </p:spTree>
    <p:extLst>
      <p:ext uri="{BB962C8B-B14F-4D97-AF65-F5344CB8AC3E}">
        <p14:creationId xmlns:p14="http://schemas.microsoft.com/office/powerpoint/2010/main" val="11094718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27A759ED-25C7-B54D-8F46-F367A6EC0E65}" type="datetimeFigureOut">
              <a:rPr lang="en-US" smtClean="0"/>
              <a:t>27/02/20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9ADF20-F992-B54D-A694-946E80B7976D}" type="slidenum">
              <a:rPr lang="en-US" smtClean="0"/>
              <a:t>‹#›</a:t>
            </a:fld>
            <a:endParaRPr lang="en-US"/>
          </a:p>
        </p:txBody>
      </p:sp>
    </p:spTree>
    <p:extLst>
      <p:ext uri="{BB962C8B-B14F-4D97-AF65-F5344CB8AC3E}">
        <p14:creationId xmlns:p14="http://schemas.microsoft.com/office/powerpoint/2010/main" val="27335781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27A759ED-25C7-B54D-8F46-F367A6EC0E65}" type="datetimeFigureOut">
              <a:rPr lang="en-US" smtClean="0"/>
              <a:t>27/02/20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9ADF20-F992-B54D-A694-946E80B7976D}" type="slidenum">
              <a:rPr lang="en-US" smtClean="0"/>
              <a:t>‹#›</a:t>
            </a:fld>
            <a:endParaRPr lang="en-US"/>
          </a:p>
        </p:txBody>
      </p:sp>
    </p:spTree>
    <p:extLst>
      <p:ext uri="{BB962C8B-B14F-4D97-AF65-F5344CB8AC3E}">
        <p14:creationId xmlns:p14="http://schemas.microsoft.com/office/powerpoint/2010/main" val="33370444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27A759ED-25C7-B54D-8F46-F367A6EC0E65}" type="datetimeFigureOut">
              <a:rPr lang="en-US" smtClean="0"/>
              <a:t>27/02/20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9ADF20-F992-B54D-A694-946E80B7976D}" type="slidenum">
              <a:rPr lang="en-US" smtClean="0"/>
              <a:t>‹#›</a:t>
            </a:fld>
            <a:endParaRPr lang="en-US"/>
          </a:p>
        </p:txBody>
      </p:sp>
    </p:spTree>
    <p:extLst>
      <p:ext uri="{BB962C8B-B14F-4D97-AF65-F5344CB8AC3E}">
        <p14:creationId xmlns:p14="http://schemas.microsoft.com/office/powerpoint/2010/main" val="1665619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27A759ED-25C7-B54D-8F46-F367A6EC0E65}" type="datetimeFigureOut">
              <a:rPr lang="en-US" smtClean="0"/>
              <a:t>27/02/20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9ADF20-F992-B54D-A694-946E80B7976D}" type="slidenum">
              <a:rPr lang="en-US" smtClean="0"/>
              <a:t>‹#›</a:t>
            </a:fld>
            <a:endParaRPr lang="en-US"/>
          </a:p>
        </p:txBody>
      </p:sp>
    </p:spTree>
    <p:extLst>
      <p:ext uri="{BB962C8B-B14F-4D97-AF65-F5344CB8AC3E}">
        <p14:creationId xmlns:p14="http://schemas.microsoft.com/office/powerpoint/2010/main" val="27855738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27A759ED-25C7-B54D-8F46-F367A6EC0E65}" type="datetimeFigureOut">
              <a:rPr lang="en-US" smtClean="0"/>
              <a:t>27/02/20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C9ADF20-F992-B54D-A694-946E80B7976D}" type="slidenum">
              <a:rPr lang="en-US" smtClean="0"/>
              <a:t>‹#›</a:t>
            </a:fld>
            <a:endParaRPr lang="en-US"/>
          </a:p>
        </p:txBody>
      </p:sp>
    </p:spTree>
    <p:extLst>
      <p:ext uri="{BB962C8B-B14F-4D97-AF65-F5344CB8AC3E}">
        <p14:creationId xmlns:p14="http://schemas.microsoft.com/office/powerpoint/2010/main" val="20025678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27A759ED-25C7-B54D-8F46-F367A6EC0E65}" type="datetimeFigureOut">
              <a:rPr lang="en-US" smtClean="0"/>
              <a:t>27/02/20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C9ADF20-F992-B54D-A694-946E80B7976D}" type="slidenum">
              <a:rPr lang="en-US" smtClean="0"/>
              <a:t>‹#›</a:t>
            </a:fld>
            <a:endParaRPr lang="en-US"/>
          </a:p>
        </p:txBody>
      </p:sp>
    </p:spTree>
    <p:extLst>
      <p:ext uri="{BB962C8B-B14F-4D97-AF65-F5344CB8AC3E}">
        <p14:creationId xmlns:p14="http://schemas.microsoft.com/office/powerpoint/2010/main" val="3251171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27A759ED-25C7-B54D-8F46-F367A6EC0E65}" type="datetimeFigureOut">
              <a:rPr lang="en-US" smtClean="0"/>
              <a:t>27/02/20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C9ADF20-F992-B54D-A694-946E80B7976D}" type="slidenum">
              <a:rPr lang="en-US" smtClean="0"/>
              <a:t>‹#›</a:t>
            </a:fld>
            <a:endParaRPr lang="en-US"/>
          </a:p>
        </p:txBody>
      </p:sp>
    </p:spTree>
    <p:extLst>
      <p:ext uri="{BB962C8B-B14F-4D97-AF65-F5344CB8AC3E}">
        <p14:creationId xmlns:p14="http://schemas.microsoft.com/office/powerpoint/2010/main" val="39309075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7A759ED-25C7-B54D-8F46-F367A6EC0E65}" type="datetimeFigureOut">
              <a:rPr lang="en-US" smtClean="0"/>
              <a:t>27/02/20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C9ADF20-F992-B54D-A694-946E80B7976D}" type="slidenum">
              <a:rPr lang="en-US" smtClean="0"/>
              <a:t>‹#›</a:t>
            </a:fld>
            <a:endParaRPr lang="en-US"/>
          </a:p>
        </p:txBody>
      </p:sp>
    </p:spTree>
    <p:extLst>
      <p:ext uri="{BB962C8B-B14F-4D97-AF65-F5344CB8AC3E}">
        <p14:creationId xmlns:p14="http://schemas.microsoft.com/office/powerpoint/2010/main" val="6318010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27A759ED-25C7-B54D-8F46-F367A6EC0E65}" type="datetimeFigureOut">
              <a:rPr lang="en-US" smtClean="0"/>
              <a:t>27/02/20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C9ADF20-F992-B54D-A694-946E80B7976D}" type="slidenum">
              <a:rPr lang="en-US" smtClean="0"/>
              <a:t>‹#›</a:t>
            </a:fld>
            <a:endParaRPr lang="en-US"/>
          </a:p>
        </p:txBody>
      </p:sp>
    </p:spTree>
    <p:extLst>
      <p:ext uri="{BB962C8B-B14F-4D97-AF65-F5344CB8AC3E}">
        <p14:creationId xmlns:p14="http://schemas.microsoft.com/office/powerpoint/2010/main" val="34281691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27A759ED-25C7-B54D-8F46-F367A6EC0E65}" type="datetimeFigureOut">
              <a:rPr lang="en-US" smtClean="0"/>
              <a:t>27/02/20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C9ADF20-F992-B54D-A694-946E80B7976D}" type="slidenum">
              <a:rPr lang="en-US" smtClean="0"/>
              <a:t>‹#›</a:t>
            </a:fld>
            <a:endParaRPr lang="en-US"/>
          </a:p>
        </p:txBody>
      </p:sp>
    </p:spTree>
    <p:extLst>
      <p:ext uri="{BB962C8B-B14F-4D97-AF65-F5344CB8AC3E}">
        <p14:creationId xmlns:p14="http://schemas.microsoft.com/office/powerpoint/2010/main" val="87896550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7A759ED-25C7-B54D-8F46-F367A6EC0E65}" type="datetimeFigureOut">
              <a:rPr lang="en-US" smtClean="0"/>
              <a:t>27/02/20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ADF20-F992-B54D-A694-946E80B7976D}" type="slidenum">
              <a:rPr lang="en-US" smtClean="0"/>
              <a:t>‹#›</a:t>
            </a:fld>
            <a:endParaRPr lang="en-US"/>
          </a:p>
        </p:txBody>
      </p:sp>
    </p:spTree>
    <p:extLst>
      <p:ext uri="{BB962C8B-B14F-4D97-AF65-F5344CB8AC3E}">
        <p14:creationId xmlns:p14="http://schemas.microsoft.com/office/powerpoint/2010/main" val="16071538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 Id="rId3"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 Id="rId3" Type="http://schemas.openxmlformats.org/officeDocument/2006/relationships/image" Target="../media/image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Screen Shot 2020-02-14 at 18.01.13.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447988"/>
            <a:ext cx="9144000" cy="256265"/>
          </a:xfrm>
          <a:prstGeom prst="rect">
            <a:avLst/>
          </a:prstGeom>
        </p:spPr>
      </p:pic>
      <p:pic>
        <p:nvPicPr>
          <p:cNvPr id="10" name="Picture 9" descr="Screen Shot 2020-02-14 at 18.01.13.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601735"/>
            <a:ext cx="9144000" cy="256265"/>
          </a:xfrm>
          <a:prstGeom prst="rect">
            <a:avLst/>
          </a:prstGeom>
        </p:spPr>
      </p:pic>
      <p:sp>
        <p:nvSpPr>
          <p:cNvPr id="14" name="TextBox 13"/>
          <p:cNvSpPr txBox="1"/>
          <p:nvPr/>
        </p:nvSpPr>
        <p:spPr>
          <a:xfrm>
            <a:off x="435254" y="4448955"/>
            <a:ext cx="1212942" cy="646331"/>
          </a:xfrm>
          <a:prstGeom prst="rect">
            <a:avLst/>
          </a:prstGeom>
          <a:noFill/>
        </p:spPr>
        <p:txBody>
          <a:bodyPr wrap="none">
            <a:spAutoFit/>
          </a:bodyPr>
          <a:lstStyle/>
          <a:p>
            <a:pPr>
              <a:defRPr/>
            </a:pPr>
            <a:r>
              <a:rPr lang="en-US" b="1" i="1" dirty="0" smtClean="0">
                <a:solidFill>
                  <a:srgbClr val="FFFFFF"/>
                </a:solidFill>
              </a:rPr>
              <a:t>Xerxes</a:t>
            </a:r>
          </a:p>
          <a:p>
            <a:pPr>
              <a:defRPr/>
            </a:pPr>
            <a:r>
              <a:rPr lang="en-US" b="1" i="1" dirty="0">
                <a:solidFill>
                  <a:srgbClr val="FFFFFF"/>
                </a:solidFill>
              </a:rPr>
              <a:t>6</a:t>
            </a:r>
            <a:r>
              <a:rPr lang="en-US" b="1" i="1" dirty="0" smtClean="0">
                <a:solidFill>
                  <a:srgbClr val="FFFFFF"/>
                </a:solidFill>
              </a:rPr>
              <a:t>. Salamis</a:t>
            </a:r>
            <a:endParaRPr lang="en-US" b="1" i="1" dirty="0">
              <a:solidFill>
                <a:srgbClr val="FFFFFF"/>
              </a:solidFill>
            </a:endParaRPr>
          </a:p>
        </p:txBody>
      </p:sp>
      <p:pic>
        <p:nvPicPr>
          <p:cNvPr id="3" name="Picture 2" descr="Screen Shot 2020-02-27 at 11.56.57.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312" y="0"/>
            <a:ext cx="9134688" cy="6858000"/>
          </a:xfrm>
          <a:prstGeom prst="rect">
            <a:avLst/>
          </a:prstGeom>
        </p:spPr>
      </p:pic>
    </p:spTree>
    <p:extLst>
      <p:ext uri="{BB962C8B-B14F-4D97-AF65-F5344CB8AC3E}">
        <p14:creationId xmlns:p14="http://schemas.microsoft.com/office/powerpoint/2010/main" val="4224972455"/>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Oval 3"/>
          <p:cNvSpPr/>
          <p:nvPr/>
        </p:nvSpPr>
        <p:spPr>
          <a:xfrm>
            <a:off x="3057523" y="2546905"/>
            <a:ext cx="2845253" cy="1632857"/>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3200" b="1" u="sng" dirty="0" smtClean="0"/>
              <a:t>The Battle of Salamis</a:t>
            </a:r>
            <a:endParaRPr lang="en-GB" sz="3200" b="1" u="sng" dirty="0"/>
          </a:p>
        </p:txBody>
      </p:sp>
      <p:sp>
        <p:nvSpPr>
          <p:cNvPr id="5" name="TextBox 4"/>
          <p:cNvSpPr txBox="1"/>
          <p:nvPr/>
        </p:nvSpPr>
        <p:spPr>
          <a:xfrm>
            <a:off x="269421" y="5143501"/>
            <a:ext cx="2988128" cy="1015663"/>
          </a:xfrm>
          <a:prstGeom prst="rect">
            <a:avLst/>
          </a:prstGeom>
          <a:noFill/>
        </p:spPr>
        <p:txBody>
          <a:bodyPr wrap="square" rtlCol="0">
            <a:spAutoFit/>
          </a:bodyPr>
          <a:lstStyle/>
          <a:p>
            <a:pPr algn="ctr"/>
            <a:r>
              <a:rPr lang="en-GB" sz="2000" b="1" dirty="0" smtClean="0"/>
              <a:t>What successes had the Persian empire had before the battle of Salamis?</a:t>
            </a:r>
            <a:endParaRPr lang="en-GB" sz="2000" b="1" dirty="0"/>
          </a:p>
        </p:txBody>
      </p:sp>
      <p:sp>
        <p:nvSpPr>
          <p:cNvPr id="6" name="TextBox 5"/>
          <p:cNvSpPr txBox="1"/>
          <p:nvPr/>
        </p:nvSpPr>
        <p:spPr>
          <a:xfrm>
            <a:off x="269421" y="2192961"/>
            <a:ext cx="2596243" cy="1323439"/>
          </a:xfrm>
          <a:prstGeom prst="rect">
            <a:avLst/>
          </a:prstGeom>
          <a:noFill/>
        </p:spPr>
        <p:txBody>
          <a:bodyPr wrap="square" rtlCol="0">
            <a:spAutoFit/>
          </a:bodyPr>
          <a:lstStyle/>
          <a:p>
            <a:pPr algn="ctr"/>
            <a:r>
              <a:rPr lang="en-GB" sz="2000" b="1" dirty="0" smtClean="0"/>
              <a:t>Which were the main forces in Greece opposing the Persians?</a:t>
            </a:r>
            <a:endParaRPr lang="en-GB" sz="2000" b="1" dirty="0"/>
          </a:p>
        </p:txBody>
      </p:sp>
      <p:sp>
        <p:nvSpPr>
          <p:cNvPr id="7" name="TextBox 6"/>
          <p:cNvSpPr txBox="1"/>
          <p:nvPr/>
        </p:nvSpPr>
        <p:spPr>
          <a:xfrm>
            <a:off x="6278337" y="5143500"/>
            <a:ext cx="2596243" cy="1323439"/>
          </a:xfrm>
          <a:prstGeom prst="rect">
            <a:avLst/>
          </a:prstGeom>
          <a:noFill/>
        </p:spPr>
        <p:txBody>
          <a:bodyPr wrap="square" rtlCol="0">
            <a:spAutoFit/>
          </a:bodyPr>
          <a:lstStyle/>
          <a:p>
            <a:pPr algn="ctr"/>
            <a:r>
              <a:rPr lang="en-GB" sz="2000" b="1" dirty="0" smtClean="0"/>
              <a:t>Why was Themistocles important to the Greeks and their fight against Persia?</a:t>
            </a:r>
            <a:endParaRPr lang="en-GB" sz="2000" b="1" dirty="0"/>
          </a:p>
        </p:txBody>
      </p:sp>
      <p:sp>
        <p:nvSpPr>
          <p:cNvPr id="8" name="TextBox 7"/>
          <p:cNvSpPr txBox="1"/>
          <p:nvPr/>
        </p:nvSpPr>
        <p:spPr>
          <a:xfrm>
            <a:off x="6278336" y="2192961"/>
            <a:ext cx="2751365" cy="1015663"/>
          </a:xfrm>
          <a:prstGeom prst="rect">
            <a:avLst/>
          </a:prstGeom>
          <a:noFill/>
        </p:spPr>
        <p:txBody>
          <a:bodyPr wrap="square" rtlCol="0">
            <a:spAutoFit/>
          </a:bodyPr>
          <a:lstStyle/>
          <a:p>
            <a:pPr algn="ctr"/>
            <a:r>
              <a:rPr lang="en-GB" sz="2000" b="1" dirty="0" smtClean="0"/>
              <a:t>What mistakes did Xerxes make while trying to lead the battle</a:t>
            </a:r>
            <a:endParaRPr lang="en-GB" sz="2000" b="1" dirty="0"/>
          </a:p>
        </p:txBody>
      </p:sp>
      <p:sp>
        <p:nvSpPr>
          <p:cNvPr id="9" name="TextBox 8"/>
          <p:cNvSpPr txBox="1"/>
          <p:nvPr/>
        </p:nvSpPr>
        <p:spPr>
          <a:xfrm>
            <a:off x="3117736" y="251740"/>
            <a:ext cx="2751365" cy="707886"/>
          </a:xfrm>
          <a:prstGeom prst="rect">
            <a:avLst/>
          </a:prstGeom>
          <a:noFill/>
        </p:spPr>
        <p:txBody>
          <a:bodyPr wrap="square" rtlCol="0">
            <a:spAutoFit/>
          </a:bodyPr>
          <a:lstStyle/>
          <a:p>
            <a:pPr algn="ctr"/>
            <a:r>
              <a:rPr lang="en-GB" sz="2000" b="1" dirty="0" smtClean="0"/>
              <a:t>Why were the Greeks able to win?</a:t>
            </a:r>
            <a:endParaRPr lang="en-GB" sz="2000" b="1" dirty="0"/>
          </a:p>
        </p:txBody>
      </p:sp>
    </p:spTree>
    <p:extLst>
      <p:ext uri="{BB962C8B-B14F-4D97-AF65-F5344CB8AC3E}">
        <p14:creationId xmlns:p14="http://schemas.microsoft.com/office/powerpoint/2010/main" val="2651066279"/>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144000" cy="1325563"/>
          </a:xfrm>
        </p:spPr>
        <p:style>
          <a:lnRef idx="1">
            <a:schemeClr val="accent2"/>
          </a:lnRef>
          <a:fillRef idx="3">
            <a:schemeClr val="accent2"/>
          </a:fillRef>
          <a:effectRef idx="2">
            <a:schemeClr val="accent2"/>
          </a:effectRef>
          <a:fontRef idx="minor">
            <a:schemeClr val="lt1"/>
          </a:fontRef>
        </p:style>
        <p:txBody>
          <a:bodyPr>
            <a:normAutofit fontScale="90000"/>
          </a:bodyPr>
          <a:lstStyle/>
          <a:p>
            <a:r>
              <a:rPr lang="en-GB" b="1" u="sng" dirty="0" smtClean="0"/>
              <a:t>Themistocles organises the Greeks, Xerxes discusses tactics with his generals</a:t>
            </a:r>
            <a:endParaRPr lang="en-GB" b="1" u="sng" dirty="0"/>
          </a:p>
        </p:txBody>
      </p:sp>
      <p:sp>
        <p:nvSpPr>
          <p:cNvPr id="3" name="Content Placeholder 2"/>
          <p:cNvSpPr>
            <a:spLocks noGrp="1"/>
          </p:cNvSpPr>
          <p:nvPr>
            <p:ph idx="1"/>
          </p:nvPr>
        </p:nvSpPr>
        <p:spPr>
          <a:xfrm>
            <a:off x="28574" y="1345545"/>
            <a:ext cx="4147458" cy="4351338"/>
          </a:xfrm>
        </p:spPr>
        <p:txBody>
          <a:bodyPr>
            <a:normAutofit/>
          </a:bodyPr>
          <a:lstStyle/>
          <a:p>
            <a:pPr marL="0" indent="0">
              <a:buNone/>
            </a:pPr>
            <a:r>
              <a:rPr lang="en-GB" sz="1800" dirty="0" smtClean="0"/>
              <a:t>In the led up to the battle of Salamis, Xerxes had requested that his generals and tyrants gather and give their advice on whether he should engage in the sae battle or not. All of them agree to the battle, apart from Artemisia, who Herodotus presents as a voice of reason in a sea of ‘yes-men’. </a:t>
            </a:r>
          </a:p>
        </p:txBody>
      </p:sp>
      <p:graphicFrame>
        <p:nvGraphicFramePr>
          <p:cNvPr id="4" name="Table 3"/>
          <p:cNvGraphicFramePr>
            <a:graphicFrameLocks noGrp="1"/>
          </p:cNvGraphicFramePr>
          <p:nvPr>
            <p:extLst>
              <p:ext uri="{D42A27DB-BD31-4B8C-83A1-F6EECF244321}">
                <p14:modId xmlns:p14="http://schemas.microsoft.com/office/powerpoint/2010/main" val="4190448188"/>
              </p:ext>
            </p:extLst>
          </p:nvPr>
        </p:nvGraphicFramePr>
        <p:xfrm>
          <a:off x="4310743" y="1466397"/>
          <a:ext cx="4665890" cy="3803198"/>
        </p:xfrm>
        <a:graphic>
          <a:graphicData uri="http://schemas.openxmlformats.org/drawingml/2006/table">
            <a:tbl>
              <a:tblPr firstRow="1" firstCol="1" bandRow="1"/>
              <a:tblGrid>
                <a:gridCol w="2332945">
                  <a:extLst>
                    <a:ext uri="{9D8B030D-6E8A-4147-A177-3AD203B41FA5}">
                      <a16:colId xmlns="" xmlns:a16="http://schemas.microsoft.com/office/drawing/2014/main" val="2587017117"/>
                    </a:ext>
                  </a:extLst>
                </a:gridCol>
                <a:gridCol w="2332945">
                  <a:extLst>
                    <a:ext uri="{9D8B030D-6E8A-4147-A177-3AD203B41FA5}">
                      <a16:colId xmlns="" xmlns:a16="http://schemas.microsoft.com/office/drawing/2014/main" val="356382736"/>
                    </a:ext>
                  </a:extLst>
                </a:gridCol>
              </a:tblGrid>
              <a:tr h="3803198">
                <a:tc>
                  <a:txBody>
                    <a:bodyPr/>
                    <a:lstStyle/>
                    <a:p>
                      <a:pPr marL="342900" lvl="0" indent="-342900" algn="just">
                        <a:lnSpc>
                          <a:spcPct val="107000"/>
                        </a:lnSpc>
                        <a:spcAft>
                          <a:spcPts val="0"/>
                        </a:spcAft>
                        <a:buFont typeface="Symbol" panose="05050102010706020507" pitchFamily="18" charset="2"/>
                        <a:buChar char=""/>
                      </a:pPr>
                      <a:r>
                        <a:rPr lang="en-GB" sz="1400" dirty="0">
                          <a:effectLst/>
                          <a:latin typeface="Calibri" panose="020F0502020204030204" pitchFamily="34" charset="0"/>
                          <a:ea typeface="Calibri" panose="020F0502020204030204" pitchFamily="34" charset="0"/>
                          <a:cs typeface="Times New Roman" panose="02020603050405020304" pitchFamily="18" charset="0"/>
                        </a:rPr>
                        <a:t>Your first paragraph must give 1 of the things you can learn or infer from the source</a:t>
                      </a:r>
                      <a:r>
                        <a:rPr lang="en-GB" sz="1400" dirty="0" smtClean="0">
                          <a:effectLst/>
                          <a:latin typeface="Calibri" panose="020F0502020204030204" pitchFamily="34" charset="0"/>
                          <a:ea typeface="Calibri" panose="020F0502020204030204" pitchFamily="34" charset="0"/>
                          <a:cs typeface="Times New Roman" panose="02020603050405020304" pitchFamily="18" charset="0"/>
                        </a:rPr>
                        <a:t>.</a:t>
                      </a:r>
                    </a:p>
                    <a:p>
                      <a:pPr marL="342900" lvl="0" indent="-342900" algn="just">
                        <a:lnSpc>
                          <a:spcPct val="107000"/>
                        </a:lnSpc>
                        <a:spcAft>
                          <a:spcPts val="0"/>
                        </a:spcAft>
                        <a:buFont typeface="Symbol" panose="05050102010706020507" pitchFamily="18" charset="2"/>
                        <a:buChar char=""/>
                      </a:pP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0"/>
                        </a:spcAft>
                        <a:buFont typeface="Symbol" panose="05050102010706020507" pitchFamily="18" charset="2"/>
                        <a:buChar char=""/>
                      </a:pPr>
                      <a:r>
                        <a:rPr lang="en-GB" sz="1400" dirty="0">
                          <a:effectLst/>
                          <a:latin typeface="Calibri" panose="020F0502020204030204" pitchFamily="34" charset="0"/>
                          <a:ea typeface="Calibri" panose="020F0502020204030204" pitchFamily="34" charset="0"/>
                          <a:cs typeface="Times New Roman" panose="02020603050405020304" pitchFamily="18" charset="0"/>
                        </a:rPr>
                        <a:t>It must use </a:t>
                      </a:r>
                      <a:r>
                        <a:rPr lang="en-GB" sz="1400" b="1" u="sng" dirty="0">
                          <a:effectLst/>
                          <a:latin typeface="Calibri" panose="020F0502020204030204" pitchFamily="34" charset="0"/>
                          <a:ea typeface="Calibri" panose="020F0502020204030204" pitchFamily="34" charset="0"/>
                          <a:cs typeface="Times New Roman" panose="02020603050405020304" pitchFamily="18" charset="0"/>
                        </a:rPr>
                        <a:t>details from the source</a:t>
                      </a:r>
                      <a:r>
                        <a:rPr lang="en-GB" sz="1400" dirty="0">
                          <a:effectLst/>
                          <a:latin typeface="Calibri" panose="020F0502020204030204" pitchFamily="34" charset="0"/>
                          <a:ea typeface="Calibri" panose="020F0502020204030204" pitchFamily="34" charset="0"/>
                          <a:cs typeface="Times New Roman" panose="02020603050405020304" pitchFamily="18" charset="0"/>
                        </a:rPr>
                        <a:t> like quotes to support the point made. </a:t>
                      </a:r>
                      <a:endParaRPr lang="en-GB" sz="14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0"/>
                        </a:spcAft>
                        <a:buFont typeface="Symbol" panose="05050102010706020507" pitchFamily="18" charset="2"/>
                        <a:buChar char=""/>
                      </a:pP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0"/>
                        </a:spcAft>
                        <a:buFont typeface="Symbol" panose="05050102010706020507" pitchFamily="18" charset="2"/>
                        <a:buChar char=""/>
                      </a:pPr>
                      <a:r>
                        <a:rPr lang="en-GB" sz="1400" dirty="0">
                          <a:effectLst/>
                          <a:latin typeface="Calibri" panose="020F0502020204030204" pitchFamily="34" charset="0"/>
                          <a:ea typeface="Calibri" panose="020F0502020204030204" pitchFamily="34" charset="0"/>
                          <a:cs typeface="Times New Roman" panose="02020603050405020304" pitchFamily="18" charset="0"/>
                        </a:rPr>
                        <a:t>It must also use some detailed </a:t>
                      </a:r>
                      <a:r>
                        <a:rPr lang="en-GB" sz="1400" b="1" u="sng" dirty="0">
                          <a:effectLst/>
                          <a:latin typeface="Calibri" panose="020F0502020204030204" pitchFamily="34" charset="0"/>
                          <a:ea typeface="Calibri" panose="020F0502020204030204" pitchFamily="34" charset="0"/>
                          <a:cs typeface="Times New Roman" panose="02020603050405020304" pitchFamily="18" charset="0"/>
                        </a:rPr>
                        <a:t>own knowledge</a:t>
                      </a:r>
                      <a:r>
                        <a:rPr lang="en-GB" sz="1400" dirty="0">
                          <a:effectLst/>
                          <a:latin typeface="Calibri" panose="020F0502020204030204" pitchFamily="34" charset="0"/>
                          <a:ea typeface="Calibri" panose="020F0502020204030204" pitchFamily="34" charset="0"/>
                          <a:cs typeface="Times New Roman" panose="02020603050405020304" pitchFamily="18" charset="0"/>
                        </a:rPr>
                        <a:t> (relevant detail that is not from the source) to explain further the point made. </a:t>
                      </a: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l">
                        <a:lnSpc>
                          <a:spcPct val="107000"/>
                        </a:lnSpc>
                        <a:spcAft>
                          <a:spcPts val="0"/>
                        </a:spcAft>
                      </a:pPr>
                      <a:r>
                        <a:rPr lang="en-GB" sz="1400" dirty="0">
                          <a:effectLst/>
                          <a:latin typeface="Calibri" panose="020F0502020204030204" pitchFamily="34" charset="0"/>
                          <a:ea typeface="Calibri" panose="020F0502020204030204" pitchFamily="34" charset="0"/>
                          <a:cs typeface="Times New Roman" panose="02020603050405020304" pitchFamily="18" charset="0"/>
                        </a:rPr>
                        <a:t>One thing I can learn from the passage about</a:t>
                      </a:r>
                      <a:r>
                        <a:rPr lang="en-GB" sz="1400" dirty="0" smtClean="0">
                          <a:effectLst/>
                          <a:latin typeface="Calibri" panose="020F0502020204030204" pitchFamily="34" charset="0"/>
                          <a:ea typeface="Calibri" panose="020F0502020204030204" pitchFamily="34" charset="0"/>
                          <a:cs typeface="Times New Roman" panose="02020603050405020304" pitchFamily="18" charset="0"/>
                        </a:rPr>
                        <a:t>…………… </a:t>
                      </a:r>
                      <a:r>
                        <a:rPr lang="en-GB" sz="1400" dirty="0">
                          <a:effectLst/>
                          <a:latin typeface="Calibri" panose="020F0502020204030204" pitchFamily="34" charset="0"/>
                          <a:ea typeface="Calibri" panose="020F0502020204030204" pitchFamily="34" charset="0"/>
                          <a:cs typeface="Times New Roman" panose="02020603050405020304" pitchFamily="18" charset="0"/>
                        </a:rPr>
                        <a:t>is </a:t>
                      </a:r>
                      <a:r>
                        <a:rPr lang="en-GB" sz="1400" dirty="0" smtClean="0">
                          <a:effectLst/>
                          <a:latin typeface="Calibri" panose="020F0502020204030204" pitchFamily="34" charset="0"/>
                          <a:ea typeface="Calibri" panose="020F0502020204030204" pitchFamily="34" charset="0"/>
                          <a:cs typeface="Times New Roman" panose="02020603050405020304" pitchFamily="18" charset="0"/>
                        </a:rPr>
                        <a:t>… </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Aft>
                          <a:spcPts val="0"/>
                        </a:spcAft>
                      </a:pPr>
                      <a:r>
                        <a:rPr lang="en-GB" sz="1400" dirty="0">
                          <a:effectLst/>
                          <a:latin typeface="Calibri" panose="020F0502020204030204" pitchFamily="34" charset="0"/>
                          <a:ea typeface="Calibri" panose="020F0502020204030204" pitchFamily="34" charset="0"/>
                          <a:cs typeface="Times New Roman" panose="02020603050405020304" pitchFamily="18" charset="0"/>
                        </a:rPr>
                        <a:t> </a:t>
                      </a:r>
                      <a:endParaRPr lang="en-GB" sz="1400" dirty="0" smtClean="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Aft>
                          <a:spcPts val="0"/>
                        </a:spcAft>
                      </a:pPr>
                      <a:endParaRPr lang="en-GB" sz="1400" dirty="0" smtClean="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Aft>
                          <a:spcPts val="0"/>
                        </a:spcAft>
                      </a:pP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Aft>
                          <a:spcPts val="0"/>
                        </a:spcAft>
                      </a:pPr>
                      <a:r>
                        <a:rPr lang="en-GB" sz="1400" dirty="0">
                          <a:effectLst/>
                          <a:latin typeface="Calibri" panose="020F0502020204030204" pitchFamily="34" charset="0"/>
                          <a:ea typeface="Calibri" panose="020F0502020204030204" pitchFamily="34" charset="0"/>
                          <a:cs typeface="Times New Roman" panose="02020603050405020304" pitchFamily="18" charset="0"/>
                        </a:rPr>
                        <a:t>This is evidenced from the passage when it says </a:t>
                      </a:r>
                      <a:r>
                        <a:rPr lang="en-GB" sz="1400" dirty="0" smtClean="0">
                          <a:effectLst/>
                          <a:latin typeface="Calibri" panose="020F0502020204030204" pitchFamily="34" charset="0"/>
                          <a:ea typeface="Calibri" panose="020F0502020204030204" pitchFamily="34" charset="0"/>
                          <a:cs typeface="Times New Roman" panose="02020603050405020304" pitchFamily="18" charset="0"/>
                        </a:rPr>
                        <a:t>…</a:t>
                      </a:r>
                    </a:p>
                    <a:p>
                      <a:pPr algn="l">
                        <a:lnSpc>
                          <a:spcPct val="107000"/>
                        </a:lnSpc>
                        <a:spcAft>
                          <a:spcPts val="0"/>
                        </a:spcAft>
                      </a:pPr>
                      <a:endParaRPr lang="en-GB" sz="1400" dirty="0" smtClean="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Aft>
                          <a:spcPts val="0"/>
                        </a:spcAft>
                      </a:pPr>
                      <a:endParaRPr lang="en-GB" sz="1400" dirty="0" smtClean="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Aft>
                          <a:spcPts val="0"/>
                        </a:spcAft>
                      </a:pPr>
                      <a:r>
                        <a:rPr lang="en-GB" sz="1400" dirty="0" smtClean="0">
                          <a:effectLst/>
                          <a:latin typeface="Calibri" panose="020F0502020204030204" pitchFamily="34" charset="0"/>
                          <a:ea typeface="Calibri" panose="020F0502020204030204" pitchFamily="34" charset="0"/>
                          <a:cs typeface="Times New Roman" panose="02020603050405020304" pitchFamily="18" charset="0"/>
                        </a:rPr>
                        <a:t>We </a:t>
                      </a:r>
                      <a:r>
                        <a:rPr lang="en-GB" sz="1400" dirty="0">
                          <a:effectLst/>
                          <a:latin typeface="Calibri" panose="020F0502020204030204" pitchFamily="34" charset="0"/>
                          <a:ea typeface="Calibri" panose="020F0502020204030204" pitchFamily="34" charset="0"/>
                          <a:cs typeface="Times New Roman" panose="02020603050405020304" pitchFamily="18" charset="0"/>
                        </a:rPr>
                        <a:t>know </a:t>
                      </a:r>
                      <a:r>
                        <a:rPr lang="en-GB" sz="1400" dirty="0" smtClean="0">
                          <a:effectLst/>
                          <a:latin typeface="Calibri" panose="020F0502020204030204" pitchFamily="34" charset="0"/>
                          <a:ea typeface="Calibri" panose="020F0502020204030204" pitchFamily="34" charset="0"/>
                          <a:cs typeface="Times New Roman" panose="02020603050405020304" pitchFamily="18" charset="0"/>
                        </a:rPr>
                        <a:t>that…</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3612771494"/>
                  </a:ext>
                </a:extLst>
              </a:tr>
            </a:tbl>
          </a:graphicData>
        </a:graphic>
      </p:graphicFrame>
      <p:sp>
        <p:nvSpPr>
          <p:cNvPr id="5" name="Rectangle 4"/>
          <p:cNvSpPr/>
          <p:nvPr/>
        </p:nvSpPr>
        <p:spPr>
          <a:xfrm>
            <a:off x="28574" y="4106488"/>
            <a:ext cx="4210917" cy="2751513"/>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GB" b="1" u="sng" dirty="0" smtClean="0"/>
              <a:t>TASK</a:t>
            </a:r>
            <a:r>
              <a:rPr lang="en-GB" dirty="0" smtClean="0"/>
              <a:t>: read the extract covering Artemisia’s conversation with Xerxes, and practise writing one point from a 10marker question, using the section from the question strip</a:t>
            </a:r>
          </a:p>
          <a:p>
            <a:pPr algn="ctr"/>
            <a:endParaRPr lang="en-GB" dirty="0"/>
          </a:p>
          <a:p>
            <a:pPr algn="ctr"/>
            <a:r>
              <a:rPr lang="en-GB" b="1" u="sng" dirty="0" smtClean="0"/>
              <a:t>Using the passage and your own knowledge, what can we learn about Xerxes as a leader?</a:t>
            </a:r>
            <a:endParaRPr lang="en-GB" b="1" u="sng" dirty="0"/>
          </a:p>
        </p:txBody>
      </p:sp>
      <p:sp>
        <p:nvSpPr>
          <p:cNvPr id="6" name="Rectangle 5"/>
          <p:cNvSpPr/>
          <p:nvPr/>
        </p:nvSpPr>
        <p:spPr>
          <a:xfrm>
            <a:off x="4310743" y="5404757"/>
            <a:ext cx="4665890" cy="1191986"/>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GB" sz="1600" b="1" u="sng" dirty="0" smtClean="0"/>
              <a:t>CHALLENGE</a:t>
            </a:r>
            <a:r>
              <a:rPr lang="en-GB" sz="1600" dirty="0" smtClean="0"/>
              <a:t>: expand your practise answer by making another point.</a:t>
            </a:r>
          </a:p>
          <a:p>
            <a:pPr algn="ctr"/>
            <a:r>
              <a:rPr lang="en-GB" sz="1600" dirty="0" smtClean="0"/>
              <a:t>Is there evidence (from previous lessons) to challenge any assertion you've made about Xerxes from this passage?</a:t>
            </a:r>
            <a:endParaRPr lang="en-GB" sz="1600" dirty="0"/>
          </a:p>
        </p:txBody>
      </p:sp>
    </p:spTree>
    <p:extLst>
      <p:ext uri="{BB962C8B-B14F-4D97-AF65-F5344CB8AC3E}">
        <p14:creationId xmlns:p14="http://schemas.microsoft.com/office/powerpoint/2010/main" val="3975569971"/>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3286" y="241754"/>
            <a:ext cx="8801100" cy="6191703"/>
          </a:xfrm>
        </p:spPr>
        <p:txBody>
          <a:bodyPr>
            <a:noAutofit/>
          </a:bodyPr>
          <a:lstStyle/>
          <a:p>
            <a:pPr marL="0" indent="0">
              <a:buNone/>
            </a:pPr>
            <a:r>
              <a:rPr lang="en-GB" sz="2000" b="1" u="sng" dirty="0" smtClean="0"/>
              <a:t>Artemisia responds to Xerxes’ request for advice on whether he should engage in a sea battle with the Greeks or not. Xerxes respects her </a:t>
            </a:r>
            <a:r>
              <a:rPr lang="en-GB" sz="2000" b="1" u="sng" dirty="0" err="1" smtClean="0"/>
              <a:t>opinin</a:t>
            </a:r>
            <a:r>
              <a:rPr lang="en-GB" sz="2000" b="1" u="sng" dirty="0" smtClean="0"/>
              <a:t>, but ultimately goes against her advice. </a:t>
            </a:r>
          </a:p>
          <a:p>
            <a:pPr marL="0" indent="0">
              <a:buNone/>
            </a:pPr>
            <a:endParaRPr lang="en-GB" sz="2000" b="1" u="sng" dirty="0" smtClean="0"/>
          </a:p>
          <a:p>
            <a:r>
              <a:rPr lang="en-GB" sz="2000" dirty="0" smtClean="0"/>
              <a:t>Xerxes </a:t>
            </a:r>
            <a:r>
              <a:rPr lang="en-GB" sz="2000" dirty="0"/>
              <a:t>came and sat on his throne, and present at his summons were the tyrants of all the peoples and the company leaders from the fleet. They sat according to the </a:t>
            </a:r>
            <a:r>
              <a:rPr lang="en-GB" sz="2000" dirty="0" smtClean="0"/>
              <a:t>honour </a:t>
            </a:r>
            <a:r>
              <a:rPr lang="en-GB" sz="2000" dirty="0"/>
              <a:t>which the king had granted each of </a:t>
            </a:r>
            <a:r>
              <a:rPr lang="en-GB" sz="2000" dirty="0" smtClean="0"/>
              <a:t>them. </a:t>
            </a:r>
            <a:r>
              <a:rPr lang="en-GB" sz="2000" dirty="0"/>
              <a:t>When they sat in order one after another, Xerxes sent Mardonius to test each by asking if they should fight at sea</a:t>
            </a:r>
            <a:r>
              <a:rPr lang="en-GB" sz="2000" dirty="0" smtClean="0"/>
              <a:t>.</a:t>
            </a:r>
          </a:p>
          <a:p>
            <a:endParaRPr lang="en-GB" sz="2000" dirty="0" smtClean="0"/>
          </a:p>
          <a:p>
            <a:r>
              <a:rPr lang="en-GB" sz="2000" dirty="0" err="1"/>
              <a:t>Mardonius</a:t>
            </a:r>
            <a:r>
              <a:rPr lang="en-GB" sz="2000" dirty="0"/>
              <a:t> went about questioning </a:t>
            </a:r>
            <a:r>
              <a:rPr lang="en-GB" sz="2000" dirty="0" smtClean="0"/>
              <a:t>them, </a:t>
            </a:r>
            <a:r>
              <a:rPr lang="en-GB" sz="2000" dirty="0"/>
              <a:t>and all the others were unanimous, advising to fight at sea, but Artemisia said, “Tell the king, </a:t>
            </a:r>
            <a:r>
              <a:rPr lang="en-GB" sz="2000" dirty="0" err="1"/>
              <a:t>Mardonius</a:t>
            </a:r>
            <a:r>
              <a:rPr lang="en-GB" sz="2000" dirty="0"/>
              <a:t>, that </a:t>
            </a:r>
            <a:r>
              <a:rPr lang="en-GB" sz="2000" dirty="0" smtClean="0"/>
              <a:t>I say </a:t>
            </a:r>
            <a:r>
              <a:rPr lang="en-GB" sz="2000" dirty="0"/>
              <a:t>this: ‘Master, it is just for me to declare my real opinion, what I consider to be best for your cause. And I say to you this: spare your ships, and do not fight at sea. Their men are as much stronger than your men by sea as men are stronger than women. Why is it so necessary for you to risk everything by fighting at sea? Do you not possess Athens, for which you set out on this march, and do you not have the rest of </a:t>
            </a:r>
            <a:r>
              <a:rPr lang="en-GB" sz="2000" dirty="0" smtClean="0"/>
              <a:t>Hellas</a:t>
            </a:r>
            <a:r>
              <a:rPr lang="en-GB" sz="2000" dirty="0"/>
              <a:t>? No one stands in your way. Those who opposed you have received what they </a:t>
            </a:r>
            <a:r>
              <a:rPr lang="en-GB" sz="2000" dirty="0" smtClean="0"/>
              <a:t>deserved”.</a:t>
            </a:r>
            <a:endParaRPr lang="en-GB" sz="2000" dirty="0"/>
          </a:p>
        </p:txBody>
      </p:sp>
    </p:spTree>
    <p:extLst>
      <p:ext uri="{BB962C8B-B14F-4D97-AF65-F5344CB8AC3E}">
        <p14:creationId xmlns:p14="http://schemas.microsoft.com/office/powerpoint/2010/main" val="1779815820"/>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44929" y="293914"/>
            <a:ext cx="8621486" cy="2677886"/>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sz="4800" b="1" u="sng" dirty="0" smtClean="0"/>
              <a:t>Outline the key features of why the Spartans lost the Battle of Thermopylae.</a:t>
            </a:r>
          </a:p>
        </p:txBody>
      </p:sp>
      <p:pic>
        <p:nvPicPr>
          <p:cNvPr id="5" name="Picture 4"/>
          <p:cNvPicPr>
            <a:picLocks noChangeAspect="1"/>
          </p:cNvPicPr>
          <p:nvPr/>
        </p:nvPicPr>
        <p:blipFill>
          <a:blip r:embed="rId2"/>
          <a:stretch>
            <a:fillRect/>
          </a:stretch>
        </p:blipFill>
        <p:spPr>
          <a:xfrm>
            <a:off x="1" y="3314700"/>
            <a:ext cx="4245344" cy="3543300"/>
          </a:xfrm>
          <a:prstGeom prst="rect">
            <a:avLst/>
          </a:prstGeom>
        </p:spPr>
      </p:pic>
      <p:pic>
        <p:nvPicPr>
          <p:cNvPr id="6" name="Picture 5"/>
          <p:cNvPicPr>
            <a:picLocks noChangeAspect="1"/>
          </p:cNvPicPr>
          <p:nvPr/>
        </p:nvPicPr>
        <p:blipFill>
          <a:blip r:embed="rId3"/>
          <a:stretch>
            <a:fillRect/>
          </a:stretch>
        </p:blipFill>
        <p:spPr>
          <a:xfrm>
            <a:off x="4461493" y="3314700"/>
            <a:ext cx="4682507" cy="3543300"/>
          </a:xfrm>
          <a:prstGeom prst="rect">
            <a:avLst/>
          </a:prstGeom>
        </p:spPr>
      </p:pic>
    </p:spTree>
    <p:extLst>
      <p:ext uri="{BB962C8B-B14F-4D97-AF65-F5344CB8AC3E}">
        <p14:creationId xmlns:p14="http://schemas.microsoft.com/office/powerpoint/2010/main" val="2435728170"/>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144000" cy="978794"/>
          </a:xfrm>
        </p:spPr>
        <p:style>
          <a:lnRef idx="0">
            <a:schemeClr val="accent2"/>
          </a:lnRef>
          <a:fillRef idx="3">
            <a:schemeClr val="accent2"/>
          </a:fillRef>
          <a:effectRef idx="3">
            <a:schemeClr val="accent2"/>
          </a:effectRef>
          <a:fontRef idx="minor">
            <a:schemeClr val="lt1"/>
          </a:fontRef>
        </p:style>
        <p:txBody>
          <a:bodyPr>
            <a:normAutofit/>
          </a:bodyPr>
          <a:lstStyle/>
          <a:p>
            <a:r>
              <a:rPr lang="en-GB" sz="4000" b="1" u="sng" dirty="0" smtClean="0"/>
              <a:t>Copy and Complete the paragraph</a:t>
            </a:r>
            <a:endParaRPr lang="en-GB" sz="4000" b="1" u="sng" dirty="0"/>
          </a:p>
        </p:txBody>
      </p:sp>
      <p:sp>
        <p:nvSpPr>
          <p:cNvPr id="3" name="Content Placeholder 2"/>
          <p:cNvSpPr>
            <a:spLocks noGrp="1"/>
          </p:cNvSpPr>
          <p:nvPr>
            <p:ph idx="1"/>
          </p:nvPr>
        </p:nvSpPr>
        <p:spPr>
          <a:xfrm>
            <a:off x="80756" y="1136512"/>
            <a:ext cx="8982489" cy="4402898"/>
          </a:xfrm>
        </p:spPr>
        <p:txBody>
          <a:bodyPr>
            <a:normAutofit fontScale="85000" lnSpcReduction="10000"/>
          </a:bodyPr>
          <a:lstStyle/>
          <a:p>
            <a:pPr marL="0" indent="0">
              <a:buNone/>
            </a:pPr>
            <a:r>
              <a:rPr lang="en-GB" sz="2400" dirty="0" smtClean="0"/>
              <a:t>The first battle of the Persian wars, that included King Xerxes, was the Battle of</a:t>
            </a:r>
            <a:r>
              <a:rPr lang="en-GB" sz="2400" dirty="0"/>
              <a:t> </a:t>
            </a:r>
            <a:r>
              <a:rPr lang="en-GB" sz="2400" dirty="0" smtClean="0">
                <a:solidFill>
                  <a:schemeClr val="bg1"/>
                </a:solidFill>
              </a:rPr>
              <a:t>Thermopylae</a:t>
            </a:r>
            <a:r>
              <a:rPr lang="en-GB" sz="2400" dirty="0" smtClean="0"/>
              <a:t>, which took place in </a:t>
            </a:r>
            <a:r>
              <a:rPr lang="en-GB" sz="2400" dirty="0" smtClean="0">
                <a:solidFill>
                  <a:schemeClr val="bg1"/>
                </a:solidFill>
              </a:rPr>
              <a:t>480</a:t>
            </a:r>
            <a:r>
              <a:rPr lang="en-GB" sz="2400" dirty="0" smtClean="0"/>
              <a:t>. Xerxes had decided to march against Greece to avenge the loss of his father </a:t>
            </a:r>
            <a:r>
              <a:rPr lang="en-GB" sz="2400" dirty="0" smtClean="0">
                <a:solidFill>
                  <a:schemeClr val="bg1"/>
                </a:solidFill>
              </a:rPr>
              <a:t>Darius </a:t>
            </a:r>
            <a:r>
              <a:rPr lang="en-GB" sz="2400" dirty="0" smtClean="0"/>
              <a:t>at the Battle of </a:t>
            </a:r>
            <a:r>
              <a:rPr lang="en-GB" sz="2400" strike="sngStrike" dirty="0" smtClean="0">
                <a:solidFill>
                  <a:schemeClr val="bg1"/>
                </a:solidFill>
              </a:rPr>
              <a:t>Marathon</a:t>
            </a:r>
            <a:r>
              <a:rPr lang="en-GB" sz="2400" dirty="0" smtClean="0">
                <a:solidFill>
                  <a:schemeClr val="bg1"/>
                </a:solidFill>
              </a:rPr>
              <a:t> </a:t>
            </a:r>
            <a:r>
              <a:rPr lang="en-GB" sz="2400" dirty="0" smtClean="0"/>
              <a:t>in </a:t>
            </a:r>
            <a:r>
              <a:rPr lang="en-GB" sz="2400" dirty="0" smtClean="0">
                <a:solidFill>
                  <a:schemeClr val="bg1"/>
                </a:solidFill>
              </a:rPr>
              <a:t>490</a:t>
            </a:r>
            <a:r>
              <a:rPr lang="en-GB" sz="2400" dirty="0" smtClean="0"/>
              <a:t>. </a:t>
            </a:r>
          </a:p>
          <a:p>
            <a:pPr marL="0" indent="0">
              <a:buNone/>
            </a:pPr>
            <a:r>
              <a:rPr lang="en-GB" sz="2400" dirty="0" smtClean="0"/>
              <a:t>The Greeks forces at the battle were lead by King </a:t>
            </a:r>
            <a:r>
              <a:rPr lang="en-GB" sz="2400" dirty="0" smtClean="0">
                <a:solidFill>
                  <a:schemeClr val="bg1"/>
                </a:solidFill>
              </a:rPr>
              <a:t>Leonidas </a:t>
            </a:r>
            <a:r>
              <a:rPr lang="en-GB" sz="2400" dirty="0" smtClean="0"/>
              <a:t>of </a:t>
            </a:r>
            <a:r>
              <a:rPr lang="en-GB" sz="2400" dirty="0" smtClean="0">
                <a:solidFill>
                  <a:schemeClr val="bg1"/>
                </a:solidFill>
              </a:rPr>
              <a:t>Sparta</a:t>
            </a:r>
            <a:r>
              <a:rPr lang="en-GB" sz="2400" dirty="0" smtClean="0"/>
              <a:t>. He had not been joined by other forces from Greece, or Sparta, the Spartan forces had been held back because of a religious </a:t>
            </a:r>
            <a:r>
              <a:rPr lang="en-GB" sz="2400" dirty="0" smtClean="0">
                <a:solidFill>
                  <a:schemeClr val="bg1"/>
                </a:solidFill>
              </a:rPr>
              <a:t>festival </a:t>
            </a:r>
            <a:r>
              <a:rPr lang="en-GB" sz="2400" dirty="0" smtClean="0"/>
              <a:t>that was taking place at the time of Xerxes’ invasion. Leonidas and his troops, of which there were </a:t>
            </a:r>
            <a:r>
              <a:rPr lang="en-GB" sz="2400" dirty="0" smtClean="0">
                <a:solidFill>
                  <a:schemeClr val="bg1"/>
                </a:solidFill>
              </a:rPr>
              <a:t>300  </a:t>
            </a:r>
            <a:r>
              <a:rPr lang="en-GB" sz="2400" dirty="0" smtClean="0"/>
              <a:t>men, held a small strip of land known as the </a:t>
            </a:r>
            <a:r>
              <a:rPr lang="en-GB" sz="2400" dirty="0" smtClean="0">
                <a:solidFill>
                  <a:schemeClr val="bg1"/>
                </a:solidFill>
              </a:rPr>
              <a:t>Hot Gates</a:t>
            </a:r>
            <a:r>
              <a:rPr lang="en-GB" sz="2400" dirty="0" smtClean="0"/>
              <a:t>. The Greeks managed to hold Xerxes off for </a:t>
            </a:r>
            <a:r>
              <a:rPr lang="en-GB" sz="2400" u="sng" dirty="0" smtClean="0">
                <a:solidFill>
                  <a:schemeClr val="bg1"/>
                </a:solidFill>
              </a:rPr>
              <a:t>3</a:t>
            </a:r>
            <a:r>
              <a:rPr lang="en-GB" sz="2400" dirty="0" smtClean="0">
                <a:solidFill>
                  <a:schemeClr val="bg1"/>
                </a:solidFill>
              </a:rPr>
              <a:t>   </a:t>
            </a:r>
            <a:r>
              <a:rPr lang="en-GB" sz="2400" dirty="0" smtClean="0"/>
              <a:t>days, however they were ultimately betrayed by a local Greek called </a:t>
            </a:r>
            <a:r>
              <a:rPr lang="en-GB" sz="2400" dirty="0" err="1" smtClean="0">
                <a:solidFill>
                  <a:schemeClr val="bg1"/>
                </a:solidFill>
              </a:rPr>
              <a:t>Ephialtes</a:t>
            </a:r>
            <a:r>
              <a:rPr lang="en-GB" sz="2400" dirty="0" smtClean="0"/>
              <a:t>, who told the Persian of a secret  </a:t>
            </a:r>
            <a:r>
              <a:rPr lang="en-GB" sz="2400" u="sng" dirty="0" smtClean="0">
                <a:solidFill>
                  <a:schemeClr val="bg1"/>
                </a:solidFill>
              </a:rPr>
              <a:t>path</a:t>
            </a:r>
            <a:r>
              <a:rPr lang="en-GB" sz="2400" dirty="0" smtClean="0">
                <a:solidFill>
                  <a:schemeClr val="bg1"/>
                </a:solidFill>
              </a:rPr>
              <a:t> </a:t>
            </a:r>
            <a:r>
              <a:rPr lang="en-GB" sz="2400" dirty="0" smtClean="0"/>
              <a:t>that would allow them to </a:t>
            </a:r>
            <a:r>
              <a:rPr lang="en-GB" sz="2400" dirty="0" smtClean="0">
                <a:solidFill>
                  <a:schemeClr val="bg1"/>
                </a:solidFill>
              </a:rPr>
              <a:t>surround </a:t>
            </a:r>
            <a:r>
              <a:rPr lang="en-GB" sz="2400" dirty="0" smtClean="0"/>
              <a:t>the Greeks. </a:t>
            </a:r>
          </a:p>
          <a:p>
            <a:pPr marL="0" indent="0">
              <a:buNone/>
            </a:pPr>
            <a:r>
              <a:rPr lang="en-GB" sz="2400" dirty="0" smtClean="0"/>
              <a:t>The Persians usually respected the bodies of the dead, however Xerxes was so angry that on this occasion he ordered the body of Leonidas to be </a:t>
            </a:r>
            <a:r>
              <a:rPr lang="en-GB" sz="2400" dirty="0" smtClean="0">
                <a:solidFill>
                  <a:schemeClr val="bg1"/>
                </a:solidFill>
              </a:rPr>
              <a:t>beheaded </a:t>
            </a:r>
            <a:r>
              <a:rPr lang="en-GB" sz="2400" dirty="0" smtClean="0"/>
              <a:t>and the head to be placed on a </a:t>
            </a:r>
            <a:r>
              <a:rPr lang="en-GB" sz="2400" dirty="0" smtClean="0">
                <a:solidFill>
                  <a:schemeClr val="bg1"/>
                </a:solidFill>
              </a:rPr>
              <a:t>pike </a:t>
            </a:r>
            <a:r>
              <a:rPr lang="en-GB" sz="2400" dirty="0" smtClean="0"/>
              <a:t>for all others to see. With that, Xerxes continued on into Greece, and towards Athens…</a:t>
            </a:r>
            <a:endParaRPr lang="en-GB" sz="2400" dirty="0"/>
          </a:p>
        </p:txBody>
      </p:sp>
      <p:sp>
        <p:nvSpPr>
          <p:cNvPr id="4" name="Rectangle 3"/>
          <p:cNvSpPr/>
          <p:nvPr/>
        </p:nvSpPr>
        <p:spPr>
          <a:xfrm>
            <a:off x="80756" y="5327375"/>
            <a:ext cx="8982489" cy="1424609"/>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GB" sz="2000" dirty="0" smtClean="0"/>
              <a:t>Leonidas              path               Thermopylae        Marathon               480            Darius           surrounded         Sparta                     490                   beheaded                  festival                 </a:t>
            </a:r>
            <a:r>
              <a:rPr lang="en-GB" sz="2000" dirty="0" err="1" smtClean="0"/>
              <a:t>Ephialtes</a:t>
            </a:r>
            <a:r>
              <a:rPr lang="en-GB" sz="2000" dirty="0" smtClean="0"/>
              <a:t> </a:t>
            </a:r>
          </a:p>
          <a:p>
            <a:pPr algn="ctr"/>
            <a:r>
              <a:rPr lang="en-GB" sz="2000" dirty="0" smtClean="0"/>
              <a:t>Hot Gates             300                   pike                 3                                  </a:t>
            </a:r>
            <a:endParaRPr lang="en-GB" sz="2000" dirty="0"/>
          </a:p>
        </p:txBody>
      </p:sp>
    </p:spTree>
    <p:extLst>
      <p:ext uri="{BB962C8B-B14F-4D97-AF65-F5344CB8AC3E}">
        <p14:creationId xmlns:p14="http://schemas.microsoft.com/office/powerpoint/2010/main" val="4162431629"/>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144000" cy="978794"/>
          </a:xfrm>
        </p:spPr>
        <p:style>
          <a:lnRef idx="0">
            <a:schemeClr val="accent2"/>
          </a:lnRef>
          <a:fillRef idx="3">
            <a:schemeClr val="accent2"/>
          </a:fillRef>
          <a:effectRef idx="3">
            <a:schemeClr val="accent2"/>
          </a:effectRef>
          <a:fontRef idx="minor">
            <a:schemeClr val="lt1"/>
          </a:fontRef>
        </p:style>
        <p:txBody>
          <a:bodyPr>
            <a:normAutofit/>
          </a:bodyPr>
          <a:lstStyle/>
          <a:p>
            <a:r>
              <a:rPr lang="en-GB" sz="4000" b="1" u="sng" dirty="0" smtClean="0"/>
              <a:t>Copy and Complete the paragraph</a:t>
            </a:r>
            <a:endParaRPr lang="en-GB" sz="4000" b="1" u="sng" dirty="0"/>
          </a:p>
        </p:txBody>
      </p:sp>
      <p:sp>
        <p:nvSpPr>
          <p:cNvPr id="3" name="Content Placeholder 2"/>
          <p:cNvSpPr>
            <a:spLocks noGrp="1"/>
          </p:cNvSpPr>
          <p:nvPr>
            <p:ph idx="1"/>
          </p:nvPr>
        </p:nvSpPr>
        <p:spPr>
          <a:xfrm>
            <a:off x="80756" y="1136512"/>
            <a:ext cx="8982489" cy="5721489"/>
          </a:xfrm>
        </p:spPr>
        <p:txBody>
          <a:bodyPr>
            <a:normAutofit fontScale="70000" lnSpcReduction="20000"/>
          </a:bodyPr>
          <a:lstStyle/>
          <a:p>
            <a:pPr marL="0" indent="0">
              <a:buNone/>
            </a:pPr>
            <a:r>
              <a:rPr lang="en-GB" dirty="0" smtClean="0"/>
              <a:t>The first battle of the Persian wars, that included King Xerxes, was the Battle of</a:t>
            </a:r>
            <a:r>
              <a:rPr lang="en-GB" dirty="0"/>
              <a:t> </a:t>
            </a:r>
            <a:r>
              <a:rPr lang="en-GB" dirty="0" smtClean="0">
                <a:solidFill>
                  <a:srgbClr val="FF0000"/>
                </a:solidFill>
              </a:rPr>
              <a:t>Thermopylae</a:t>
            </a:r>
            <a:r>
              <a:rPr lang="en-GB" dirty="0" smtClean="0"/>
              <a:t>, which took place in </a:t>
            </a:r>
            <a:r>
              <a:rPr lang="en-GB" dirty="0" smtClean="0">
                <a:solidFill>
                  <a:srgbClr val="FF0000"/>
                </a:solidFill>
              </a:rPr>
              <a:t>480</a:t>
            </a:r>
            <a:r>
              <a:rPr lang="en-GB" dirty="0" smtClean="0"/>
              <a:t>. Xerxes had decided to march against Greece to avenge the loss of his father </a:t>
            </a:r>
            <a:r>
              <a:rPr lang="en-GB" dirty="0" smtClean="0">
                <a:solidFill>
                  <a:srgbClr val="FF0000"/>
                </a:solidFill>
              </a:rPr>
              <a:t>Darius</a:t>
            </a:r>
            <a:r>
              <a:rPr lang="en-GB" dirty="0" smtClean="0"/>
              <a:t> at the Battle of </a:t>
            </a:r>
            <a:r>
              <a:rPr lang="en-GB" dirty="0" smtClean="0">
                <a:solidFill>
                  <a:srgbClr val="FF0000"/>
                </a:solidFill>
              </a:rPr>
              <a:t>Marathon</a:t>
            </a:r>
            <a:r>
              <a:rPr lang="en-GB" dirty="0" smtClean="0"/>
              <a:t> in </a:t>
            </a:r>
            <a:r>
              <a:rPr lang="en-GB" dirty="0" smtClean="0">
                <a:solidFill>
                  <a:srgbClr val="FF0000"/>
                </a:solidFill>
              </a:rPr>
              <a:t>490</a:t>
            </a:r>
            <a:r>
              <a:rPr lang="en-GB" dirty="0" smtClean="0"/>
              <a:t>.</a:t>
            </a:r>
          </a:p>
          <a:p>
            <a:pPr marL="0" indent="0">
              <a:buNone/>
            </a:pPr>
            <a:r>
              <a:rPr lang="en-GB" dirty="0" smtClean="0"/>
              <a:t> </a:t>
            </a:r>
          </a:p>
          <a:p>
            <a:pPr marL="0" indent="0">
              <a:buNone/>
            </a:pPr>
            <a:r>
              <a:rPr lang="en-GB" dirty="0" smtClean="0"/>
              <a:t>The Greeks forces at the battle were lead by King </a:t>
            </a:r>
            <a:r>
              <a:rPr lang="en-GB" dirty="0" smtClean="0">
                <a:solidFill>
                  <a:srgbClr val="FF0000"/>
                </a:solidFill>
              </a:rPr>
              <a:t>Leonidas</a:t>
            </a:r>
            <a:r>
              <a:rPr lang="en-GB" dirty="0" smtClean="0"/>
              <a:t> of </a:t>
            </a:r>
            <a:r>
              <a:rPr lang="en-GB" dirty="0" smtClean="0">
                <a:solidFill>
                  <a:srgbClr val="FF0000"/>
                </a:solidFill>
              </a:rPr>
              <a:t>Sparta</a:t>
            </a:r>
            <a:r>
              <a:rPr lang="en-GB" dirty="0" smtClean="0"/>
              <a:t>. He had not been joined by other forces from Greece, or Sparta, the Spartan forces had been held back because of a religious </a:t>
            </a:r>
            <a:r>
              <a:rPr lang="en-GB" dirty="0" smtClean="0">
                <a:solidFill>
                  <a:srgbClr val="FF0000"/>
                </a:solidFill>
              </a:rPr>
              <a:t>festival</a:t>
            </a:r>
            <a:r>
              <a:rPr lang="en-GB" dirty="0" smtClean="0"/>
              <a:t> that was taking place at the time of Xerxes’ invasion. Leonidas and his troops, of which there were </a:t>
            </a:r>
            <a:r>
              <a:rPr lang="en-GB" dirty="0" smtClean="0">
                <a:solidFill>
                  <a:srgbClr val="FF0000"/>
                </a:solidFill>
              </a:rPr>
              <a:t>300</a:t>
            </a:r>
            <a:r>
              <a:rPr lang="en-GB" dirty="0" smtClean="0"/>
              <a:t> men, held a small strip of land known as the </a:t>
            </a:r>
            <a:r>
              <a:rPr lang="en-GB" dirty="0" smtClean="0">
                <a:solidFill>
                  <a:srgbClr val="FF0000"/>
                </a:solidFill>
              </a:rPr>
              <a:t>Hot Gates</a:t>
            </a:r>
            <a:r>
              <a:rPr lang="en-GB" dirty="0" smtClean="0"/>
              <a:t>. The Greeks managed to hold Xerxes off for </a:t>
            </a:r>
            <a:r>
              <a:rPr lang="en-GB" dirty="0" smtClean="0">
                <a:solidFill>
                  <a:srgbClr val="FF0000"/>
                </a:solidFill>
              </a:rPr>
              <a:t>3</a:t>
            </a:r>
            <a:r>
              <a:rPr lang="en-GB" dirty="0" smtClean="0"/>
              <a:t> days, however they were ultimately betrayed by a local Greek called </a:t>
            </a:r>
            <a:r>
              <a:rPr lang="en-GB" dirty="0" err="1" smtClean="0">
                <a:solidFill>
                  <a:srgbClr val="FF0000"/>
                </a:solidFill>
              </a:rPr>
              <a:t>Ephialtes</a:t>
            </a:r>
            <a:r>
              <a:rPr lang="en-GB" dirty="0" smtClean="0"/>
              <a:t>, who told the Persian of a secret  </a:t>
            </a:r>
            <a:r>
              <a:rPr lang="en-GB" dirty="0" smtClean="0">
                <a:solidFill>
                  <a:srgbClr val="FF0000"/>
                </a:solidFill>
              </a:rPr>
              <a:t>path</a:t>
            </a:r>
            <a:r>
              <a:rPr lang="en-GB" dirty="0" smtClean="0"/>
              <a:t> that would allow them to </a:t>
            </a:r>
            <a:r>
              <a:rPr lang="en-GB" dirty="0" smtClean="0">
                <a:solidFill>
                  <a:srgbClr val="FF0000"/>
                </a:solidFill>
              </a:rPr>
              <a:t>surround</a:t>
            </a:r>
            <a:r>
              <a:rPr lang="en-GB" dirty="0" smtClean="0"/>
              <a:t> the Greeks. </a:t>
            </a:r>
          </a:p>
          <a:p>
            <a:pPr marL="0" indent="0">
              <a:buNone/>
            </a:pPr>
            <a:endParaRPr lang="en-GB" dirty="0" smtClean="0"/>
          </a:p>
          <a:p>
            <a:pPr marL="0" indent="0">
              <a:buNone/>
            </a:pPr>
            <a:r>
              <a:rPr lang="en-GB" dirty="0" smtClean="0"/>
              <a:t>The Persians usually respected the bodies of the dead, however Xerxes was so angry that on this occasion he ordered the body of Leonidas to be </a:t>
            </a:r>
            <a:r>
              <a:rPr lang="en-GB" dirty="0" smtClean="0">
                <a:solidFill>
                  <a:srgbClr val="FF0000"/>
                </a:solidFill>
              </a:rPr>
              <a:t>beheaded</a:t>
            </a:r>
            <a:r>
              <a:rPr lang="en-GB" dirty="0" smtClean="0"/>
              <a:t> and the head to be placed on a </a:t>
            </a:r>
            <a:r>
              <a:rPr lang="en-GB" dirty="0" smtClean="0">
                <a:solidFill>
                  <a:srgbClr val="FF0000"/>
                </a:solidFill>
              </a:rPr>
              <a:t>pike</a:t>
            </a:r>
            <a:r>
              <a:rPr lang="en-GB" dirty="0" smtClean="0"/>
              <a:t> for all others to see. With that, Xerxes continued on into Greece, and towards Athens…</a:t>
            </a:r>
            <a:endParaRPr lang="en-GB" dirty="0"/>
          </a:p>
        </p:txBody>
      </p:sp>
    </p:spTree>
    <p:extLst>
      <p:ext uri="{BB962C8B-B14F-4D97-AF65-F5344CB8AC3E}">
        <p14:creationId xmlns:p14="http://schemas.microsoft.com/office/powerpoint/2010/main" val="430433329"/>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36418" y="1555770"/>
            <a:ext cx="1571601" cy="4801315"/>
          </a:xfrm>
          <a:prstGeom prst="rect">
            <a:avLst/>
          </a:prstGeom>
          <a:solidFill>
            <a:srgbClr val="FCC02E"/>
          </a:solidFill>
          <a:ln>
            <a:noFill/>
          </a:ln>
          <a:scene3d>
            <a:camera prst="orthographicFront"/>
            <a:lightRig rig="threePt" dir="t"/>
          </a:scene3d>
          <a:sp3d>
            <a:bevelT/>
          </a:sp3d>
        </p:spPr>
        <p:txBody>
          <a:bodyPr wrap="square">
            <a:spAutoFit/>
          </a:bodyPr>
          <a:lstStyle/>
          <a:p>
            <a:pPr>
              <a:defRPr/>
            </a:pPr>
            <a:r>
              <a:rPr lang="en-GB" b="1" u="sng" dirty="0">
                <a:solidFill>
                  <a:prstClr val="black"/>
                </a:solidFill>
                <a:latin typeface="Calibri" panose="020F0502020204030204"/>
                <a:cs typeface="Arial" panose="020B0604020202020204" pitchFamily="34" charset="0"/>
              </a:rPr>
              <a:t>Lesson Objectives</a:t>
            </a:r>
            <a:r>
              <a:rPr lang="en-GB" b="1" u="sng" dirty="0" smtClean="0">
                <a:solidFill>
                  <a:prstClr val="black"/>
                </a:solidFill>
                <a:latin typeface="Calibri" panose="020F0502020204030204"/>
                <a:cs typeface="Arial" panose="020B0604020202020204" pitchFamily="34" charset="0"/>
              </a:rPr>
              <a:t>:</a:t>
            </a:r>
          </a:p>
          <a:p>
            <a:pPr>
              <a:defRPr/>
            </a:pPr>
            <a:endParaRPr lang="en-GB" b="1" u="sng" dirty="0">
              <a:solidFill>
                <a:prstClr val="black"/>
              </a:solidFill>
              <a:latin typeface="Calibri" panose="020F0502020204030204"/>
              <a:cs typeface="Arial" panose="020B0604020202020204" pitchFamily="34" charset="0"/>
            </a:endParaRPr>
          </a:p>
          <a:p>
            <a:r>
              <a:rPr lang="en-GB" dirty="0"/>
              <a:t>L.O. to understand and explain the key points of the Battle of </a:t>
            </a:r>
            <a:r>
              <a:rPr lang="en-GB" dirty="0" smtClean="0"/>
              <a:t>Salamis</a:t>
            </a:r>
          </a:p>
          <a:p>
            <a:endParaRPr lang="en-GB" dirty="0"/>
          </a:p>
          <a:p>
            <a:r>
              <a:rPr lang="en-GB" dirty="0"/>
              <a:t>L.O to practise and perfect 6marker exam questions ‘outline key features’.</a:t>
            </a:r>
          </a:p>
          <a:p>
            <a:pPr>
              <a:defRPr/>
            </a:pPr>
            <a:endParaRPr lang="en-GB" b="1" u="sng" dirty="0">
              <a:solidFill>
                <a:prstClr val="black"/>
              </a:solidFill>
              <a:latin typeface="Calibri" panose="020F0502020204030204"/>
              <a:cs typeface="Arial" panose="020B0604020202020204" pitchFamily="34" charset="0"/>
            </a:endParaRPr>
          </a:p>
        </p:txBody>
      </p:sp>
      <p:sp>
        <p:nvSpPr>
          <p:cNvPr id="7" name="TextBox 6"/>
          <p:cNvSpPr txBox="1"/>
          <p:nvPr/>
        </p:nvSpPr>
        <p:spPr>
          <a:xfrm>
            <a:off x="650240" y="357561"/>
            <a:ext cx="5146616" cy="707886"/>
          </a:xfrm>
          <a:prstGeom prst="rect">
            <a:avLst/>
          </a:prstGeom>
          <a:noFill/>
        </p:spPr>
        <p:txBody>
          <a:bodyPr wrap="square" rtlCol="0">
            <a:spAutoFit/>
          </a:bodyPr>
          <a:lstStyle/>
          <a:p>
            <a:pPr algn="ctr" defTabSz="514338">
              <a:defRPr/>
            </a:pPr>
            <a:r>
              <a:rPr lang="en-US" sz="4000" b="1" u="sng" dirty="0">
                <a:solidFill>
                  <a:prstClr val="black"/>
                </a:solidFill>
                <a:ea typeface="Verdana" panose="020B0604030504040204" pitchFamily="34" charset="0"/>
                <a:cs typeface="Verdana" panose="020B0604030504040204" pitchFamily="34" charset="0"/>
              </a:rPr>
              <a:t>The Battle of </a:t>
            </a:r>
            <a:r>
              <a:rPr lang="en-US" sz="4000" b="1" u="sng" dirty="0" smtClean="0">
                <a:solidFill>
                  <a:prstClr val="black"/>
                </a:solidFill>
                <a:ea typeface="Verdana" panose="020B0604030504040204" pitchFamily="34" charset="0"/>
                <a:cs typeface="Verdana" panose="020B0604030504040204" pitchFamily="34" charset="0"/>
              </a:rPr>
              <a:t>Salamis </a:t>
            </a:r>
            <a:endParaRPr lang="en-US" sz="4000" b="1" u="sng" dirty="0">
              <a:solidFill>
                <a:prstClr val="black"/>
              </a:solidFill>
              <a:ea typeface="Verdana" panose="020B0604030504040204" pitchFamily="34" charset="0"/>
              <a:cs typeface="Verdana" panose="020B0604030504040204" pitchFamily="34" charset="0"/>
            </a:endParaRPr>
          </a:p>
        </p:txBody>
      </p:sp>
      <p:sp>
        <p:nvSpPr>
          <p:cNvPr id="20" name="TextBox 19"/>
          <p:cNvSpPr txBox="1"/>
          <p:nvPr/>
        </p:nvSpPr>
        <p:spPr>
          <a:xfrm>
            <a:off x="7101045" y="107110"/>
            <a:ext cx="1939046" cy="646331"/>
          </a:xfrm>
          <a:prstGeom prst="rect">
            <a:avLst/>
          </a:prstGeom>
          <a:noFill/>
        </p:spPr>
        <p:txBody>
          <a:bodyPr wrap="square" rtlCol="0">
            <a:spAutoFit/>
          </a:bodyPr>
          <a:lstStyle/>
          <a:p>
            <a:pPr algn="r">
              <a:defRPr/>
            </a:pPr>
            <a:fld id="{3C3CF9CA-01E0-44F4-86AE-C98869E16A83}" type="datetime4">
              <a:rPr lang="en-GB" b="1" u="sng">
                <a:solidFill>
                  <a:prstClr val="black"/>
                </a:solidFill>
                <a:latin typeface="Century Gothic" panose="020B0502020202020204" pitchFamily="34" charset="0"/>
              </a:rPr>
              <a:pPr algn="r">
                <a:defRPr/>
              </a:pPr>
              <a:t>February 27, 2020</a:t>
            </a:fld>
            <a:endParaRPr lang="en-GB" sz="1400" b="1" u="sng" dirty="0">
              <a:solidFill>
                <a:prstClr val="black"/>
              </a:solidFill>
              <a:latin typeface="Century Gothic" panose="020B0502020202020204" pitchFamily="34" charset="0"/>
            </a:endParaRPr>
          </a:p>
        </p:txBody>
      </p:sp>
      <p:sp>
        <p:nvSpPr>
          <p:cNvPr id="19" name="TextBox 18"/>
          <p:cNvSpPr txBox="1"/>
          <p:nvPr/>
        </p:nvSpPr>
        <p:spPr>
          <a:xfrm>
            <a:off x="6376584" y="1784909"/>
            <a:ext cx="2434445" cy="707886"/>
          </a:xfrm>
          <a:prstGeom prst="rect">
            <a:avLst/>
          </a:prstGeom>
          <a:solidFill>
            <a:srgbClr val="FCC02E"/>
          </a:solidFill>
          <a:ln>
            <a:noFill/>
          </a:ln>
          <a:scene3d>
            <a:camera prst="orthographicFront"/>
            <a:lightRig rig="threePt" dir="t"/>
          </a:scene3d>
          <a:sp3d>
            <a:bevelT/>
          </a:sp3d>
        </p:spPr>
        <p:txBody>
          <a:bodyPr wrap="square">
            <a:spAutoFit/>
          </a:bodyPr>
          <a:lstStyle/>
          <a:p>
            <a:pPr defTabSz="192881">
              <a:defRPr/>
            </a:pPr>
            <a:r>
              <a:rPr lang="en-GB" sz="2000" b="1" dirty="0">
                <a:solidFill>
                  <a:prstClr val="black"/>
                </a:solidFill>
                <a:latin typeface="Calibri" panose="020F0502020204030204"/>
                <a:cs typeface="Arial" panose="020B0604020202020204" pitchFamily="34" charset="0"/>
              </a:rPr>
              <a:t>RRR:</a:t>
            </a:r>
            <a:r>
              <a:rPr lang="en-GB" sz="2000" dirty="0">
                <a:solidFill>
                  <a:prstClr val="black"/>
                </a:solidFill>
                <a:latin typeface="Calibri" panose="020F0502020204030204"/>
                <a:cs typeface="Arial" panose="020B0604020202020204" pitchFamily="34" charset="0"/>
              </a:rPr>
              <a:t>   Key events of the Battle of </a:t>
            </a:r>
            <a:r>
              <a:rPr lang="en-GB" sz="2000" dirty="0" smtClean="0">
                <a:solidFill>
                  <a:prstClr val="black"/>
                </a:solidFill>
                <a:latin typeface="Calibri" panose="020F0502020204030204"/>
                <a:cs typeface="Arial" panose="020B0604020202020204" pitchFamily="34" charset="0"/>
              </a:rPr>
              <a:t>Salamis</a:t>
            </a:r>
            <a:endParaRPr lang="en-GB" sz="2000" b="1" dirty="0">
              <a:solidFill>
                <a:prstClr val="black"/>
              </a:solidFill>
              <a:latin typeface="Calibri" panose="020F0502020204030204"/>
              <a:cs typeface="Arial" panose="020B0604020202020204" pitchFamily="34" charset="0"/>
            </a:endParaRPr>
          </a:p>
        </p:txBody>
      </p:sp>
      <p:pic>
        <p:nvPicPr>
          <p:cNvPr id="2" name="Picture 1"/>
          <p:cNvPicPr>
            <a:picLocks noChangeAspect="1"/>
          </p:cNvPicPr>
          <p:nvPr/>
        </p:nvPicPr>
        <p:blipFill>
          <a:blip r:embed="rId3"/>
          <a:stretch>
            <a:fillRect/>
          </a:stretch>
        </p:blipFill>
        <p:spPr>
          <a:xfrm>
            <a:off x="1989978" y="1555770"/>
            <a:ext cx="4172906" cy="3794757"/>
          </a:xfrm>
          <a:prstGeom prst="rect">
            <a:avLst/>
          </a:prstGeom>
        </p:spPr>
      </p:pic>
      <p:pic>
        <p:nvPicPr>
          <p:cNvPr id="4" name="Picture 3"/>
          <p:cNvPicPr>
            <a:picLocks noChangeAspect="1"/>
          </p:cNvPicPr>
          <p:nvPr/>
        </p:nvPicPr>
        <p:blipFill>
          <a:blip r:embed="rId4"/>
          <a:stretch>
            <a:fillRect/>
          </a:stretch>
        </p:blipFill>
        <p:spPr>
          <a:xfrm>
            <a:off x="6059146" y="2865391"/>
            <a:ext cx="2751883" cy="2240239"/>
          </a:xfrm>
          <a:prstGeom prst="rect">
            <a:avLst/>
          </a:prstGeom>
        </p:spPr>
      </p:pic>
    </p:spTree>
    <p:extLst>
      <p:ext uri="{BB962C8B-B14F-4D97-AF65-F5344CB8AC3E}">
        <p14:creationId xmlns:p14="http://schemas.microsoft.com/office/powerpoint/2010/main" val="1030852887"/>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532586"/>
          </a:xfrm>
        </p:spPr>
        <p:style>
          <a:lnRef idx="1">
            <a:schemeClr val="accent2"/>
          </a:lnRef>
          <a:fillRef idx="3">
            <a:schemeClr val="accent2"/>
          </a:fillRef>
          <a:effectRef idx="2">
            <a:schemeClr val="accent2"/>
          </a:effectRef>
          <a:fontRef idx="minor">
            <a:schemeClr val="lt1"/>
          </a:fontRef>
        </p:style>
        <p:txBody>
          <a:bodyPr>
            <a:noAutofit/>
          </a:bodyPr>
          <a:lstStyle/>
          <a:p>
            <a:r>
              <a:rPr lang="en-GB" sz="4000" b="1" u="sng" dirty="0" smtClean="0"/>
              <a:t>Persian actions after Thermopylae and the sack of Athens</a:t>
            </a:r>
            <a:endParaRPr lang="en-GB" sz="4000" b="1" u="sng" dirty="0"/>
          </a:p>
        </p:txBody>
      </p:sp>
      <p:sp>
        <p:nvSpPr>
          <p:cNvPr id="3" name="Content Placeholder 2"/>
          <p:cNvSpPr>
            <a:spLocks noGrp="1"/>
          </p:cNvSpPr>
          <p:nvPr>
            <p:ph idx="1"/>
          </p:nvPr>
        </p:nvSpPr>
        <p:spPr>
          <a:xfrm>
            <a:off x="126374" y="1658198"/>
            <a:ext cx="5194106" cy="5052318"/>
          </a:xfrm>
        </p:spPr>
        <p:txBody>
          <a:bodyPr>
            <a:normAutofit fontScale="55000" lnSpcReduction="20000"/>
          </a:bodyPr>
          <a:lstStyle/>
          <a:p>
            <a:pPr marL="0" indent="0">
              <a:buNone/>
            </a:pPr>
            <a:r>
              <a:rPr lang="en-GB" dirty="0" smtClean="0"/>
              <a:t>At the same time that the battle of Thermopylae was being fought, Persian and Greek navies had been engaging in skirmishes off the coast of Cape </a:t>
            </a:r>
            <a:r>
              <a:rPr lang="en-GB" dirty="0" err="1" smtClean="0"/>
              <a:t>Artemisium</a:t>
            </a:r>
            <a:r>
              <a:rPr lang="en-GB" dirty="0" smtClean="0"/>
              <a:t>. After the Persians had won at Thermopylae, the Greeks ships fled back south, and the Persian lazily followed them. Marching on land, was the Persian army, who brutally sacked every city they encountered who had NOT supported them when they asked for earth and water. However, they happily spared those who had already submitted to them.</a:t>
            </a:r>
          </a:p>
          <a:p>
            <a:pPr marL="0" indent="0">
              <a:buNone/>
            </a:pPr>
            <a:endParaRPr lang="en-GB" dirty="0" smtClean="0"/>
          </a:p>
          <a:p>
            <a:pPr marL="0" indent="0">
              <a:buNone/>
            </a:pPr>
            <a:r>
              <a:rPr lang="en-GB" dirty="0" smtClean="0"/>
              <a:t>Thanks to the work of Athenian politician Themistocles, the city of Athens was already mostly empty of people, as Themistocles had managed to convince the people that a prophecy from the oracle at Delphi meant there only hope of survival was to leave Athens and head for the island of Salamis. </a:t>
            </a:r>
          </a:p>
          <a:p>
            <a:pPr marL="0" indent="0">
              <a:buNone/>
            </a:pPr>
            <a:r>
              <a:rPr lang="en-GB" dirty="0" smtClean="0"/>
              <a:t>The last few people left had holed up in the Acropolis, and the Persian burnt and sacked the city as they had threatened they would... </a:t>
            </a:r>
          </a:p>
        </p:txBody>
      </p:sp>
      <p:sp>
        <p:nvSpPr>
          <p:cNvPr id="4" name="Rectangle 3"/>
          <p:cNvSpPr/>
          <p:nvPr/>
        </p:nvSpPr>
        <p:spPr>
          <a:xfrm>
            <a:off x="5320480" y="1658198"/>
            <a:ext cx="3705138" cy="3687373"/>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b="1" u="sng" dirty="0" smtClean="0"/>
              <a:t>TASK</a:t>
            </a:r>
            <a:r>
              <a:rPr lang="en-GB" u="sng" dirty="0" smtClean="0"/>
              <a:t>: read the section from Herodotus that covers the Persians sacking Athens.</a:t>
            </a:r>
          </a:p>
          <a:p>
            <a:endParaRPr lang="en-GB" dirty="0" smtClean="0"/>
          </a:p>
          <a:p>
            <a:pPr marL="342900" indent="-342900">
              <a:buFont typeface="+mj-lt"/>
              <a:buAutoNum type="arabicPeriod"/>
            </a:pPr>
            <a:r>
              <a:rPr lang="en-GB" dirty="0" smtClean="0"/>
              <a:t>How are the Persians portrayed (shown) in this passage?</a:t>
            </a:r>
          </a:p>
          <a:p>
            <a:pPr marL="342900" indent="-342900">
              <a:buFont typeface="+mj-lt"/>
              <a:buAutoNum type="arabicPeriod"/>
            </a:pPr>
            <a:endParaRPr lang="en-GB" dirty="0" smtClean="0"/>
          </a:p>
          <a:p>
            <a:pPr marL="342900" indent="-342900">
              <a:buFont typeface="+mj-lt"/>
              <a:buAutoNum type="arabicPeriod"/>
            </a:pPr>
            <a:r>
              <a:rPr lang="en-GB" dirty="0" smtClean="0"/>
              <a:t>Why might Herodotus have wanted to portray them like that?</a:t>
            </a:r>
          </a:p>
          <a:p>
            <a:pPr marL="342900" indent="-342900">
              <a:buFont typeface="+mj-lt"/>
              <a:buAutoNum type="arabicPeriod"/>
            </a:pPr>
            <a:endParaRPr lang="en-GB" dirty="0" smtClean="0"/>
          </a:p>
          <a:p>
            <a:pPr marL="342900" indent="-342900">
              <a:buFont typeface="+mj-lt"/>
              <a:buAutoNum type="arabicPeriod"/>
            </a:pPr>
            <a:r>
              <a:rPr lang="en-GB" dirty="0" smtClean="0"/>
              <a:t>What does this tell us of the tolerance and predictability of Xerxes as a king?</a:t>
            </a:r>
          </a:p>
        </p:txBody>
      </p:sp>
      <p:sp>
        <p:nvSpPr>
          <p:cNvPr id="5" name="Rectangle 4"/>
          <p:cNvSpPr/>
          <p:nvPr/>
        </p:nvSpPr>
        <p:spPr>
          <a:xfrm>
            <a:off x="5320480" y="5466080"/>
            <a:ext cx="3823520" cy="1370048"/>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GB" b="1" u="sng" dirty="0" smtClean="0"/>
              <a:t>CHALLENGE</a:t>
            </a:r>
            <a:r>
              <a:rPr lang="en-GB" dirty="0" smtClean="0"/>
              <a:t>: does Xerxes’ lack of respect for a religious site in Athens mirror the actions of other Kings we have studied previously?</a:t>
            </a:r>
            <a:endParaRPr lang="en-GB" dirty="0"/>
          </a:p>
        </p:txBody>
      </p:sp>
    </p:spTree>
    <p:extLst>
      <p:ext uri="{BB962C8B-B14F-4D97-AF65-F5344CB8AC3E}">
        <p14:creationId xmlns:p14="http://schemas.microsoft.com/office/powerpoint/2010/main" val="319855696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63286"/>
            <a:ext cx="9144000" cy="5568042"/>
          </a:xfrm>
        </p:spPr>
        <p:txBody>
          <a:bodyPr>
            <a:normAutofit fontScale="92500" lnSpcReduction="10000"/>
          </a:bodyPr>
          <a:lstStyle/>
          <a:p>
            <a:r>
              <a:rPr lang="en-GB" sz="1800" dirty="0"/>
              <a:t>When </a:t>
            </a:r>
            <a:r>
              <a:rPr lang="en-GB" sz="1800" dirty="0" smtClean="0"/>
              <a:t>the Persians arrived at Athens it </a:t>
            </a:r>
            <a:r>
              <a:rPr lang="en-GB" sz="1800" dirty="0"/>
              <a:t>was deserted, but in the sacred </a:t>
            </a:r>
            <a:r>
              <a:rPr lang="en-GB" sz="1800" b="1" dirty="0" smtClean="0"/>
              <a:t>Acropolis</a:t>
            </a:r>
            <a:r>
              <a:rPr lang="en-GB" sz="1800" dirty="0" smtClean="0"/>
              <a:t> </a:t>
            </a:r>
            <a:r>
              <a:rPr lang="en-GB" sz="1800" dirty="0"/>
              <a:t>they found a few Athenians, stewards of the </a:t>
            </a:r>
            <a:r>
              <a:rPr lang="en-GB" sz="1800" b="1" dirty="0" err="1" smtClean="0"/>
              <a:t>Acroplis</a:t>
            </a:r>
            <a:r>
              <a:rPr lang="en-GB" sz="1800" dirty="0" smtClean="0"/>
              <a:t>, </a:t>
            </a:r>
            <a:r>
              <a:rPr lang="en-GB" sz="1800" dirty="0"/>
              <a:t>who defended themselves against the assault by fencing the acropolis with doors and logs. They had not withdrawn to Salamis not only because of poverty but also because they thought they had discovered the meaning of the </a:t>
            </a:r>
            <a:r>
              <a:rPr lang="en-GB" sz="1800" dirty="0" smtClean="0"/>
              <a:t>oracle, namely </a:t>
            </a:r>
            <a:r>
              <a:rPr lang="en-GB" sz="1800" dirty="0"/>
              <a:t>that the wooden wall would be </a:t>
            </a:r>
            <a:r>
              <a:rPr lang="en-GB" sz="1800" b="1" dirty="0"/>
              <a:t>impregnable</a:t>
            </a:r>
            <a:r>
              <a:rPr lang="en-GB" sz="1800" dirty="0"/>
              <a:t>. They believed that according to the oracle this, not the ships, was the refuge</a:t>
            </a:r>
            <a:r>
              <a:rPr lang="en-GB" sz="1800" dirty="0" smtClean="0"/>
              <a:t>.</a:t>
            </a:r>
          </a:p>
          <a:p>
            <a:endParaRPr lang="en-GB" sz="1800" dirty="0" smtClean="0"/>
          </a:p>
          <a:p>
            <a:r>
              <a:rPr lang="en-GB" sz="1800" dirty="0"/>
              <a:t>The Persians took up a position on the hill opposite the acropolis, </a:t>
            </a:r>
            <a:r>
              <a:rPr lang="en-GB" sz="1800" dirty="0" smtClean="0"/>
              <a:t>and </a:t>
            </a:r>
            <a:r>
              <a:rPr lang="en-GB" sz="1800" dirty="0"/>
              <a:t>besieged them in this way: they wrapped arrows in tar and set them on fire, and then shot them at the barricade. Still the besieged Athenians defended themselves, although they had come to the utmost danger and their barricade had failed them. </a:t>
            </a:r>
            <a:endParaRPr lang="en-GB" sz="1800" dirty="0" smtClean="0"/>
          </a:p>
          <a:p>
            <a:endParaRPr lang="en-GB" sz="1800" dirty="0" smtClean="0"/>
          </a:p>
          <a:p>
            <a:r>
              <a:rPr lang="en-GB" sz="1800" dirty="0" smtClean="0"/>
              <a:t>However, the Persians struggled to successfully take the </a:t>
            </a:r>
            <a:r>
              <a:rPr lang="en-GB" sz="1800" b="1" dirty="0" smtClean="0"/>
              <a:t>Acropolis</a:t>
            </a:r>
            <a:r>
              <a:rPr lang="en-GB" sz="1800" dirty="0" smtClean="0"/>
              <a:t>. They had to discover that in </a:t>
            </a:r>
            <a:r>
              <a:rPr lang="en-GB" sz="1800" dirty="0"/>
              <a:t>front of the </a:t>
            </a:r>
            <a:r>
              <a:rPr lang="en-GB" sz="1800" b="1" dirty="0" smtClean="0"/>
              <a:t>Acropolis</a:t>
            </a:r>
            <a:r>
              <a:rPr lang="en-GB" sz="1800" dirty="0"/>
              <a:t>, and behind the gates and the </a:t>
            </a:r>
            <a:r>
              <a:rPr lang="en-GB" sz="1800" dirty="0" smtClean="0"/>
              <a:t>cliff edge, </a:t>
            </a:r>
            <a:r>
              <a:rPr lang="en-GB" sz="1800" dirty="0"/>
              <a:t>was a place where no one was on guard, since no one thought any man could go up that </a:t>
            </a:r>
            <a:r>
              <a:rPr lang="en-GB" sz="1800" dirty="0" smtClean="0"/>
              <a:t>way as it was too step.  </a:t>
            </a:r>
            <a:r>
              <a:rPr lang="en-GB" sz="1800" dirty="0"/>
              <a:t>Here some men climbed up, near the sacred </a:t>
            </a:r>
            <a:r>
              <a:rPr lang="en-GB" sz="1800" dirty="0" smtClean="0"/>
              <a:t>precinct, </a:t>
            </a:r>
            <a:r>
              <a:rPr lang="en-GB" sz="1800" dirty="0"/>
              <a:t>although the place was a sheer cliff. When the Athenians saw that they had ascended to the acropolis, some threw themselves off the wall and were killed, and others fled into the chamber. </a:t>
            </a:r>
            <a:endParaRPr lang="en-GB" sz="1800" dirty="0" smtClean="0"/>
          </a:p>
          <a:p>
            <a:endParaRPr lang="en-GB" sz="1800" dirty="0" smtClean="0"/>
          </a:p>
          <a:p>
            <a:r>
              <a:rPr lang="en-GB" sz="1800" dirty="0" smtClean="0"/>
              <a:t>The </a:t>
            </a:r>
            <a:r>
              <a:rPr lang="en-GB" sz="1800" dirty="0"/>
              <a:t>Persians who had come up first turned to the gates, opened them, and murdered the </a:t>
            </a:r>
            <a:r>
              <a:rPr lang="en-GB" sz="1800" dirty="0" smtClean="0"/>
              <a:t>servants. </a:t>
            </a:r>
            <a:r>
              <a:rPr lang="en-GB" sz="1800" dirty="0"/>
              <a:t>When they had </a:t>
            </a:r>
            <a:r>
              <a:rPr lang="en-GB" sz="1800" b="1" dirty="0"/>
              <a:t>levelled</a:t>
            </a:r>
            <a:r>
              <a:rPr lang="en-GB" sz="1800" dirty="0"/>
              <a:t> everything, they plundered the sacred precinct and set fire to the entire acropolis.</a:t>
            </a:r>
          </a:p>
          <a:p>
            <a:endParaRPr lang="en-GB" sz="1800" dirty="0"/>
          </a:p>
        </p:txBody>
      </p:sp>
      <p:sp>
        <p:nvSpPr>
          <p:cNvPr id="4" name="TextBox 3"/>
          <p:cNvSpPr txBox="1"/>
          <p:nvPr/>
        </p:nvSpPr>
        <p:spPr>
          <a:xfrm>
            <a:off x="524555" y="5959928"/>
            <a:ext cx="8094890" cy="646331"/>
          </a:xfrm>
          <a:prstGeom prst="rect">
            <a:avLst/>
          </a:prstGeom>
          <a:noFill/>
        </p:spPr>
        <p:txBody>
          <a:bodyPr wrap="square" rtlCol="0">
            <a:spAutoFit/>
          </a:bodyPr>
          <a:lstStyle/>
          <a:p>
            <a:pPr algn="ctr"/>
            <a:r>
              <a:rPr lang="en-GB" b="1" dirty="0" smtClean="0"/>
              <a:t>Levelled</a:t>
            </a:r>
            <a:r>
              <a:rPr lang="en-GB" dirty="0" smtClean="0"/>
              <a:t> = destroyed/ flattened    </a:t>
            </a:r>
            <a:r>
              <a:rPr lang="en-GB" b="1" dirty="0" smtClean="0"/>
              <a:t>Acropolis</a:t>
            </a:r>
            <a:r>
              <a:rPr lang="en-GB" dirty="0" smtClean="0"/>
              <a:t> = scared building in the centre of Athens                                    </a:t>
            </a:r>
            <a:r>
              <a:rPr lang="en-GB" b="1" dirty="0" smtClean="0"/>
              <a:t>impregnable</a:t>
            </a:r>
            <a:r>
              <a:rPr lang="en-GB" dirty="0" smtClean="0"/>
              <a:t> = no one can get in</a:t>
            </a:r>
            <a:endParaRPr lang="en-GB" dirty="0"/>
          </a:p>
        </p:txBody>
      </p:sp>
    </p:spTree>
    <p:extLst>
      <p:ext uri="{BB962C8B-B14F-4D97-AF65-F5344CB8AC3E}">
        <p14:creationId xmlns:p14="http://schemas.microsoft.com/office/powerpoint/2010/main" val="671847465"/>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pic>
        <p:nvPicPr>
          <p:cNvPr id="4" name="Picture 3"/>
          <p:cNvPicPr>
            <a:picLocks noChangeAspect="1"/>
          </p:cNvPicPr>
          <p:nvPr/>
        </p:nvPicPr>
        <p:blipFill>
          <a:blip r:embed="rId2"/>
          <a:stretch>
            <a:fillRect/>
          </a:stretch>
        </p:blipFill>
        <p:spPr>
          <a:xfrm>
            <a:off x="0" y="-23019"/>
            <a:ext cx="7101840" cy="5574733"/>
          </a:xfrm>
          <a:prstGeom prst="rect">
            <a:avLst/>
          </a:prstGeom>
        </p:spPr>
      </p:pic>
      <p:pic>
        <p:nvPicPr>
          <p:cNvPr id="5" name="Picture 4"/>
          <p:cNvPicPr>
            <a:picLocks noChangeAspect="1"/>
          </p:cNvPicPr>
          <p:nvPr/>
        </p:nvPicPr>
        <p:blipFill>
          <a:blip r:embed="rId3"/>
          <a:stretch>
            <a:fillRect/>
          </a:stretch>
        </p:blipFill>
        <p:spPr>
          <a:xfrm>
            <a:off x="3637189" y="3314700"/>
            <a:ext cx="5506811" cy="3643617"/>
          </a:xfrm>
          <a:prstGeom prst="rect">
            <a:avLst/>
          </a:prstGeom>
        </p:spPr>
      </p:pic>
    </p:spTree>
    <p:extLst>
      <p:ext uri="{BB962C8B-B14F-4D97-AF65-F5344CB8AC3E}">
        <p14:creationId xmlns:p14="http://schemas.microsoft.com/office/powerpoint/2010/main" val="973792983"/>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
            <a:ext cx="9144000" cy="865413"/>
          </a:xfrm>
        </p:spPr>
        <p:style>
          <a:lnRef idx="0">
            <a:schemeClr val="accent2"/>
          </a:lnRef>
          <a:fillRef idx="3">
            <a:schemeClr val="accent2"/>
          </a:fillRef>
          <a:effectRef idx="3">
            <a:schemeClr val="accent2"/>
          </a:effectRef>
          <a:fontRef idx="minor">
            <a:schemeClr val="lt1"/>
          </a:fontRef>
        </p:style>
        <p:txBody>
          <a:bodyPr/>
          <a:lstStyle/>
          <a:p>
            <a:r>
              <a:rPr lang="en-GB" b="1" u="sng" dirty="0" smtClean="0"/>
              <a:t>The Battle of Salamis - overview</a:t>
            </a:r>
            <a:endParaRPr lang="en-GB" b="1" u="sng" dirty="0"/>
          </a:p>
        </p:txBody>
      </p:sp>
      <p:sp>
        <p:nvSpPr>
          <p:cNvPr id="4" name="Oval 3"/>
          <p:cNvSpPr/>
          <p:nvPr/>
        </p:nvSpPr>
        <p:spPr>
          <a:xfrm>
            <a:off x="3149374" y="3739243"/>
            <a:ext cx="2845253" cy="1632857"/>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sz="3200" b="1" u="sng" dirty="0" smtClean="0"/>
              <a:t>The Battle of Salamis</a:t>
            </a:r>
            <a:endParaRPr lang="en-GB" sz="3200" b="1" u="sng" dirty="0"/>
          </a:p>
        </p:txBody>
      </p:sp>
      <p:sp>
        <p:nvSpPr>
          <p:cNvPr id="5" name="TextBox 4"/>
          <p:cNvSpPr txBox="1"/>
          <p:nvPr/>
        </p:nvSpPr>
        <p:spPr>
          <a:xfrm>
            <a:off x="9616" y="5143501"/>
            <a:ext cx="2988128" cy="1015663"/>
          </a:xfrm>
          <a:prstGeom prst="rect">
            <a:avLst/>
          </a:prstGeom>
          <a:noFill/>
        </p:spPr>
        <p:txBody>
          <a:bodyPr wrap="square" rtlCol="0">
            <a:spAutoFit/>
          </a:bodyPr>
          <a:lstStyle/>
          <a:p>
            <a:pPr algn="ctr"/>
            <a:r>
              <a:rPr lang="en-GB" sz="2000" b="1" dirty="0" smtClean="0"/>
              <a:t>What successes had the Persian empire had before the battle of Salamis?</a:t>
            </a:r>
            <a:endParaRPr lang="en-GB" sz="2000" b="1" dirty="0"/>
          </a:p>
        </p:txBody>
      </p:sp>
      <p:sp>
        <p:nvSpPr>
          <p:cNvPr id="6" name="TextBox 5"/>
          <p:cNvSpPr txBox="1"/>
          <p:nvPr/>
        </p:nvSpPr>
        <p:spPr>
          <a:xfrm>
            <a:off x="401501" y="3258574"/>
            <a:ext cx="2596243" cy="1323439"/>
          </a:xfrm>
          <a:prstGeom prst="rect">
            <a:avLst/>
          </a:prstGeom>
          <a:noFill/>
        </p:spPr>
        <p:txBody>
          <a:bodyPr wrap="square" rtlCol="0">
            <a:spAutoFit/>
          </a:bodyPr>
          <a:lstStyle/>
          <a:p>
            <a:pPr algn="ctr"/>
            <a:r>
              <a:rPr lang="en-GB" sz="2000" b="1" dirty="0" smtClean="0"/>
              <a:t>Which were the main forces in Greece opposing the Persians?</a:t>
            </a:r>
            <a:endParaRPr lang="en-GB" sz="2000" b="1" dirty="0"/>
          </a:p>
        </p:txBody>
      </p:sp>
      <p:sp>
        <p:nvSpPr>
          <p:cNvPr id="7" name="TextBox 6"/>
          <p:cNvSpPr txBox="1"/>
          <p:nvPr/>
        </p:nvSpPr>
        <p:spPr>
          <a:xfrm>
            <a:off x="6434477" y="5242322"/>
            <a:ext cx="2596243" cy="1323439"/>
          </a:xfrm>
          <a:prstGeom prst="rect">
            <a:avLst/>
          </a:prstGeom>
          <a:noFill/>
        </p:spPr>
        <p:txBody>
          <a:bodyPr wrap="square" rtlCol="0">
            <a:spAutoFit/>
          </a:bodyPr>
          <a:lstStyle/>
          <a:p>
            <a:pPr algn="ctr"/>
            <a:r>
              <a:rPr lang="en-GB" sz="2000" b="1" dirty="0" smtClean="0"/>
              <a:t>Why was Themistocles important to the Greeks and their fight against Persia?</a:t>
            </a:r>
            <a:endParaRPr lang="en-GB" sz="2000" b="1" dirty="0"/>
          </a:p>
        </p:txBody>
      </p:sp>
      <p:sp>
        <p:nvSpPr>
          <p:cNvPr id="3" name="TextBox 2"/>
          <p:cNvSpPr txBox="1"/>
          <p:nvPr/>
        </p:nvSpPr>
        <p:spPr>
          <a:xfrm>
            <a:off x="6123215" y="3204153"/>
            <a:ext cx="2751365" cy="1015663"/>
          </a:xfrm>
          <a:prstGeom prst="rect">
            <a:avLst/>
          </a:prstGeom>
          <a:noFill/>
        </p:spPr>
        <p:txBody>
          <a:bodyPr wrap="square" rtlCol="0">
            <a:spAutoFit/>
          </a:bodyPr>
          <a:lstStyle/>
          <a:p>
            <a:pPr algn="ctr"/>
            <a:r>
              <a:rPr lang="en-GB" sz="2000" b="1" dirty="0" smtClean="0"/>
              <a:t>What mistakes did Xerxes make while trying to lead the battle</a:t>
            </a:r>
            <a:endParaRPr lang="en-GB" sz="2000" b="1" dirty="0"/>
          </a:p>
        </p:txBody>
      </p:sp>
      <p:sp>
        <p:nvSpPr>
          <p:cNvPr id="8" name="TextBox 7"/>
          <p:cNvSpPr txBox="1"/>
          <p:nvPr/>
        </p:nvSpPr>
        <p:spPr>
          <a:xfrm>
            <a:off x="3257548" y="2358125"/>
            <a:ext cx="2751365" cy="707886"/>
          </a:xfrm>
          <a:prstGeom prst="rect">
            <a:avLst/>
          </a:prstGeom>
          <a:noFill/>
        </p:spPr>
        <p:txBody>
          <a:bodyPr wrap="square" rtlCol="0">
            <a:spAutoFit/>
          </a:bodyPr>
          <a:lstStyle/>
          <a:p>
            <a:pPr algn="ctr"/>
            <a:r>
              <a:rPr lang="en-GB" sz="2000" b="1" dirty="0" smtClean="0"/>
              <a:t>Why were the Greeks able to win?</a:t>
            </a:r>
            <a:endParaRPr lang="en-GB" sz="2000" b="1" dirty="0"/>
          </a:p>
        </p:txBody>
      </p:sp>
      <p:cxnSp>
        <p:nvCxnSpPr>
          <p:cNvPr id="10" name="Straight Arrow Connector 9"/>
          <p:cNvCxnSpPr>
            <a:endCxn id="8" idx="2"/>
          </p:cNvCxnSpPr>
          <p:nvPr/>
        </p:nvCxnSpPr>
        <p:spPr>
          <a:xfrm flipV="1">
            <a:off x="4633231" y="3066012"/>
            <a:ext cx="0" cy="67323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V="1">
            <a:off x="5698671" y="3711985"/>
            <a:ext cx="534761" cy="35394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5869101" y="4852993"/>
            <a:ext cx="603136" cy="51910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H="1" flipV="1">
            <a:off x="2853417" y="3920294"/>
            <a:ext cx="391886" cy="35394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flipH="1">
            <a:off x="2789632" y="4982769"/>
            <a:ext cx="543947" cy="25955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9" name="Rectangle 18"/>
          <p:cNvSpPr/>
          <p:nvPr/>
        </p:nvSpPr>
        <p:spPr>
          <a:xfrm>
            <a:off x="91440" y="1087120"/>
            <a:ext cx="4408715" cy="1021820"/>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GB" b="1" u="sng" dirty="0" smtClean="0"/>
              <a:t>TASK</a:t>
            </a:r>
            <a:r>
              <a:rPr lang="en-GB" dirty="0" smtClean="0"/>
              <a:t>: watch the recap video and use what you learn the complete the following spider diagram below.</a:t>
            </a:r>
            <a:endParaRPr lang="en-GB" dirty="0"/>
          </a:p>
        </p:txBody>
      </p:sp>
      <p:sp>
        <p:nvSpPr>
          <p:cNvPr id="20" name="Rounded Rectangle 19"/>
          <p:cNvSpPr/>
          <p:nvPr/>
        </p:nvSpPr>
        <p:spPr>
          <a:xfrm>
            <a:off x="6122194" y="1239520"/>
            <a:ext cx="2908526" cy="150950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GB" b="1" u="sng" dirty="0" smtClean="0"/>
              <a:t>CHALLENGE</a:t>
            </a:r>
            <a:r>
              <a:rPr lang="en-GB" dirty="0" smtClean="0"/>
              <a:t>: to what extent was Themistocles pivotal in the success of the Greeks at Salamis?</a:t>
            </a:r>
            <a:endParaRPr lang="en-GB" dirty="0"/>
          </a:p>
        </p:txBody>
      </p:sp>
    </p:spTree>
    <p:extLst>
      <p:ext uri="{BB962C8B-B14F-4D97-AF65-F5344CB8AC3E}">
        <p14:creationId xmlns:p14="http://schemas.microsoft.com/office/powerpoint/2010/main" val="3484737796"/>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5</TotalTime>
  <Words>1777</Words>
  <Application>Microsoft Macintosh PowerPoint</Application>
  <PresentationFormat>On-screen Show (4:3)</PresentationFormat>
  <Paragraphs>88</Paragraphs>
  <Slides>12</Slides>
  <Notes>3</Notes>
  <HiddenSlides>1</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PowerPoint Presentation</vt:lpstr>
      <vt:lpstr>PowerPoint Presentation</vt:lpstr>
      <vt:lpstr>Copy and Complete the paragraph</vt:lpstr>
      <vt:lpstr>Copy and Complete the paragraph</vt:lpstr>
      <vt:lpstr>PowerPoint Presentation</vt:lpstr>
      <vt:lpstr>Persian actions after Thermopylae and the sack of Athens</vt:lpstr>
      <vt:lpstr>PowerPoint Presentation</vt:lpstr>
      <vt:lpstr>PowerPoint Presentation</vt:lpstr>
      <vt:lpstr>The Battle of Salamis - overview</vt:lpstr>
      <vt:lpstr>PowerPoint Presentation</vt:lpstr>
      <vt:lpstr>Themistocles organises the Greeks, Xerxes discusses tactics with his generals</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 Grigsby</dc:creator>
  <cp:lastModifiedBy>Michael Scott</cp:lastModifiedBy>
  <cp:revision>2</cp:revision>
  <dcterms:created xsi:type="dcterms:W3CDTF">2020-02-18T09:41:56Z</dcterms:created>
  <dcterms:modified xsi:type="dcterms:W3CDTF">2020-02-27T11:57:14Z</dcterms:modified>
</cp:coreProperties>
</file>