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4" r:id="rId2"/>
    <p:sldId id="257" r:id="rId3"/>
    <p:sldId id="256" r:id="rId4"/>
    <p:sldId id="258" r:id="rId5"/>
    <p:sldId id="260" r:id="rId6"/>
    <p:sldId id="259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E47D9-EF02-924B-A979-F9D2A254E041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7FE55-6514-904E-9393-C06B659EC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67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AFDDB-172E-6940-8D28-C3FFB09A09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3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20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130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1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24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17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47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679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77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38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96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50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81B6A-F288-4A27-AFCB-53977D3B568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A860D-A5AE-4C19-803A-36D37833F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7988"/>
            <a:ext cx="9144000" cy="256265"/>
          </a:xfrm>
          <a:prstGeom prst="rect">
            <a:avLst/>
          </a:prstGeom>
        </p:spPr>
      </p:pic>
      <p:pic>
        <p:nvPicPr>
          <p:cNvPr id="10" name="Picture 9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1735"/>
            <a:ext cx="9144000" cy="2562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5254" y="4448955"/>
            <a:ext cx="156031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 smtClean="0">
                <a:solidFill>
                  <a:srgbClr val="FFFFFF"/>
                </a:solidFill>
              </a:rPr>
              <a:t>Xerxes</a:t>
            </a:r>
          </a:p>
          <a:p>
            <a:pPr>
              <a:defRPr/>
            </a:pPr>
            <a:r>
              <a:rPr lang="en-US" b="1" i="1" dirty="0">
                <a:solidFill>
                  <a:srgbClr val="FFFFFF"/>
                </a:solidFill>
              </a:rPr>
              <a:t>7</a:t>
            </a:r>
            <a:r>
              <a:rPr lang="en-US" b="1" i="1" dirty="0" smtClean="0">
                <a:solidFill>
                  <a:srgbClr val="FFFFFF"/>
                </a:solidFill>
              </a:rPr>
              <a:t>. Eurymedon</a:t>
            </a:r>
            <a:endParaRPr lang="en-US" b="1" i="1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0-02-27 at 11.58.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88"/>
            <a:ext cx="9144000" cy="685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84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789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Starter:</a:t>
            </a:r>
            <a:endParaRPr lang="en-GB" sz="4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07886"/>
            <a:ext cx="9144000" cy="5626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arenR"/>
            </a:pPr>
            <a:r>
              <a:rPr lang="en-GB" sz="2200" dirty="0" smtClean="0"/>
              <a:t>Who led the Greek forces at Thermopylae?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en-GB" sz="2200" dirty="0" smtClean="0"/>
              <a:t>Which Persian soldiers were sent in first by Xerxes at Thermopylae?</a:t>
            </a:r>
          </a:p>
          <a:p>
            <a:pPr marL="457200" indent="-457200" algn="just">
              <a:lnSpc>
                <a:spcPct val="150000"/>
              </a:lnSpc>
              <a:buAutoNum type="arabicParenR"/>
            </a:pPr>
            <a:r>
              <a:rPr lang="en-GB" sz="2200" dirty="0" smtClean="0"/>
              <a:t>How did the Persians find out about the secret path at Thermopylae?</a:t>
            </a:r>
          </a:p>
          <a:p>
            <a:pPr marL="457200" indent="-457200" algn="just">
              <a:lnSpc>
                <a:spcPct val="150000"/>
              </a:lnSpc>
              <a:buAutoNum type="arabicParenR"/>
            </a:pPr>
            <a:r>
              <a:rPr lang="en-GB" sz="2200" dirty="0" smtClean="0"/>
              <a:t>Name an adviser who gave Xerxes good advice.</a:t>
            </a:r>
          </a:p>
          <a:p>
            <a:pPr marL="457200" indent="-457200" algn="just">
              <a:lnSpc>
                <a:spcPct val="150000"/>
              </a:lnSpc>
              <a:buAutoNum type="arabicParenR"/>
            </a:pPr>
            <a:r>
              <a:rPr lang="en-GB" sz="2200" dirty="0" smtClean="0"/>
              <a:t>How many bridges did Xerxes build over the Hellespont?</a:t>
            </a:r>
          </a:p>
          <a:p>
            <a:pPr marL="457200" indent="-457200" algn="just">
              <a:lnSpc>
                <a:spcPct val="150000"/>
              </a:lnSpc>
              <a:buAutoNum type="arabicParenR"/>
            </a:pPr>
            <a:r>
              <a:rPr lang="en-GB" sz="2200" dirty="0" smtClean="0"/>
              <a:t>Who was the leader of the Greek fleet at Salamis?</a:t>
            </a:r>
          </a:p>
          <a:p>
            <a:pPr marL="457200" indent="-457200" algn="just">
              <a:lnSpc>
                <a:spcPct val="150000"/>
              </a:lnSpc>
              <a:buAutoNum type="arabicParenR"/>
            </a:pPr>
            <a:r>
              <a:rPr lang="en-GB" sz="2200" dirty="0" smtClean="0"/>
              <a:t>What did Xerxes do to Athens once he captured it. </a:t>
            </a:r>
          </a:p>
          <a:p>
            <a:pPr marL="457200" indent="-457200" algn="just">
              <a:lnSpc>
                <a:spcPct val="150000"/>
              </a:lnSpc>
              <a:buAutoNum type="arabicParenR"/>
            </a:pPr>
            <a:r>
              <a:rPr lang="en-GB" sz="2200" dirty="0" smtClean="0"/>
              <a:t>Which queen advised Xerxes not to fight at Salamis?</a:t>
            </a:r>
          </a:p>
          <a:p>
            <a:pPr marL="457200" indent="-457200" algn="just">
              <a:lnSpc>
                <a:spcPct val="150000"/>
              </a:lnSpc>
              <a:buAutoNum type="arabicParenR"/>
            </a:pPr>
            <a:r>
              <a:rPr lang="en-GB" sz="2200" dirty="0" smtClean="0"/>
              <a:t>Apart from Herodotus, who is the other source of information about Salamis?</a:t>
            </a:r>
          </a:p>
          <a:p>
            <a:pPr marL="457200" indent="-457200" algn="just">
              <a:lnSpc>
                <a:spcPct val="150000"/>
              </a:lnSpc>
              <a:buAutoNum type="arabicParenR"/>
            </a:pPr>
            <a:r>
              <a:rPr lang="en-GB" sz="2200" dirty="0" smtClean="0"/>
              <a:t>How did Themistocles trick Xerxes at Salamis?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92251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8325" y="0"/>
            <a:ext cx="5484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The Battle of </a:t>
            </a:r>
            <a:r>
              <a:rPr lang="en-GB" sz="4000" b="1" u="sng" dirty="0" err="1" smtClean="0"/>
              <a:t>Eurymedon</a:t>
            </a:r>
            <a:endParaRPr lang="en-GB" sz="4000" b="1" u="sng" dirty="0"/>
          </a:p>
        </p:txBody>
      </p:sp>
      <p:pic>
        <p:nvPicPr>
          <p:cNvPr id="1026" name="Picture 2" descr="Image result for battle of eurymed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485" y="793610"/>
            <a:ext cx="5094002" cy="335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152899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Lesson Objectives:</a:t>
            </a:r>
          </a:p>
          <a:p>
            <a:pPr marL="457200" indent="-457200" algn="ctr">
              <a:buAutoNum type="arabicParenR"/>
            </a:pPr>
            <a:r>
              <a:rPr lang="en-GB" sz="2400" dirty="0" smtClean="0"/>
              <a:t>To know the details and outcome of the Battle of </a:t>
            </a:r>
            <a:r>
              <a:rPr lang="en-GB" sz="2400" dirty="0" err="1" smtClean="0"/>
              <a:t>Eurymedon</a:t>
            </a:r>
            <a:r>
              <a:rPr lang="en-GB" sz="2400" dirty="0" smtClean="0"/>
              <a:t> in the 460s. </a:t>
            </a:r>
          </a:p>
          <a:p>
            <a:pPr marL="457200" indent="-457200" algn="ctr">
              <a:buAutoNum type="arabicParenR"/>
            </a:pPr>
            <a:r>
              <a:rPr lang="en-GB" sz="2400" dirty="0" smtClean="0"/>
              <a:t>To analyse the reasons why Xerxes invasion of Greece failed.</a:t>
            </a:r>
          </a:p>
          <a:p>
            <a:pPr marL="457200" indent="-457200" algn="ctr">
              <a:buAutoNum type="arabicParenR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00506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/>
              <a:t>In 480BC the </a:t>
            </a:r>
            <a:r>
              <a:rPr lang="en-GB" sz="2400" b="1" dirty="0" smtClean="0">
                <a:solidFill>
                  <a:srgbClr val="FF0000"/>
                </a:solidFill>
              </a:rPr>
              <a:t>Persian fleet was decisively defeated at Salamis </a:t>
            </a:r>
            <a:r>
              <a:rPr lang="en-GB" sz="2400" dirty="0" smtClean="0"/>
              <a:t>by the Greek fleet led by Themistocles and the Athenian navy. 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 smtClean="0"/>
              <a:t>The Persian fleet withdrew back to Asia Minor and </a:t>
            </a:r>
            <a:r>
              <a:rPr lang="en-GB" sz="2400" b="1" dirty="0" smtClean="0">
                <a:solidFill>
                  <a:srgbClr val="FF0000"/>
                </a:solidFill>
              </a:rPr>
              <a:t>Xerxes returned to Persia</a:t>
            </a:r>
            <a:r>
              <a:rPr lang="en-GB" sz="2400" dirty="0" smtClean="0"/>
              <a:t>. His commander </a:t>
            </a:r>
            <a:r>
              <a:rPr lang="en-GB" sz="2400" dirty="0" err="1" smtClean="0"/>
              <a:t>Mardonius</a:t>
            </a:r>
            <a:r>
              <a:rPr lang="en-GB" sz="2400" dirty="0" smtClean="0"/>
              <a:t> was left behind with a Persian army to try and complete the conquest of Greece.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 smtClean="0"/>
              <a:t>In 479BC the </a:t>
            </a:r>
            <a:r>
              <a:rPr lang="en-GB" sz="2400" b="1" dirty="0" smtClean="0">
                <a:solidFill>
                  <a:srgbClr val="FF0000"/>
                </a:solidFill>
              </a:rPr>
              <a:t>final battle of the 2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nd</a:t>
            </a:r>
            <a:r>
              <a:rPr lang="en-GB" sz="2400" b="1" dirty="0" smtClean="0">
                <a:solidFill>
                  <a:srgbClr val="FF0000"/>
                </a:solidFill>
              </a:rPr>
              <a:t> Greco-Persian war took place between </a:t>
            </a:r>
            <a:r>
              <a:rPr lang="en-GB" sz="2400" b="1" dirty="0" err="1" smtClean="0">
                <a:solidFill>
                  <a:srgbClr val="FF0000"/>
                </a:solidFill>
              </a:rPr>
              <a:t>Mardonius</a:t>
            </a:r>
            <a:r>
              <a:rPr lang="en-GB" sz="2400" b="1" dirty="0" smtClean="0">
                <a:solidFill>
                  <a:srgbClr val="FF0000"/>
                </a:solidFill>
              </a:rPr>
              <a:t>’ Persian force and the Greeks at Plataea</a:t>
            </a:r>
            <a:r>
              <a:rPr lang="en-GB" sz="2400" dirty="0" smtClean="0"/>
              <a:t>. The Persians were crushed and </a:t>
            </a:r>
            <a:r>
              <a:rPr lang="en-GB" sz="2400" dirty="0" err="1" smtClean="0"/>
              <a:t>Mardonius</a:t>
            </a:r>
            <a:r>
              <a:rPr lang="en-GB" sz="2400" dirty="0" smtClean="0"/>
              <a:t> was killed. 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 smtClean="0"/>
              <a:t>After their victory the </a:t>
            </a:r>
            <a:r>
              <a:rPr lang="en-GB" sz="2400" b="1" dirty="0" smtClean="0">
                <a:solidFill>
                  <a:srgbClr val="FF0000"/>
                </a:solidFill>
              </a:rPr>
              <a:t>Greeks formed the Delian League</a:t>
            </a:r>
            <a:r>
              <a:rPr lang="en-GB" sz="2400" dirty="0" smtClean="0"/>
              <a:t>. This was an alliance to protect against another Persian invasion led by the Athenians. 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 smtClean="0"/>
              <a:t>In fact the </a:t>
            </a:r>
            <a:r>
              <a:rPr lang="en-GB" sz="2400" b="1" dirty="0" smtClean="0">
                <a:solidFill>
                  <a:srgbClr val="FF0000"/>
                </a:solidFill>
              </a:rPr>
              <a:t>Delian League took the fight to the Persian Empire </a:t>
            </a:r>
            <a:r>
              <a:rPr lang="en-GB" sz="2400" dirty="0" smtClean="0"/>
              <a:t>and won some victories against them at places like the Hellespont, Thrace and Cyprus.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06788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battle of Eurymed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7" t="33848" r="32316" b="33988"/>
          <a:stretch/>
        </p:blipFill>
        <p:spPr bwMode="auto">
          <a:xfrm>
            <a:off x="211025" y="1299727"/>
            <a:ext cx="3182903" cy="294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3999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b="1" u="sng" dirty="0" smtClean="0"/>
              <a:t>Battle of </a:t>
            </a:r>
            <a:r>
              <a:rPr lang="en-GB" sz="3600" b="1" u="sng" dirty="0" err="1" smtClean="0"/>
              <a:t>Eurymedon</a:t>
            </a:r>
            <a:r>
              <a:rPr lang="en-GB" sz="3600" b="1" u="sng" dirty="0" smtClean="0"/>
              <a:t> c.466</a:t>
            </a:r>
            <a:endParaRPr lang="en-GB" sz="36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295107"/>
            <a:ext cx="4572000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THE GREEKS</a:t>
            </a:r>
          </a:p>
          <a:p>
            <a:pPr algn="ctr"/>
            <a:r>
              <a:rPr lang="en-GB" sz="2400" dirty="0" smtClean="0"/>
              <a:t>The Delian League</a:t>
            </a:r>
          </a:p>
          <a:p>
            <a:pPr algn="ctr"/>
            <a:r>
              <a:rPr lang="en-GB" sz="2400" dirty="0" smtClean="0"/>
              <a:t>Led by </a:t>
            </a:r>
            <a:r>
              <a:rPr lang="en-GB" sz="2400" b="1" dirty="0" smtClean="0"/>
              <a:t>Cimon</a:t>
            </a:r>
          </a:p>
          <a:p>
            <a:pPr algn="ctr"/>
            <a:r>
              <a:rPr lang="en-GB" sz="2400" dirty="0" smtClean="0"/>
              <a:t>200 triremes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602719" y="5295107"/>
            <a:ext cx="4572000" cy="15696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THE PERSIANS</a:t>
            </a:r>
          </a:p>
          <a:p>
            <a:pPr algn="ctr"/>
            <a:r>
              <a:rPr lang="en-GB" sz="2400" dirty="0" smtClean="0"/>
              <a:t>Led by generals and satraps</a:t>
            </a:r>
          </a:p>
          <a:p>
            <a:pPr algn="ctr"/>
            <a:r>
              <a:rPr lang="en-GB" sz="2400" b="1" dirty="0" smtClean="0"/>
              <a:t>Xerxes</a:t>
            </a:r>
            <a:r>
              <a:rPr lang="en-GB" sz="2400" dirty="0" smtClean="0"/>
              <a:t> was not present</a:t>
            </a:r>
          </a:p>
          <a:p>
            <a:pPr algn="ctr"/>
            <a:r>
              <a:rPr lang="en-GB" sz="2400" dirty="0" smtClean="0"/>
              <a:t>Up to 350 triremes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41691" y="739338"/>
            <a:ext cx="544776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</a:t>
            </a:r>
            <a:r>
              <a:rPr lang="en-GB" sz="2000" dirty="0"/>
              <a:t>Athenian admiral Cimon defeated the Persians in c.468 in a double battle. During the day, he defeated the Persian navy at the estuary of the </a:t>
            </a:r>
            <a:r>
              <a:rPr lang="en-GB" sz="2000" dirty="0" err="1"/>
              <a:t>Eurymedon</a:t>
            </a:r>
            <a:r>
              <a:rPr lang="en-GB" sz="2000" dirty="0"/>
              <a:t> (near </a:t>
            </a:r>
            <a:r>
              <a:rPr lang="en-GB" sz="2000" dirty="0" err="1"/>
              <a:t>Aspendus</a:t>
            </a:r>
            <a:r>
              <a:rPr lang="en-GB" sz="2000" dirty="0"/>
              <a:t>) and during the night, he unexpectedly attacked the camp of his enemies</a:t>
            </a:r>
            <a:r>
              <a:rPr lang="en-GB" sz="2000" dirty="0" smtClean="0"/>
              <a:t>.</a:t>
            </a:r>
          </a:p>
          <a:p>
            <a:endParaRPr lang="en-GB" sz="2000" dirty="0" smtClean="0"/>
          </a:p>
          <a:p>
            <a:r>
              <a:rPr lang="en-GB" sz="2000" dirty="0" smtClean="0"/>
              <a:t>At </a:t>
            </a:r>
            <a:r>
              <a:rPr lang="en-GB" sz="2000" dirty="0"/>
              <a:t>the Persian court, the news of the defeat created great unrest, and if we are to believe the Greek historian Diodorus, king Xerxes was murdered as a consequence of his army's defeat</a:t>
            </a:r>
            <a:r>
              <a:rPr lang="en-GB" sz="2000" dirty="0" smtClean="0"/>
              <a:t>.</a:t>
            </a:r>
          </a:p>
          <a:p>
            <a:endParaRPr lang="en-GB" sz="2000" dirty="0" smtClean="0"/>
          </a:p>
          <a:p>
            <a:r>
              <a:rPr lang="en-GB" sz="2000" dirty="0" smtClean="0"/>
              <a:t>However, this </a:t>
            </a:r>
            <a:r>
              <a:rPr lang="en-GB" sz="2000" dirty="0"/>
              <a:t>is impossible (he died three years later), but it was an important event nonetheless.</a:t>
            </a:r>
          </a:p>
        </p:txBody>
      </p:sp>
    </p:spTree>
    <p:extLst>
      <p:ext uri="{BB962C8B-B14F-4D97-AF65-F5344CB8AC3E}">
        <p14:creationId xmlns:p14="http://schemas.microsoft.com/office/powerpoint/2010/main" val="1949887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1217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sz="6000" b="1" u="sng" dirty="0" smtClean="0"/>
              <a:t>Task 2 - </a:t>
            </a:r>
            <a:r>
              <a:rPr lang="en-GB" sz="6000" b="1" u="sng" dirty="0" err="1" smtClean="0"/>
              <a:t>Eurymedon</a:t>
            </a:r>
            <a:endParaRPr lang="en-GB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293" y="908634"/>
            <a:ext cx="8747170" cy="4729721"/>
          </a:xfrm>
        </p:spPr>
        <p:txBody>
          <a:bodyPr/>
          <a:lstStyle/>
          <a:p>
            <a:r>
              <a:rPr lang="en-GB" dirty="0" smtClean="0"/>
              <a:t>Use the OCR textbook p62-63. Answer the following questions;</a:t>
            </a:r>
          </a:p>
          <a:p>
            <a:pPr marL="457200" indent="-457200" algn="just">
              <a:buAutoNum type="arabicParenR"/>
            </a:pPr>
            <a:r>
              <a:rPr lang="en-GB" sz="2400" dirty="0" smtClean="0"/>
              <a:t>Who does the historian credit with the Greek victory at </a:t>
            </a:r>
            <a:r>
              <a:rPr lang="en-GB" sz="2400" dirty="0" err="1" smtClean="0"/>
              <a:t>Eurymedon</a:t>
            </a:r>
            <a:r>
              <a:rPr lang="en-GB" sz="2400" dirty="0" smtClean="0"/>
              <a:t>?</a:t>
            </a:r>
          </a:p>
          <a:p>
            <a:pPr marL="457200" indent="-457200" algn="just">
              <a:buAutoNum type="arabicParenR"/>
            </a:pPr>
            <a:r>
              <a:rPr lang="en-GB" sz="2400" dirty="0" smtClean="0"/>
              <a:t>What are the problems with the other 2 sources about the Battle of </a:t>
            </a:r>
            <a:r>
              <a:rPr lang="en-GB" sz="2400" dirty="0" err="1" smtClean="0"/>
              <a:t>Eurymedon</a:t>
            </a:r>
            <a:r>
              <a:rPr lang="en-GB" sz="2400" dirty="0" smtClean="0"/>
              <a:t>?</a:t>
            </a:r>
          </a:p>
          <a:p>
            <a:pPr marL="457200" indent="-457200" algn="just">
              <a:buAutoNum type="arabicParenR"/>
            </a:pPr>
            <a:r>
              <a:rPr lang="en-GB" sz="2400" dirty="0" smtClean="0"/>
              <a:t>Why does Plutarch claim the battle was an important one?</a:t>
            </a:r>
          </a:p>
          <a:p>
            <a:pPr marL="457200" indent="-457200" algn="just">
              <a:buAutoNum type="arabicParenR"/>
            </a:pPr>
            <a:r>
              <a:rPr lang="en-GB" sz="2400" dirty="0" smtClean="0"/>
              <a:t>Why do you think the Persians never threatened Greece or its islands after the battle?</a:t>
            </a:r>
          </a:p>
          <a:p>
            <a:pPr marL="457200" indent="-457200" algn="just">
              <a:buAutoNum type="arabicParenR"/>
            </a:pPr>
            <a:r>
              <a:rPr lang="en-GB" sz="2400" dirty="0" smtClean="0"/>
              <a:t>When did Xerxes die and what did his successor decide to do? 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12878" y="5608749"/>
            <a:ext cx="9144000" cy="124925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 smtClean="0"/>
              <a:t>CHALLENGE</a:t>
            </a:r>
            <a:r>
              <a:rPr lang="en-GB" sz="2400" dirty="0" smtClean="0"/>
              <a:t>: Salamis was a more significant battle than </a:t>
            </a:r>
            <a:r>
              <a:rPr lang="en-GB" sz="2400" dirty="0" err="1" smtClean="0"/>
              <a:t>Eurymedon</a:t>
            </a:r>
            <a:r>
              <a:rPr lang="en-GB" sz="2400" dirty="0" smtClean="0"/>
              <a:t>, in terms of deciding the failures of the Persians in their war against Greece. How far do you agree with this statement?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74062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7582" y="-6256"/>
            <a:ext cx="9181582" cy="67595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b="1" u="sng" dirty="0" smtClean="0"/>
              <a:t>Task 3 – Xerxes in Greece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267" y="772733"/>
            <a:ext cx="8761884" cy="462351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Xerxes’ attempts to take Greece have included a number of key events; bridging the Hellespont, battle of Thermopylae, Sacking of Athens, battle of Salamis, his fleeing back to Persia and battle of </a:t>
            </a:r>
            <a:r>
              <a:rPr lang="en-GB" dirty="0" err="1" smtClean="0"/>
              <a:t>Eurymedon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b="1" u="sng" dirty="0" smtClean="0"/>
              <a:t>TASK</a:t>
            </a:r>
            <a:r>
              <a:rPr lang="en-GB" dirty="0" smtClean="0"/>
              <a:t>: create a 5-stage board accounting the Xerxes’s actions in Greece.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738944"/>
            <a:ext cx="9144000" cy="31085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CHALLENGE:</a:t>
            </a:r>
            <a:r>
              <a:rPr lang="en-GB" sz="2800" b="1" i="1" dirty="0" smtClean="0"/>
              <a:t> EXPLAIN why </a:t>
            </a:r>
            <a:r>
              <a:rPr lang="en-GB" sz="2800" b="1" i="1" dirty="0"/>
              <a:t>had Xerxes failed to conquer Greece</a:t>
            </a:r>
            <a:r>
              <a:rPr lang="en-GB" sz="2800" b="1" i="1" dirty="0" smtClean="0"/>
              <a:t>?</a:t>
            </a:r>
          </a:p>
          <a:p>
            <a:pPr algn="ctr"/>
            <a:r>
              <a:rPr lang="en-GB" sz="2800" dirty="0"/>
              <a:t>THINK ABOUT: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GB" sz="2800" b="1" dirty="0">
                <a:solidFill>
                  <a:srgbClr val="FF0000"/>
                </a:solidFill>
              </a:rPr>
              <a:t>Problems with Xerxes’ leadership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GB" sz="2800" b="1" dirty="0">
                <a:solidFill>
                  <a:srgbClr val="0070C0"/>
                </a:solidFill>
              </a:rPr>
              <a:t>Issues within the Persian military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GB" sz="2800" b="1" dirty="0">
                <a:solidFill>
                  <a:srgbClr val="00B050"/>
                </a:solidFill>
              </a:rPr>
              <a:t>The role of Greek leaders like Leonidas and Themistocles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GB" sz="2800" b="1" dirty="0">
                <a:solidFill>
                  <a:srgbClr val="7030A0"/>
                </a:solidFill>
              </a:rPr>
              <a:t>Any other factors you think were </a:t>
            </a:r>
            <a:r>
              <a:rPr lang="en-GB" sz="2800" b="1" dirty="0" smtClean="0">
                <a:solidFill>
                  <a:srgbClr val="7030A0"/>
                </a:solidFill>
              </a:rPr>
              <a:t>important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84058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93183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05164"/>
            <a:ext cx="7886700" cy="4351338"/>
          </a:xfrm>
        </p:spPr>
        <p:txBody>
          <a:bodyPr/>
          <a:lstStyle/>
          <a:p>
            <a:r>
              <a:rPr lang="en-GB" dirty="0" smtClean="0"/>
              <a:t>Who was the greatest Persian king militarily?</a:t>
            </a:r>
          </a:p>
          <a:p>
            <a:pPr algn="just"/>
            <a:r>
              <a:rPr lang="en-GB" dirty="0" smtClean="0"/>
              <a:t>Who was the greatest Persian king in terms of ruling his empire effectively?</a:t>
            </a:r>
          </a:p>
          <a:p>
            <a:pPr algn="just"/>
            <a:r>
              <a:rPr lang="en-GB" dirty="0" smtClean="0"/>
              <a:t>Who was the greatest Persian king in terms of keeping his subjects happy?</a:t>
            </a:r>
          </a:p>
          <a:p>
            <a:endParaRPr lang="en-GB" dirty="0"/>
          </a:p>
        </p:txBody>
      </p:sp>
      <p:pic>
        <p:nvPicPr>
          <p:cNvPr id="2050" name="Picture 2" descr="Image result for king cyr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6383"/>
            <a:ext cx="2331076" cy="320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136575"/>
            <a:ext cx="2331076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CYRUS</a:t>
            </a:r>
            <a:endParaRPr lang="en-GB" sz="2400" b="1" dirty="0"/>
          </a:p>
        </p:txBody>
      </p:sp>
      <p:pic>
        <p:nvPicPr>
          <p:cNvPr id="2052" name="Picture 4" descr="Image result for king cambyses 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076" y="2962141"/>
            <a:ext cx="2485623" cy="318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21417" y="6130136"/>
            <a:ext cx="2441754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CAMBYSES</a:t>
            </a:r>
            <a:endParaRPr lang="en-GB" sz="2400" b="1" dirty="0"/>
          </a:p>
        </p:txBody>
      </p:sp>
      <p:pic>
        <p:nvPicPr>
          <p:cNvPr id="2054" name="Picture 6" descr="Image result for KING DARI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678" y="2962141"/>
            <a:ext cx="2144332" cy="320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44657" y="6136575"/>
            <a:ext cx="2216373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DARIUS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25010" y="6130135"/>
            <a:ext cx="2216373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XERXES</a:t>
            </a:r>
            <a:endParaRPr lang="en-GB" sz="2400" b="1" dirty="0"/>
          </a:p>
        </p:txBody>
      </p:sp>
      <p:sp>
        <p:nvSpPr>
          <p:cNvPr id="5" name="AutoShape 8" descr="Image result for XERX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8" name="Picture 10" descr="Image result for XERX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010" y="2949262"/>
            <a:ext cx="2218990" cy="321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17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512</TotalTime>
  <Words>687</Words>
  <Application>Microsoft Macintosh PowerPoint</Application>
  <PresentationFormat>On-screen Show (4:3)</PresentationFormat>
  <Paragraphs>66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 2 - Eurymedon</vt:lpstr>
      <vt:lpstr>Task 3 – Xerxes in Greece</vt:lpstr>
      <vt:lpstr>Plenary</vt:lpstr>
    </vt:vector>
  </TitlesOfParts>
  <Company>Aldridge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Kolaric A</dc:creator>
  <cp:lastModifiedBy>Michael Scott</cp:lastModifiedBy>
  <cp:revision>44</cp:revision>
  <dcterms:created xsi:type="dcterms:W3CDTF">2018-01-26T09:51:59Z</dcterms:created>
  <dcterms:modified xsi:type="dcterms:W3CDTF">2020-02-27T11:58:24Z</dcterms:modified>
</cp:coreProperties>
</file>