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22"/>
  </p:notesMasterIdLst>
  <p:sldIdLst>
    <p:sldId id="305" r:id="rId5"/>
    <p:sldId id="311" r:id="rId6"/>
    <p:sldId id="312" r:id="rId7"/>
    <p:sldId id="314" r:id="rId8"/>
    <p:sldId id="317" r:id="rId9"/>
    <p:sldId id="326" r:id="rId10"/>
    <p:sldId id="332" r:id="rId11"/>
    <p:sldId id="334" r:id="rId12"/>
    <p:sldId id="320" r:id="rId13"/>
    <p:sldId id="321" r:id="rId14"/>
    <p:sldId id="329" r:id="rId15"/>
    <p:sldId id="330" r:id="rId16"/>
    <p:sldId id="328" r:id="rId17"/>
    <p:sldId id="318" r:id="rId18"/>
    <p:sldId id="333" r:id="rId19"/>
    <p:sldId id="315" r:id="rId20"/>
    <p:sldId id="31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BC7AB2-F0C1-4F5A-BF6F-66792571F05D}" v="256" dt="2020-06-29T12:44:30.2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368" autoAdjust="0"/>
    <p:restoredTop sz="94619" autoAdjust="0"/>
  </p:normalViewPr>
  <p:slideViewPr>
    <p:cSldViewPr snapToGrid="0">
      <p:cViewPr varScale="1">
        <p:scale>
          <a:sx n="143" d="100"/>
          <a:sy n="143" d="100"/>
        </p:scale>
        <p:origin x="-128" y="-4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28" Type="http://schemas.microsoft.com/office/2015/10/relationships/revisionInfo" Target="revisionInfo.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2194AD-BC1D-40A5-8061-74ED970CF0EC}" type="doc">
      <dgm:prSet loTypeId="urn:microsoft.com/office/officeart/2016/7/layout/HexagonTimeline" loCatId="process" qsTypeId="urn:microsoft.com/office/officeart/2005/8/quickstyle/simple4" qsCatId="simple" csTypeId="urn:microsoft.com/office/officeart/2005/8/colors/accent1_2" csCatId="accent1" phldr="1"/>
      <dgm:spPr/>
      <dgm:t>
        <a:bodyPr/>
        <a:lstStyle/>
        <a:p>
          <a:endParaRPr lang="en-US"/>
        </a:p>
      </dgm:t>
    </dgm:pt>
    <dgm:pt modelId="{470436C2-AB8C-44D2-A601-D202EF28CAB9}">
      <dgm:prSet custT="1"/>
      <dgm:spPr/>
      <dgm:t>
        <a:bodyPr/>
        <a:lstStyle/>
        <a:p>
          <a:r>
            <a:rPr lang="en-US" sz="2000" dirty="0"/>
            <a:t>Context</a:t>
          </a:r>
          <a:endParaRPr lang="en-US" sz="1200" dirty="0"/>
        </a:p>
      </dgm:t>
    </dgm:pt>
    <dgm:pt modelId="{5730B730-F013-48B6-BBEF-5A501064EB00}" type="parTrans" cxnId="{F942B8C5-7323-42C5-81E3-24148E3D8472}">
      <dgm:prSet/>
      <dgm:spPr/>
      <dgm:t>
        <a:bodyPr/>
        <a:lstStyle/>
        <a:p>
          <a:endParaRPr lang="en-US"/>
        </a:p>
      </dgm:t>
    </dgm:pt>
    <dgm:pt modelId="{2125FE7A-30E1-4461-8054-0105ED556DC5}" type="sibTrans" cxnId="{F942B8C5-7323-42C5-81E3-24148E3D8472}">
      <dgm:prSet/>
      <dgm:spPr/>
      <dgm:t>
        <a:bodyPr/>
        <a:lstStyle/>
        <a:p>
          <a:endParaRPr lang="en-US"/>
        </a:p>
      </dgm:t>
    </dgm:pt>
    <dgm:pt modelId="{FA711432-52FF-449A-96AC-E9B964DAEC35}">
      <dgm:prSet/>
      <dgm:spPr/>
      <dgm:t>
        <a:bodyPr/>
        <a:lstStyle/>
        <a:p>
          <a:pPr algn="l"/>
          <a:r>
            <a:rPr lang="en-US" baseline="0" dirty="0"/>
            <a:t>Outlining the role of the Women in antiquity</a:t>
          </a:r>
          <a:endParaRPr lang="en-US" dirty="0"/>
        </a:p>
      </dgm:t>
    </dgm:pt>
    <dgm:pt modelId="{548254CE-91A1-47E3-A412-38531D7A795D}" type="parTrans" cxnId="{517CB325-62EC-4E0E-91C0-0C1B58BB5F0A}">
      <dgm:prSet/>
      <dgm:spPr/>
      <dgm:t>
        <a:bodyPr/>
        <a:lstStyle/>
        <a:p>
          <a:endParaRPr lang="en-US"/>
        </a:p>
      </dgm:t>
    </dgm:pt>
    <dgm:pt modelId="{C416A550-A52D-406F-B186-5FDD3F472F71}" type="sibTrans" cxnId="{517CB325-62EC-4E0E-91C0-0C1B58BB5F0A}">
      <dgm:prSet/>
      <dgm:spPr/>
      <dgm:t>
        <a:bodyPr/>
        <a:lstStyle/>
        <a:p>
          <a:endParaRPr lang="en-US"/>
        </a:p>
      </dgm:t>
    </dgm:pt>
    <dgm:pt modelId="{784C4D9C-6BD9-46A6-818E-2F9E32A0005D}">
      <dgm:prSet custT="1"/>
      <dgm:spPr/>
      <dgm:t>
        <a:bodyPr/>
        <a:lstStyle/>
        <a:p>
          <a:r>
            <a:rPr lang="en-US" sz="2000" dirty="0"/>
            <a:t>Activities</a:t>
          </a:r>
          <a:r>
            <a:rPr lang="en-US" sz="1200" dirty="0"/>
            <a:t> </a:t>
          </a:r>
        </a:p>
      </dgm:t>
    </dgm:pt>
    <dgm:pt modelId="{8A955203-16FE-4E4A-A198-0745DE545A9D}" type="parTrans" cxnId="{46802EFC-9BBB-47EF-8ED9-9055FA2CDFB1}">
      <dgm:prSet/>
      <dgm:spPr/>
      <dgm:t>
        <a:bodyPr/>
        <a:lstStyle/>
        <a:p>
          <a:endParaRPr lang="en-US"/>
        </a:p>
      </dgm:t>
    </dgm:pt>
    <dgm:pt modelId="{C821C06E-AE69-427E-BAC3-DD095C5F5DE2}" type="sibTrans" cxnId="{46802EFC-9BBB-47EF-8ED9-9055FA2CDFB1}">
      <dgm:prSet/>
      <dgm:spPr/>
      <dgm:t>
        <a:bodyPr/>
        <a:lstStyle/>
        <a:p>
          <a:endParaRPr lang="en-US"/>
        </a:p>
      </dgm:t>
    </dgm:pt>
    <dgm:pt modelId="{D0A82FB8-1752-4D6F-8410-65D45BE9561E}">
      <dgm:prSet/>
      <dgm:spPr/>
      <dgm:t>
        <a:bodyPr/>
        <a:lstStyle/>
        <a:p>
          <a:pPr algn="l"/>
          <a:r>
            <a:rPr lang="en-US" dirty="0"/>
            <a:t>1) Design your own vessel (Aryballos)</a:t>
          </a:r>
        </a:p>
        <a:p>
          <a:pPr algn="l"/>
          <a:r>
            <a:rPr lang="en-US" dirty="0"/>
            <a:t>2) Engagement Quiz</a:t>
          </a:r>
        </a:p>
      </dgm:t>
    </dgm:pt>
    <dgm:pt modelId="{61919C9B-67C1-4818-8B22-371F0349AF0B}" type="parTrans" cxnId="{652564C5-1C9F-4165-825D-2B5E369E9B08}">
      <dgm:prSet/>
      <dgm:spPr/>
      <dgm:t>
        <a:bodyPr/>
        <a:lstStyle/>
        <a:p>
          <a:endParaRPr lang="en-US"/>
        </a:p>
      </dgm:t>
    </dgm:pt>
    <dgm:pt modelId="{BC71044F-3945-4433-9507-0F1DA1FDC91A}" type="sibTrans" cxnId="{652564C5-1C9F-4165-825D-2B5E369E9B08}">
      <dgm:prSet/>
      <dgm:spPr/>
      <dgm:t>
        <a:bodyPr/>
        <a:lstStyle/>
        <a:p>
          <a:endParaRPr lang="en-US"/>
        </a:p>
      </dgm:t>
    </dgm:pt>
    <dgm:pt modelId="{2B69C150-C962-46ED-A032-6DFF25CF63C4}">
      <dgm:prSet custT="1"/>
      <dgm:spPr/>
      <dgm:t>
        <a:bodyPr/>
        <a:lstStyle/>
        <a:p>
          <a:r>
            <a:rPr lang="en-US" sz="2000" dirty="0"/>
            <a:t>Object Handling</a:t>
          </a:r>
        </a:p>
      </dgm:t>
    </dgm:pt>
    <dgm:pt modelId="{985FED35-869E-42B1-BCFA-A365B4BDACEE}" type="parTrans" cxnId="{32E6360B-3755-4D38-8AB6-CAC505AB303E}">
      <dgm:prSet/>
      <dgm:spPr/>
      <dgm:t>
        <a:bodyPr/>
        <a:lstStyle/>
        <a:p>
          <a:endParaRPr lang="en-US"/>
        </a:p>
      </dgm:t>
    </dgm:pt>
    <dgm:pt modelId="{C2F2AFDD-9240-4783-9934-D9D85FC72453}" type="sibTrans" cxnId="{32E6360B-3755-4D38-8AB6-CAC505AB303E}">
      <dgm:prSet/>
      <dgm:spPr/>
      <dgm:t>
        <a:bodyPr/>
        <a:lstStyle/>
        <a:p>
          <a:endParaRPr lang="en-US"/>
        </a:p>
      </dgm:t>
    </dgm:pt>
    <dgm:pt modelId="{F8C565CB-F02F-49DD-8F1A-E2D32306B445}">
      <dgm:prSet/>
      <dgm:spPr/>
      <dgm:t>
        <a:bodyPr/>
        <a:lstStyle/>
        <a:p>
          <a:r>
            <a:rPr lang="en-US" dirty="0"/>
            <a:t>Guided object handling with discussion. </a:t>
          </a:r>
        </a:p>
      </dgm:t>
    </dgm:pt>
    <dgm:pt modelId="{116086E4-3DA2-4410-9B39-9F62847B9BDE}" type="parTrans" cxnId="{ADD64242-AC47-4D8E-B6CF-E68B6EBBE21C}">
      <dgm:prSet/>
      <dgm:spPr/>
      <dgm:t>
        <a:bodyPr/>
        <a:lstStyle/>
        <a:p>
          <a:endParaRPr lang="en-US"/>
        </a:p>
      </dgm:t>
    </dgm:pt>
    <dgm:pt modelId="{CF4455B3-6B7C-4013-9023-23B5421D7AF5}" type="sibTrans" cxnId="{ADD64242-AC47-4D8E-B6CF-E68B6EBBE21C}">
      <dgm:prSet/>
      <dgm:spPr/>
      <dgm:t>
        <a:bodyPr/>
        <a:lstStyle/>
        <a:p>
          <a:endParaRPr lang="en-US"/>
        </a:p>
      </dgm:t>
    </dgm:pt>
    <dgm:pt modelId="{CF9C7F8B-ACA5-4AF8-A08B-0E80CF03A32B}" type="pres">
      <dgm:prSet presAssocID="{B52194AD-BC1D-40A5-8061-74ED970CF0EC}" presName="Name0" presStyleCnt="0">
        <dgm:presLayoutVars>
          <dgm:chMax/>
          <dgm:chPref/>
          <dgm:animLvl val="lvl"/>
        </dgm:presLayoutVars>
      </dgm:prSet>
      <dgm:spPr/>
      <dgm:t>
        <a:bodyPr/>
        <a:lstStyle/>
        <a:p>
          <a:endParaRPr lang="en-US"/>
        </a:p>
      </dgm:t>
    </dgm:pt>
    <dgm:pt modelId="{33687FA3-D696-4D05-A921-E657360E9153}" type="pres">
      <dgm:prSet presAssocID="{470436C2-AB8C-44D2-A601-D202EF28CAB9}" presName="composite" presStyleCnt="0"/>
      <dgm:spPr/>
    </dgm:pt>
    <dgm:pt modelId="{28B7E585-1DEC-4555-8326-DC322CE6A0D9}" type="pres">
      <dgm:prSet presAssocID="{470436C2-AB8C-44D2-A601-D202EF28CAB9}" presName="Parent1" presStyleLbl="alignNode1" presStyleIdx="0" presStyleCnt="3">
        <dgm:presLayoutVars>
          <dgm:chMax val="1"/>
          <dgm:chPref val="1"/>
          <dgm:bulletEnabled val="1"/>
        </dgm:presLayoutVars>
      </dgm:prSet>
      <dgm:spPr/>
      <dgm:t>
        <a:bodyPr/>
        <a:lstStyle/>
        <a:p>
          <a:endParaRPr lang="en-US"/>
        </a:p>
      </dgm:t>
    </dgm:pt>
    <dgm:pt modelId="{E6B3F149-FD9C-4184-B517-50DE17DC9F42}" type="pres">
      <dgm:prSet presAssocID="{470436C2-AB8C-44D2-A601-D202EF28CAB9}" presName="Childtext1" presStyleLbl="revTx" presStyleIdx="0" presStyleCnt="3">
        <dgm:presLayoutVars>
          <dgm:chMax val="0"/>
          <dgm:chPref val="0"/>
          <dgm:bulletEnabled/>
        </dgm:presLayoutVars>
      </dgm:prSet>
      <dgm:spPr/>
      <dgm:t>
        <a:bodyPr/>
        <a:lstStyle/>
        <a:p>
          <a:endParaRPr lang="en-US"/>
        </a:p>
      </dgm:t>
    </dgm:pt>
    <dgm:pt modelId="{9A3567F5-3505-4A84-B150-84541A114DAE}" type="pres">
      <dgm:prSet presAssocID="{470436C2-AB8C-44D2-A601-D202EF28CAB9}" presName="ConnectLine" presStyleLbl="sibTrans1D1" presStyleIdx="0" presStyleCnt="3"/>
      <dgm:spPr>
        <a:noFill/>
        <a:ln w="12700" cap="rnd" cmpd="sng" algn="ctr">
          <a:solidFill>
            <a:schemeClr val="accent1">
              <a:hueOff val="0"/>
              <a:satOff val="0"/>
              <a:lumOff val="0"/>
              <a:alphaOff val="0"/>
            </a:schemeClr>
          </a:solidFill>
          <a:prstDash val="dash"/>
        </a:ln>
        <a:effectLst/>
      </dgm:spPr>
    </dgm:pt>
    <dgm:pt modelId="{3C2BEDA3-A6CB-4551-9245-20E856721676}" type="pres">
      <dgm:prSet presAssocID="{470436C2-AB8C-44D2-A601-D202EF28CAB9}" presName="ConnectLineEnd" presStyleLbl="node1" presStyleIdx="0" presStyleCnt="3"/>
      <dgm:spPr/>
    </dgm:pt>
    <dgm:pt modelId="{C300CFD9-A852-4630-9F5A-D9052EC40FAA}" type="pres">
      <dgm:prSet presAssocID="{470436C2-AB8C-44D2-A601-D202EF28CAB9}" presName="EmptyPane" presStyleCnt="0"/>
      <dgm:spPr/>
    </dgm:pt>
    <dgm:pt modelId="{89A522A2-C968-4BB0-AA0D-5C276045D013}" type="pres">
      <dgm:prSet presAssocID="{2125FE7A-30E1-4461-8054-0105ED556DC5}" presName="spaceBetweenRectangles" presStyleLbl="fgAcc1" presStyleIdx="0" presStyleCnt="2"/>
      <dgm:spPr/>
    </dgm:pt>
    <dgm:pt modelId="{3F8C7F44-0E39-4E64-AFA3-81ED9F564258}" type="pres">
      <dgm:prSet presAssocID="{784C4D9C-6BD9-46A6-818E-2F9E32A0005D}" presName="composite" presStyleCnt="0"/>
      <dgm:spPr/>
    </dgm:pt>
    <dgm:pt modelId="{8EAC610B-FC2D-4E66-A096-2E23A75E8CE6}" type="pres">
      <dgm:prSet presAssocID="{784C4D9C-6BD9-46A6-818E-2F9E32A0005D}" presName="Parent1" presStyleLbl="alignNode1" presStyleIdx="1" presStyleCnt="3">
        <dgm:presLayoutVars>
          <dgm:chMax val="1"/>
          <dgm:chPref val="1"/>
          <dgm:bulletEnabled val="1"/>
        </dgm:presLayoutVars>
      </dgm:prSet>
      <dgm:spPr/>
      <dgm:t>
        <a:bodyPr/>
        <a:lstStyle/>
        <a:p>
          <a:endParaRPr lang="en-US"/>
        </a:p>
      </dgm:t>
    </dgm:pt>
    <dgm:pt modelId="{4EBF67CA-7B13-4FE6-A5D4-F2B5DBB8EF10}" type="pres">
      <dgm:prSet presAssocID="{784C4D9C-6BD9-46A6-818E-2F9E32A0005D}" presName="Childtext1" presStyleLbl="revTx" presStyleIdx="1" presStyleCnt="3">
        <dgm:presLayoutVars>
          <dgm:chMax val="0"/>
          <dgm:chPref val="0"/>
          <dgm:bulletEnabled/>
        </dgm:presLayoutVars>
      </dgm:prSet>
      <dgm:spPr/>
      <dgm:t>
        <a:bodyPr/>
        <a:lstStyle/>
        <a:p>
          <a:endParaRPr lang="en-US"/>
        </a:p>
      </dgm:t>
    </dgm:pt>
    <dgm:pt modelId="{EF2BCF49-D21A-4CE2-AE95-81209766FB18}" type="pres">
      <dgm:prSet presAssocID="{784C4D9C-6BD9-46A6-818E-2F9E32A0005D}" presName="ConnectLine" presStyleLbl="sibTrans1D1" presStyleIdx="1" presStyleCnt="3"/>
      <dgm:spPr>
        <a:noFill/>
        <a:ln w="12700" cap="rnd" cmpd="sng" algn="ctr">
          <a:solidFill>
            <a:schemeClr val="accent1">
              <a:hueOff val="0"/>
              <a:satOff val="0"/>
              <a:lumOff val="0"/>
              <a:alphaOff val="0"/>
            </a:schemeClr>
          </a:solidFill>
          <a:prstDash val="dash"/>
        </a:ln>
        <a:effectLst/>
      </dgm:spPr>
    </dgm:pt>
    <dgm:pt modelId="{0CC65804-80E2-457A-A25B-A52705EE142F}" type="pres">
      <dgm:prSet presAssocID="{784C4D9C-6BD9-46A6-818E-2F9E32A0005D}" presName="ConnectLineEnd" presStyleLbl="node1" presStyleIdx="1" presStyleCnt="3"/>
      <dgm:spPr/>
    </dgm:pt>
    <dgm:pt modelId="{004F0C39-4635-43A3-8A4E-EA640B51ABF7}" type="pres">
      <dgm:prSet presAssocID="{784C4D9C-6BD9-46A6-818E-2F9E32A0005D}" presName="EmptyPane" presStyleCnt="0"/>
      <dgm:spPr/>
    </dgm:pt>
    <dgm:pt modelId="{61A8C36E-8A1B-40F2-AED1-4DCA68BADEF4}" type="pres">
      <dgm:prSet presAssocID="{C821C06E-AE69-427E-BAC3-DD095C5F5DE2}" presName="spaceBetweenRectangles" presStyleLbl="fgAcc1" presStyleIdx="1" presStyleCnt="2"/>
      <dgm:spPr/>
    </dgm:pt>
    <dgm:pt modelId="{25653124-9BAA-4AE1-8304-AA26FB2E3F53}" type="pres">
      <dgm:prSet presAssocID="{2B69C150-C962-46ED-A032-6DFF25CF63C4}" presName="composite" presStyleCnt="0"/>
      <dgm:spPr/>
    </dgm:pt>
    <dgm:pt modelId="{218458F2-C6C1-4CA1-95FD-E5E7768E5C6B}" type="pres">
      <dgm:prSet presAssocID="{2B69C150-C962-46ED-A032-6DFF25CF63C4}" presName="Parent1" presStyleLbl="alignNode1" presStyleIdx="2" presStyleCnt="3">
        <dgm:presLayoutVars>
          <dgm:chMax val="1"/>
          <dgm:chPref val="1"/>
          <dgm:bulletEnabled val="1"/>
        </dgm:presLayoutVars>
      </dgm:prSet>
      <dgm:spPr/>
      <dgm:t>
        <a:bodyPr/>
        <a:lstStyle/>
        <a:p>
          <a:endParaRPr lang="en-US"/>
        </a:p>
      </dgm:t>
    </dgm:pt>
    <dgm:pt modelId="{5401E5BC-5137-49E4-9201-53966AC64854}" type="pres">
      <dgm:prSet presAssocID="{2B69C150-C962-46ED-A032-6DFF25CF63C4}" presName="Childtext1" presStyleLbl="revTx" presStyleIdx="2" presStyleCnt="3">
        <dgm:presLayoutVars>
          <dgm:chMax val="0"/>
          <dgm:chPref val="0"/>
          <dgm:bulletEnabled/>
        </dgm:presLayoutVars>
      </dgm:prSet>
      <dgm:spPr/>
      <dgm:t>
        <a:bodyPr/>
        <a:lstStyle/>
        <a:p>
          <a:endParaRPr lang="en-US"/>
        </a:p>
      </dgm:t>
    </dgm:pt>
    <dgm:pt modelId="{74850E5A-A27F-4C49-B524-9BDA42FD5C7E}" type="pres">
      <dgm:prSet presAssocID="{2B69C150-C962-46ED-A032-6DFF25CF63C4}" presName="ConnectLine" presStyleLbl="sibTrans1D1" presStyleIdx="2" presStyleCnt="3"/>
      <dgm:spPr>
        <a:noFill/>
        <a:ln w="12700" cap="rnd" cmpd="sng" algn="ctr">
          <a:solidFill>
            <a:schemeClr val="accent1">
              <a:hueOff val="0"/>
              <a:satOff val="0"/>
              <a:lumOff val="0"/>
              <a:alphaOff val="0"/>
            </a:schemeClr>
          </a:solidFill>
          <a:prstDash val="dash"/>
        </a:ln>
        <a:effectLst/>
      </dgm:spPr>
    </dgm:pt>
    <dgm:pt modelId="{59A7864F-BA2A-4DE3-9F4E-36E9E79426E5}" type="pres">
      <dgm:prSet presAssocID="{2B69C150-C962-46ED-A032-6DFF25CF63C4}" presName="ConnectLineEnd" presStyleLbl="node1" presStyleIdx="2" presStyleCnt="3"/>
      <dgm:spPr/>
    </dgm:pt>
    <dgm:pt modelId="{EC21299B-726A-4025-B88D-0937A475202F}" type="pres">
      <dgm:prSet presAssocID="{2B69C150-C962-46ED-A032-6DFF25CF63C4}" presName="EmptyPane" presStyleCnt="0"/>
      <dgm:spPr/>
    </dgm:pt>
  </dgm:ptLst>
  <dgm:cxnLst>
    <dgm:cxn modelId="{517CB325-62EC-4E0E-91C0-0C1B58BB5F0A}" srcId="{470436C2-AB8C-44D2-A601-D202EF28CAB9}" destId="{FA711432-52FF-449A-96AC-E9B964DAEC35}" srcOrd="0" destOrd="0" parTransId="{548254CE-91A1-47E3-A412-38531D7A795D}" sibTransId="{C416A550-A52D-406F-B186-5FDD3F472F71}"/>
    <dgm:cxn modelId="{ADD64242-AC47-4D8E-B6CF-E68B6EBBE21C}" srcId="{2B69C150-C962-46ED-A032-6DFF25CF63C4}" destId="{F8C565CB-F02F-49DD-8F1A-E2D32306B445}" srcOrd="0" destOrd="0" parTransId="{116086E4-3DA2-4410-9B39-9F62847B9BDE}" sibTransId="{CF4455B3-6B7C-4013-9023-23B5421D7AF5}"/>
    <dgm:cxn modelId="{FEB8B378-063C-43BD-B48F-8704453FCE39}" type="presOf" srcId="{F8C565CB-F02F-49DD-8F1A-E2D32306B445}" destId="{5401E5BC-5137-49E4-9201-53966AC64854}" srcOrd="0" destOrd="0" presId="urn:microsoft.com/office/officeart/2016/7/layout/HexagonTimeline"/>
    <dgm:cxn modelId="{E68B4513-2346-4BC4-A736-5E30B7B2BE9E}" type="presOf" srcId="{D0A82FB8-1752-4D6F-8410-65D45BE9561E}" destId="{4EBF67CA-7B13-4FE6-A5D4-F2B5DBB8EF10}" srcOrd="0" destOrd="0" presId="urn:microsoft.com/office/officeart/2016/7/layout/HexagonTimeline"/>
    <dgm:cxn modelId="{A3808DBB-A8EC-4BF2-9D04-EECD876B6F64}" type="presOf" srcId="{470436C2-AB8C-44D2-A601-D202EF28CAB9}" destId="{28B7E585-1DEC-4555-8326-DC322CE6A0D9}" srcOrd="0" destOrd="0" presId="urn:microsoft.com/office/officeart/2016/7/layout/HexagonTimeline"/>
    <dgm:cxn modelId="{6FEBC895-0000-449D-9CFC-BE64F544A9B7}" type="presOf" srcId="{2B69C150-C962-46ED-A032-6DFF25CF63C4}" destId="{218458F2-C6C1-4CA1-95FD-E5E7768E5C6B}" srcOrd="0" destOrd="0" presId="urn:microsoft.com/office/officeart/2016/7/layout/HexagonTimeline"/>
    <dgm:cxn modelId="{652564C5-1C9F-4165-825D-2B5E369E9B08}" srcId="{784C4D9C-6BD9-46A6-818E-2F9E32A0005D}" destId="{D0A82FB8-1752-4D6F-8410-65D45BE9561E}" srcOrd="0" destOrd="0" parTransId="{61919C9B-67C1-4818-8B22-371F0349AF0B}" sibTransId="{BC71044F-3945-4433-9507-0F1DA1FDC91A}"/>
    <dgm:cxn modelId="{46802EFC-9BBB-47EF-8ED9-9055FA2CDFB1}" srcId="{B52194AD-BC1D-40A5-8061-74ED970CF0EC}" destId="{784C4D9C-6BD9-46A6-818E-2F9E32A0005D}" srcOrd="1" destOrd="0" parTransId="{8A955203-16FE-4E4A-A198-0745DE545A9D}" sibTransId="{C821C06E-AE69-427E-BAC3-DD095C5F5DE2}"/>
    <dgm:cxn modelId="{53019453-0969-41D9-8CC8-44ED82421A39}" type="presOf" srcId="{B52194AD-BC1D-40A5-8061-74ED970CF0EC}" destId="{CF9C7F8B-ACA5-4AF8-A08B-0E80CF03A32B}" srcOrd="0" destOrd="0" presId="urn:microsoft.com/office/officeart/2016/7/layout/HexagonTimeline"/>
    <dgm:cxn modelId="{F942B8C5-7323-42C5-81E3-24148E3D8472}" srcId="{B52194AD-BC1D-40A5-8061-74ED970CF0EC}" destId="{470436C2-AB8C-44D2-A601-D202EF28CAB9}" srcOrd="0" destOrd="0" parTransId="{5730B730-F013-48B6-BBEF-5A501064EB00}" sibTransId="{2125FE7A-30E1-4461-8054-0105ED556DC5}"/>
    <dgm:cxn modelId="{32E6360B-3755-4D38-8AB6-CAC505AB303E}" srcId="{B52194AD-BC1D-40A5-8061-74ED970CF0EC}" destId="{2B69C150-C962-46ED-A032-6DFF25CF63C4}" srcOrd="2" destOrd="0" parTransId="{985FED35-869E-42B1-BCFA-A365B4BDACEE}" sibTransId="{C2F2AFDD-9240-4783-9934-D9D85FC72453}"/>
    <dgm:cxn modelId="{7B132C82-C23B-42A3-ABBB-55E47E316820}" type="presOf" srcId="{784C4D9C-6BD9-46A6-818E-2F9E32A0005D}" destId="{8EAC610B-FC2D-4E66-A096-2E23A75E8CE6}" srcOrd="0" destOrd="0" presId="urn:microsoft.com/office/officeart/2016/7/layout/HexagonTimeline"/>
    <dgm:cxn modelId="{4E11AE7D-60F8-4533-9F07-C8EED28647B2}" type="presOf" srcId="{FA711432-52FF-449A-96AC-E9B964DAEC35}" destId="{E6B3F149-FD9C-4184-B517-50DE17DC9F42}" srcOrd="0" destOrd="0" presId="urn:microsoft.com/office/officeart/2016/7/layout/HexagonTimeline"/>
    <dgm:cxn modelId="{44ECAFA0-2169-46A1-8DEA-D62D887018A7}" type="presParOf" srcId="{CF9C7F8B-ACA5-4AF8-A08B-0E80CF03A32B}" destId="{33687FA3-D696-4D05-A921-E657360E9153}" srcOrd="0" destOrd="0" presId="urn:microsoft.com/office/officeart/2016/7/layout/HexagonTimeline"/>
    <dgm:cxn modelId="{460A7C98-D803-4727-A1DC-72EDEA07D4D6}" type="presParOf" srcId="{33687FA3-D696-4D05-A921-E657360E9153}" destId="{28B7E585-1DEC-4555-8326-DC322CE6A0D9}" srcOrd="0" destOrd="0" presId="urn:microsoft.com/office/officeart/2016/7/layout/HexagonTimeline"/>
    <dgm:cxn modelId="{E24777EC-6AC8-4377-B2D8-0D9493BDAB45}" type="presParOf" srcId="{33687FA3-D696-4D05-A921-E657360E9153}" destId="{E6B3F149-FD9C-4184-B517-50DE17DC9F42}" srcOrd="1" destOrd="0" presId="urn:microsoft.com/office/officeart/2016/7/layout/HexagonTimeline"/>
    <dgm:cxn modelId="{C6329462-37FF-4AFE-8912-32D76D759CD0}" type="presParOf" srcId="{33687FA3-D696-4D05-A921-E657360E9153}" destId="{9A3567F5-3505-4A84-B150-84541A114DAE}" srcOrd="2" destOrd="0" presId="urn:microsoft.com/office/officeart/2016/7/layout/HexagonTimeline"/>
    <dgm:cxn modelId="{45E52CEC-751D-4640-A2D6-3D5241A19C02}" type="presParOf" srcId="{33687FA3-D696-4D05-A921-E657360E9153}" destId="{3C2BEDA3-A6CB-4551-9245-20E856721676}" srcOrd="3" destOrd="0" presId="urn:microsoft.com/office/officeart/2016/7/layout/HexagonTimeline"/>
    <dgm:cxn modelId="{D72EBEDE-A9C4-4B81-BAAD-56F500EA7084}" type="presParOf" srcId="{33687FA3-D696-4D05-A921-E657360E9153}" destId="{C300CFD9-A852-4630-9F5A-D9052EC40FAA}" srcOrd="4" destOrd="0" presId="urn:microsoft.com/office/officeart/2016/7/layout/HexagonTimeline"/>
    <dgm:cxn modelId="{407A32A1-2F19-4BD8-B53F-D3A8FC036823}" type="presParOf" srcId="{CF9C7F8B-ACA5-4AF8-A08B-0E80CF03A32B}" destId="{89A522A2-C968-4BB0-AA0D-5C276045D013}" srcOrd="1" destOrd="0" presId="urn:microsoft.com/office/officeart/2016/7/layout/HexagonTimeline"/>
    <dgm:cxn modelId="{9D37C8CB-3E82-4C96-B28B-B407581E554F}" type="presParOf" srcId="{CF9C7F8B-ACA5-4AF8-A08B-0E80CF03A32B}" destId="{3F8C7F44-0E39-4E64-AFA3-81ED9F564258}" srcOrd="2" destOrd="0" presId="urn:microsoft.com/office/officeart/2016/7/layout/HexagonTimeline"/>
    <dgm:cxn modelId="{34E19442-60C1-40F9-A532-9F6088F823B7}" type="presParOf" srcId="{3F8C7F44-0E39-4E64-AFA3-81ED9F564258}" destId="{8EAC610B-FC2D-4E66-A096-2E23A75E8CE6}" srcOrd="0" destOrd="0" presId="urn:microsoft.com/office/officeart/2016/7/layout/HexagonTimeline"/>
    <dgm:cxn modelId="{ACCCCA10-412D-49F3-BDDE-7F2620822A4F}" type="presParOf" srcId="{3F8C7F44-0E39-4E64-AFA3-81ED9F564258}" destId="{4EBF67CA-7B13-4FE6-A5D4-F2B5DBB8EF10}" srcOrd="1" destOrd="0" presId="urn:microsoft.com/office/officeart/2016/7/layout/HexagonTimeline"/>
    <dgm:cxn modelId="{DE58CB4F-28A4-41A7-AD9D-0786C2CBE573}" type="presParOf" srcId="{3F8C7F44-0E39-4E64-AFA3-81ED9F564258}" destId="{EF2BCF49-D21A-4CE2-AE95-81209766FB18}" srcOrd="2" destOrd="0" presId="urn:microsoft.com/office/officeart/2016/7/layout/HexagonTimeline"/>
    <dgm:cxn modelId="{49F451C7-46F1-4D88-95C8-0EE862A46B8C}" type="presParOf" srcId="{3F8C7F44-0E39-4E64-AFA3-81ED9F564258}" destId="{0CC65804-80E2-457A-A25B-A52705EE142F}" srcOrd="3" destOrd="0" presId="urn:microsoft.com/office/officeart/2016/7/layout/HexagonTimeline"/>
    <dgm:cxn modelId="{6EC57F56-5F73-422F-A881-0737F4A8749F}" type="presParOf" srcId="{3F8C7F44-0E39-4E64-AFA3-81ED9F564258}" destId="{004F0C39-4635-43A3-8A4E-EA640B51ABF7}" srcOrd="4" destOrd="0" presId="urn:microsoft.com/office/officeart/2016/7/layout/HexagonTimeline"/>
    <dgm:cxn modelId="{010D9234-25DE-4A44-97EF-DB4F5DBC61F2}" type="presParOf" srcId="{CF9C7F8B-ACA5-4AF8-A08B-0E80CF03A32B}" destId="{61A8C36E-8A1B-40F2-AED1-4DCA68BADEF4}" srcOrd="3" destOrd="0" presId="urn:microsoft.com/office/officeart/2016/7/layout/HexagonTimeline"/>
    <dgm:cxn modelId="{8CCB8D40-E4B5-4972-BD51-A718E2557FB0}" type="presParOf" srcId="{CF9C7F8B-ACA5-4AF8-A08B-0E80CF03A32B}" destId="{25653124-9BAA-4AE1-8304-AA26FB2E3F53}" srcOrd="4" destOrd="0" presId="urn:microsoft.com/office/officeart/2016/7/layout/HexagonTimeline"/>
    <dgm:cxn modelId="{39B4A008-607F-4E02-BA02-B61B20CC491F}" type="presParOf" srcId="{25653124-9BAA-4AE1-8304-AA26FB2E3F53}" destId="{218458F2-C6C1-4CA1-95FD-E5E7768E5C6B}" srcOrd="0" destOrd="0" presId="urn:microsoft.com/office/officeart/2016/7/layout/HexagonTimeline"/>
    <dgm:cxn modelId="{B5EE1C41-7BF2-4595-8AD9-41F8F808BCFE}" type="presParOf" srcId="{25653124-9BAA-4AE1-8304-AA26FB2E3F53}" destId="{5401E5BC-5137-49E4-9201-53966AC64854}" srcOrd="1" destOrd="0" presId="urn:microsoft.com/office/officeart/2016/7/layout/HexagonTimeline"/>
    <dgm:cxn modelId="{DD7B6716-3267-4B0D-95F8-E6C8763DC697}" type="presParOf" srcId="{25653124-9BAA-4AE1-8304-AA26FB2E3F53}" destId="{74850E5A-A27F-4C49-B524-9BDA42FD5C7E}" srcOrd="2" destOrd="0" presId="urn:microsoft.com/office/officeart/2016/7/layout/HexagonTimeline"/>
    <dgm:cxn modelId="{7476A7B6-D3D8-479B-9A47-744FE27358A6}" type="presParOf" srcId="{25653124-9BAA-4AE1-8304-AA26FB2E3F53}" destId="{59A7864F-BA2A-4DE3-9F4E-36E9E79426E5}" srcOrd="3" destOrd="0" presId="urn:microsoft.com/office/officeart/2016/7/layout/HexagonTimeline"/>
    <dgm:cxn modelId="{917F477E-0683-4988-8DC4-6AC282324A2E}" type="presParOf" srcId="{25653124-9BAA-4AE1-8304-AA26FB2E3F53}" destId="{EC21299B-726A-4025-B88D-0937A475202F}" srcOrd="4" destOrd="0" presId="urn:microsoft.com/office/officeart/2016/7/layout/HexagonTimeline"/>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7E585-1DEC-4555-8326-DC322CE6A0D9}">
      <dsp:nvSpPr>
        <dsp:cNvPr id="0" name=""/>
        <dsp:cNvSpPr/>
      </dsp:nvSpPr>
      <dsp:spPr>
        <a:xfrm>
          <a:off x="487755" y="1634490"/>
          <a:ext cx="2482455" cy="445770"/>
        </a:xfrm>
        <a:prstGeom prst="homePlate">
          <a:avLst>
            <a:gd name="adj" fmla="val 4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w="9525" cap="rnd" cmpd="sng" algn="ctr">
          <a:solidFill>
            <a:schemeClr val="accent1">
              <a:hueOff val="0"/>
              <a:satOff val="0"/>
              <a:lumOff val="0"/>
              <a:alphaOff val="0"/>
            </a:schemeClr>
          </a:solidFill>
          <a:prstDash val="solid"/>
        </a:ln>
        <a:effectLst>
          <a:outerShdw blurRad="63500" dist="25400" dir="5400000"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889000">
            <a:lnSpc>
              <a:spcPct val="90000"/>
            </a:lnSpc>
            <a:spcBef>
              <a:spcPct val="0"/>
            </a:spcBef>
            <a:spcAft>
              <a:spcPct val="35000"/>
            </a:spcAft>
          </a:pPr>
          <a:r>
            <a:rPr lang="en-US" sz="2000" kern="1200" dirty="0"/>
            <a:t>Context</a:t>
          </a:r>
          <a:endParaRPr lang="en-US" sz="1200" kern="1200" dirty="0"/>
        </a:p>
      </dsp:txBody>
      <dsp:txXfrm>
        <a:off x="487755" y="1634490"/>
        <a:ext cx="2393301" cy="445770"/>
      </dsp:txXfrm>
    </dsp:sp>
    <dsp:sp modelId="{E6B3F149-FD9C-4184-B517-50DE17DC9F42}">
      <dsp:nvSpPr>
        <dsp:cNvPr id="0" name=""/>
        <dsp:cNvSpPr/>
      </dsp:nvSpPr>
      <dsp:spPr>
        <a:xfrm>
          <a:off x="5055" y="0"/>
          <a:ext cx="3447854" cy="1188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lvl="0" algn="l" defTabSz="800100">
            <a:lnSpc>
              <a:spcPct val="90000"/>
            </a:lnSpc>
            <a:spcBef>
              <a:spcPct val="0"/>
            </a:spcBef>
            <a:spcAft>
              <a:spcPct val="35000"/>
            </a:spcAft>
          </a:pPr>
          <a:r>
            <a:rPr lang="en-US" sz="1800" kern="1200" baseline="0" dirty="0"/>
            <a:t>Outlining the role of the Women in antiquity</a:t>
          </a:r>
          <a:endParaRPr lang="en-US" sz="1800" kern="1200" dirty="0"/>
        </a:p>
      </dsp:txBody>
      <dsp:txXfrm>
        <a:off x="5055" y="0"/>
        <a:ext cx="3447854" cy="1188720"/>
      </dsp:txXfrm>
    </dsp:sp>
    <dsp:sp modelId="{89A522A2-C968-4BB0-AA0D-5C276045D013}">
      <dsp:nvSpPr>
        <dsp:cNvPr id="0" name=""/>
        <dsp:cNvSpPr/>
      </dsp:nvSpPr>
      <dsp:spPr>
        <a:xfrm>
          <a:off x="2970210" y="1857375"/>
          <a:ext cx="965399" cy="0"/>
        </a:xfrm>
        <a:custGeom>
          <a:avLst/>
          <a:gdLst/>
          <a:ahLst/>
          <a:cxnLst/>
          <a:rect l="0" t="0" r="0" b="0"/>
          <a:pathLst>
            <a:path>
              <a:moveTo>
                <a:pt x="0" y="0"/>
              </a:moveTo>
              <a:lnTo>
                <a:pt x="965399" y="0"/>
              </a:lnTo>
            </a:path>
          </a:pathLst>
        </a:custGeom>
        <a:no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A3567F5-3505-4A84-B150-84541A114DAE}">
      <dsp:nvSpPr>
        <dsp:cNvPr id="0" name=""/>
        <dsp:cNvSpPr/>
      </dsp:nvSpPr>
      <dsp:spPr>
        <a:xfrm>
          <a:off x="1728982" y="1263015"/>
          <a:ext cx="0" cy="371475"/>
        </a:xfrm>
        <a:prstGeom prst="line">
          <a:avLst/>
        </a:prstGeom>
        <a:noFill/>
        <a:ln w="12700" cap="rnd" cmpd="sng" algn="ctr">
          <a:solidFill>
            <a:schemeClr val="accent1">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3C2BEDA3-A6CB-4551-9245-20E856721676}">
      <dsp:nvSpPr>
        <dsp:cNvPr id="0" name=""/>
        <dsp:cNvSpPr/>
      </dsp:nvSpPr>
      <dsp:spPr>
        <a:xfrm>
          <a:off x="1691835" y="1188720"/>
          <a:ext cx="74295" cy="74295"/>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8EAC610B-FC2D-4E66-A096-2E23A75E8CE6}">
      <dsp:nvSpPr>
        <dsp:cNvPr id="0" name=""/>
        <dsp:cNvSpPr/>
      </dsp:nvSpPr>
      <dsp:spPr>
        <a:xfrm>
          <a:off x="3935609" y="1634490"/>
          <a:ext cx="2482455" cy="445770"/>
        </a:xfrm>
        <a:prstGeom prst="hexagon">
          <a:avLst>
            <a:gd name="adj" fmla="val 40000"/>
            <a:gd name="vf" fmla="val 11547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w="9525" cap="rnd" cmpd="sng" algn="ctr">
          <a:solidFill>
            <a:schemeClr val="accent1">
              <a:hueOff val="0"/>
              <a:satOff val="0"/>
              <a:lumOff val="0"/>
              <a:alphaOff val="0"/>
            </a:schemeClr>
          </a:solidFill>
          <a:prstDash val="solid"/>
        </a:ln>
        <a:effectLst>
          <a:outerShdw blurRad="63500" dist="25400" dir="5400000"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889000">
            <a:lnSpc>
              <a:spcPct val="90000"/>
            </a:lnSpc>
            <a:spcBef>
              <a:spcPct val="0"/>
            </a:spcBef>
            <a:spcAft>
              <a:spcPct val="35000"/>
            </a:spcAft>
          </a:pPr>
          <a:r>
            <a:rPr lang="en-US" sz="2000" kern="1200" dirty="0"/>
            <a:t>Activities</a:t>
          </a:r>
          <a:r>
            <a:rPr lang="en-US" sz="1200" kern="1200" dirty="0"/>
            <a:t> </a:t>
          </a:r>
        </a:p>
      </dsp:txBody>
      <dsp:txXfrm>
        <a:off x="4201916" y="1682310"/>
        <a:ext cx="1949841" cy="350130"/>
      </dsp:txXfrm>
    </dsp:sp>
    <dsp:sp modelId="{4EBF67CA-7B13-4FE6-A5D4-F2B5DBB8EF10}">
      <dsp:nvSpPr>
        <dsp:cNvPr id="0" name=""/>
        <dsp:cNvSpPr/>
      </dsp:nvSpPr>
      <dsp:spPr>
        <a:xfrm>
          <a:off x="3452910" y="2526029"/>
          <a:ext cx="3447854" cy="1188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t" anchorCtr="1">
          <a:noAutofit/>
        </a:bodyPr>
        <a:lstStyle/>
        <a:p>
          <a:pPr lvl="0" algn="l" defTabSz="800100">
            <a:lnSpc>
              <a:spcPct val="90000"/>
            </a:lnSpc>
            <a:spcBef>
              <a:spcPct val="0"/>
            </a:spcBef>
            <a:spcAft>
              <a:spcPct val="35000"/>
            </a:spcAft>
          </a:pPr>
          <a:r>
            <a:rPr lang="en-US" sz="1800" kern="1200" dirty="0"/>
            <a:t>1) Design your own vessel (Aryballos)</a:t>
          </a:r>
        </a:p>
        <a:p>
          <a:pPr lvl="0" algn="l" defTabSz="800100">
            <a:lnSpc>
              <a:spcPct val="90000"/>
            </a:lnSpc>
            <a:spcBef>
              <a:spcPct val="0"/>
            </a:spcBef>
            <a:spcAft>
              <a:spcPct val="35000"/>
            </a:spcAft>
          </a:pPr>
          <a:r>
            <a:rPr lang="en-US" sz="1800" kern="1200" dirty="0"/>
            <a:t>2) Engagement Quiz</a:t>
          </a:r>
        </a:p>
      </dsp:txBody>
      <dsp:txXfrm>
        <a:off x="3452910" y="2526029"/>
        <a:ext cx="3447854" cy="1188720"/>
      </dsp:txXfrm>
    </dsp:sp>
    <dsp:sp modelId="{61A8C36E-8A1B-40F2-AED1-4DCA68BADEF4}">
      <dsp:nvSpPr>
        <dsp:cNvPr id="0" name=""/>
        <dsp:cNvSpPr/>
      </dsp:nvSpPr>
      <dsp:spPr>
        <a:xfrm>
          <a:off x="6418065" y="1857375"/>
          <a:ext cx="965399" cy="0"/>
        </a:xfrm>
        <a:custGeom>
          <a:avLst/>
          <a:gdLst/>
          <a:ahLst/>
          <a:cxnLst/>
          <a:rect l="0" t="0" r="0" b="0"/>
          <a:pathLst>
            <a:path>
              <a:moveTo>
                <a:pt x="0" y="0"/>
              </a:moveTo>
              <a:lnTo>
                <a:pt x="965399" y="0"/>
              </a:lnTo>
            </a:path>
          </a:pathLst>
        </a:custGeom>
        <a:no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F2BCF49-D21A-4CE2-AE95-81209766FB18}">
      <dsp:nvSpPr>
        <dsp:cNvPr id="0" name=""/>
        <dsp:cNvSpPr/>
      </dsp:nvSpPr>
      <dsp:spPr>
        <a:xfrm>
          <a:off x="5176837" y="2080260"/>
          <a:ext cx="0" cy="371475"/>
        </a:xfrm>
        <a:prstGeom prst="line">
          <a:avLst/>
        </a:prstGeom>
        <a:noFill/>
        <a:ln w="12700" cap="rnd" cmpd="sng" algn="ctr">
          <a:solidFill>
            <a:schemeClr val="accent1">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0CC65804-80E2-457A-A25B-A52705EE142F}">
      <dsp:nvSpPr>
        <dsp:cNvPr id="0" name=""/>
        <dsp:cNvSpPr/>
      </dsp:nvSpPr>
      <dsp:spPr>
        <a:xfrm>
          <a:off x="5139689" y="2451734"/>
          <a:ext cx="74295" cy="74295"/>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218458F2-C6C1-4CA1-95FD-E5E7768E5C6B}">
      <dsp:nvSpPr>
        <dsp:cNvPr id="0" name=""/>
        <dsp:cNvSpPr/>
      </dsp:nvSpPr>
      <dsp:spPr>
        <a:xfrm rot="10800000">
          <a:off x="7383464" y="1634490"/>
          <a:ext cx="2482455" cy="445770"/>
        </a:xfrm>
        <a:prstGeom prst="homePlate">
          <a:avLst>
            <a:gd name="adj" fmla="val 4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w="9525" cap="rnd" cmpd="sng" algn="ctr">
          <a:solidFill>
            <a:schemeClr val="accent1">
              <a:hueOff val="0"/>
              <a:satOff val="0"/>
              <a:lumOff val="0"/>
              <a:alphaOff val="0"/>
            </a:schemeClr>
          </a:solidFill>
          <a:prstDash val="solid"/>
        </a:ln>
        <a:effectLst>
          <a:outerShdw blurRad="63500" dist="25400" dir="5400000"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889000">
            <a:lnSpc>
              <a:spcPct val="90000"/>
            </a:lnSpc>
            <a:spcBef>
              <a:spcPct val="0"/>
            </a:spcBef>
            <a:spcAft>
              <a:spcPct val="35000"/>
            </a:spcAft>
          </a:pPr>
          <a:r>
            <a:rPr lang="en-US" sz="2000" kern="1200" dirty="0"/>
            <a:t>Object Handling</a:t>
          </a:r>
        </a:p>
      </dsp:txBody>
      <dsp:txXfrm rot="10800000">
        <a:off x="7472618" y="1634490"/>
        <a:ext cx="2393301" cy="445770"/>
      </dsp:txXfrm>
    </dsp:sp>
    <dsp:sp modelId="{5401E5BC-5137-49E4-9201-53966AC64854}">
      <dsp:nvSpPr>
        <dsp:cNvPr id="0" name=""/>
        <dsp:cNvSpPr/>
      </dsp:nvSpPr>
      <dsp:spPr>
        <a:xfrm>
          <a:off x="6900764" y="0"/>
          <a:ext cx="3447854" cy="1188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0020" rIns="0" bIns="160020" numCol="1" spcCol="1270" anchor="b" anchorCtr="1">
          <a:noAutofit/>
        </a:bodyPr>
        <a:lstStyle/>
        <a:p>
          <a:pPr lvl="0" algn="ctr" defTabSz="800100">
            <a:lnSpc>
              <a:spcPct val="90000"/>
            </a:lnSpc>
            <a:spcBef>
              <a:spcPct val="0"/>
            </a:spcBef>
            <a:spcAft>
              <a:spcPct val="35000"/>
            </a:spcAft>
          </a:pPr>
          <a:r>
            <a:rPr lang="en-US" sz="1800" kern="1200" dirty="0"/>
            <a:t>Guided object handling with discussion. </a:t>
          </a:r>
        </a:p>
      </dsp:txBody>
      <dsp:txXfrm>
        <a:off x="6900764" y="0"/>
        <a:ext cx="3447854" cy="1188720"/>
      </dsp:txXfrm>
    </dsp:sp>
    <dsp:sp modelId="{74850E5A-A27F-4C49-B524-9BDA42FD5C7E}">
      <dsp:nvSpPr>
        <dsp:cNvPr id="0" name=""/>
        <dsp:cNvSpPr/>
      </dsp:nvSpPr>
      <dsp:spPr>
        <a:xfrm>
          <a:off x="8624692" y="1263015"/>
          <a:ext cx="0" cy="371475"/>
        </a:xfrm>
        <a:prstGeom prst="line">
          <a:avLst/>
        </a:prstGeom>
        <a:noFill/>
        <a:ln w="12700" cap="rnd" cmpd="sng" algn="ctr">
          <a:solidFill>
            <a:schemeClr val="accent1">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59A7864F-BA2A-4DE3-9F4E-36E9E79426E5}">
      <dsp:nvSpPr>
        <dsp:cNvPr id="0" name=""/>
        <dsp:cNvSpPr/>
      </dsp:nvSpPr>
      <dsp:spPr>
        <a:xfrm>
          <a:off x="8587544" y="1188720"/>
          <a:ext cx="74295" cy="74295"/>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xmlns="">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9F0A97-CDBF-49AA-828B-92B2459524AB}" type="datetimeFigureOut">
              <a:rPr lang="en-GB" smtClean="0"/>
              <a:t>03/07/2020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C450CE-8C3B-4062-9394-471659EE9C70}" type="slidenum">
              <a:rPr lang="en-GB" smtClean="0"/>
              <a:t>‹#›</a:t>
            </a:fld>
            <a:endParaRPr lang="en-GB"/>
          </a:p>
        </p:txBody>
      </p:sp>
    </p:spTree>
    <p:extLst>
      <p:ext uri="{BB962C8B-B14F-4D97-AF65-F5344CB8AC3E}">
        <p14:creationId xmlns:p14="http://schemas.microsoft.com/office/powerpoint/2010/main" val="557656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77348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03/07/2020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508280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a:extLst>
              <a:ext uri="{FF2B5EF4-FFF2-40B4-BE49-F238E27FC236}">
                <a16:creationId xmlns:a16="http://schemas.microsoft.com/office/drawing/2014/main" xmlns="" id="{CE39118B-B3AD-4BD4-BA22-DEFF4E76CE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247728"/>
            <a:ext cx="10353762" cy="543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1F1B079-7EF0-44EE-B798-BCC497C9F3B2}" type="datetime1">
              <a:rPr lang="en-US" smtClean="0"/>
              <a:t>03/07/2020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7392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normAutofit/>
          </a:bodyPr>
          <a:lstStyle>
            <a:lvl1pPr>
              <a:defRPr sz="40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FF70A8-1D13-4657-95F0-A9EA54967B8D}" type="datetime1">
              <a:rPr lang="en-US" smtClean="0"/>
              <a:t>03/07/2020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77243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EB90AC-71BD-4C7F-8ACA-7B3F18292E63}" type="datetime1">
              <a:rPr lang="en-US" smtClean="0"/>
              <a:t>03/07/2020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
        <p:nvSpPr>
          <p:cNvPr id="11" name="TextBox 10">
            <a:extLst>
              <a:ext uri="{FF2B5EF4-FFF2-40B4-BE49-F238E27FC236}">
                <a16:creationId xmlns:a16="http://schemas.microsoft.com/office/drawing/2014/main" xmlns="" id="{223F0D53-0705-41B7-8554-09D21E7807F9}"/>
              </a:ext>
            </a:extLst>
          </p:cNvPr>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a:extLst>
              <a:ext uri="{FF2B5EF4-FFF2-40B4-BE49-F238E27FC236}">
                <a16:creationId xmlns:a16="http://schemas.microsoft.com/office/drawing/2014/main" xmlns="" id="{C7F647CD-0F1A-4BB3-89E0-A74F1E1B098D}"/>
              </a:ext>
            </a:extLst>
          </p:cNvPr>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82853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6EFC2C-8905-46F0-B443-CE905B76BA01}" type="datetime1">
              <a:rPr lang="en-US" smtClean="0"/>
              <a:t>03/07/2020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97252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49"/>
            <a:ext cx="3300984" cy="764783"/>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768110"/>
            <a:ext cx="3300984" cy="302308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9079DC3-C9B5-499E-9140-0DC28B7074E2}" type="datetime1">
              <a:rPr lang="en-US" smtClean="0"/>
              <a:t>03/07/2020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92141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a:extLst>
              <a:ext uri="{FF2B5EF4-FFF2-40B4-BE49-F238E27FC236}">
                <a16:creationId xmlns:a16="http://schemas.microsoft.com/office/drawing/2014/main" xmlns="" id="{7E87C569-D426-4615-ADA7-B370EA983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a:extLst>
              <a:ext uri="{FF2B5EF4-FFF2-40B4-BE49-F238E27FC236}">
                <a16:creationId xmlns:a16="http://schemas.microsoft.com/office/drawing/2014/main" xmlns="" id="{7B353ED4-7AD0-46C9-88ED-1A16B1433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a:extLst>
              <a:ext uri="{FF2B5EF4-FFF2-40B4-BE49-F238E27FC236}">
                <a16:creationId xmlns:a16="http://schemas.microsoft.com/office/drawing/2014/main" xmlns="" id="{F561D985-AD57-459A-B3A6-EBF296039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572443"/>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0BB33EA-E472-4D22-9C03-A9C14AA21CED}" type="datetime1">
              <a:rPr lang="en-US" smtClean="0"/>
              <a:t>03/07/2020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39391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7E833E-1B6D-415F-AD29-75AE8C43BD0D}" type="datetime1">
              <a:rPr lang="en-US" smtClean="0"/>
              <a:t>03/07/2020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9491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52596F-08A7-4B70-989A-F2B1CF31E66B}" type="datetime1">
              <a:rPr lang="en-US" smtClean="0"/>
              <a:t>03/07/2020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47370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55A3C-5767-4844-A0A3-83778C2E5409}" type="datetime1">
              <a:rPr lang="en-US" smtClean="0"/>
              <a:t>03/07/2020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165516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763439"/>
            <a:ext cx="9590550" cy="133349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E507A8-A5CF-4D38-AB86-7EDDA87A85D4}" type="datetime1">
              <a:rPr lang="en-US" smtClean="0"/>
              <a:t>03/07/2020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266120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126187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76450"/>
            <a:ext cx="4856841" cy="362267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0716" y="2076451"/>
            <a:ext cx="4856841" cy="3622672"/>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FCD27C-8599-43EF-BA1D-14DDC1946E06}" type="datetime1">
              <a:rPr lang="en-US" smtClean="0"/>
              <a:t>03/07/2020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03605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a:extLst>
              <a:ext uri="{FF2B5EF4-FFF2-40B4-BE49-F238E27FC236}">
                <a16:creationId xmlns:a16="http://schemas.microsoft.com/office/drawing/2014/main" xmlns="" id="{37B721FF-D609-4D98-9D19-CF75AA8A5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29200" cy="4099959"/>
          </a:xfrm>
          <a:prstGeom prst="rect">
            <a:avLst/>
          </a:prstGeom>
        </p:spPr>
      </p:pic>
      <p:pic>
        <p:nvPicPr>
          <p:cNvPr id="21" name="Picture 20" descr="Slate-V2-HD-compPhotoInset.png">
            <a:extLst>
              <a:ext uri="{FF2B5EF4-FFF2-40B4-BE49-F238E27FC236}">
                <a16:creationId xmlns:a16="http://schemas.microsoft.com/office/drawing/2014/main" xmlns="" id="{073936BD-C868-433F-8E84-D6DD8E640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357" y="1734506"/>
            <a:ext cx="5029200" cy="4099959"/>
          </a:xfrm>
          <a:prstGeom prst="rect">
            <a:avLst/>
          </a:prstGeom>
        </p:spPr>
      </p:pic>
      <p:sp>
        <p:nvSpPr>
          <p:cNvPr id="2" name="Title 1"/>
          <p:cNvSpPr>
            <a:spLocks noGrp="1"/>
          </p:cNvSpPr>
          <p:nvPr>
            <p:ph type="title"/>
          </p:nvPr>
        </p:nvSpPr>
        <p:spPr>
          <a:xfrm>
            <a:off x="913795" y="609600"/>
            <a:ext cx="10353762" cy="97045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46013" y="1855153"/>
            <a:ext cx="4764764" cy="69249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6013" y="2702103"/>
            <a:ext cx="4764764"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3166" y="1855152"/>
            <a:ext cx="4779582" cy="692495"/>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3167" y="2702103"/>
            <a:ext cx="4779581"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343D99-809A-49C0-96E5-4250D0B498EE}" type="datetime1">
              <a:rPr lang="en-US" smtClean="0"/>
              <a:t>03/07/2020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929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43DE9B-B678-4EFB-BB7D-A4370204A0B0}" type="datetime1">
              <a:rPr lang="en-US" smtClean="0"/>
              <a:t>03/07/2020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729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812DA-F765-4142-A6A3-A8ED7235E082}" type="datetime1">
              <a:rPr lang="en-US" smtClean="0"/>
              <a:t>03/07/2020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01489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8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0800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673351"/>
            <a:ext cx="3706889" cy="301625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0277FD-7DE6-41D4-930D-AC99F5AFE54E}" type="datetime1">
              <a:rPr lang="en-US" smtClean="0"/>
              <a:t>03/07/2020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769114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a:extLst>
              <a:ext uri="{FF2B5EF4-FFF2-40B4-BE49-F238E27FC236}">
                <a16:creationId xmlns:a16="http://schemas.microsoft.com/office/drawing/2014/main" xmlns="" id="{4D06E496-ACBA-4063-B4A1-C5C484EE5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763701"/>
            <a:ext cx="5707899" cy="1675559"/>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73698" y="2679699"/>
            <a:ext cx="4588094" cy="3135695"/>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15526-7079-4B7B-987C-1B5FAE11A0FF}" type="datetime1">
              <a:rPr lang="en-US" smtClean="0"/>
              <a:t>03/07/2020</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423054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073ED0CC-082F-4160-86E5-0D6041F12778}" type="datetime1">
              <a:rPr lang="en-US" smtClean="0"/>
              <a:t>03/07/2020</a:t>
            </a:fld>
            <a:endParaRPr lang="en-US" dirty="0"/>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1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336207152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ctr" defTabSz="457200" rtl="0" eaLnBrk="1" latinLnBrk="0" hangingPunct="1">
        <a:lnSpc>
          <a:spcPct val="90000"/>
        </a:lnSpc>
        <a:spcBef>
          <a:spcPct val="0"/>
        </a:spcBef>
        <a:buNone/>
        <a:defRPr sz="4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6.jpg"/><Relationship Id="rId5" Type="http://schemas.openxmlformats.org/officeDocument/2006/relationships/image" Target="../media/image7.jpg"/><Relationship Id="rId6" Type="http://schemas.openxmlformats.org/officeDocument/2006/relationships/image" Target="../media/image8.png"/><Relationship Id="rId1" Type="http://schemas.openxmlformats.org/officeDocument/2006/relationships/themeOverride" Target="../theme/themeOverride1.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 Id="rId3"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eg"/><Relationship Id="rId3" Type="http://schemas.openxmlformats.org/officeDocument/2006/relationships/image" Target="../media/image1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jstor.org/stable/639638"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ommons.wikimedia.org/w/index.php?curid=3723453" TargetMode="External"/><Relationship Id="rId4" Type="http://schemas.openxmlformats.org/officeDocument/2006/relationships/hyperlink" Target="https://commons.wikimedia.org/w/index.php?curid=487373" TargetMode="External"/><Relationship Id="rId5" Type="http://schemas.openxmlformats.org/officeDocument/2006/relationships/hyperlink" Target="https://commons.wikimedia.org/w/index.php?curid=3702013" TargetMode="External"/><Relationship Id="rId6" Type="http://schemas.openxmlformats.org/officeDocument/2006/relationships/hyperlink" Target="https://commons.wikimedia.org/w/index.php?curid=83369855" TargetMode="External"/><Relationship Id="rId7" Type="http://schemas.openxmlformats.org/officeDocument/2006/relationships/hyperlink" Target="https://commons.wikimedia.org/w/index.php?curid=501119" TargetMode="External"/><Relationship Id="rId8" Type="http://schemas.openxmlformats.org/officeDocument/2006/relationships/hyperlink" Target="https://commons.wikimedia.org/w/index.php?curid=1359807" TargetMode="External"/><Relationship Id="rId9" Type="http://schemas.openxmlformats.org/officeDocument/2006/relationships/hyperlink" Target="https://commons.wikimedia.org/w/index.php?curid=2793972" TargetMode="External"/><Relationship Id="rId10" Type="http://schemas.openxmlformats.org/officeDocument/2006/relationships/hyperlink" Target="https://commons.wikimedia.org/w/index.php?curid=1272335" TargetMode="External"/><Relationship Id="rId11" Type="http://schemas.openxmlformats.org/officeDocument/2006/relationships/hyperlink" Target="https://commons.wikimedia.org/w/index.php?curid=60420827" TargetMode="External"/><Relationship Id="rId1" Type="http://schemas.openxmlformats.org/officeDocument/2006/relationships/slideLayout" Target="../slideLayouts/slideLayout2.xml"/><Relationship Id="rId2" Type="http://schemas.openxmlformats.org/officeDocument/2006/relationships/hyperlink" Target="https://commons.wikimedia.org/w/index.php?curid=53896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themeOverride" Target="../theme/themeOverride2.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5" name="Picture 4" descr="aspasie_pio-clementino_inv272.jpg"/>
          <p:cNvPicPr>
            <a:picLocks noChangeAspect="1"/>
          </p:cNvPicPr>
          <p:nvPr/>
        </p:nvPicPr>
        <p:blipFill rotWithShape="1">
          <a:blip r:embed="rId4">
            <a:extLst>
              <a:ext uri="{28A0092B-C50C-407E-A947-70E740481C1C}">
                <a14:useLocalDpi xmlns:a14="http://schemas.microsoft.com/office/drawing/2010/main" val="0"/>
              </a:ext>
            </a:extLst>
          </a:blip>
          <a:srcRect t="14503" b="54290"/>
          <a:stretch/>
        </p:blipFill>
        <p:spPr>
          <a:xfrm>
            <a:off x="0" y="542528"/>
            <a:ext cx="12192000" cy="5783854"/>
          </a:xfrm>
          <a:prstGeom prst="rect">
            <a:avLst/>
          </a:prstGeom>
        </p:spPr>
      </p:pic>
      <p:sp useBgFill="1">
        <p:nvSpPr>
          <p:cNvPr id="83" name="Freeform 5">
            <a:extLst>
              <a:ext uri="{FF2B5EF4-FFF2-40B4-BE49-F238E27FC236}">
                <a16:creationId xmlns:a16="http://schemas.microsoft.com/office/drawing/2014/main" xmlns="" id="{608EAA06-5488-416B-B2B2-E5521301101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rot="5400000">
            <a:off x="199829" y="1101852"/>
            <a:ext cx="4254640" cy="4654297"/>
          </a:xfrm>
          <a:prstGeom prst="round2SameRect">
            <a:avLst>
              <a:gd name="adj1" fmla="val 5146"/>
              <a:gd name="adj2" fmla="val 400"/>
            </a:avLst>
          </a:prstGeom>
          <a:ln>
            <a:noFill/>
          </a:ln>
          <a:effectLst>
            <a:outerShdw blurRad="50800" dist="38100" dir="5400000" algn="tl" rotWithShape="0">
              <a:srgbClr val="000000">
                <a:alpha val="43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oudy Old Style"/>
              <a:ea typeface="+mn-ea"/>
              <a:cs typeface="+mn-cs"/>
            </a:endParaRPr>
          </a:p>
        </p:txBody>
      </p:sp>
      <p:sp>
        <p:nvSpPr>
          <p:cNvPr id="2" name="Title 1">
            <a:extLst>
              <a:ext uri="{FF2B5EF4-FFF2-40B4-BE49-F238E27FC236}">
                <a16:creationId xmlns:a16="http://schemas.microsoft.com/office/drawing/2014/main" xmlns="" id="{0D1F047C-C727-42A7-85C5-68C5AA1B1A93}"/>
              </a:ext>
            </a:extLst>
          </p:cNvPr>
          <p:cNvSpPr>
            <a:spLocks noGrp="1"/>
          </p:cNvSpPr>
          <p:nvPr>
            <p:ph type="ctrTitle"/>
          </p:nvPr>
        </p:nvSpPr>
        <p:spPr>
          <a:xfrm>
            <a:off x="893150" y="2237897"/>
            <a:ext cx="2899225" cy="1504014"/>
          </a:xfrm>
        </p:spPr>
        <p:txBody>
          <a:bodyPr>
            <a:normAutofit/>
          </a:bodyPr>
          <a:lstStyle/>
          <a:p>
            <a:r>
              <a:rPr lang="en-US" sz="4400" dirty="0"/>
              <a:t>Women in Antiquity </a:t>
            </a:r>
          </a:p>
        </p:txBody>
      </p:sp>
      <p:sp>
        <p:nvSpPr>
          <p:cNvPr id="3" name="Subtitle 2">
            <a:extLst>
              <a:ext uri="{FF2B5EF4-FFF2-40B4-BE49-F238E27FC236}">
                <a16:creationId xmlns:a16="http://schemas.microsoft.com/office/drawing/2014/main" xmlns="" id="{DB93FB3F-A8D4-46D3-A1C6-C79C64563729}"/>
              </a:ext>
            </a:extLst>
          </p:cNvPr>
          <p:cNvSpPr>
            <a:spLocks noGrp="1"/>
          </p:cNvSpPr>
          <p:nvPr>
            <p:ph type="subTitle" idx="1"/>
          </p:nvPr>
        </p:nvSpPr>
        <p:spPr>
          <a:xfrm>
            <a:off x="1053015" y="3752236"/>
            <a:ext cx="2632783" cy="501546"/>
          </a:xfrm>
        </p:spPr>
        <p:txBody>
          <a:bodyPr>
            <a:normAutofit/>
          </a:bodyPr>
          <a:lstStyle/>
          <a:p>
            <a:pPr algn="l"/>
            <a:r>
              <a:rPr lang="en-US" sz="1800" dirty="0">
                <a:solidFill>
                  <a:srgbClr val="FC05CB"/>
                </a:solidFill>
              </a:rPr>
              <a:t>Travelling Museum Project </a:t>
            </a:r>
          </a:p>
        </p:txBody>
      </p:sp>
      <p:pic>
        <p:nvPicPr>
          <p:cNvPr id="7" name="Picture 6" descr="Uhcfled1_400x400.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3717" y="4353358"/>
            <a:ext cx="912804" cy="912804"/>
          </a:xfrm>
          <a:prstGeom prst="rect">
            <a:avLst/>
          </a:prstGeom>
        </p:spPr>
      </p:pic>
      <p:pic>
        <p:nvPicPr>
          <p:cNvPr id="8" name="Picture 7" descr="WCN.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2419" y="4237523"/>
            <a:ext cx="1120360" cy="1117446"/>
          </a:xfrm>
          <a:prstGeom prst="rect">
            <a:avLst/>
          </a:prstGeom>
        </p:spPr>
      </p:pic>
    </p:spTree>
    <p:extLst>
      <p:ext uri="{BB962C8B-B14F-4D97-AF65-F5344CB8AC3E}">
        <p14:creationId xmlns:p14="http://schemas.microsoft.com/office/powerpoint/2010/main" val="194657650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E67FB3-E436-4BC4-906A-4E75121DD590}"/>
              </a:ext>
            </a:extLst>
          </p:cNvPr>
          <p:cNvSpPr>
            <a:spLocks noGrp="1"/>
          </p:cNvSpPr>
          <p:nvPr>
            <p:ph type="title"/>
          </p:nvPr>
        </p:nvSpPr>
        <p:spPr>
          <a:xfrm>
            <a:off x="919119" y="364435"/>
            <a:ext cx="10353762" cy="1257300"/>
          </a:xfrm>
        </p:spPr>
        <p:txBody>
          <a:bodyPr/>
          <a:lstStyle/>
          <a:p>
            <a:r>
              <a:rPr lang="en-GB" dirty="0"/>
              <a:t>Comparison &amp; Discussion</a:t>
            </a:r>
          </a:p>
        </p:txBody>
      </p:sp>
      <p:pic>
        <p:nvPicPr>
          <p:cNvPr id="3" name="Picture 4" descr="Photograph of a funeral stele, depicting a woman with her maidservant.">
            <a:extLst>
              <a:ext uri="{FF2B5EF4-FFF2-40B4-BE49-F238E27FC236}">
                <a16:creationId xmlns:a16="http://schemas.microsoft.com/office/drawing/2014/main" xmlns="" id="{C60822BF-1E7C-490E-B391-58E0EDAC43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37" b="2237"/>
          <a:stretch/>
        </p:blipFill>
        <p:spPr bwMode="auto">
          <a:xfrm>
            <a:off x="1617588" y="1456634"/>
            <a:ext cx="3460964" cy="481053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xmlns="" id="{3F851F7D-7A07-4865-8CEA-E847F18A405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959" t="143" r="17415"/>
          <a:stretch/>
        </p:blipFill>
        <p:spPr bwMode="auto">
          <a:xfrm>
            <a:off x="6421340" y="1456633"/>
            <a:ext cx="4661346" cy="481053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xmlns="" id="{17034CFA-FC7F-4ED5-B11A-711118F1F298}"/>
              </a:ext>
            </a:extLst>
          </p:cNvPr>
          <p:cNvSpPr txBox="1"/>
          <p:nvPr/>
        </p:nvSpPr>
        <p:spPr>
          <a:xfrm>
            <a:off x="1309720" y="6363564"/>
            <a:ext cx="4076700" cy="369332"/>
          </a:xfrm>
          <a:prstGeom prst="rect">
            <a:avLst/>
          </a:prstGeom>
          <a:noFill/>
        </p:spPr>
        <p:txBody>
          <a:bodyPr wrap="square" rtlCol="0">
            <a:spAutoFit/>
          </a:bodyPr>
          <a:lstStyle/>
          <a:p>
            <a:r>
              <a:rPr lang="en-US" dirty="0"/>
              <a:t>The Grave Stele of </a:t>
            </a:r>
            <a:r>
              <a:rPr lang="en-US" dirty="0" err="1"/>
              <a:t>Hegeso</a:t>
            </a:r>
            <a:r>
              <a:rPr lang="en-US" dirty="0"/>
              <a:t> (c.410–400 BC)</a:t>
            </a:r>
            <a:endParaRPr lang="en-GB" dirty="0"/>
          </a:p>
        </p:txBody>
      </p:sp>
      <p:sp>
        <p:nvSpPr>
          <p:cNvPr id="9" name="TextBox 8">
            <a:extLst>
              <a:ext uri="{FF2B5EF4-FFF2-40B4-BE49-F238E27FC236}">
                <a16:creationId xmlns:a16="http://schemas.microsoft.com/office/drawing/2014/main" xmlns="" id="{97649386-21B2-4369-B242-7650A2BE6FD6}"/>
              </a:ext>
            </a:extLst>
          </p:cNvPr>
          <p:cNvSpPr txBox="1"/>
          <p:nvPr/>
        </p:nvSpPr>
        <p:spPr>
          <a:xfrm>
            <a:off x="6567501" y="6363564"/>
            <a:ext cx="4369023" cy="369332"/>
          </a:xfrm>
          <a:prstGeom prst="rect">
            <a:avLst/>
          </a:prstGeom>
          <a:noFill/>
        </p:spPr>
        <p:txBody>
          <a:bodyPr wrap="square" rtlCol="0">
            <a:spAutoFit/>
          </a:bodyPr>
          <a:lstStyle/>
          <a:p>
            <a:r>
              <a:rPr lang="en-US" dirty="0"/>
              <a:t>Bronze figure of a running girl, (520-500 BC.)</a:t>
            </a:r>
            <a:endParaRPr lang="en-GB" dirty="0"/>
          </a:p>
        </p:txBody>
      </p:sp>
      <p:sp>
        <p:nvSpPr>
          <p:cNvPr id="10" name="TextBox 9">
            <a:extLst>
              <a:ext uri="{FF2B5EF4-FFF2-40B4-BE49-F238E27FC236}">
                <a16:creationId xmlns:a16="http://schemas.microsoft.com/office/drawing/2014/main" xmlns="" id="{08EA276A-810C-4CB7-BC5C-589376C5E012}"/>
              </a:ext>
            </a:extLst>
          </p:cNvPr>
          <p:cNvSpPr txBox="1"/>
          <p:nvPr/>
        </p:nvSpPr>
        <p:spPr>
          <a:xfrm>
            <a:off x="5882184" y="3115486"/>
            <a:ext cx="5663821" cy="1754326"/>
          </a:xfrm>
          <a:prstGeom prst="rect">
            <a:avLst/>
          </a:prstGeom>
          <a:solidFill>
            <a:srgbClr val="7030A0"/>
          </a:solidFill>
        </p:spPr>
        <p:txBody>
          <a:bodyPr wrap="square" rtlCol="0">
            <a:spAutoFit/>
          </a:bodyPr>
          <a:lstStyle/>
          <a:p>
            <a:r>
              <a:rPr lang="en-GB" dirty="0"/>
              <a:t>‘…he insisted on physical training for the female no less than for the male sex: moreover, he instituted races and trials of strength for women competitors as for men, believing that if both parents are strong they produce more vigorous offspring.’</a:t>
            </a:r>
          </a:p>
          <a:p>
            <a:r>
              <a:rPr lang="en-GB" dirty="0"/>
              <a:t> [Xenophon, Constitution of the Lacedaemonians I.6]</a:t>
            </a:r>
          </a:p>
        </p:txBody>
      </p:sp>
    </p:spTree>
    <p:extLst>
      <p:ext uri="{BB962C8B-B14F-4D97-AF65-F5344CB8AC3E}">
        <p14:creationId xmlns:p14="http://schemas.microsoft.com/office/powerpoint/2010/main" val="23125371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2A2456A0-13DF-4BA8-9BDD-168E874C42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19BC34C4-06BF-4DF3-89E4-1DFCE821FC2B}"/>
              </a:ext>
            </a:extLst>
          </p:cNvPr>
          <p:cNvSpPr>
            <a:spLocks noGrp="1"/>
          </p:cNvSpPr>
          <p:nvPr>
            <p:ph type="title"/>
          </p:nvPr>
        </p:nvSpPr>
        <p:spPr>
          <a:xfrm>
            <a:off x="913795" y="609600"/>
            <a:ext cx="5978072" cy="1556702"/>
          </a:xfrm>
        </p:spPr>
        <p:txBody>
          <a:bodyPr>
            <a:normAutofit/>
          </a:bodyPr>
          <a:lstStyle/>
          <a:p>
            <a:r>
              <a:rPr lang="en-GB" dirty="0"/>
              <a:t>Aristotle on Spartan Women</a:t>
            </a:r>
          </a:p>
        </p:txBody>
      </p:sp>
      <p:sp>
        <p:nvSpPr>
          <p:cNvPr id="3" name="Content Placeholder 2">
            <a:extLst>
              <a:ext uri="{FF2B5EF4-FFF2-40B4-BE49-F238E27FC236}">
                <a16:creationId xmlns:a16="http://schemas.microsoft.com/office/drawing/2014/main" xmlns="" id="{76FCDC25-130E-4CE9-8E5D-0B3280189A34}"/>
              </a:ext>
            </a:extLst>
          </p:cNvPr>
          <p:cNvSpPr>
            <a:spLocks noGrp="1"/>
          </p:cNvSpPr>
          <p:nvPr>
            <p:ph idx="1"/>
          </p:nvPr>
        </p:nvSpPr>
        <p:spPr>
          <a:xfrm>
            <a:off x="824285" y="2406718"/>
            <a:ext cx="5978072" cy="3340119"/>
          </a:xfrm>
        </p:spPr>
        <p:txBody>
          <a:bodyPr anchor="t">
            <a:normAutofit fontScale="92500" lnSpcReduction="20000"/>
          </a:bodyPr>
          <a:lstStyle/>
          <a:p>
            <a:pPr marL="494100" indent="-457200">
              <a:lnSpc>
                <a:spcPct val="100000"/>
              </a:lnSpc>
              <a:buFont typeface="+mj-lt"/>
              <a:buAutoNum type="arabicPeriod"/>
            </a:pPr>
            <a:r>
              <a:rPr lang="en-GB" dirty="0"/>
              <a:t>‘the lack of control over Spartan women is detrimental both to the attainment of the aims of the constitution and to the happiness of the state’</a:t>
            </a:r>
          </a:p>
          <a:p>
            <a:pPr marL="494100" indent="-457200">
              <a:lnSpc>
                <a:spcPct val="100000"/>
              </a:lnSpc>
              <a:buFont typeface="+mj-lt"/>
              <a:buAutoNum type="arabicPeriod"/>
            </a:pPr>
            <a:r>
              <a:rPr lang="en-GB" dirty="0"/>
              <a:t>‘…at Sparta women live in temperately, enjoying every licence and indulging in every luxury.’</a:t>
            </a:r>
          </a:p>
          <a:p>
            <a:pPr marL="494100" indent="-457200">
              <a:lnSpc>
                <a:spcPct val="100000"/>
              </a:lnSpc>
              <a:buFont typeface="+mj-lt"/>
              <a:buAutoNum type="arabicPeriod"/>
            </a:pPr>
            <a:r>
              <a:rPr lang="en-GB" dirty="0"/>
              <a:t>‘…where in the days of their [Sparta’s] supremacy a great deal was managed by women.’</a:t>
            </a:r>
          </a:p>
          <a:p>
            <a:pPr marL="494100" indent="-457200">
              <a:lnSpc>
                <a:spcPct val="100000"/>
              </a:lnSpc>
              <a:buFont typeface="+mj-lt"/>
              <a:buAutoNum type="arabicPeriod"/>
            </a:pPr>
            <a:r>
              <a:rPr lang="en-GB" dirty="0"/>
              <a:t>‘Boldness is not a quality useful in any of the affairs of daily life…’</a:t>
            </a:r>
          </a:p>
          <a:p>
            <a:pPr marL="36900" indent="0">
              <a:lnSpc>
                <a:spcPct val="100000"/>
              </a:lnSpc>
              <a:buNone/>
            </a:pPr>
            <a:r>
              <a:rPr lang="en-GB" dirty="0"/>
              <a:t>Aristotle, </a:t>
            </a:r>
            <a:r>
              <a:rPr lang="en-GB" i="1" dirty="0"/>
              <a:t>Politics 1269b12-23</a:t>
            </a:r>
            <a:endParaRPr lang="en-GB" dirty="0"/>
          </a:p>
        </p:txBody>
      </p:sp>
      <p:pic>
        <p:nvPicPr>
          <p:cNvPr id="73" name="Picture 72">
            <a:extLst>
              <a:ext uri="{FF2B5EF4-FFF2-40B4-BE49-F238E27FC236}">
                <a16:creationId xmlns:a16="http://schemas.microsoft.com/office/drawing/2014/main" xmlns="" id="{7AEE9CAC-347C-43C2-AE87-6BC5566E606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3">
            <a:extLst>
              <a:ext uri="{28A0092B-C50C-407E-A947-70E740481C1C}">
                <a14:useLocalDpi xmlns:a14="http://schemas.microsoft.com/office/drawing/2010/main" val="0"/>
              </a:ext>
            </a:extLst>
          </a:blip>
          <a:srcRect t="964" r="2807" b="1446"/>
          <a:stretch/>
        </p:blipFill>
        <p:spPr>
          <a:xfrm>
            <a:off x="7232905" y="1"/>
            <a:ext cx="4959095" cy="6858000"/>
          </a:xfrm>
          <a:prstGeom prst="rect">
            <a:avLst/>
          </a:prstGeom>
        </p:spPr>
      </p:pic>
      <p:pic>
        <p:nvPicPr>
          <p:cNvPr id="9218" name="Picture 2" descr="undefined">
            <a:extLst>
              <a:ext uri="{FF2B5EF4-FFF2-40B4-BE49-F238E27FC236}">
                <a16:creationId xmlns:a16="http://schemas.microsoft.com/office/drawing/2014/main" xmlns="" id="{6D3A2AE0-D464-46FE-B4C9-F76041138093}"/>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552945" y="643465"/>
            <a:ext cx="3814770" cy="51033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9BE3257A-D0A1-4666-B6ED-D2E193D98324}"/>
              </a:ext>
            </a:extLst>
          </p:cNvPr>
          <p:cNvSpPr txBox="1"/>
          <p:nvPr/>
        </p:nvSpPr>
        <p:spPr>
          <a:xfrm>
            <a:off x="7552944" y="5895833"/>
            <a:ext cx="4006709" cy="646331"/>
          </a:xfrm>
          <a:prstGeom prst="rect">
            <a:avLst/>
          </a:prstGeom>
          <a:noFill/>
        </p:spPr>
        <p:txBody>
          <a:bodyPr wrap="square" rtlCol="0">
            <a:spAutoFit/>
          </a:bodyPr>
          <a:lstStyle/>
          <a:p>
            <a:r>
              <a:rPr lang="en-GB" i="1" dirty="0"/>
              <a:t>Roman copy of a bronze original by </a:t>
            </a:r>
            <a:r>
              <a:rPr lang="en-GB" i="1" dirty="0" err="1"/>
              <a:t>Lysippos</a:t>
            </a:r>
            <a:r>
              <a:rPr lang="en-GB" i="1" dirty="0"/>
              <a:t>, bust of Aristotle.</a:t>
            </a:r>
          </a:p>
        </p:txBody>
      </p:sp>
    </p:spTree>
    <p:extLst>
      <p:ext uri="{BB962C8B-B14F-4D97-AF65-F5344CB8AC3E}">
        <p14:creationId xmlns:p14="http://schemas.microsoft.com/office/powerpoint/2010/main" val="13706078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8194" name="Picture 2" descr="A picture containing table, box, cup&#10;&#10;Description automatically generated">
            <a:extLst>
              <a:ext uri="{FF2B5EF4-FFF2-40B4-BE49-F238E27FC236}">
                <a16:creationId xmlns:a16="http://schemas.microsoft.com/office/drawing/2014/main" xmlns="" id="{74AE44C8-5F11-44CA-AEB7-EE805EAF419E}"/>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l="889" r="-1" b="-1"/>
          <a:stretch/>
        </p:blipFill>
        <p:spPr bwMode="auto">
          <a:xfrm>
            <a:off x="20" y="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xmlns="" id="{BE2BEB98-4E28-4837-A775-67A1B244F3F0}"/>
              </a:ext>
            </a:extLst>
          </p:cNvPr>
          <p:cNvSpPr>
            <a:spLocks noGrp="1"/>
          </p:cNvSpPr>
          <p:nvPr>
            <p:ph type="title"/>
          </p:nvPr>
        </p:nvSpPr>
        <p:spPr/>
        <p:txBody>
          <a:bodyPr vert="horz" lIns="91440" tIns="45720" rIns="91440" bIns="45720" rtlCol="0" anchor="b">
            <a:normAutofit/>
          </a:bodyPr>
          <a:lstStyle/>
          <a:p>
            <a:r>
              <a:rPr lang="en-US" sz="5400" dirty="0"/>
              <a:t>Class Activities?</a:t>
            </a:r>
          </a:p>
        </p:txBody>
      </p:sp>
      <p:sp>
        <p:nvSpPr>
          <p:cNvPr id="4" name="Text Placeholder 3">
            <a:extLst>
              <a:ext uri="{FF2B5EF4-FFF2-40B4-BE49-F238E27FC236}">
                <a16:creationId xmlns:a16="http://schemas.microsoft.com/office/drawing/2014/main" xmlns="" id="{29891308-8BED-437E-8AAA-48DFD97CFEB7}"/>
              </a:ext>
            </a:extLst>
          </p:cNvPr>
          <p:cNvSpPr>
            <a:spLocks noGrp="1"/>
          </p:cNvSpPr>
          <p:nvPr>
            <p:ph type="body" idx="1"/>
          </p:nvPr>
        </p:nvSpPr>
        <p:spPr>
          <a:xfrm>
            <a:off x="1046013" y="1634075"/>
            <a:ext cx="4764764" cy="692494"/>
          </a:xfrm>
        </p:spPr>
        <p:txBody>
          <a:bodyPr/>
          <a:lstStyle/>
          <a:p>
            <a:r>
              <a:rPr lang="en-GB" dirty="0"/>
              <a:t>Upper Class Women</a:t>
            </a:r>
          </a:p>
        </p:txBody>
      </p:sp>
      <p:sp>
        <p:nvSpPr>
          <p:cNvPr id="3" name="Content Placeholder 2">
            <a:extLst>
              <a:ext uri="{FF2B5EF4-FFF2-40B4-BE49-F238E27FC236}">
                <a16:creationId xmlns:a16="http://schemas.microsoft.com/office/drawing/2014/main" xmlns="" id="{5A079A37-516F-4B62-889E-A32415D22EF6}"/>
              </a:ext>
            </a:extLst>
          </p:cNvPr>
          <p:cNvSpPr>
            <a:spLocks noGrp="1"/>
          </p:cNvSpPr>
          <p:nvPr>
            <p:ph sz="half" idx="2"/>
          </p:nvPr>
        </p:nvSpPr>
        <p:spPr/>
        <p:txBody>
          <a:bodyPr vert="horz" lIns="91440" tIns="45720" rIns="91440" bIns="45720" rtlCol="0" anchor="t">
            <a:normAutofit fontScale="77500" lnSpcReduction="20000"/>
          </a:bodyPr>
          <a:lstStyle/>
          <a:p>
            <a:pPr indent="-342900"/>
            <a:r>
              <a:rPr lang="en-US" sz="2400" dirty="0">
                <a:solidFill>
                  <a:schemeClr val="tx1"/>
                </a:solidFill>
              </a:rPr>
              <a:t>Weaving</a:t>
            </a:r>
          </a:p>
          <a:p>
            <a:pPr indent="-342900"/>
            <a:r>
              <a:rPr lang="en-US" sz="2400" dirty="0">
                <a:solidFill>
                  <a:schemeClr val="tx1"/>
                </a:solidFill>
              </a:rPr>
              <a:t>Look after slaves</a:t>
            </a:r>
          </a:p>
          <a:p>
            <a:pPr indent="-342900"/>
            <a:r>
              <a:rPr lang="en-US" sz="2400" dirty="0">
                <a:solidFill>
                  <a:schemeClr val="tx1"/>
                </a:solidFill>
              </a:rPr>
              <a:t>Visit the burial sites of their family and perform rites</a:t>
            </a:r>
          </a:p>
          <a:p>
            <a:pPr indent="-342900"/>
            <a:r>
              <a:rPr lang="en-US" sz="2400" dirty="0">
                <a:solidFill>
                  <a:schemeClr val="tx1"/>
                </a:solidFill>
              </a:rPr>
              <a:t>Wealthier women became ‘managers’ of the home overseeing the production of clothes and in some cases economic assets.</a:t>
            </a:r>
          </a:p>
          <a:p>
            <a:pPr indent="-342900"/>
            <a:r>
              <a:rPr lang="en-US" sz="2400" dirty="0">
                <a:solidFill>
                  <a:schemeClr val="tx1"/>
                </a:solidFill>
              </a:rPr>
              <a:t>Become priestesses</a:t>
            </a:r>
          </a:p>
          <a:p>
            <a:pPr marL="0" indent="0" algn="ctr">
              <a:buNone/>
            </a:pPr>
            <a:endParaRPr lang="en-US" sz="2000" dirty="0">
              <a:solidFill>
                <a:schemeClr val="tx1"/>
              </a:solidFill>
            </a:endParaRPr>
          </a:p>
        </p:txBody>
      </p:sp>
      <p:sp>
        <p:nvSpPr>
          <p:cNvPr id="5" name="Text Placeholder 4">
            <a:extLst>
              <a:ext uri="{FF2B5EF4-FFF2-40B4-BE49-F238E27FC236}">
                <a16:creationId xmlns:a16="http://schemas.microsoft.com/office/drawing/2014/main" xmlns="" id="{96D0CC57-94FD-488F-990D-B57D2F609797}"/>
              </a:ext>
            </a:extLst>
          </p:cNvPr>
          <p:cNvSpPr>
            <a:spLocks noGrp="1"/>
          </p:cNvSpPr>
          <p:nvPr>
            <p:ph type="body" sz="quarter" idx="3"/>
          </p:nvPr>
        </p:nvSpPr>
        <p:spPr>
          <a:xfrm>
            <a:off x="6363166" y="1566646"/>
            <a:ext cx="4779582" cy="692495"/>
          </a:xfrm>
        </p:spPr>
        <p:txBody>
          <a:bodyPr/>
          <a:lstStyle/>
          <a:p>
            <a:r>
              <a:rPr lang="en-GB" dirty="0"/>
              <a:t>Lower Class Women</a:t>
            </a:r>
          </a:p>
        </p:txBody>
      </p:sp>
      <p:sp>
        <p:nvSpPr>
          <p:cNvPr id="7" name="Content Placeholder 6">
            <a:extLst>
              <a:ext uri="{FF2B5EF4-FFF2-40B4-BE49-F238E27FC236}">
                <a16:creationId xmlns:a16="http://schemas.microsoft.com/office/drawing/2014/main" xmlns="" id="{14B83125-8369-4692-8BD8-BA95970C832C}"/>
              </a:ext>
            </a:extLst>
          </p:cNvPr>
          <p:cNvSpPr>
            <a:spLocks noGrp="1"/>
          </p:cNvSpPr>
          <p:nvPr>
            <p:ph sz="quarter" idx="4"/>
          </p:nvPr>
        </p:nvSpPr>
        <p:spPr>
          <a:xfrm>
            <a:off x="6381225" y="2326569"/>
            <a:ext cx="4779581" cy="3419067"/>
          </a:xfrm>
        </p:spPr>
        <p:txBody>
          <a:bodyPr>
            <a:noAutofit/>
          </a:bodyPr>
          <a:lstStyle/>
          <a:p>
            <a:r>
              <a:rPr lang="en-GB" sz="1900" dirty="0"/>
              <a:t>Making clothes, selling their wares in addition to making them for their families.</a:t>
            </a:r>
          </a:p>
          <a:p>
            <a:r>
              <a:rPr lang="en-GB" sz="1900" dirty="0"/>
              <a:t>Women also participated in agricultural work.</a:t>
            </a:r>
          </a:p>
          <a:p>
            <a:r>
              <a:rPr lang="en-GB" sz="1900" dirty="0"/>
              <a:t>Some women worked as wet-nurses (breastfeeding and looking after wealthier families children) and others as midwives. This is attested by the commemoration of these on grave stones.</a:t>
            </a:r>
          </a:p>
        </p:txBody>
      </p:sp>
      <p:sp>
        <p:nvSpPr>
          <p:cNvPr id="6" name="TextBox 5">
            <a:extLst>
              <a:ext uri="{FF2B5EF4-FFF2-40B4-BE49-F238E27FC236}">
                <a16:creationId xmlns:a16="http://schemas.microsoft.com/office/drawing/2014/main" xmlns="" id="{CFE22FBD-E3A2-47A4-BFF9-E3598CC7323C}"/>
              </a:ext>
            </a:extLst>
          </p:cNvPr>
          <p:cNvSpPr txBox="1"/>
          <p:nvPr/>
        </p:nvSpPr>
        <p:spPr>
          <a:xfrm>
            <a:off x="2104319" y="6273215"/>
            <a:ext cx="10087661" cy="584775"/>
          </a:xfrm>
          <a:prstGeom prst="rect">
            <a:avLst/>
          </a:prstGeom>
          <a:noFill/>
        </p:spPr>
        <p:txBody>
          <a:bodyPr wrap="square" rtlCol="0">
            <a:spAutoFit/>
          </a:bodyPr>
          <a:lstStyle/>
          <a:p>
            <a:pPr>
              <a:spcAft>
                <a:spcPts val="600"/>
              </a:spcAft>
            </a:pPr>
            <a:r>
              <a:rPr lang="en-GB" sz="1600" dirty="0"/>
              <a:t>Painting of women preparing wool for weaving, this painting was found on an </a:t>
            </a:r>
            <a:r>
              <a:rPr lang="en-GB" sz="1600" i="1" dirty="0" err="1"/>
              <a:t>epinetron</a:t>
            </a:r>
            <a:r>
              <a:rPr lang="en-GB" sz="1600" i="1" dirty="0"/>
              <a:t> (</a:t>
            </a:r>
            <a:r>
              <a:rPr lang="en-GB" sz="1600" dirty="0"/>
              <a:t>thigh guard) which would protect the women’s legs whilst weaving. Ca.500 BC</a:t>
            </a:r>
            <a:endParaRPr lang="en-GB" sz="1600" i="1" dirty="0"/>
          </a:p>
        </p:txBody>
      </p:sp>
      <p:sp>
        <p:nvSpPr>
          <p:cNvPr id="8" name="TextBox 7">
            <a:extLst>
              <a:ext uri="{FF2B5EF4-FFF2-40B4-BE49-F238E27FC236}">
                <a16:creationId xmlns:a16="http://schemas.microsoft.com/office/drawing/2014/main" xmlns="" id="{1705A1EF-045A-41D4-9060-1D5D7DCEDC26}"/>
              </a:ext>
            </a:extLst>
          </p:cNvPr>
          <p:cNvSpPr txBox="1"/>
          <p:nvPr/>
        </p:nvSpPr>
        <p:spPr>
          <a:xfrm>
            <a:off x="6363166" y="3099563"/>
            <a:ext cx="5243278" cy="1200329"/>
          </a:xfrm>
          <a:prstGeom prst="rect">
            <a:avLst/>
          </a:prstGeom>
          <a:solidFill>
            <a:srgbClr val="7030A0"/>
          </a:solidFill>
        </p:spPr>
        <p:txBody>
          <a:bodyPr wrap="square" rtlCol="0">
            <a:spAutoFit/>
          </a:bodyPr>
          <a:lstStyle/>
          <a:p>
            <a:r>
              <a:rPr lang="en-GB" sz="2400" dirty="0"/>
              <a:t>Most of the time working women were freed slaves or the wives of </a:t>
            </a:r>
            <a:r>
              <a:rPr lang="en-GB" sz="2400" dirty="0" err="1"/>
              <a:t>Metics</a:t>
            </a:r>
            <a:r>
              <a:rPr lang="en-GB" sz="2400" dirty="0"/>
              <a:t> (foreign men with some citizen rights)</a:t>
            </a:r>
          </a:p>
        </p:txBody>
      </p:sp>
    </p:spTree>
    <p:extLst>
      <p:ext uri="{BB962C8B-B14F-4D97-AF65-F5344CB8AC3E}">
        <p14:creationId xmlns:p14="http://schemas.microsoft.com/office/powerpoint/2010/main" val="23349340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F423DFC-43C5-45E5-BF09-980F0FF95276}"/>
              </a:ext>
            </a:extLst>
          </p:cNvPr>
          <p:cNvSpPr>
            <a:spLocks noGrp="1"/>
          </p:cNvSpPr>
          <p:nvPr>
            <p:ph type="title"/>
          </p:nvPr>
        </p:nvSpPr>
        <p:spPr/>
        <p:txBody>
          <a:bodyPr/>
          <a:lstStyle/>
          <a:p>
            <a:r>
              <a:rPr lang="en-GB" dirty="0"/>
              <a:t>True or False: Athenian Law Edition</a:t>
            </a:r>
          </a:p>
        </p:txBody>
      </p:sp>
      <p:sp>
        <p:nvSpPr>
          <p:cNvPr id="3" name="TextBox 2">
            <a:extLst>
              <a:ext uri="{FF2B5EF4-FFF2-40B4-BE49-F238E27FC236}">
                <a16:creationId xmlns:a16="http://schemas.microsoft.com/office/drawing/2014/main" xmlns="" id="{1141501C-D3FA-479F-900D-992209123266}"/>
              </a:ext>
            </a:extLst>
          </p:cNvPr>
          <p:cNvSpPr txBox="1"/>
          <p:nvPr/>
        </p:nvSpPr>
        <p:spPr>
          <a:xfrm>
            <a:off x="913793" y="2308376"/>
            <a:ext cx="3814616" cy="1323439"/>
          </a:xfrm>
          <a:prstGeom prst="rect">
            <a:avLst/>
          </a:prstGeom>
          <a:solidFill>
            <a:srgbClr val="7030A0"/>
          </a:solidFill>
        </p:spPr>
        <p:txBody>
          <a:bodyPr wrap="square" rtlCol="0">
            <a:spAutoFit/>
          </a:bodyPr>
          <a:lstStyle/>
          <a:p>
            <a:r>
              <a:rPr lang="en-GB" sz="2000" dirty="0" smtClean="0"/>
              <a:t>1.It </a:t>
            </a:r>
            <a:r>
              <a:rPr lang="en-GB" sz="2000" dirty="0"/>
              <a:t>was illegal for a woman who had committed adultery to attend a public sacrifice as they would corrupt the other women present.</a:t>
            </a:r>
          </a:p>
        </p:txBody>
      </p:sp>
      <p:sp>
        <p:nvSpPr>
          <p:cNvPr id="4" name="TextBox 3">
            <a:extLst>
              <a:ext uri="{FF2B5EF4-FFF2-40B4-BE49-F238E27FC236}">
                <a16:creationId xmlns:a16="http://schemas.microsoft.com/office/drawing/2014/main" xmlns="" id="{B95F18FF-7270-4355-943D-F6D7BE7FE57B}"/>
              </a:ext>
            </a:extLst>
          </p:cNvPr>
          <p:cNvSpPr txBox="1"/>
          <p:nvPr/>
        </p:nvSpPr>
        <p:spPr>
          <a:xfrm>
            <a:off x="913795" y="4390934"/>
            <a:ext cx="3814616" cy="1015663"/>
          </a:xfrm>
          <a:prstGeom prst="rect">
            <a:avLst/>
          </a:prstGeom>
          <a:solidFill>
            <a:srgbClr val="7030A0"/>
          </a:solidFill>
        </p:spPr>
        <p:txBody>
          <a:bodyPr wrap="square" rtlCol="0">
            <a:spAutoFit/>
          </a:bodyPr>
          <a:lstStyle/>
          <a:p>
            <a:r>
              <a:rPr lang="en-GB" sz="2000" dirty="0" smtClean="0"/>
              <a:t>2. Men </a:t>
            </a:r>
            <a:r>
              <a:rPr lang="en-GB" sz="2000" dirty="0"/>
              <a:t>caught in the act of having sex with someone's wife were allowed to be killed.</a:t>
            </a:r>
          </a:p>
        </p:txBody>
      </p:sp>
      <p:sp>
        <p:nvSpPr>
          <p:cNvPr id="5" name="TextBox 4">
            <a:extLst>
              <a:ext uri="{FF2B5EF4-FFF2-40B4-BE49-F238E27FC236}">
                <a16:creationId xmlns:a16="http://schemas.microsoft.com/office/drawing/2014/main" xmlns="" id="{BF826D2F-B8AD-4E42-A2D4-CE0E49F9E7F2}"/>
              </a:ext>
            </a:extLst>
          </p:cNvPr>
          <p:cNvSpPr txBox="1"/>
          <p:nvPr/>
        </p:nvSpPr>
        <p:spPr>
          <a:xfrm>
            <a:off x="6090675" y="1985211"/>
            <a:ext cx="4232419" cy="707886"/>
          </a:xfrm>
          <a:prstGeom prst="rect">
            <a:avLst/>
          </a:prstGeom>
          <a:solidFill>
            <a:srgbClr val="7030A0"/>
          </a:solidFill>
        </p:spPr>
        <p:txBody>
          <a:bodyPr wrap="square" rtlCol="0">
            <a:spAutoFit/>
          </a:bodyPr>
          <a:lstStyle/>
          <a:p>
            <a:r>
              <a:rPr lang="en-GB" sz="2000" dirty="0" smtClean="0"/>
              <a:t>3. Women </a:t>
            </a:r>
            <a:r>
              <a:rPr lang="en-GB" sz="2000" dirty="0"/>
              <a:t>could not defend themselves in court.</a:t>
            </a:r>
          </a:p>
        </p:txBody>
      </p:sp>
      <p:sp>
        <p:nvSpPr>
          <p:cNvPr id="6" name="TextBox 5">
            <a:extLst>
              <a:ext uri="{FF2B5EF4-FFF2-40B4-BE49-F238E27FC236}">
                <a16:creationId xmlns:a16="http://schemas.microsoft.com/office/drawing/2014/main" xmlns="" id="{3E77E5D9-D36E-4F34-973B-0C3AF2FA2BB9}"/>
              </a:ext>
            </a:extLst>
          </p:cNvPr>
          <p:cNvSpPr txBox="1"/>
          <p:nvPr/>
        </p:nvSpPr>
        <p:spPr>
          <a:xfrm>
            <a:off x="7463591" y="3428999"/>
            <a:ext cx="3814616" cy="707886"/>
          </a:xfrm>
          <a:prstGeom prst="rect">
            <a:avLst/>
          </a:prstGeom>
          <a:solidFill>
            <a:srgbClr val="7030A0"/>
          </a:solidFill>
        </p:spPr>
        <p:txBody>
          <a:bodyPr wrap="square" rtlCol="0">
            <a:spAutoFit/>
          </a:bodyPr>
          <a:lstStyle/>
          <a:p>
            <a:r>
              <a:rPr lang="en-GB" sz="2000" dirty="0" smtClean="0"/>
              <a:t>4. Women </a:t>
            </a:r>
            <a:r>
              <a:rPr lang="en-GB" sz="2000" dirty="0"/>
              <a:t>were not officially considered citizens of Athens.</a:t>
            </a:r>
          </a:p>
        </p:txBody>
      </p:sp>
      <p:sp>
        <p:nvSpPr>
          <p:cNvPr id="8" name="TextBox 7">
            <a:extLst>
              <a:ext uri="{FF2B5EF4-FFF2-40B4-BE49-F238E27FC236}">
                <a16:creationId xmlns:a16="http://schemas.microsoft.com/office/drawing/2014/main" xmlns="" id="{F98CAEF5-98CF-43BB-9E69-508477D3433E}"/>
              </a:ext>
            </a:extLst>
          </p:cNvPr>
          <p:cNvSpPr txBox="1"/>
          <p:nvPr/>
        </p:nvSpPr>
        <p:spPr>
          <a:xfrm>
            <a:off x="6299576" y="5052653"/>
            <a:ext cx="4023518" cy="707886"/>
          </a:xfrm>
          <a:prstGeom prst="rect">
            <a:avLst/>
          </a:prstGeom>
          <a:solidFill>
            <a:srgbClr val="7030A0"/>
          </a:solidFill>
        </p:spPr>
        <p:txBody>
          <a:bodyPr wrap="square" rtlCol="0">
            <a:spAutoFit/>
          </a:bodyPr>
          <a:lstStyle/>
          <a:p>
            <a:r>
              <a:rPr lang="en-GB" sz="2000" dirty="0" smtClean="0"/>
              <a:t>5. A Slave’s </a:t>
            </a:r>
            <a:r>
              <a:rPr lang="en-GB" sz="2000" dirty="0"/>
              <a:t>testimony wouldn’t be considered unless they were tortured.</a:t>
            </a:r>
          </a:p>
        </p:txBody>
      </p:sp>
      <p:sp>
        <p:nvSpPr>
          <p:cNvPr id="9" name="TextBox 8">
            <a:extLst>
              <a:ext uri="{FF2B5EF4-FFF2-40B4-BE49-F238E27FC236}">
                <a16:creationId xmlns:a16="http://schemas.microsoft.com/office/drawing/2014/main" xmlns="" id="{C8EB5FB0-B572-4976-9B6A-963943BEFF7A}"/>
              </a:ext>
            </a:extLst>
          </p:cNvPr>
          <p:cNvSpPr txBox="1"/>
          <p:nvPr/>
        </p:nvSpPr>
        <p:spPr>
          <a:xfrm>
            <a:off x="2171395" y="2739262"/>
            <a:ext cx="1299412" cy="461665"/>
          </a:xfrm>
          <a:prstGeom prst="rect">
            <a:avLst/>
          </a:prstGeom>
          <a:solidFill>
            <a:schemeClr val="accent1"/>
          </a:solidFill>
        </p:spPr>
        <p:txBody>
          <a:bodyPr wrap="square" rtlCol="0">
            <a:spAutoFit/>
          </a:bodyPr>
          <a:lstStyle/>
          <a:p>
            <a:pPr algn="ctr"/>
            <a:r>
              <a:rPr lang="en-GB" sz="2400" b="1" dirty="0"/>
              <a:t>TRUE</a:t>
            </a:r>
          </a:p>
        </p:txBody>
      </p:sp>
      <p:sp>
        <p:nvSpPr>
          <p:cNvPr id="10" name="TextBox 9">
            <a:extLst>
              <a:ext uri="{FF2B5EF4-FFF2-40B4-BE49-F238E27FC236}">
                <a16:creationId xmlns:a16="http://schemas.microsoft.com/office/drawing/2014/main" xmlns="" id="{B2D63BC4-5CB6-4335-9157-D4F43FF8A519}"/>
              </a:ext>
            </a:extLst>
          </p:cNvPr>
          <p:cNvSpPr txBox="1"/>
          <p:nvPr/>
        </p:nvSpPr>
        <p:spPr>
          <a:xfrm>
            <a:off x="7661629" y="5175763"/>
            <a:ext cx="1299412" cy="461665"/>
          </a:xfrm>
          <a:prstGeom prst="rect">
            <a:avLst/>
          </a:prstGeom>
          <a:solidFill>
            <a:schemeClr val="accent1"/>
          </a:solidFill>
        </p:spPr>
        <p:txBody>
          <a:bodyPr wrap="square" rtlCol="0">
            <a:spAutoFit/>
          </a:bodyPr>
          <a:lstStyle/>
          <a:p>
            <a:pPr algn="ctr"/>
            <a:r>
              <a:rPr lang="en-GB" sz="2400" b="1" dirty="0"/>
              <a:t>TRUE</a:t>
            </a:r>
          </a:p>
        </p:txBody>
      </p:sp>
      <p:sp>
        <p:nvSpPr>
          <p:cNvPr id="11" name="TextBox 10">
            <a:extLst>
              <a:ext uri="{FF2B5EF4-FFF2-40B4-BE49-F238E27FC236}">
                <a16:creationId xmlns:a16="http://schemas.microsoft.com/office/drawing/2014/main" xmlns="" id="{7F6686A7-4E48-4B63-843D-DF357F57726A}"/>
              </a:ext>
            </a:extLst>
          </p:cNvPr>
          <p:cNvSpPr txBox="1"/>
          <p:nvPr/>
        </p:nvSpPr>
        <p:spPr>
          <a:xfrm>
            <a:off x="2159363" y="4667932"/>
            <a:ext cx="1299412" cy="461665"/>
          </a:xfrm>
          <a:prstGeom prst="rect">
            <a:avLst/>
          </a:prstGeom>
          <a:solidFill>
            <a:schemeClr val="accent1"/>
          </a:solidFill>
        </p:spPr>
        <p:txBody>
          <a:bodyPr wrap="square" rtlCol="0">
            <a:spAutoFit/>
          </a:bodyPr>
          <a:lstStyle/>
          <a:p>
            <a:pPr algn="ctr"/>
            <a:r>
              <a:rPr lang="en-GB" sz="2400" b="1" dirty="0"/>
              <a:t>TRUE</a:t>
            </a:r>
          </a:p>
        </p:txBody>
      </p:sp>
      <p:sp>
        <p:nvSpPr>
          <p:cNvPr id="12" name="TextBox 11">
            <a:extLst>
              <a:ext uri="{FF2B5EF4-FFF2-40B4-BE49-F238E27FC236}">
                <a16:creationId xmlns:a16="http://schemas.microsoft.com/office/drawing/2014/main" xmlns="" id="{4F9E337D-0C33-4878-8A7B-17A9560846E0}"/>
              </a:ext>
            </a:extLst>
          </p:cNvPr>
          <p:cNvSpPr txBox="1"/>
          <p:nvPr/>
        </p:nvSpPr>
        <p:spPr>
          <a:xfrm>
            <a:off x="8721193" y="3549424"/>
            <a:ext cx="1299412" cy="461665"/>
          </a:xfrm>
          <a:prstGeom prst="rect">
            <a:avLst/>
          </a:prstGeom>
          <a:solidFill>
            <a:schemeClr val="accent1"/>
          </a:solidFill>
        </p:spPr>
        <p:txBody>
          <a:bodyPr wrap="square" rtlCol="0">
            <a:spAutoFit/>
          </a:bodyPr>
          <a:lstStyle/>
          <a:p>
            <a:pPr algn="ctr"/>
            <a:r>
              <a:rPr lang="en-GB" sz="2400" b="1" dirty="0"/>
              <a:t>FALSE</a:t>
            </a:r>
          </a:p>
        </p:txBody>
      </p:sp>
      <p:sp>
        <p:nvSpPr>
          <p:cNvPr id="13" name="TextBox 12">
            <a:extLst>
              <a:ext uri="{FF2B5EF4-FFF2-40B4-BE49-F238E27FC236}">
                <a16:creationId xmlns:a16="http://schemas.microsoft.com/office/drawing/2014/main" xmlns="" id="{5BC818C3-829B-40DD-A18A-04982AF62E60}"/>
              </a:ext>
            </a:extLst>
          </p:cNvPr>
          <p:cNvSpPr txBox="1"/>
          <p:nvPr/>
        </p:nvSpPr>
        <p:spPr>
          <a:xfrm>
            <a:off x="7463591" y="2108321"/>
            <a:ext cx="1299412" cy="461665"/>
          </a:xfrm>
          <a:prstGeom prst="rect">
            <a:avLst/>
          </a:prstGeom>
          <a:solidFill>
            <a:schemeClr val="accent1"/>
          </a:solidFill>
        </p:spPr>
        <p:txBody>
          <a:bodyPr wrap="square" rtlCol="0">
            <a:spAutoFit/>
          </a:bodyPr>
          <a:lstStyle/>
          <a:p>
            <a:pPr algn="ctr"/>
            <a:r>
              <a:rPr lang="en-GB" sz="2400" b="1" dirty="0"/>
              <a:t>TRUE</a:t>
            </a:r>
          </a:p>
        </p:txBody>
      </p:sp>
    </p:spTree>
    <p:extLst>
      <p:ext uri="{BB962C8B-B14F-4D97-AF65-F5344CB8AC3E}">
        <p14:creationId xmlns:p14="http://schemas.microsoft.com/office/powerpoint/2010/main" val="23446228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DF16CEE-EB10-49F2-8E27-AC866B62BE74}"/>
              </a:ext>
            </a:extLst>
          </p:cNvPr>
          <p:cNvSpPr>
            <a:spLocks noGrp="1"/>
          </p:cNvSpPr>
          <p:nvPr>
            <p:ph type="title"/>
          </p:nvPr>
        </p:nvSpPr>
        <p:spPr/>
        <p:txBody>
          <a:bodyPr>
            <a:normAutofit/>
          </a:bodyPr>
          <a:lstStyle/>
          <a:p>
            <a:r>
              <a:rPr lang="en-GB" dirty="0"/>
              <a:t>Solon’s Law Code (Early 6</a:t>
            </a:r>
            <a:r>
              <a:rPr lang="en-GB" baseline="30000" dirty="0"/>
              <a:t>th</a:t>
            </a:r>
            <a:r>
              <a:rPr lang="en-GB" dirty="0"/>
              <a:t> Century BC)</a:t>
            </a:r>
          </a:p>
        </p:txBody>
      </p:sp>
      <p:sp>
        <p:nvSpPr>
          <p:cNvPr id="3" name="Content Placeholder 2">
            <a:extLst>
              <a:ext uri="{FF2B5EF4-FFF2-40B4-BE49-F238E27FC236}">
                <a16:creationId xmlns:a16="http://schemas.microsoft.com/office/drawing/2014/main" xmlns="" id="{9A8C6319-563D-4142-BED2-D6C3C03ED75B}"/>
              </a:ext>
            </a:extLst>
          </p:cNvPr>
          <p:cNvSpPr>
            <a:spLocks noGrp="1"/>
          </p:cNvSpPr>
          <p:nvPr>
            <p:ph idx="1"/>
          </p:nvPr>
        </p:nvSpPr>
        <p:spPr>
          <a:xfrm>
            <a:off x="1053756" y="3240477"/>
            <a:ext cx="10483075" cy="2560721"/>
          </a:xfrm>
        </p:spPr>
        <p:txBody>
          <a:bodyPr>
            <a:normAutofit/>
          </a:bodyPr>
          <a:lstStyle/>
          <a:p>
            <a:pPr marL="36900" indent="0">
              <a:buNone/>
            </a:pPr>
            <a:r>
              <a:rPr lang="en-US" sz="2000" dirty="0">
                <a:effectLst/>
              </a:rPr>
              <a:t>‘But in general, Solon’s laws concerning women seem very absurd. For instance, </a:t>
            </a:r>
            <a:r>
              <a:rPr lang="en-US" sz="2000" b="1" dirty="0">
                <a:effectLst/>
              </a:rPr>
              <a:t>he permitted an adulterer caught in the act to be killed</a:t>
            </a:r>
            <a:r>
              <a:rPr lang="en-US" sz="2000" dirty="0">
                <a:effectLst/>
              </a:rPr>
              <a:t>; but if a man committed rape upon a free woman, he was merely to be fined a hundred drachmas; and if he gained his end by persuasion, twenty drachmas, unless it were with one of those who sell themselves openly, meaning of course the courtesans. For these go openly to those who offer them their price. Still further, no man is allowed to sell a daughter or a sister, unless he find that she is no longer a virgin.’</a:t>
            </a:r>
          </a:p>
          <a:p>
            <a:pPr marL="450000" lvl="1" indent="0">
              <a:buNone/>
            </a:pPr>
            <a:r>
              <a:rPr lang="en-US" sz="1800" dirty="0">
                <a:effectLst/>
              </a:rPr>
              <a:t>[Plutarch, Solon  23]</a:t>
            </a:r>
            <a:endParaRPr lang="en-GB" sz="1800" dirty="0"/>
          </a:p>
        </p:txBody>
      </p:sp>
      <p:sp>
        <p:nvSpPr>
          <p:cNvPr id="4" name="TextBox 3">
            <a:extLst>
              <a:ext uri="{FF2B5EF4-FFF2-40B4-BE49-F238E27FC236}">
                <a16:creationId xmlns:a16="http://schemas.microsoft.com/office/drawing/2014/main" xmlns="" id="{96FA689B-A627-4494-ABF3-83CFB8807EF3}"/>
              </a:ext>
            </a:extLst>
          </p:cNvPr>
          <p:cNvSpPr txBox="1"/>
          <p:nvPr/>
        </p:nvSpPr>
        <p:spPr>
          <a:xfrm>
            <a:off x="1284060" y="2045368"/>
            <a:ext cx="9983497" cy="707886"/>
          </a:xfrm>
          <a:prstGeom prst="rect">
            <a:avLst/>
          </a:prstGeom>
          <a:noFill/>
        </p:spPr>
        <p:txBody>
          <a:bodyPr wrap="square" rtlCol="0">
            <a:spAutoFit/>
          </a:bodyPr>
          <a:lstStyle/>
          <a:p>
            <a:r>
              <a:rPr lang="en-GB" sz="2000" i="1" dirty="0"/>
              <a:t>Solon (640-550 BC) was an Athenian lawgiver who made reforms to Athenian law to combat against the political, moral and economic decline in Athens.</a:t>
            </a:r>
          </a:p>
        </p:txBody>
      </p:sp>
    </p:spTree>
    <p:extLst>
      <p:ext uri="{BB962C8B-B14F-4D97-AF65-F5344CB8AC3E}">
        <p14:creationId xmlns:p14="http://schemas.microsoft.com/office/powerpoint/2010/main" val="323702053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xmlns="" id="{9726E0AA-ACAD-4929-A688-C5F6D3E372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521997A6-409C-4301-9C42-47029FC73FA9}"/>
              </a:ext>
            </a:extLst>
          </p:cNvPr>
          <p:cNvSpPr>
            <a:spLocks noGrp="1"/>
          </p:cNvSpPr>
          <p:nvPr>
            <p:ph type="title"/>
          </p:nvPr>
        </p:nvSpPr>
        <p:spPr>
          <a:xfrm>
            <a:off x="707900" y="540336"/>
            <a:ext cx="3947771" cy="1850651"/>
          </a:xfrm>
        </p:spPr>
        <p:txBody>
          <a:bodyPr>
            <a:normAutofit/>
          </a:bodyPr>
          <a:lstStyle/>
          <a:p>
            <a:pPr algn="l"/>
            <a:r>
              <a:rPr lang="en-GB" sz="3600" dirty="0"/>
              <a:t>Examples of Aryballoi</a:t>
            </a:r>
          </a:p>
        </p:txBody>
      </p:sp>
      <p:cxnSp>
        <p:nvCxnSpPr>
          <p:cNvPr id="77" name="Straight Connector 76">
            <a:extLst>
              <a:ext uri="{FF2B5EF4-FFF2-40B4-BE49-F238E27FC236}">
                <a16:creationId xmlns:a16="http://schemas.microsoft.com/office/drawing/2014/main" xmlns="" id="{F3BDF5F1-11B9-42EB-800A-B3D749BB4BE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912659" y="779861"/>
            <a:ext cx="0" cy="1371600"/>
          </a:xfrm>
          <a:prstGeom prst="line">
            <a:avLst/>
          </a:prstGeom>
          <a:ln w="19050">
            <a:solidFill>
              <a:schemeClr val="tx1">
                <a:lumMod val="75000"/>
              </a:schemeClr>
            </a:solidFill>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0809EFE7-FDBB-4D2D-8BB7-950CBF9A766F}"/>
              </a:ext>
            </a:extLst>
          </p:cNvPr>
          <p:cNvSpPr>
            <a:spLocks noGrp="1"/>
          </p:cNvSpPr>
          <p:nvPr>
            <p:ph idx="1"/>
          </p:nvPr>
        </p:nvSpPr>
        <p:spPr>
          <a:xfrm>
            <a:off x="5169648" y="390211"/>
            <a:ext cx="6731410" cy="2148273"/>
          </a:xfrm>
        </p:spPr>
        <p:txBody>
          <a:bodyPr anchor="ctr">
            <a:normAutofit fontScale="77500" lnSpcReduction="20000"/>
          </a:bodyPr>
          <a:lstStyle/>
          <a:p>
            <a:r>
              <a:rPr lang="en-GB" b="1" dirty="0"/>
              <a:t>Left 1</a:t>
            </a:r>
            <a:r>
              <a:rPr lang="en-GB" dirty="0"/>
              <a:t>, proto-Corinthian owl aryballos, owls are linked to the virgin goddess Athena (c.640 BC)</a:t>
            </a:r>
          </a:p>
          <a:p>
            <a:r>
              <a:rPr lang="en-GB" b="1" dirty="0"/>
              <a:t>Middle 2</a:t>
            </a:r>
            <a:r>
              <a:rPr lang="en-GB" dirty="0"/>
              <a:t>, terracotta aryballos associated with the gymnasium. Upper Frieze: features a horse tamer and wrestlers. Lower Frieze: an animal fight between on lookers (c.550 BC)</a:t>
            </a:r>
          </a:p>
          <a:p>
            <a:r>
              <a:rPr lang="en-GB" b="1" dirty="0"/>
              <a:t>Right 3, </a:t>
            </a:r>
            <a:r>
              <a:rPr lang="en-GB" dirty="0">
                <a:effectLst/>
              </a:rPr>
              <a:t>Corinthian </a:t>
            </a:r>
            <a:r>
              <a:rPr lang="en-GB" i="1" dirty="0">
                <a:effectLst/>
              </a:rPr>
              <a:t>aryballos,</a:t>
            </a:r>
            <a:r>
              <a:rPr lang="en-GB" dirty="0">
                <a:effectLst/>
              </a:rPr>
              <a:t> possibly depicting a harpy or a floral motif (7</a:t>
            </a:r>
            <a:r>
              <a:rPr lang="en-GB" baseline="30000" dirty="0">
                <a:effectLst/>
              </a:rPr>
              <a:t>th</a:t>
            </a:r>
            <a:r>
              <a:rPr lang="en-GB" dirty="0">
                <a:effectLst/>
              </a:rPr>
              <a:t> Century BC)</a:t>
            </a:r>
            <a:endParaRPr lang="en-GB" dirty="0"/>
          </a:p>
        </p:txBody>
      </p:sp>
      <p:pic>
        <p:nvPicPr>
          <p:cNvPr id="10242" name="Picture 2">
            <a:extLst>
              <a:ext uri="{FF2B5EF4-FFF2-40B4-BE49-F238E27FC236}">
                <a16:creationId xmlns:a16="http://schemas.microsoft.com/office/drawing/2014/main" xmlns="" id="{E39C72B5-CEA6-4177-BEB1-07FDDFD8E65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38799" y="2917701"/>
            <a:ext cx="3676610" cy="2978055"/>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a:extLst>
              <a:ext uri="{FF2B5EF4-FFF2-40B4-BE49-F238E27FC236}">
                <a16:creationId xmlns:a16="http://schemas.microsoft.com/office/drawing/2014/main" xmlns="" id="{D18FF6D1-CD7A-440B-934D-307A73155A1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6536" b="7783"/>
          <a:stretch/>
        </p:blipFill>
        <p:spPr bwMode="auto">
          <a:xfrm>
            <a:off x="4691083" y="2917702"/>
            <a:ext cx="3140942" cy="29807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xmlns="" id="{650C3AFF-5EFC-44C4-B8C0-8105DB1B3A65}"/>
              </a:ext>
            </a:extLst>
          </p:cNvPr>
          <p:cNvPicPr/>
          <p:nvPr/>
        </p:nvPicPr>
        <p:blipFill rotWithShape="1">
          <a:blip r:embed="rId5" cstate="print">
            <a:extLst>
              <a:ext uri="{28A0092B-C50C-407E-A947-70E740481C1C}">
                <a14:useLocalDpi xmlns:a14="http://schemas.microsoft.com/office/drawing/2010/main" val="0"/>
              </a:ext>
            </a:extLst>
          </a:blip>
          <a:srcRect l="29841" t="20238" r="33586" b="25504"/>
          <a:stretch/>
        </p:blipFill>
        <p:spPr bwMode="auto">
          <a:xfrm rot="16200000">
            <a:off x="8521652" y="2834924"/>
            <a:ext cx="2980721" cy="314094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489388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79858A-FBE0-42AB-806A-266B0185C663}"/>
              </a:ext>
            </a:extLst>
          </p:cNvPr>
          <p:cNvSpPr>
            <a:spLocks noGrp="1"/>
          </p:cNvSpPr>
          <p:nvPr>
            <p:ph type="title"/>
          </p:nvPr>
        </p:nvSpPr>
        <p:spPr>
          <a:xfrm>
            <a:off x="913795" y="125896"/>
            <a:ext cx="10353762" cy="1257300"/>
          </a:xfrm>
        </p:spPr>
        <p:txBody>
          <a:bodyPr/>
          <a:lstStyle/>
          <a:p>
            <a:r>
              <a:rPr lang="en-GB" dirty="0"/>
              <a:t>Bibliography</a:t>
            </a:r>
          </a:p>
        </p:txBody>
      </p:sp>
      <p:sp>
        <p:nvSpPr>
          <p:cNvPr id="5" name="Content Placeholder 4">
            <a:extLst>
              <a:ext uri="{FF2B5EF4-FFF2-40B4-BE49-F238E27FC236}">
                <a16:creationId xmlns:a16="http://schemas.microsoft.com/office/drawing/2014/main" xmlns="" id="{F1617AD6-BD61-4B48-A22D-E3F9624447BB}"/>
              </a:ext>
            </a:extLst>
          </p:cNvPr>
          <p:cNvSpPr>
            <a:spLocks noGrp="1"/>
          </p:cNvSpPr>
          <p:nvPr>
            <p:ph idx="1"/>
          </p:nvPr>
        </p:nvSpPr>
        <p:spPr>
          <a:xfrm>
            <a:off x="721941" y="1066801"/>
            <a:ext cx="10748118" cy="5665303"/>
          </a:xfrm>
        </p:spPr>
        <p:txBody>
          <a:bodyPr>
            <a:normAutofit fontScale="70000" lnSpcReduction="20000"/>
          </a:bodyPr>
          <a:lstStyle/>
          <a:p>
            <a:endParaRPr lang="en-US" dirty="0">
              <a:effectLst/>
            </a:endParaRPr>
          </a:p>
          <a:p>
            <a:r>
              <a:rPr lang="en-US" dirty="0">
                <a:effectLst/>
              </a:rPr>
              <a:t>Lysias. </a:t>
            </a:r>
            <a:r>
              <a:rPr lang="en-US" i="1" dirty="0">
                <a:effectLst/>
              </a:rPr>
              <a:t>Against Simon. </a:t>
            </a:r>
            <a:r>
              <a:rPr lang="en-US" dirty="0">
                <a:effectLst/>
              </a:rPr>
              <a:t>Translated by W. R. M. Lamb. Loeb Classical Library 244. Cambridge, MA: Harvard University Press, 1930</a:t>
            </a:r>
          </a:p>
          <a:p>
            <a:r>
              <a:rPr lang="en-US" dirty="0">
                <a:effectLst/>
              </a:rPr>
              <a:t>Demosthenes. </a:t>
            </a:r>
            <a:r>
              <a:rPr lang="en-US" i="1" dirty="0">
                <a:effectLst/>
              </a:rPr>
              <a:t>Orations, Volume VI: Orations 50-59: Private Cases. In </a:t>
            </a:r>
            <a:r>
              <a:rPr lang="en-US" i="1" dirty="0" err="1">
                <a:effectLst/>
              </a:rPr>
              <a:t>Neaeram</a:t>
            </a:r>
            <a:r>
              <a:rPr lang="en-US" i="1" dirty="0">
                <a:effectLst/>
              </a:rPr>
              <a:t>. </a:t>
            </a:r>
            <a:r>
              <a:rPr lang="en-US" dirty="0">
                <a:effectLst/>
              </a:rPr>
              <a:t>Translated by A. T. Murray. Loeb Classical Library 351. Cambridge: Harvard University Press, 1939</a:t>
            </a:r>
          </a:p>
          <a:p>
            <a:r>
              <a:rPr lang="en-US" dirty="0">
                <a:effectLst/>
              </a:rPr>
              <a:t>Xenophon. </a:t>
            </a:r>
            <a:r>
              <a:rPr lang="en-US" i="1" dirty="0" err="1">
                <a:effectLst/>
              </a:rPr>
              <a:t>Hiero</a:t>
            </a:r>
            <a:r>
              <a:rPr lang="en-US" i="1" dirty="0">
                <a:effectLst/>
              </a:rPr>
              <a:t>. Agesilaus. Constitution of the Lacedaemonians. Ways and Means. Cavalry Commander. Art of Horsemanship. On Hunting. Constitution of the Athenians. </a:t>
            </a:r>
            <a:r>
              <a:rPr lang="en-US" dirty="0">
                <a:effectLst/>
              </a:rPr>
              <a:t>Translated by E. C. Marchant, G. W. </a:t>
            </a:r>
            <a:r>
              <a:rPr lang="en-US" dirty="0" err="1">
                <a:effectLst/>
              </a:rPr>
              <a:t>Bowersock</a:t>
            </a:r>
            <a:r>
              <a:rPr lang="en-US" dirty="0">
                <a:effectLst/>
              </a:rPr>
              <a:t>. Loeb Classical Library 183. Cambridge: Harvard University Press, 1925.</a:t>
            </a:r>
          </a:p>
          <a:p>
            <a:r>
              <a:rPr lang="en-GB" dirty="0">
                <a:effectLst/>
              </a:rPr>
              <a:t>Xenophon. </a:t>
            </a:r>
            <a:r>
              <a:rPr lang="en-GB" i="1" dirty="0">
                <a:effectLst/>
              </a:rPr>
              <a:t>Memorabilia. </a:t>
            </a:r>
            <a:r>
              <a:rPr lang="en-GB" i="1" dirty="0" err="1">
                <a:effectLst/>
              </a:rPr>
              <a:t>Oeconomicus</a:t>
            </a:r>
            <a:r>
              <a:rPr lang="en-GB" i="1" dirty="0">
                <a:effectLst/>
              </a:rPr>
              <a:t>. Symposium. Apology. </a:t>
            </a:r>
            <a:r>
              <a:rPr lang="en-GB" dirty="0">
                <a:effectLst/>
              </a:rPr>
              <a:t>Translated by E. C. Marchant, O. J. Todd. Revised by Jeffrey Henderson. Loeb Classical Library 168. Cambridge: Harvard University Press, 2013.</a:t>
            </a:r>
            <a:endParaRPr lang="en-US" dirty="0">
              <a:effectLst/>
            </a:endParaRPr>
          </a:p>
          <a:p>
            <a:r>
              <a:rPr lang="en-GB" dirty="0">
                <a:effectLst/>
              </a:rPr>
              <a:t>Plutarch. </a:t>
            </a:r>
            <a:r>
              <a:rPr lang="en-GB" i="1" dirty="0">
                <a:effectLst/>
              </a:rPr>
              <a:t>Lives, Volume I: Theseus and Romulus. Lycurgus and </a:t>
            </a:r>
            <a:r>
              <a:rPr lang="en-GB" i="1" dirty="0" err="1">
                <a:effectLst/>
              </a:rPr>
              <a:t>Numa</a:t>
            </a:r>
            <a:r>
              <a:rPr lang="en-GB" i="1" dirty="0">
                <a:effectLst/>
              </a:rPr>
              <a:t>. Solon and </a:t>
            </a:r>
            <a:r>
              <a:rPr lang="en-GB" i="1" dirty="0" err="1">
                <a:effectLst/>
              </a:rPr>
              <a:t>Publicola</a:t>
            </a:r>
            <a:r>
              <a:rPr lang="en-GB" i="1" dirty="0">
                <a:effectLst/>
              </a:rPr>
              <a:t>. </a:t>
            </a:r>
            <a:r>
              <a:rPr lang="en-GB" dirty="0">
                <a:effectLst/>
              </a:rPr>
              <a:t>Translated by Bernadotte Perrin. Loeb Classical Library 46. Cambridge: Harvard University Press, 1914.</a:t>
            </a:r>
            <a:endParaRPr lang="en-US" dirty="0">
              <a:effectLst/>
            </a:endParaRPr>
          </a:p>
          <a:p>
            <a:r>
              <a:rPr lang="en-US" dirty="0" err="1">
                <a:effectLst/>
              </a:rPr>
              <a:t>Aeschines</a:t>
            </a:r>
            <a:r>
              <a:rPr lang="en-US" dirty="0">
                <a:effectLst/>
              </a:rPr>
              <a:t>. </a:t>
            </a:r>
            <a:r>
              <a:rPr lang="en-US" i="1" dirty="0">
                <a:effectLst/>
              </a:rPr>
              <a:t>Speeches. </a:t>
            </a:r>
            <a:r>
              <a:rPr lang="en-US" dirty="0">
                <a:effectLst/>
              </a:rPr>
              <a:t>Translated by C. D. Adams. Loeb Classical Library 106. Cambridge: Harvard University Press, 1919.</a:t>
            </a:r>
          </a:p>
          <a:p>
            <a:r>
              <a:rPr lang="en-US" dirty="0">
                <a:effectLst/>
              </a:rPr>
              <a:t>Aristotle. </a:t>
            </a:r>
            <a:r>
              <a:rPr lang="en-US" i="1" dirty="0">
                <a:effectLst/>
              </a:rPr>
              <a:t>The Politics. </a:t>
            </a:r>
            <a:r>
              <a:rPr lang="en-US" dirty="0">
                <a:effectLst/>
              </a:rPr>
              <a:t>Translated by T. Sinclair,  London: Penguin, 1962.</a:t>
            </a:r>
          </a:p>
          <a:p>
            <a:r>
              <a:rPr lang="en-GB" dirty="0"/>
              <a:t>MacLachlan, B. (2012) </a:t>
            </a:r>
            <a:r>
              <a:rPr lang="en-GB" i="1" dirty="0"/>
              <a:t>Women in Ancient Greece: A Sourcebook (New York: Continuum)</a:t>
            </a:r>
          </a:p>
          <a:p>
            <a:r>
              <a:rPr lang="en-US" dirty="0">
                <a:effectLst/>
              </a:rPr>
              <a:t>Brock, R. (1994). The </a:t>
            </a:r>
            <a:r>
              <a:rPr lang="en-US" dirty="0" err="1">
                <a:effectLst/>
              </a:rPr>
              <a:t>Labour</a:t>
            </a:r>
            <a:r>
              <a:rPr lang="en-US" dirty="0">
                <a:effectLst/>
              </a:rPr>
              <a:t> of Women in Classical Athens. </a:t>
            </a:r>
            <a:r>
              <a:rPr lang="en-US" i="1" dirty="0">
                <a:effectLst/>
              </a:rPr>
              <a:t>The Classical Quarterly,</a:t>
            </a:r>
            <a:r>
              <a:rPr lang="en-US" dirty="0">
                <a:effectLst/>
              </a:rPr>
              <a:t> </a:t>
            </a:r>
            <a:r>
              <a:rPr lang="en-US" i="1" dirty="0">
                <a:effectLst/>
              </a:rPr>
              <a:t>44</a:t>
            </a:r>
            <a:r>
              <a:rPr lang="en-US" dirty="0">
                <a:effectLst/>
              </a:rPr>
              <a:t>(2), 336-346. Retrieved June 24, 2020, from </a:t>
            </a:r>
            <a:r>
              <a:rPr lang="en-US" dirty="0">
                <a:effectLst/>
                <a:hlinkClick r:id="rId2"/>
              </a:rPr>
              <a:t>www.jstor.org/stable/639638</a:t>
            </a:r>
            <a:endParaRPr lang="en-US" dirty="0">
              <a:effectLst/>
            </a:endParaRPr>
          </a:p>
          <a:p>
            <a:r>
              <a:rPr lang="en-US" dirty="0" err="1">
                <a:effectLst/>
              </a:rPr>
              <a:t>Kosmopoulou</a:t>
            </a:r>
            <a:r>
              <a:rPr lang="en-US" dirty="0">
                <a:effectLst/>
              </a:rPr>
              <a:t>, A. (2001). 'Working Women': Female Professionals on Classical Attic Gravestones. </a:t>
            </a:r>
            <a:r>
              <a:rPr lang="en-US" i="1" dirty="0">
                <a:effectLst/>
              </a:rPr>
              <a:t>The Annual of the British School at Athens,</a:t>
            </a:r>
            <a:r>
              <a:rPr lang="en-US" dirty="0">
                <a:effectLst/>
              </a:rPr>
              <a:t> </a:t>
            </a:r>
            <a:r>
              <a:rPr lang="en-US" i="1" dirty="0">
                <a:effectLst/>
              </a:rPr>
              <a:t>96</a:t>
            </a:r>
            <a:r>
              <a:rPr lang="en-US" dirty="0">
                <a:effectLst/>
              </a:rPr>
              <a:t>, 281-319. Retrieved June 25, 2020, from www.jstor.org/stable/30073281</a:t>
            </a:r>
          </a:p>
        </p:txBody>
      </p:sp>
      <p:sp>
        <p:nvSpPr>
          <p:cNvPr id="3" name="Rectangle 1">
            <a:extLst>
              <a:ext uri="{FF2B5EF4-FFF2-40B4-BE49-F238E27FC236}">
                <a16:creationId xmlns:a16="http://schemas.microsoft.com/office/drawing/2014/main" xmlns="" id="{72DE9F17-08FA-42E6-B429-24A07128072E}"/>
              </a:ext>
            </a:extLst>
          </p:cNvPr>
          <p:cNvSpPr>
            <a:spLocks noChangeArrowheads="1"/>
          </p:cNvSpPr>
          <p:nvPr/>
        </p:nvSpPr>
        <p:spPr bwMode="auto">
          <a:xfrm>
            <a:off x="0" y="0"/>
            <a:ext cx="6694488"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333333"/>
                </a:solidFill>
                <a:effectLst/>
                <a:latin typeface="zephtextregular"/>
              </a:rPr>
              <a:t>Demosthenes. </a:t>
            </a:r>
            <a:r>
              <a:rPr kumimoji="0" lang="en-US" altLang="en-US" sz="700" b="0" i="1" u="none" strike="noStrike" cap="none" normalizeH="0" baseline="0">
                <a:ln>
                  <a:noFill/>
                </a:ln>
                <a:solidFill>
                  <a:srgbClr val="333333"/>
                </a:solidFill>
                <a:effectLst/>
                <a:latin typeface="zephtextregular"/>
              </a:rPr>
              <a:t>Orations, Volume VI: Orations 50-59: Private Cases. In Neaeram. </a:t>
            </a:r>
            <a:r>
              <a:rPr kumimoji="0" lang="en-US" altLang="en-US" sz="700" b="0" i="0" u="none" strike="noStrike" cap="none" normalizeH="0" baseline="0">
                <a:ln>
                  <a:noFill/>
                </a:ln>
                <a:solidFill>
                  <a:srgbClr val="333333"/>
                </a:solidFill>
                <a:effectLst/>
                <a:latin typeface="zephtextregular"/>
              </a:rPr>
              <a:t>Translated by A. T. Murray. Loeb Classical Library 351. Cambridge, MA: Harvard University Press, 1939.</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rPr>
              <a:t/>
            </a:r>
            <a:br>
              <a:rPr kumimoji="0" lang="en-US" altLang="en-US" sz="1100" b="0" i="0" u="none" strike="noStrike" cap="none" normalizeH="0" baseline="0">
                <a:ln>
                  <a:noFill/>
                </a:ln>
                <a:solidFill>
                  <a:schemeClr val="tx1"/>
                </a:solidFill>
                <a:effectLst/>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560770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6C793E1-5EDC-468D-8FF7-92A0F8619C89}"/>
              </a:ext>
            </a:extLst>
          </p:cNvPr>
          <p:cNvSpPr>
            <a:spLocks noGrp="1"/>
          </p:cNvSpPr>
          <p:nvPr>
            <p:ph type="title"/>
          </p:nvPr>
        </p:nvSpPr>
        <p:spPr>
          <a:xfrm>
            <a:off x="924443" y="142449"/>
            <a:ext cx="10353762" cy="1257300"/>
          </a:xfrm>
        </p:spPr>
        <p:txBody>
          <a:bodyPr/>
          <a:lstStyle/>
          <a:p>
            <a:r>
              <a:rPr lang="en-GB" dirty="0"/>
              <a:t>Image Credits</a:t>
            </a:r>
          </a:p>
        </p:txBody>
      </p:sp>
      <p:sp>
        <p:nvSpPr>
          <p:cNvPr id="3" name="Content Placeholder 2">
            <a:extLst>
              <a:ext uri="{FF2B5EF4-FFF2-40B4-BE49-F238E27FC236}">
                <a16:creationId xmlns:a16="http://schemas.microsoft.com/office/drawing/2014/main" xmlns="" id="{D3BBFE94-FCB6-42DE-B28C-F4FEE7AAC2CA}"/>
              </a:ext>
            </a:extLst>
          </p:cNvPr>
          <p:cNvSpPr>
            <a:spLocks noGrp="1"/>
          </p:cNvSpPr>
          <p:nvPr>
            <p:ph idx="1"/>
          </p:nvPr>
        </p:nvSpPr>
        <p:spPr>
          <a:xfrm>
            <a:off x="1174179" y="1594058"/>
            <a:ext cx="9843641" cy="4541700"/>
          </a:xfrm>
        </p:spPr>
        <p:txBody>
          <a:bodyPr>
            <a:normAutofit fontScale="32500" lnSpcReduction="20000"/>
          </a:bodyPr>
          <a:lstStyle/>
          <a:p>
            <a:r>
              <a:rPr lang="en-GB" sz="3700" dirty="0"/>
              <a:t>Slide 3 , Caryatids, CC BY-SA 3.0, </a:t>
            </a:r>
            <a:r>
              <a:rPr lang="en-GB" sz="3700" dirty="0">
                <a:hlinkClick r:id="rId2"/>
              </a:rPr>
              <a:t>https://commons.wikimedia.org/w/index.php?curid=538962</a:t>
            </a:r>
            <a:endParaRPr lang="en-GB" sz="3700" dirty="0"/>
          </a:p>
          <a:p>
            <a:r>
              <a:rPr lang="en-GB" sz="3700" dirty="0"/>
              <a:t>Slide 4, </a:t>
            </a:r>
            <a:r>
              <a:rPr lang="en-GB" sz="3700" dirty="0" err="1"/>
              <a:t>Gynaeceum</a:t>
            </a:r>
            <a:r>
              <a:rPr lang="en-GB" sz="3700" dirty="0"/>
              <a:t> Scene, </a:t>
            </a:r>
            <a:r>
              <a:rPr lang="en-US" sz="3700" dirty="0"/>
              <a:t>By Painter of Louvre MN 558 - Marie-Lan Nguyen, Own work, 2008-03-15, CC BY 3.0, </a:t>
            </a:r>
            <a:r>
              <a:rPr lang="en-US" sz="3700" dirty="0">
                <a:hlinkClick r:id="rId3"/>
              </a:rPr>
              <a:t>https://commons.wikimedia.org/w/index.php?curid=3723453</a:t>
            </a:r>
            <a:r>
              <a:rPr lang="en-US" sz="3700" dirty="0"/>
              <a:t> </a:t>
            </a:r>
            <a:r>
              <a:rPr lang="en-GB" sz="3700" dirty="0"/>
              <a:t> </a:t>
            </a:r>
          </a:p>
          <a:p>
            <a:r>
              <a:rPr lang="en-GB" sz="3700" dirty="0"/>
              <a:t>Slide 5, Familial </a:t>
            </a:r>
            <a:r>
              <a:rPr lang="en-GB" sz="3700" dirty="0" err="1"/>
              <a:t>Gynaeceum</a:t>
            </a:r>
            <a:r>
              <a:rPr lang="en-GB" sz="3700" dirty="0"/>
              <a:t> Scene, </a:t>
            </a:r>
            <a:r>
              <a:rPr lang="en-US" sz="3700" dirty="0"/>
              <a:t>By </a:t>
            </a:r>
            <a:r>
              <a:rPr lang="en-US" sz="3700" dirty="0" err="1"/>
              <a:t>Marsyas</a:t>
            </a:r>
            <a:r>
              <a:rPr lang="en-US" sz="3700" dirty="0"/>
              <a:t> - Own work, CC BY-SA 2.5, </a:t>
            </a:r>
            <a:r>
              <a:rPr lang="en-US" sz="3700" dirty="0">
                <a:hlinkClick r:id="rId4"/>
              </a:rPr>
              <a:t>https://commons.wikimedia.org/w/index.php?curid=487373</a:t>
            </a:r>
            <a:r>
              <a:rPr lang="en-US" sz="3700" dirty="0"/>
              <a:t> </a:t>
            </a:r>
          </a:p>
          <a:p>
            <a:r>
              <a:rPr lang="en-US" sz="3700" dirty="0"/>
              <a:t>Slide 7,  (Top), </a:t>
            </a:r>
            <a:r>
              <a:rPr lang="en-US" sz="3700" dirty="0">
                <a:effectLst/>
              </a:rPr>
              <a:t>Side A of the “Persephone krater”, an Apulian red-figure volute-krater, c.340 BC, </a:t>
            </a:r>
            <a:r>
              <a:rPr lang="en-US" sz="3700" dirty="0"/>
              <a:t>By Circle of the Darius Painter - </a:t>
            </a:r>
            <a:r>
              <a:rPr lang="en-US" sz="3700" dirty="0" err="1"/>
              <a:t>User:Bibi</a:t>
            </a:r>
            <a:r>
              <a:rPr lang="en-US" sz="3700" dirty="0"/>
              <a:t> Saint-Pol, own work, 2008, Public Domain, </a:t>
            </a:r>
            <a:r>
              <a:rPr lang="en-US" sz="3700" dirty="0">
                <a:hlinkClick r:id="rId5"/>
              </a:rPr>
              <a:t>https://commons.wikimedia.org/w/index.php?curid=3702013</a:t>
            </a:r>
            <a:r>
              <a:rPr lang="en-US" sz="3700" dirty="0"/>
              <a:t> </a:t>
            </a:r>
          </a:p>
          <a:p>
            <a:r>
              <a:rPr lang="en-US" sz="3700" dirty="0"/>
              <a:t>Slide7, (Bottom), Red-figure </a:t>
            </a:r>
            <a:r>
              <a:rPr lang="en-US" sz="3700" i="1" dirty="0"/>
              <a:t>lekythos</a:t>
            </a:r>
            <a:r>
              <a:rPr lang="en-US" sz="3700" dirty="0"/>
              <a:t> with girl running dated to the classical period, Courtesy of the Department of Classics and Ancient History (2020)</a:t>
            </a:r>
          </a:p>
          <a:p>
            <a:r>
              <a:rPr lang="en-US" sz="3700" dirty="0"/>
              <a:t>Slide 10, (Right), Spartan Bronze Figure, By </a:t>
            </a:r>
            <a:r>
              <a:rPr lang="en-US" sz="3700" dirty="0" err="1"/>
              <a:t>Caeciliusinhorto</a:t>
            </a:r>
            <a:r>
              <a:rPr lang="en-US" sz="3700" dirty="0"/>
              <a:t> – Own work, CC BY-SA4.0, </a:t>
            </a:r>
            <a:r>
              <a:rPr lang="en-US" sz="3700" dirty="0">
                <a:hlinkClick r:id="rId6"/>
              </a:rPr>
              <a:t>https://commons.wikimedia.org/w/index.php?curid=83369855</a:t>
            </a:r>
            <a:r>
              <a:rPr lang="en-US" sz="3700" dirty="0"/>
              <a:t> </a:t>
            </a:r>
          </a:p>
          <a:p>
            <a:r>
              <a:rPr lang="en-GB" sz="3700" dirty="0"/>
              <a:t>Slide 10, (Left), </a:t>
            </a:r>
            <a:r>
              <a:rPr lang="en-US" sz="3700" dirty="0">
                <a:effectLst/>
              </a:rPr>
              <a:t>The Grave Stele of </a:t>
            </a:r>
            <a:r>
              <a:rPr lang="en-US" sz="3700" dirty="0" err="1">
                <a:effectLst/>
              </a:rPr>
              <a:t>Hegeso</a:t>
            </a:r>
            <a:r>
              <a:rPr lang="en-US" sz="3700" dirty="0">
                <a:effectLst/>
              </a:rPr>
              <a:t> (c.410–400 BC), </a:t>
            </a:r>
            <a:r>
              <a:rPr lang="en-US" sz="3700" dirty="0"/>
              <a:t>By </a:t>
            </a:r>
            <a:r>
              <a:rPr lang="en-US" sz="3700" dirty="0" err="1"/>
              <a:t>Kallimachos</a:t>
            </a:r>
            <a:r>
              <a:rPr lang="en-US" sz="3700" dirty="0"/>
              <a:t> - </a:t>
            </a:r>
            <a:r>
              <a:rPr lang="en-US" sz="3700" dirty="0" err="1"/>
              <a:t>Marsyas</a:t>
            </a:r>
            <a:r>
              <a:rPr lang="en-US" sz="3700" dirty="0"/>
              <a:t> (2006), CC BY 2.5, </a:t>
            </a:r>
            <a:r>
              <a:rPr lang="en-US" sz="3700" dirty="0">
                <a:hlinkClick r:id="rId7"/>
              </a:rPr>
              <a:t>https://commons.wikimedia.org/w/index.php?curid=501119</a:t>
            </a:r>
            <a:endParaRPr lang="en-US" sz="3700" dirty="0"/>
          </a:p>
          <a:p>
            <a:r>
              <a:rPr lang="en-US" sz="3700" dirty="0"/>
              <a:t>Slide 11, Bust of Aristotle, By Copy of original by </a:t>
            </a:r>
            <a:r>
              <a:rPr lang="en-US" sz="3700" dirty="0" err="1"/>
              <a:t>Lysippos</a:t>
            </a:r>
            <a:r>
              <a:rPr lang="en-US" sz="3700" dirty="0"/>
              <a:t> - Jastrow (2006), Public Domain, </a:t>
            </a:r>
            <a:r>
              <a:rPr lang="en-US" sz="3700" dirty="0">
                <a:hlinkClick r:id="rId8"/>
              </a:rPr>
              <a:t>https://commons.wikimedia.org/w/index.php?curid=1359807</a:t>
            </a:r>
            <a:r>
              <a:rPr lang="en-US" sz="3700" dirty="0"/>
              <a:t> </a:t>
            </a:r>
          </a:p>
          <a:p>
            <a:r>
              <a:rPr lang="en-US" sz="3700" dirty="0"/>
              <a:t>Slide 12, Women weaving in a </a:t>
            </a:r>
            <a:r>
              <a:rPr lang="en-US" sz="3700" dirty="0" err="1"/>
              <a:t>gynaeceum</a:t>
            </a:r>
            <a:r>
              <a:rPr lang="en-US" sz="3700" dirty="0"/>
              <a:t>, By </a:t>
            </a:r>
            <a:r>
              <a:rPr lang="en-US" sz="3700" dirty="0" err="1"/>
              <a:t>Diosphos</a:t>
            </a:r>
            <a:r>
              <a:rPr lang="en-US" sz="3700" dirty="0"/>
              <a:t> Painter - Marie-Lan Nguyen (2007), CC BY 2.5, </a:t>
            </a:r>
            <a:r>
              <a:rPr lang="en-US" sz="3700" dirty="0">
                <a:hlinkClick r:id="rId9"/>
              </a:rPr>
              <a:t>https://commons.wikimedia.org/w/index.php?curid=2793972</a:t>
            </a:r>
            <a:endParaRPr lang="en-US" sz="3700" dirty="0"/>
          </a:p>
          <a:p>
            <a:r>
              <a:rPr lang="en-US" sz="3700" dirty="0"/>
              <a:t>Slide 16 (fig 1), Proto Corinthian owl Aryballos, By Jastrow (2006), Public Domain, </a:t>
            </a:r>
            <a:r>
              <a:rPr lang="en-US" sz="3700" dirty="0">
                <a:hlinkClick r:id="rId10"/>
              </a:rPr>
              <a:t>https://commons.wikimedia.org/w/index.php?curid=1272335</a:t>
            </a:r>
            <a:endParaRPr lang="en-US" sz="3700" dirty="0"/>
          </a:p>
          <a:p>
            <a:r>
              <a:rPr lang="en-US" sz="3700" dirty="0"/>
              <a:t>Slide 16 (fig 2), Terracotta gymnasium Aryballos (c. 550 BC), By Amasis Painter - This file was donated to Wikimedia Commons as part of a project by the Metropolitan Museum of Art. See the Image and Data Resources Open Access Policy, CC0, </a:t>
            </a:r>
            <a:r>
              <a:rPr lang="en-US" sz="3700" dirty="0">
                <a:hlinkClick r:id="rId11"/>
              </a:rPr>
              <a:t>https://commons.wikimedia. org/w/</a:t>
            </a:r>
            <a:r>
              <a:rPr lang="en-US" sz="3700" dirty="0" err="1">
                <a:hlinkClick r:id="rId11"/>
              </a:rPr>
              <a:t>index.php?curid</a:t>
            </a:r>
            <a:r>
              <a:rPr lang="en-US" sz="3700" dirty="0">
                <a:hlinkClick r:id="rId11"/>
              </a:rPr>
              <a:t>=60420827</a:t>
            </a:r>
            <a:r>
              <a:rPr lang="en-US" sz="3700" dirty="0"/>
              <a:t> </a:t>
            </a:r>
          </a:p>
          <a:p>
            <a:r>
              <a:rPr lang="en-US" sz="3700" dirty="0"/>
              <a:t> Slide 16 (fig 3), Corinthian Aryballos (7</a:t>
            </a:r>
            <a:r>
              <a:rPr lang="en-US" sz="3700" baseline="30000" dirty="0"/>
              <a:t>th</a:t>
            </a:r>
            <a:r>
              <a:rPr lang="en-US" sz="3700" dirty="0"/>
              <a:t> Century BC), Courtesy of the Department of Classics and Ancient History (2020)</a:t>
            </a:r>
          </a:p>
          <a:p>
            <a:endParaRPr lang="en-US" dirty="0"/>
          </a:p>
          <a:p>
            <a:endParaRPr lang="en-US" dirty="0"/>
          </a:p>
          <a:p>
            <a:endParaRPr lang="en-GB" dirty="0"/>
          </a:p>
        </p:txBody>
      </p:sp>
    </p:spTree>
    <p:extLst>
      <p:ext uri="{BB962C8B-B14F-4D97-AF65-F5344CB8AC3E}">
        <p14:creationId xmlns:p14="http://schemas.microsoft.com/office/powerpoint/2010/main" val="420538979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3C606D-E560-4820-9C3E-3B881D30AD5A}"/>
              </a:ext>
            </a:extLst>
          </p:cNvPr>
          <p:cNvSpPr>
            <a:spLocks noGrp="1"/>
          </p:cNvSpPr>
          <p:nvPr>
            <p:ph type="title"/>
          </p:nvPr>
        </p:nvSpPr>
        <p:spPr>
          <a:xfrm>
            <a:off x="913795" y="609600"/>
            <a:ext cx="10353762" cy="1257300"/>
          </a:xfrm>
        </p:spPr>
        <p:txBody>
          <a:bodyPr>
            <a:normAutofit/>
          </a:bodyPr>
          <a:lstStyle/>
          <a:p>
            <a:r>
              <a:rPr lang="en-US" dirty="0"/>
              <a:t>Outline of the Session</a:t>
            </a:r>
          </a:p>
        </p:txBody>
      </p:sp>
      <p:graphicFrame>
        <p:nvGraphicFramePr>
          <p:cNvPr id="5" name="Content Placeholder 2" descr="SmartArt Graphic">
            <a:extLst>
              <a:ext uri="{FF2B5EF4-FFF2-40B4-BE49-F238E27FC236}">
                <a16:creationId xmlns:a16="http://schemas.microsoft.com/office/drawing/2014/main" xmlns="" id="{D6E2B9AC-73A3-4B9A-84F6-A0F50427C9AE}"/>
              </a:ext>
            </a:extLst>
          </p:cNvPr>
          <p:cNvGraphicFramePr>
            <a:graphicFrameLocks noGrp="1"/>
          </p:cNvGraphicFramePr>
          <p:nvPr>
            <p:ph idx="1"/>
            <p:extLst>
              <p:ext uri="{D42A27DB-BD31-4B8C-83A1-F6EECF244321}">
                <p14:modId xmlns:p14="http://schemas.microsoft.com/office/powerpoint/2010/main" val="68158527"/>
              </p:ext>
            </p:extLst>
          </p:nvPr>
        </p:nvGraphicFramePr>
        <p:xfrm>
          <a:off x="914400" y="2076450"/>
          <a:ext cx="10353675" cy="37147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514438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undefined">
            <a:extLst>
              <a:ext uri="{FF2B5EF4-FFF2-40B4-BE49-F238E27FC236}">
                <a16:creationId xmlns:a16="http://schemas.microsoft.com/office/drawing/2014/main" xmlns="" id="{3B6C3707-7952-40EE-8B5B-A0E8741F9FDD}"/>
              </a:ext>
            </a:extLst>
          </p:cNvPr>
          <p:cNvPicPr>
            <a:picLocks noChangeAspect="1" noChangeArrowheads="1"/>
          </p:cNvPicPr>
          <p:nvPr/>
        </p:nvPicPr>
        <p:blipFill rotWithShape="1">
          <a:blip r:embed="rId2">
            <a:alphaModFix amt="25000"/>
            <a:extLst>
              <a:ext uri="{28A0092B-C50C-407E-A947-70E740481C1C}">
                <a14:useLocalDpi xmlns:a14="http://schemas.microsoft.com/office/drawing/2010/main" val="0"/>
              </a:ext>
            </a:extLst>
          </a:blip>
          <a:srcRect t="2805" b="15673"/>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xmlns="" id="{8F6BAEC5-C1AA-44C5-8046-7FBA4AAA5109}"/>
              </a:ext>
            </a:extLst>
          </p:cNvPr>
          <p:cNvSpPr>
            <a:spLocks noGrp="1"/>
          </p:cNvSpPr>
          <p:nvPr>
            <p:ph type="title"/>
          </p:nvPr>
        </p:nvSpPr>
        <p:spPr>
          <a:xfrm>
            <a:off x="913795" y="609600"/>
            <a:ext cx="10353762" cy="1257300"/>
          </a:xfrm>
        </p:spPr>
        <p:txBody>
          <a:bodyPr>
            <a:normAutofit/>
          </a:bodyPr>
          <a:lstStyle/>
          <a:p>
            <a:r>
              <a:rPr lang="en-GB" dirty="0"/>
              <a:t>Aims of this session:</a:t>
            </a:r>
          </a:p>
        </p:txBody>
      </p:sp>
      <p:sp>
        <p:nvSpPr>
          <p:cNvPr id="3" name="Content Placeholder 2">
            <a:extLst>
              <a:ext uri="{FF2B5EF4-FFF2-40B4-BE49-F238E27FC236}">
                <a16:creationId xmlns:a16="http://schemas.microsoft.com/office/drawing/2014/main" xmlns="" id="{2719DD34-C240-4708-BDC1-712EC5CE447F}"/>
              </a:ext>
            </a:extLst>
          </p:cNvPr>
          <p:cNvSpPr>
            <a:spLocks noGrp="1"/>
          </p:cNvSpPr>
          <p:nvPr>
            <p:ph idx="1"/>
          </p:nvPr>
        </p:nvSpPr>
        <p:spPr>
          <a:xfrm>
            <a:off x="913795" y="1970433"/>
            <a:ext cx="10353762" cy="3714749"/>
          </a:xfrm>
        </p:spPr>
        <p:txBody>
          <a:bodyPr anchor="ctr">
            <a:normAutofit/>
          </a:bodyPr>
          <a:lstStyle/>
          <a:p>
            <a:r>
              <a:rPr lang="en-GB" dirty="0"/>
              <a:t>To understand the role of women in ancient civilisations focussing on Classical Greece.</a:t>
            </a:r>
          </a:p>
          <a:p>
            <a:r>
              <a:rPr lang="en-GB" dirty="0"/>
              <a:t>To compare the lives of women in Athens to women in other communities (e.g. Sparta)</a:t>
            </a:r>
          </a:p>
          <a:p>
            <a:r>
              <a:rPr lang="en-GB" dirty="0"/>
              <a:t>To think about what activities a woman may partake in dependant on her wealth.</a:t>
            </a:r>
          </a:p>
          <a:p>
            <a:r>
              <a:rPr lang="en-GB" dirty="0"/>
              <a:t>Look at a variety of primary sources and discuss them. </a:t>
            </a:r>
          </a:p>
        </p:txBody>
      </p:sp>
      <p:sp>
        <p:nvSpPr>
          <p:cNvPr id="4" name="TextBox 3">
            <a:extLst>
              <a:ext uri="{FF2B5EF4-FFF2-40B4-BE49-F238E27FC236}">
                <a16:creationId xmlns:a16="http://schemas.microsoft.com/office/drawing/2014/main" xmlns="" id="{9B28A84A-01E8-4718-858A-5F68B3677C39}"/>
              </a:ext>
            </a:extLst>
          </p:cNvPr>
          <p:cNvSpPr txBox="1"/>
          <p:nvPr/>
        </p:nvSpPr>
        <p:spPr>
          <a:xfrm>
            <a:off x="5698435" y="6388899"/>
            <a:ext cx="6493565" cy="369332"/>
          </a:xfrm>
          <a:prstGeom prst="rect">
            <a:avLst/>
          </a:prstGeom>
          <a:noFill/>
        </p:spPr>
        <p:txBody>
          <a:bodyPr wrap="square" rtlCol="0">
            <a:spAutoFit/>
          </a:bodyPr>
          <a:lstStyle/>
          <a:p>
            <a:r>
              <a:rPr lang="en-GB" dirty="0"/>
              <a:t>Porch of the caryatids on the </a:t>
            </a:r>
            <a:r>
              <a:rPr lang="en-GB" dirty="0" err="1"/>
              <a:t>Erechtheum</a:t>
            </a:r>
            <a:r>
              <a:rPr lang="en-GB" dirty="0"/>
              <a:t>, Acropolis, Athens, Greece</a:t>
            </a:r>
          </a:p>
        </p:txBody>
      </p:sp>
    </p:spTree>
    <p:extLst>
      <p:ext uri="{BB962C8B-B14F-4D97-AF65-F5344CB8AC3E}">
        <p14:creationId xmlns:p14="http://schemas.microsoft.com/office/powerpoint/2010/main" val="235925221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94AB646F-3BE3-47A3-B14F-9CB84F6BF5B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F513AA86-B5C2-49A4-8672-B403EB765CBA}"/>
              </a:ext>
            </a:extLst>
          </p:cNvPr>
          <p:cNvSpPr>
            <a:spLocks noGrp="1"/>
          </p:cNvSpPr>
          <p:nvPr>
            <p:ph type="title"/>
          </p:nvPr>
        </p:nvSpPr>
        <p:spPr>
          <a:xfrm>
            <a:off x="913795" y="609599"/>
            <a:ext cx="5978072" cy="1481150"/>
          </a:xfrm>
        </p:spPr>
        <p:txBody>
          <a:bodyPr>
            <a:normAutofit/>
          </a:bodyPr>
          <a:lstStyle/>
          <a:p>
            <a:r>
              <a:rPr lang="en-GB" dirty="0"/>
              <a:t>The Ideal Athenian Woman – Separation</a:t>
            </a:r>
          </a:p>
        </p:txBody>
      </p:sp>
      <p:sp>
        <p:nvSpPr>
          <p:cNvPr id="3" name="Content Placeholder 2">
            <a:extLst>
              <a:ext uri="{FF2B5EF4-FFF2-40B4-BE49-F238E27FC236}">
                <a16:creationId xmlns:a16="http://schemas.microsoft.com/office/drawing/2014/main" xmlns="" id="{4E89BC4A-6EBD-41BD-8F00-6C6A7E7A0C9B}"/>
              </a:ext>
            </a:extLst>
          </p:cNvPr>
          <p:cNvSpPr>
            <a:spLocks noGrp="1"/>
          </p:cNvSpPr>
          <p:nvPr>
            <p:ph idx="1"/>
          </p:nvPr>
        </p:nvSpPr>
        <p:spPr>
          <a:xfrm>
            <a:off x="913795" y="2506105"/>
            <a:ext cx="5978072" cy="3415672"/>
          </a:xfrm>
        </p:spPr>
        <p:txBody>
          <a:bodyPr anchor="ctr">
            <a:normAutofit/>
          </a:bodyPr>
          <a:lstStyle/>
          <a:p>
            <a:pPr marL="36900" indent="0" algn="ctr">
              <a:buNone/>
            </a:pPr>
            <a:r>
              <a:rPr lang="en-GB" dirty="0"/>
              <a:t>Wealthy women were for the most part isolated from the rest of society. The ideal woman was expected to be out of the public eye and instead live inside their houses or estates. Even within the house women had their own quarters called the </a:t>
            </a:r>
            <a:r>
              <a:rPr lang="en-GB" dirty="0" err="1"/>
              <a:t>Gynaeceum</a:t>
            </a:r>
            <a:r>
              <a:rPr lang="en-GB" dirty="0"/>
              <a:t>, which further separated them.</a:t>
            </a:r>
          </a:p>
          <a:p>
            <a:endParaRPr lang="en-GB" dirty="0"/>
          </a:p>
        </p:txBody>
      </p:sp>
      <p:pic>
        <p:nvPicPr>
          <p:cNvPr id="3074" name="Picture 2" descr="undefined">
            <a:extLst>
              <a:ext uri="{FF2B5EF4-FFF2-40B4-BE49-F238E27FC236}">
                <a16:creationId xmlns:a16="http://schemas.microsoft.com/office/drawing/2014/main" xmlns="" id="{FB64FE19-73FA-4AC3-B987-A8F1BE881D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1118"/>
          <a:stretch/>
        </p:blipFill>
        <p:spPr bwMode="auto">
          <a:xfrm>
            <a:off x="7620351" y="10"/>
            <a:ext cx="4571649"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a16="http://schemas.microsoft.com/office/drawing/2014/main" xmlns="" id="{E0BE7827-5B1A-4F37-BF70-19F7C5C6BDE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4">
            <a:extLst>
              <a:ext uri="{28A0092B-C50C-407E-A947-70E740481C1C}">
                <a14:useLocalDpi xmlns:a14="http://schemas.microsoft.com/office/drawing/2010/main" val="0"/>
              </a:ext>
            </a:extLst>
          </a:blip>
          <a:srcRect t="964" r="2807" b="1446"/>
          <a:stretch/>
        </p:blipFill>
        <p:spPr>
          <a:xfrm>
            <a:off x="7501468" y="1"/>
            <a:ext cx="4690532" cy="6858000"/>
          </a:xfrm>
          <a:prstGeom prst="rect">
            <a:avLst/>
          </a:prstGeom>
        </p:spPr>
      </p:pic>
      <p:sp>
        <p:nvSpPr>
          <p:cNvPr id="4" name="TextBox 3">
            <a:extLst>
              <a:ext uri="{FF2B5EF4-FFF2-40B4-BE49-F238E27FC236}">
                <a16:creationId xmlns:a16="http://schemas.microsoft.com/office/drawing/2014/main" xmlns="" id="{423D0CFA-E256-45EC-8980-BB08BB7A7F6A}"/>
              </a:ext>
            </a:extLst>
          </p:cNvPr>
          <p:cNvSpPr txBox="1"/>
          <p:nvPr/>
        </p:nvSpPr>
        <p:spPr>
          <a:xfrm>
            <a:off x="543340" y="6096182"/>
            <a:ext cx="6653328" cy="646331"/>
          </a:xfrm>
          <a:prstGeom prst="rect">
            <a:avLst/>
          </a:prstGeom>
          <a:noFill/>
        </p:spPr>
        <p:txBody>
          <a:bodyPr wrap="square" rtlCol="0">
            <a:spAutoFit/>
          </a:bodyPr>
          <a:lstStyle/>
          <a:p>
            <a:r>
              <a:rPr lang="en-US" i="1" dirty="0"/>
              <a:t>An Attic red-figured loutrophoros depicting women in a </a:t>
            </a:r>
            <a:r>
              <a:rPr lang="en-US" i="1" dirty="0" err="1"/>
              <a:t>Gynaeceum</a:t>
            </a:r>
            <a:r>
              <a:rPr lang="en-US" i="1" dirty="0"/>
              <a:t>, ca 400 BC </a:t>
            </a:r>
            <a:endParaRPr lang="en-GB" i="1" dirty="0"/>
          </a:p>
        </p:txBody>
      </p:sp>
    </p:spTree>
    <p:extLst>
      <p:ext uri="{BB962C8B-B14F-4D97-AF65-F5344CB8AC3E}">
        <p14:creationId xmlns:p14="http://schemas.microsoft.com/office/powerpoint/2010/main" val="26989154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xmlns="" id="{0EF2A0DA-AE81-4A45-972E-646AC2870C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a:extLst>
              <a:ext uri="{FF2B5EF4-FFF2-40B4-BE49-F238E27FC236}">
                <a16:creationId xmlns:a16="http://schemas.microsoft.com/office/drawing/2014/main" xmlns="" id="{40891241-2E85-47E7-9A10-BA8FAB87B9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551" r="18004"/>
          <a:stretch/>
        </p:blipFill>
        <p:spPr bwMode="auto">
          <a:xfrm>
            <a:off x="-8622" y="10"/>
            <a:ext cx="6096000"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75">
            <a:extLst>
              <a:ext uri="{FF2B5EF4-FFF2-40B4-BE49-F238E27FC236}">
                <a16:creationId xmlns:a16="http://schemas.microsoft.com/office/drawing/2014/main" xmlns="" id="{B536FA4E-0152-4E27-91DA-0FC22D1846B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4">
            <a:extLst>
              <a:ext uri="{28A0092B-C50C-407E-A947-70E740481C1C}">
                <a14:useLocalDpi xmlns:a14="http://schemas.microsoft.com/office/drawing/2010/main" val="0"/>
              </a:ext>
            </a:extLst>
          </a:blip>
          <a:srcRect t="964" r="2807" b="1446"/>
          <a:stretch/>
        </p:blipFill>
        <p:spPr>
          <a:xfrm>
            <a:off x="6257026" y="1"/>
            <a:ext cx="5934973" cy="6858000"/>
          </a:xfrm>
          <a:prstGeom prst="rect">
            <a:avLst/>
          </a:prstGeom>
        </p:spPr>
      </p:pic>
      <p:sp>
        <p:nvSpPr>
          <p:cNvPr id="2" name="Title 1">
            <a:extLst>
              <a:ext uri="{FF2B5EF4-FFF2-40B4-BE49-F238E27FC236}">
                <a16:creationId xmlns:a16="http://schemas.microsoft.com/office/drawing/2014/main" xmlns="" id="{E6CC5523-CA62-424B-8B0F-BA67D2B8F93F}"/>
              </a:ext>
            </a:extLst>
          </p:cNvPr>
          <p:cNvSpPr>
            <a:spLocks noGrp="1"/>
          </p:cNvSpPr>
          <p:nvPr>
            <p:ph type="title"/>
          </p:nvPr>
        </p:nvSpPr>
        <p:spPr>
          <a:xfrm>
            <a:off x="6734839" y="609600"/>
            <a:ext cx="5284883" cy="970450"/>
          </a:xfrm>
        </p:spPr>
        <p:txBody>
          <a:bodyPr vert="horz" lIns="91440" tIns="45720" rIns="91440" bIns="45720" rtlCol="0" anchor="b">
            <a:noAutofit/>
          </a:bodyPr>
          <a:lstStyle/>
          <a:p>
            <a:r>
              <a:rPr lang="en-US" sz="4000" dirty="0"/>
              <a:t>The Ideal Athenian Woman – Child-Bearing</a:t>
            </a:r>
          </a:p>
        </p:txBody>
      </p:sp>
      <p:sp>
        <p:nvSpPr>
          <p:cNvPr id="4102" name="Content Placeholder 4101">
            <a:extLst>
              <a:ext uri="{FF2B5EF4-FFF2-40B4-BE49-F238E27FC236}">
                <a16:creationId xmlns:a16="http://schemas.microsoft.com/office/drawing/2014/main" xmlns="" id="{739DB82B-059E-4E4A-8F94-1C7F13C1A5FB}"/>
              </a:ext>
            </a:extLst>
          </p:cNvPr>
          <p:cNvSpPr>
            <a:spLocks noGrp="1"/>
          </p:cNvSpPr>
          <p:nvPr>
            <p:ph idx="1"/>
          </p:nvPr>
        </p:nvSpPr>
        <p:spPr>
          <a:xfrm>
            <a:off x="6900492" y="1732449"/>
            <a:ext cx="4893943" cy="4515951"/>
          </a:xfrm>
        </p:spPr>
        <p:txBody>
          <a:bodyPr anchor="t">
            <a:normAutofit/>
          </a:bodyPr>
          <a:lstStyle/>
          <a:p>
            <a:pPr marL="36900" indent="0">
              <a:buNone/>
            </a:pPr>
            <a:r>
              <a:rPr lang="en-US" dirty="0"/>
              <a:t>The main purpose of marriage in Classical Athens was procreation. Sons were especially desirable. A woman who survived multiple pregnancies and reared her children to adulthood was very valuable as infant mortality was high. </a:t>
            </a:r>
          </a:p>
          <a:p>
            <a:pPr marL="36900" indent="0">
              <a:buNone/>
            </a:pPr>
            <a:r>
              <a:rPr lang="en-US" dirty="0"/>
              <a:t>Because of the infant mortality rates older women with experience commonly acted as nurses.</a:t>
            </a:r>
          </a:p>
        </p:txBody>
      </p:sp>
      <p:sp>
        <p:nvSpPr>
          <p:cNvPr id="5" name="TextBox 4">
            <a:extLst>
              <a:ext uri="{FF2B5EF4-FFF2-40B4-BE49-F238E27FC236}">
                <a16:creationId xmlns:a16="http://schemas.microsoft.com/office/drawing/2014/main" xmlns="" id="{DA70F51A-8AD3-47CB-90D0-090055BFCCA0}"/>
              </a:ext>
            </a:extLst>
          </p:cNvPr>
          <p:cNvSpPr txBox="1"/>
          <p:nvPr/>
        </p:nvSpPr>
        <p:spPr>
          <a:xfrm>
            <a:off x="6257025" y="6077633"/>
            <a:ext cx="5934973" cy="646331"/>
          </a:xfrm>
          <a:prstGeom prst="rect">
            <a:avLst/>
          </a:prstGeom>
          <a:noFill/>
        </p:spPr>
        <p:txBody>
          <a:bodyPr wrap="square" rtlCol="0">
            <a:spAutoFit/>
          </a:bodyPr>
          <a:lstStyle/>
          <a:p>
            <a:r>
              <a:rPr lang="en-US" i="1" dirty="0"/>
              <a:t>Familial scene in the </a:t>
            </a:r>
            <a:r>
              <a:rPr lang="en-US" i="1" dirty="0" err="1"/>
              <a:t>gynaeceum</a:t>
            </a:r>
            <a:r>
              <a:rPr lang="en-US" i="1" dirty="0"/>
              <a:t>. Attic red-figure </a:t>
            </a:r>
            <a:r>
              <a:rPr lang="en-US" i="1" dirty="0" err="1"/>
              <a:t>lebes</a:t>
            </a:r>
            <a:r>
              <a:rPr lang="en-US" i="1" dirty="0"/>
              <a:t> </a:t>
            </a:r>
            <a:r>
              <a:rPr lang="en-US" i="1" dirty="0" err="1"/>
              <a:t>gamikos</a:t>
            </a:r>
            <a:r>
              <a:rPr lang="en-US" i="1" dirty="0"/>
              <a:t>, c.430 BC.</a:t>
            </a:r>
            <a:endParaRPr lang="en-GB" i="1" dirty="0"/>
          </a:p>
        </p:txBody>
      </p:sp>
    </p:spTree>
    <p:extLst>
      <p:ext uri="{BB962C8B-B14F-4D97-AF65-F5344CB8AC3E}">
        <p14:creationId xmlns:p14="http://schemas.microsoft.com/office/powerpoint/2010/main" val="16257108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24AF1C-FEB4-4292-B8D0-E342E899B8A2}"/>
              </a:ext>
            </a:extLst>
          </p:cNvPr>
          <p:cNvSpPr>
            <a:spLocks noGrp="1"/>
          </p:cNvSpPr>
          <p:nvPr>
            <p:ph type="title"/>
          </p:nvPr>
        </p:nvSpPr>
        <p:spPr>
          <a:xfrm>
            <a:off x="913795" y="293688"/>
            <a:ext cx="10353762" cy="1257300"/>
          </a:xfrm>
        </p:spPr>
        <p:txBody>
          <a:bodyPr/>
          <a:lstStyle/>
          <a:p>
            <a:r>
              <a:rPr lang="en-GB" dirty="0"/>
              <a:t>Primary Source Discussion</a:t>
            </a:r>
          </a:p>
        </p:txBody>
      </p:sp>
      <p:sp>
        <p:nvSpPr>
          <p:cNvPr id="3" name="Content Placeholder 2">
            <a:extLst>
              <a:ext uri="{FF2B5EF4-FFF2-40B4-BE49-F238E27FC236}">
                <a16:creationId xmlns:a16="http://schemas.microsoft.com/office/drawing/2014/main" xmlns="" id="{E49F8499-56A5-4134-BE1F-A69A4A2EBEC0}"/>
              </a:ext>
            </a:extLst>
          </p:cNvPr>
          <p:cNvSpPr>
            <a:spLocks noGrp="1"/>
          </p:cNvSpPr>
          <p:nvPr>
            <p:ph idx="1"/>
          </p:nvPr>
        </p:nvSpPr>
        <p:spPr>
          <a:xfrm>
            <a:off x="913794" y="1708944"/>
            <a:ext cx="5842605" cy="1889124"/>
          </a:xfrm>
          <a:solidFill>
            <a:srgbClr val="7030A0"/>
          </a:solidFill>
        </p:spPr>
        <p:txBody>
          <a:bodyPr>
            <a:normAutofit fontScale="92500" lnSpcReduction="10000"/>
          </a:bodyPr>
          <a:lstStyle/>
          <a:p>
            <a:pPr marL="450000" lvl="1" indent="0">
              <a:buNone/>
            </a:pPr>
            <a:r>
              <a:rPr lang="en-GB" sz="2400" b="1" u="sng" cap="small" dirty="0">
                <a:effectLst/>
              </a:rPr>
              <a:t>Aristotle, </a:t>
            </a:r>
            <a:r>
              <a:rPr lang="en-GB" sz="2400" b="1" i="1" u="sng" cap="small" dirty="0">
                <a:effectLst/>
              </a:rPr>
              <a:t>Politics </a:t>
            </a:r>
            <a:r>
              <a:rPr lang="en-GB" sz="2400" b="1" u="sng" cap="small" dirty="0">
                <a:effectLst/>
              </a:rPr>
              <a:t>(1254b2)</a:t>
            </a:r>
          </a:p>
          <a:p>
            <a:pPr marL="450000" lvl="1" indent="0">
              <a:buNone/>
            </a:pPr>
            <a:r>
              <a:rPr lang="en-GB" sz="2400" i="1" dirty="0">
                <a:effectLst/>
              </a:rPr>
              <a:t>Again, as between male and female the former is by nature superior and ruler, the latter is inferior and subject. And this must hold good of mankind in general.</a:t>
            </a:r>
          </a:p>
          <a:p>
            <a:pPr marL="450000" lvl="1" indent="0">
              <a:buNone/>
            </a:pPr>
            <a:endParaRPr lang="en-GB" sz="2400" i="1" dirty="0">
              <a:effectLst/>
            </a:endParaRPr>
          </a:p>
          <a:p>
            <a:endParaRPr lang="en-GB" dirty="0"/>
          </a:p>
        </p:txBody>
      </p:sp>
      <p:sp>
        <p:nvSpPr>
          <p:cNvPr id="4" name="Content Placeholder 2">
            <a:extLst>
              <a:ext uri="{FF2B5EF4-FFF2-40B4-BE49-F238E27FC236}">
                <a16:creationId xmlns:a16="http://schemas.microsoft.com/office/drawing/2014/main" xmlns="" id="{43D29670-DEE9-455E-B59D-BCF5737F0A8D}"/>
              </a:ext>
            </a:extLst>
          </p:cNvPr>
          <p:cNvSpPr txBox="1">
            <a:spLocks/>
          </p:cNvSpPr>
          <p:nvPr/>
        </p:nvSpPr>
        <p:spPr>
          <a:xfrm>
            <a:off x="913795" y="3756024"/>
            <a:ext cx="5842605" cy="2200275"/>
          </a:xfrm>
          <a:prstGeom prst="rect">
            <a:avLst/>
          </a:prstGeom>
          <a:solidFill>
            <a:srgbClr val="7030A0"/>
          </a:solidFill>
          <a:effectLst>
            <a:outerShdw blurRad="25400" dir="17880000">
              <a:srgbClr val="000000">
                <a:alpha val="46000"/>
              </a:srgbClr>
            </a:outerShdw>
          </a:effectLst>
        </p:spPr>
        <p:txBody>
          <a:bodyPr vert="horz" lIns="91440" tIns="45720" rIns="91440" bIns="45720" rtlCol="0" anchor="t">
            <a:normAutofit fontScale="92500" lnSpcReduction="20000"/>
          </a:bodyPr>
          <a:lst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450000" lvl="1" indent="0">
              <a:buNone/>
            </a:pPr>
            <a:r>
              <a:rPr lang="en-GB" sz="2400" b="1" u="sng" cap="small" dirty="0">
                <a:effectLst/>
              </a:rPr>
              <a:t>Lysias, </a:t>
            </a:r>
            <a:r>
              <a:rPr lang="en-GB" sz="2400" b="1" i="1" u="sng" cap="small" dirty="0">
                <a:effectLst/>
              </a:rPr>
              <a:t>Against Simon, 6</a:t>
            </a:r>
          </a:p>
          <a:p>
            <a:pPr marL="450000" lvl="1" indent="0">
              <a:buNone/>
            </a:pPr>
            <a:r>
              <a:rPr lang="en-GB" sz="2400" i="1" dirty="0">
                <a:effectLst/>
              </a:rPr>
              <a:t>Hearing that the boy was at my house, he came there at night in a drunken state, broke down the doors, and entered the women’s rooms: within were my sister and my nieces, whose lives have been so well-ordered that they are ashamed to be seen even by their kinsmen.”</a:t>
            </a:r>
          </a:p>
          <a:p>
            <a:endParaRPr lang="en-GB" dirty="0"/>
          </a:p>
        </p:txBody>
      </p:sp>
      <p:sp>
        <p:nvSpPr>
          <p:cNvPr id="5" name="Content Placeholder 2">
            <a:extLst>
              <a:ext uri="{FF2B5EF4-FFF2-40B4-BE49-F238E27FC236}">
                <a16:creationId xmlns:a16="http://schemas.microsoft.com/office/drawing/2014/main" xmlns="" id="{D38FA498-404F-4AD4-B877-77B99B7F5872}"/>
              </a:ext>
            </a:extLst>
          </p:cNvPr>
          <p:cNvSpPr txBox="1">
            <a:spLocks/>
          </p:cNvSpPr>
          <p:nvPr/>
        </p:nvSpPr>
        <p:spPr>
          <a:xfrm>
            <a:off x="6997094" y="1708943"/>
            <a:ext cx="4458305" cy="4247355"/>
          </a:xfrm>
          <a:prstGeom prst="rect">
            <a:avLst/>
          </a:prstGeom>
          <a:solidFill>
            <a:srgbClr val="7030A0"/>
          </a:solidFill>
          <a:effectLst>
            <a:outerShdw blurRad="25400" dir="17880000">
              <a:srgbClr val="000000">
                <a:alpha val="46000"/>
              </a:srgbClr>
            </a:outerShdw>
          </a:effectLst>
        </p:spPr>
        <p:txBody>
          <a:bodyPr vert="horz" lIns="91440" tIns="45720" rIns="91440" bIns="45720" rtlCol="0" anchor="t">
            <a:normAutofit fontScale="92500"/>
          </a:bodyPr>
          <a:lst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450000" lvl="1" indent="0">
              <a:buNone/>
            </a:pPr>
            <a:r>
              <a:rPr lang="en-GB" sz="2400" b="1" u="sng" cap="small" dirty="0">
                <a:effectLst/>
              </a:rPr>
              <a:t>Xenophon, </a:t>
            </a:r>
            <a:r>
              <a:rPr lang="en-GB" sz="2400" b="1" i="1" u="sng" cap="small" dirty="0" err="1">
                <a:effectLst/>
              </a:rPr>
              <a:t>Oeconomicus</a:t>
            </a:r>
            <a:r>
              <a:rPr lang="en-GB" sz="2400" b="1" i="1" u="sng" cap="small" dirty="0">
                <a:effectLst/>
              </a:rPr>
              <a:t> 7, 35-37</a:t>
            </a:r>
          </a:p>
          <a:p>
            <a:pPr marL="450000" lvl="1" indent="0">
              <a:buNone/>
            </a:pPr>
            <a:r>
              <a:rPr lang="en-GB" sz="2400" i="1" dirty="0">
                <a:effectLst/>
              </a:rPr>
              <a:t>Your duty will be to stay indoors and dispatch those slaves whose work is outside, and superintend those who are to work indoors, and to receive what comes in and dispense as much of it as must be spent, and watch over as much as is to be kept in reserve, and take care that the amount stored up for a year is not spent in a month. </a:t>
            </a:r>
          </a:p>
          <a:p>
            <a:pPr marL="36900" indent="0">
              <a:buNone/>
            </a:pPr>
            <a:endParaRPr lang="en-GB" dirty="0"/>
          </a:p>
        </p:txBody>
      </p:sp>
    </p:spTree>
    <p:extLst>
      <p:ext uri="{BB962C8B-B14F-4D97-AF65-F5344CB8AC3E}">
        <p14:creationId xmlns:p14="http://schemas.microsoft.com/office/powerpoint/2010/main" val="128309135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11268" name="Rectangle 134">
            <a:extLst>
              <a:ext uri="{FF2B5EF4-FFF2-40B4-BE49-F238E27FC236}">
                <a16:creationId xmlns:a16="http://schemas.microsoft.com/office/drawing/2014/main" xmlns="" id="{94AB646F-3BE3-47A3-B14F-9CB84F6BF5B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DF5FA59B-7B19-4A40-85C7-395D54585AFD}"/>
              </a:ext>
            </a:extLst>
          </p:cNvPr>
          <p:cNvSpPr>
            <a:spLocks noGrp="1"/>
          </p:cNvSpPr>
          <p:nvPr>
            <p:ph type="title"/>
          </p:nvPr>
        </p:nvSpPr>
        <p:spPr>
          <a:xfrm>
            <a:off x="913795" y="609599"/>
            <a:ext cx="5978072" cy="1481150"/>
          </a:xfrm>
        </p:spPr>
        <p:txBody>
          <a:bodyPr>
            <a:normAutofit/>
          </a:bodyPr>
          <a:lstStyle/>
          <a:p>
            <a:r>
              <a:rPr lang="en-GB"/>
              <a:t>The Importance of Fertility</a:t>
            </a:r>
          </a:p>
        </p:txBody>
      </p:sp>
      <p:sp>
        <p:nvSpPr>
          <p:cNvPr id="3" name="Content Placeholder 2">
            <a:extLst>
              <a:ext uri="{FF2B5EF4-FFF2-40B4-BE49-F238E27FC236}">
                <a16:creationId xmlns:a16="http://schemas.microsoft.com/office/drawing/2014/main" xmlns="" id="{C5C173AF-B826-43B5-8901-3E2AB7286C5B}"/>
              </a:ext>
            </a:extLst>
          </p:cNvPr>
          <p:cNvSpPr>
            <a:spLocks noGrp="1"/>
          </p:cNvSpPr>
          <p:nvPr>
            <p:ph idx="1"/>
          </p:nvPr>
        </p:nvSpPr>
        <p:spPr>
          <a:xfrm>
            <a:off x="913795" y="2700348"/>
            <a:ext cx="5978072" cy="3415672"/>
          </a:xfrm>
        </p:spPr>
        <p:txBody>
          <a:bodyPr anchor="ctr">
            <a:normAutofit/>
          </a:bodyPr>
          <a:lstStyle/>
          <a:p>
            <a:r>
              <a:rPr lang="en-GB" dirty="0"/>
              <a:t>As childbearing was so central to women's life. Fertility festivals were popular. The most well attended being the </a:t>
            </a:r>
            <a:r>
              <a:rPr lang="en-GB" b="1" dirty="0"/>
              <a:t>Thesmophoria</a:t>
            </a:r>
            <a:r>
              <a:rPr lang="en-GB" dirty="0"/>
              <a:t> which was held in the honour of Demeter and Persephone. It was celebrated by only women.</a:t>
            </a:r>
          </a:p>
          <a:p>
            <a:pPr lvl="1"/>
            <a:r>
              <a:rPr lang="en-GB" dirty="0"/>
              <a:t>Does anyone know the myth of Persephone?</a:t>
            </a:r>
          </a:p>
          <a:p>
            <a:pPr lvl="1"/>
            <a:endParaRPr lang="en-GB" dirty="0"/>
          </a:p>
          <a:p>
            <a:pPr lvl="1"/>
            <a:endParaRPr lang="en-GB" dirty="0"/>
          </a:p>
        </p:txBody>
      </p:sp>
      <p:pic>
        <p:nvPicPr>
          <p:cNvPr id="11269" name="Picture 136">
            <a:extLst>
              <a:ext uri="{FF2B5EF4-FFF2-40B4-BE49-F238E27FC236}">
                <a16:creationId xmlns:a16="http://schemas.microsoft.com/office/drawing/2014/main" xmlns="" id="{E0BE7827-5B1A-4F37-BF70-19F7C5C6BDE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3">
            <a:extLst>
              <a:ext uri="{28A0092B-C50C-407E-A947-70E740481C1C}">
                <a14:useLocalDpi xmlns:a14="http://schemas.microsoft.com/office/drawing/2010/main" val="0"/>
              </a:ext>
            </a:extLst>
          </a:blip>
          <a:srcRect t="964" r="2807" b="1446"/>
          <a:stretch/>
        </p:blipFill>
        <p:spPr>
          <a:xfrm>
            <a:off x="7501468" y="1"/>
            <a:ext cx="4690532" cy="6858000"/>
          </a:xfrm>
          <a:prstGeom prst="rect">
            <a:avLst/>
          </a:prstGeom>
        </p:spPr>
      </p:pic>
      <p:pic>
        <p:nvPicPr>
          <p:cNvPr id="11266" name="Picture 2" descr="Detail of a Greek red-figure vase. There are two rows of figures. On the top row, two men stand to the left; in the centre two leopards pull a chariot which an armoured man in climbing on to; on the right stands a woman, arm outstretched. On the bottom row, four horses pull a chariot carrying a man and a woman in the centre; a female figure stands to the left, and a male figure stands to the right.">
            <a:extLst>
              <a:ext uri="{FF2B5EF4-FFF2-40B4-BE49-F238E27FC236}">
                <a16:creationId xmlns:a16="http://schemas.microsoft.com/office/drawing/2014/main" xmlns="" id="{3161A362-3B25-4BE1-8CCC-22E44AF2AA3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114" r="-1" b="9783"/>
          <a:stretch/>
        </p:blipFill>
        <p:spPr bwMode="auto">
          <a:xfrm>
            <a:off x="7620351" y="10"/>
            <a:ext cx="4571649" cy="338327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xmlns="" id="{3C01DE5F-2EA6-4798-9382-87E10E549906}"/>
              </a:ext>
            </a:extLst>
          </p:cNvPr>
          <p:cNvPicPr/>
          <p:nvPr/>
        </p:nvPicPr>
        <p:blipFill rotWithShape="1">
          <a:blip r:embed="rId5" cstate="print">
            <a:extLst>
              <a:ext uri="{28A0092B-C50C-407E-A947-70E740481C1C}">
                <a14:useLocalDpi xmlns:a14="http://schemas.microsoft.com/office/drawing/2010/main" val="0"/>
              </a:ext>
            </a:extLst>
          </a:blip>
          <a:srcRect l="19685" r="30981"/>
          <a:stretch/>
        </p:blipFill>
        <p:spPr bwMode="auto">
          <a:xfrm rot="16200000">
            <a:off x="8214537" y="2880535"/>
            <a:ext cx="3383281" cy="4571649"/>
          </a:xfrm>
          <a:prstGeom prst="rect">
            <a:avLst/>
          </a:prstGeom>
          <a:noFill/>
          <a:extLst>
            <a:ext uri="{53640926-AAD7-44d8-BBD7-CCE9431645EC}">
              <a14:shadowObscured xmlns:a14="http://schemas.microsoft.com/office/drawing/2010/main"/>
            </a:ext>
          </a:extLst>
        </p:spPr>
      </p:pic>
      <p:sp>
        <p:nvSpPr>
          <p:cNvPr id="4" name="TextBox 3">
            <a:extLst>
              <a:ext uri="{FF2B5EF4-FFF2-40B4-BE49-F238E27FC236}">
                <a16:creationId xmlns:a16="http://schemas.microsoft.com/office/drawing/2014/main" xmlns="" id="{30C230AF-F2E4-46F0-9AAD-2F474A656A70}"/>
              </a:ext>
            </a:extLst>
          </p:cNvPr>
          <p:cNvSpPr txBox="1"/>
          <p:nvPr/>
        </p:nvSpPr>
        <p:spPr>
          <a:xfrm>
            <a:off x="7620351" y="2968487"/>
            <a:ext cx="4571649" cy="414793"/>
          </a:xfrm>
          <a:prstGeom prst="rect">
            <a:avLst/>
          </a:prstGeom>
          <a:solidFill>
            <a:srgbClr val="000000">
              <a:alpha val="50000"/>
            </a:srgbClr>
          </a:solidFill>
          <a:ln>
            <a:noFill/>
          </a:ln>
        </p:spPr>
        <p:txBody>
          <a:bodyPr wrap="square" rtlCol="0">
            <a:normAutofit fontScale="92500" lnSpcReduction="20000"/>
          </a:bodyPr>
          <a:lstStyle/>
          <a:p>
            <a:pPr algn="ctr">
              <a:lnSpc>
                <a:spcPct val="90000"/>
              </a:lnSpc>
              <a:spcAft>
                <a:spcPts val="600"/>
              </a:spcAft>
            </a:pPr>
            <a:r>
              <a:rPr lang="en-US" sz="1500" i="1" dirty="0">
                <a:solidFill>
                  <a:srgbClr val="FFFFFF"/>
                </a:solidFill>
              </a:rPr>
              <a:t>Side A of the “Persephone krater”, an Apulian red-figure volute-krater, ca. 340 BC</a:t>
            </a:r>
            <a:r>
              <a:rPr lang="en-US" sz="1100" i="1" dirty="0">
                <a:solidFill>
                  <a:srgbClr val="FFFFFF"/>
                </a:solidFill>
              </a:rPr>
              <a:t>.</a:t>
            </a:r>
            <a:endParaRPr lang="en-GB" sz="1100" i="1" dirty="0">
              <a:solidFill>
                <a:srgbClr val="FFFFFF"/>
              </a:solidFill>
            </a:endParaRPr>
          </a:p>
        </p:txBody>
      </p:sp>
      <p:sp>
        <p:nvSpPr>
          <p:cNvPr id="12" name="TextBox 11">
            <a:extLst>
              <a:ext uri="{FF2B5EF4-FFF2-40B4-BE49-F238E27FC236}">
                <a16:creationId xmlns:a16="http://schemas.microsoft.com/office/drawing/2014/main" xmlns="" id="{7D4802DF-10F5-4947-9D63-CE04FF2A26A0}"/>
              </a:ext>
            </a:extLst>
          </p:cNvPr>
          <p:cNvSpPr txBox="1"/>
          <p:nvPr/>
        </p:nvSpPr>
        <p:spPr>
          <a:xfrm>
            <a:off x="7620351" y="6443207"/>
            <a:ext cx="4571649" cy="414793"/>
          </a:xfrm>
          <a:prstGeom prst="rect">
            <a:avLst/>
          </a:prstGeom>
          <a:solidFill>
            <a:srgbClr val="000000">
              <a:alpha val="50000"/>
            </a:srgbClr>
          </a:solidFill>
          <a:ln>
            <a:noFill/>
          </a:ln>
        </p:spPr>
        <p:txBody>
          <a:bodyPr wrap="square" rtlCol="0">
            <a:normAutofit fontScale="92500" lnSpcReduction="10000"/>
          </a:bodyPr>
          <a:lstStyle/>
          <a:p>
            <a:pPr algn="ctr">
              <a:lnSpc>
                <a:spcPct val="90000"/>
              </a:lnSpc>
              <a:spcAft>
                <a:spcPts val="600"/>
              </a:spcAft>
            </a:pPr>
            <a:r>
              <a:rPr lang="en-GB" sz="1400" i="1" dirty="0">
                <a:solidFill>
                  <a:srgbClr val="FFFFFF"/>
                </a:solidFill>
              </a:rPr>
              <a:t>Attic red figure Lekythos depicting a young woman, </a:t>
            </a:r>
            <a:r>
              <a:rPr lang="en-GB" sz="1400" i="1" dirty="0" err="1">
                <a:solidFill>
                  <a:srgbClr val="FFFFFF"/>
                </a:solidFill>
              </a:rPr>
              <a:t>Lekythoi</a:t>
            </a:r>
            <a:r>
              <a:rPr lang="en-GB" sz="1400" i="1" dirty="0">
                <a:solidFill>
                  <a:srgbClr val="FFFFFF"/>
                </a:solidFill>
              </a:rPr>
              <a:t> were often associated with funeral rites and marriage. (5</a:t>
            </a:r>
            <a:r>
              <a:rPr lang="en-GB" sz="1400" i="1" baseline="30000" dirty="0">
                <a:solidFill>
                  <a:srgbClr val="FFFFFF"/>
                </a:solidFill>
              </a:rPr>
              <a:t>th</a:t>
            </a:r>
            <a:r>
              <a:rPr lang="en-GB" sz="1400" i="1" dirty="0">
                <a:solidFill>
                  <a:srgbClr val="FFFFFF"/>
                </a:solidFill>
              </a:rPr>
              <a:t> -4</a:t>
            </a:r>
            <a:r>
              <a:rPr lang="en-GB" sz="1400" i="1" baseline="30000" dirty="0">
                <a:solidFill>
                  <a:srgbClr val="FFFFFF"/>
                </a:solidFill>
              </a:rPr>
              <a:t>th</a:t>
            </a:r>
            <a:r>
              <a:rPr lang="en-GB" sz="1400" i="1" dirty="0">
                <a:solidFill>
                  <a:srgbClr val="FFFFFF"/>
                </a:solidFill>
              </a:rPr>
              <a:t> Cent BC)</a:t>
            </a:r>
          </a:p>
        </p:txBody>
      </p:sp>
    </p:spTree>
    <p:extLst>
      <p:ext uri="{BB962C8B-B14F-4D97-AF65-F5344CB8AC3E}">
        <p14:creationId xmlns:p14="http://schemas.microsoft.com/office/powerpoint/2010/main" val="33201270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D33456-8CDB-42D2-9149-01F10610D6B9}"/>
              </a:ext>
            </a:extLst>
          </p:cNvPr>
          <p:cNvSpPr>
            <a:spLocks noGrp="1"/>
          </p:cNvSpPr>
          <p:nvPr>
            <p:ph type="title"/>
          </p:nvPr>
        </p:nvSpPr>
        <p:spPr>
          <a:xfrm>
            <a:off x="6869346" y="2800349"/>
            <a:ext cx="4540777" cy="1257300"/>
          </a:xfrm>
        </p:spPr>
        <p:txBody>
          <a:bodyPr>
            <a:normAutofit fontScale="90000"/>
          </a:bodyPr>
          <a:lstStyle/>
          <a:p>
            <a:r>
              <a:rPr lang="en-GB" dirty="0"/>
              <a:t>Queen </a:t>
            </a:r>
            <a:r>
              <a:rPr lang="en-GB" dirty="0" err="1"/>
              <a:t>Gorgo</a:t>
            </a:r>
            <a:r>
              <a:rPr lang="en-GB" dirty="0"/>
              <a:t> from the film 300 (2006)</a:t>
            </a:r>
          </a:p>
        </p:txBody>
      </p:sp>
      <p:pic>
        <p:nvPicPr>
          <p:cNvPr id="1026" name="Picture 2" descr="Amazon.com: (24x36) 300 Movie (You Will Not Enjoy This) Poster Print: Home &amp; Kitchen">
            <a:extLst>
              <a:ext uri="{FF2B5EF4-FFF2-40B4-BE49-F238E27FC236}">
                <a16:creationId xmlns:a16="http://schemas.microsoft.com/office/drawing/2014/main" xmlns="" id="{3D7F3AC4-DEDD-46A0-9FF2-51E5E48B75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817" t="-332" r="17360" b="754"/>
          <a:stretch/>
        </p:blipFill>
        <p:spPr bwMode="auto">
          <a:xfrm>
            <a:off x="1740754" y="278553"/>
            <a:ext cx="4164997" cy="6300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8110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E3D312-BB20-421B-95F1-C24907260E74}"/>
              </a:ext>
            </a:extLst>
          </p:cNvPr>
          <p:cNvSpPr>
            <a:spLocks noGrp="1"/>
          </p:cNvSpPr>
          <p:nvPr>
            <p:ph type="title"/>
          </p:nvPr>
        </p:nvSpPr>
        <p:spPr/>
        <p:txBody>
          <a:bodyPr/>
          <a:lstStyle/>
          <a:p>
            <a:r>
              <a:rPr lang="en-GB" dirty="0"/>
              <a:t>Comparison</a:t>
            </a:r>
          </a:p>
        </p:txBody>
      </p:sp>
      <p:sp>
        <p:nvSpPr>
          <p:cNvPr id="3" name="Text Placeholder 2">
            <a:extLst>
              <a:ext uri="{FF2B5EF4-FFF2-40B4-BE49-F238E27FC236}">
                <a16:creationId xmlns:a16="http://schemas.microsoft.com/office/drawing/2014/main" xmlns="" id="{C38F7A9E-846B-4357-8748-EFE71D603F6B}"/>
              </a:ext>
            </a:extLst>
          </p:cNvPr>
          <p:cNvSpPr>
            <a:spLocks noGrp="1"/>
          </p:cNvSpPr>
          <p:nvPr>
            <p:ph type="body" idx="1"/>
          </p:nvPr>
        </p:nvSpPr>
        <p:spPr/>
        <p:txBody>
          <a:bodyPr/>
          <a:lstStyle/>
          <a:p>
            <a:r>
              <a:rPr lang="en-GB" dirty="0"/>
              <a:t>Athenian Women (Wealthy)</a:t>
            </a:r>
          </a:p>
        </p:txBody>
      </p:sp>
      <p:sp>
        <p:nvSpPr>
          <p:cNvPr id="4" name="Content Placeholder 3">
            <a:extLst>
              <a:ext uri="{FF2B5EF4-FFF2-40B4-BE49-F238E27FC236}">
                <a16:creationId xmlns:a16="http://schemas.microsoft.com/office/drawing/2014/main" xmlns="" id="{A3805DE9-4F86-41D5-91E8-197A849C1AA9}"/>
              </a:ext>
            </a:extLst>
          </p:cNvPr>
          <p:cNvSpPr>
            <a:spLocks noGrp="1"/>
          </p:cNvSpPr>
          <p:nvPr>
            <p:ph sz="half" idx="2"/>
          </p:nvPr>
        </p:nvSpPr>
        <p:spPr>
          <a:xfrm>
            <a:off x="1046013" y="2547647"/>
            <a:ext cx="4764764" cy="3043533"/>
          </a:xfrm>
        </p:spPr>
        <p:txBody>
          <a:bodyPr/>
          <a:lstStyle/>
          <a:p>
            <a:r>
              <a:rPr lang="en-GB" dirty="0"/>
              <a:t>Expected to stay indoors.</a:t>
            </a:r>
          </a:p>
          <a:p>
            <a:r>
              <a:rPr lang="en-GB" dirty="0"/>
              <a:t>Main role in society is to produce children (preferably males)</a:t>
            </a:r>
          </a:p>
          <a:p>
            <a:r>
              <a:rPr lang="en-GB" dirty="0"/>
              <a:t>Women were largely uneducated.</a:t>
            </a:r>
          </a:p>
          <a:p>
            <a:r>
              <a:rPr lang="en-GB" dirty="0"/>
              <a:t>Women expected to dress modestly. </a:t>
            </a:r>
          </a:p>
          <a:p>
            <a:r>
              <a:rPr lang="en-GB" dirty="0"/>
              <a:t>Girls brought up so as not to speak. Aristotle thought it natural for women to be Silent (</a:t>
            </a:r>
            <a:r>
              <a:rPr lang="en-GB" i="1" dirty="0"/>
              <a:t>Pol</a:t>
            </a:r>
            <a:r>
              <a:rPr lang="en-GB" dirty="0"/>
              <a:t>.126oa28-31)</a:t>
            </a:r>
          </a:p>
        </p:txBody>
      </p:sp>
      <p:sp>
        <p:nvSpPr>
          <p:cNvPr id="5" name="Text Placeholder 4">
            <a:extLst>
              <a:ext uri="{FF2B5EF4-FFF2-40B4-BE49-F238E27FC236}">
                <a16:creationId xmlns:a16="http://schemas.microsoft.com/office/drawing/2014/main" xmlns="" id="{7158174C-7946-4547-BD0D-B38EDE8815A4}"/>
              </a:ext>
            </a:extLst>
          </p:cNvPr>
          <p:cNvSpPr>
            <a:spLocks noGrp="1"/>
          </p:cNvSpPr>
          <p:nvPr>
            <p:ph type="body" sz="quarter" idx="3"/>
          </p:nvPr>
        </p:nvSpPr>
        <p:spPr>
          <a:xfrm>
            <a:off x="6381225" y="1855152"/>
            <a:ext cx="4779582" cy="692495"/>
          </a:xfrm>
        </p:spPr>
        <p:txBody>
          <a:bodyPr/>
          <a:lstStyle/>
          <a:p>
            <a:r>
              <a:rPr lang="en-GB" dirty="0"/>
              <a:t>Spartan Women</a:t>
            </a:r>
          </a:p>
        </p:txBody>
      </p:sp>
      <p:sp>
        <p:nvSpPr>
          <p:cNvPr id="6" name="Content Placeholder 5">
            <a:extLst>
              <a:ext uri="{FF2B5EF4-FFF2-40B4-BE49-F238E27FC236}">
                <a16:creationId xmlns:a16="http://schemas.microsoft.com/office/drawing/2014/main" xmlns="" id="{8E1E6F31-B260-4EF5-AB9D-8BF10BC0040A}"/>
              </a:ext>
            </a:extLst>
          </p:cNvPr>
          <p:cNvSpPr>
            <a:spLocks noGrp="1"/>
          </p:cNvSpPr>
          <p:nvPr>
            <p:ph sz="quarter" idx="4"/>
          </p:nvPr>
        </p:nvSpPr>
        <p:spPr/>
        <p:txBody>
          <a:bodyPr/>
          <a:lstStyle/>
          <a:p>
            <a:r>
              <a:rPr lang="en-GB" dirty="0"/>
              <a:t>Could inherit property and wealth.</a:t>
            </a:r>
          </a:p>
          <a:p>
            <a:r>
              <a:rPr lang="en-GB" dirty="0"/>
              <a:t>Main role is still to produce children.</a:t>
            </a:r>
          </a:p>
          <a:p>
            <a:r>
              <a:rPr lang="en-GB" dirty="0"/>
              <a:t>They could go outside for leisure and exercise however this was to ensure strong offspring.</a:t>
            </a:r>
          </a:p>
          <a:p>
            <a:r>
              <a:rPr lang="en-GB" dirty="0"/>
              <a:t>Women were prescribed an educated centred on being a good mother, in order to raise strong offspring.</a:t>
            </a:r>
          </a:p>
          <a:p>
            <a:endParaRPr lang="en-GB" dirty="0"/>
          </a:p>
          <a:p>
            <a:endParaRPr lang="en-GB" dirty="0"/>
          </a:p>
        </p:txBody>
      </p:sp>
    </p:spTree>
    <p:extLst>
      <p:ext uri="{BB962C8B-B14F-4D97-AF65-F5344CB8AC3E}">
        <p14:creationId xmlns:p14="http://schemas.microsoft.com/office/powerpoint/2010/main" val="331975254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Custom 35">
      <a:dk1>
        <a:sysClr val="windowText" lastClr="000000"/>
      </a:dk1>
      <a:lt1>
        <a:sysClr val="window" lastClr="FFFFFF"/>
      </a:lt1>
      <a:dk2>
        <a:srgbClr val="4E3B30"/>
      </a:dk2>
      <a:lt2>
        <a:srgbClr val="F4EDD8"/>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ustom 4">
      <a:majorFont>
        <a:latin typeface="Goudy Old Style"/>
        <a:ea typeface=""/>
        <a:cs typeface=""/>
      </a:majorFont>
      <a:minorFont>
        <a:latin typeface="Goudy Old Style"/>
        <a:ea typeface=""/>
        <a:cs typeface=""/>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xmlns="" name="SlateVTI" id="{35C4A07C-0176-4A32-9BCB-B016516853F0}" vid="{9B70D35C-BCA8-4715-BB49-8BE54A7FC0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Custom 42">
    <a:dk1>
      <a:sysClr val="windowText" lastClr="000000"/>
    </a:dk1>
    <a:lt1>
      <a:sysClr val="window" lastClr="FFFFFF"/>
    </a:lt1>
    <a:dk2>
      <a:srgbClr val="454551"/>
    </a:dk2>
    <a:lt2>
      <a:srgbClr val="E3E3E5"/>
    </a:lt2>
    <a:accent1>
      <a:srgbClr val="FE09E3"/>
    </a:accent1>
    <a:accent2>
      <a:srgbClr val="00ACF5"/>
    </a:accent2>
    <a:accent3>
      <a:srgbClr val="55CB72"/>
    </a:accent3>
    <a:accent4>
      <a:srgbClr val="EFC926"/>
    </a:accent4>
    <a:accent5>
      <a:srgbClr val="969696"/>
    </a:accent5>
    <a:accent6>
      <a:srgbClr val="D54773"/>
    </a:accent6>
    <a:hlink>
      <a:srgbClr val="6B9F25"/>
    </a:hlink>
    <a:folHlink>
      <a:srgbClr val="8C8C8C"/>
    </a:folHlink>
  </a:clrScheme>
</a:themeOverride>
</file>

<file path=ppt/theme/themeOverride2.xml><?xml version="1.0" encoding="utf-8"?>
<a:themeOverride xmlns:a="http://schemas.openxmlformats.org/drawingml/2006/main">
  <a:clrScheme name="Custom 42">
    <a:dk1>
      <a:sysClr val="windowText" lastClr="000000"/>
    </a:dk1>
    <a:lt1>
      <a:sysClr val="window" lastClr="FFFFFF"/>
    </a:lt1>
    <a:dk2>
      <a:srgbClr val="454551"/>
    </a:dk2>
    <a:lt2>
      <a:srgbClr val="E3E3E5"/>
    </a:lt2>
    <a:accent1>
      <a:srgbClr val="FE09E3"/>
    </a:accent1>
    <a:accent2>
      <a:srgbClr val="00ACF5"/>
    </a:accent2>
    <a:accent3>
      <a:srgbClr val="55CB72"/>
    </a:accent3>
    <a:accent4>
      <a:srgbClr val="EFC926"/>
    </a:accent4>
    <a:accent5>
      <a:srgbClr val="969696"/>
    </a:accent5>
    <a:accent6>
      <a:srgbClr val="D54773"/>
    </a:accent6>
    <a:hlink>
      <a:srgbClr val="6B9F25"/>
    </a:hlink>
    <a:folHlink>
      <a:srgbClr val="8C8C8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22a579a7-461a-485b-a515-b547ccb7228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3FBE5665FF9440BBE402AEAC4B54AD" ma:contentTypeVersion="7" ma:contentTypeDescription="Create a new document." ma:contentTypeScope="" ma:versionID="84137b0b46b22f74de84de7fc6542005">
  <xsd:schema xmlns:xsd="http://www.w3.org/2001/XMLSchema" xmlns:xs="http://www.w3.org/2001/XMLSchema" xmlns:p="http://schemas.microsoft.com/office/2006/metadata/properties" xmlns:ns3="22a579a7-461a-485b-a515-b547ccb72284" xmlns:ns4="f4e74a7f-2999-4365-9663-23afa61749a7" targetNamespace="http://schemas.microsoft.com/office/2006/metadata/properties" ma:root="true" ma:fieldsID="7a74fec3bc28d5c33ae64a52af7a176a" ns3:_="" ns4:_="">
    <xsd:import namespace="22a579a7-461a-485b-a515-b547ccb72284"/>
    <xsd:import namespace="f4e74a7f-2999-4365-9663-23afa61749a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a579a7-461a-485b-a515-b547ccb722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4e74a7f-2999-4365-9663-23afa61749a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2A3AD49-9331-450C-A2FE-6857A4DB38C6}">
  <ds:schemaRefs>
    <ds:schemaRef ds:uri="http://schemas.microsoft.com/office/2006/documentManagement/types"/>
    <ds:schemaRef ds:uri="http://purl.org/dc/dcmitype/"/>
    <ds:schemaRef ds:uri="22a579a7-461a-485b-a515-b547ccb72284"/>
    <ds:schemaRef ds:uri="http://schemas.microsoft.com/office/infopath/2007/PartnerControls"/>
    <ds:schemaRef ds:uri="http://schemas.microsoft.com/office/2006/metadata/properties"/>
    <ds:schemaRef ds:uri="http://schemas.openxmlformats.org/package/2006/metadata/core-properties"/>
    <ds:schemaRef ds:uri="f4e74a7f-2999-4365-9663-23afa61749a7"/>
    <ds:schemaRef ds:uri="http://www.w3.org/XML/1998/namespace"/>
    <ds:schemaRef ds:uri="http://purl.org/dc/terms/"/>
    <ds:schemaRef ds:uri="http://purl.org/dc/elements/1.1/"/>
  </ds:schemaRefs>
</ds:datastoreItem>
</file>

<file path=customXml/itemProps2.xml><?xml version="1.0" encoding="utf-8"?>
<ds:datastoreItem xmlns:ds="http://schemas.openxmlformats.org/officeDocument/2006/customXml" ds:itemID="{73CC670F-05B9-4BB7-BA2C-0DE5B5C1E5D3}">
  <ds:schemaRefs>
    <ds:schemaRef ds:uri="http://schemas.microsoft.com/sharepoint/v3/contenttype/forms"/>
  </ds:schemaRefs>
</ds:datastoreItem>
</file>

<file path=customXml/itemProps3.xml><?xml version="1.0" encoding="utf-8"?>
<ds:datastoreItem xmlns:ds="http://schemas.openxmlformats.org/officeDocument/2006/customXml" ds:itemID="{B76DF54C-A718-4E59-8AFA-843D170AF0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a579a7-461a-485b-a515-b547ccb72284"/>
    <ds:schemaRef ds:uri="f4e74a7f-2999-4365-9663-23afa61749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1731</Words>
  <Application>Microsoft Macintosh PowerPoint</Application>
  <PresentationFormat>Custom</PresentationFormat>
  <Paragraphs>120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SlateVTI</vt:lpstr>
      <vt:lpstr>Women in Antiquity </vt:lpstr>
      <vt:lpstr>Outline of the Session</vt:lpstr>
      <vt:lpstr>Aims of this session:</vt:lpstr>
      <vt:lpstr>The Ideal Athenian Woman – Separation</vt:lpstr>
      <vt:lpstr>The Ideal Athenian Woman – Child-Bearing</vt:lpstr>
      <vt:lpstr>Primary Source Discussion</vt:lpstr>
      <vt:lpstr>The Importance of Fertility</vt:lpstr>
      <vt:lpstr>Queen Gorgo from the film 300 (2006)</vt:lpstr>
      <vt:lpstr>Comparison</vt:lpstr>
      <vt:lpstr>Comparison &amp; Discussion</vt:lpstr>
      <vt:lpstr>Aristotle on Spartan Women</vt:lpstr>
      <vt:lpstr>Class Activities?</vt:lpstr>
      <vt:lpstr>True or False: Athenian Law Edition</vt:lpstr>
      <vt:lpstr>Solon’s Law Code (Early 6th Century BC)</vt:lpstr>
      <vt:lpstr>Examples of Aryballoi</vt:lpstr>
      <vt:lpstr>Bibliography</vt:lpstr>
      <vt:lpstr>Image 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2020-06-29T12:33:51Z</dcterms:created>
  <dcterms:modified xsi:type="dcterms:W3CDTF">2020-07-03T16:12:26Z</dcterms:modified>
</cp:coreProperties>
</file>