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86" r:id="rId3"/>
    <p:sldId id="299" r:id="rId4"/>
    <p:sldId id="300" r:id="rId5"/>
    <p:sldId id="301" r:id="rId6"/>
    <p:sldId id="302" r:id="rId7"/>
    <p:sldId id="285" r:id="rId8"/>
    <p:sldId id="284" r:id="rId9"/>
    <p:sldId id="259" r:id="rId10"/>
    <p:sldId id="287" r:id="rId11"/>
    <p:sldId id="263" r:id="rId12"/>
    <p:sldId id="288" r:id="rId13"/>
    <p:sldId id="289" r:id="rId14"/>
    <p:sldId id="290" r:id="rId15"/>
    <p:sldId id="291" r:id="rId16"/>
    <p:sldId id="268" r:id="rId17"/>
    <p:sldId id="265" r:id="rId18"/>
    <p:sldId id="292" r:id="rId19"/>
    <p:sldId id="293" r:id="rId20"/>
    <p:sldId id="294" r:id="rId21"/>
    <p:sldId id="303" r:id="rId22"/>
    <p:sldId id="296" r:id="rId23"/>
    <p:sldId id="304" r:id="rId24"/>
    <p:sldId id="297" r:id="rId25"/>
    <p:sldId id="298" r:id="rId26"/>
    <p:sldId id="305" r:id="rId27"/>
    <p:sldId id="29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01"/>
    <p:restoredTop sz="86842"/>
  </p:normalViewPr>
  <p:slideViewPr>
    <p:cSldViewPr snapToGrid="0">
      <p:cViewPr varScale="1">
        <p:scale>
          <a:sx n="81" d="100"/>
          <a:sy n="81" d="100"/>
        </p:scale>
        <p:origin x="11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2B42CA-6F9F-C94E-86BB-4812BC8BE79E}" type="datetimeFigureOut">
              <a:rPr lang="en-US" smtClean="0"/>
              <a:t>2/26/25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C2C28A-9CC6-AB49-A915-EFE4D96B9A32}" type="slidenum">
              <a:rPr lang="en-US" smtClean="0"/>
              <a:t>‹#›</a:t>
            </a:fld>
            <a:endParaRPr lang="en-US"/>
          </a:p>
        </p:txBody>
      </p:sp>
    </p:spTree>
    <p:extLst>
      <p:ext uri="{BB962C8B-B14F-4D97-AF65-F5344CB8AC3E}">
        <p14:creationId xmlns:p14="http://schemas.microsoft.com/office/powerpoint/2010/main" val="2149290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enelope.uchicago.edu/Thayer/E/Roman/Texts/Suetonius/12Caesars/%0AE/Roman/Texts/Suetonius/12Caesars/Galba*.html#note2%0A"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penelope.uchicago.edu/Thayer/E/Roman/Texts/Suetonius/12Caesars/%0AE/Roman/Texts/Suetonius/12Caesars/Galba*.html#note3%0A"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1</a:t>
            </a:fld>
            <a:endParaRPr lang="en-US"/>
          </a:p>
        </p:txBody>
      </p:sp>
    </p:spTree>
    <p:extLst>
      <p:ext uri="{BB962C8B-B14F-4D97-AF65-F5344CB8AC3E}">
        <p14:creationId xmlns:p14="http://schemas.microsoft.com/office/powerpoint/2010/main" val="132548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10</a:t>
            </a:fld>
            <a:endParaRPr lang="en-US"/>
          </a:p>
        </p:txBody>
      </p:sp>
    </p:spTree>
    <p:extLst>
      <p:ext uri="{BB962C8B-B14F-4D97-AF65-F5344CB8AC3E}">
        <p14:creationId xmlns:p14="http://schemas.microsoft.com/office/powerpoint/2010/main" val="596775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perhaps later than the rule of Augustus – might be Tiberius, although Livia had a different hairstyle by then and the nodus was no longer there.</a:t>
            </a:r>
          </a:p>
          <a:p>
            <a:endParaRPr lang="en-US" dirty="0"/>
          </a:p>
          <a:p>
            <a:r>
              <a:rPr lang="en-US" dirty="0"/>
              <a:t>Tokens show a broader array of imperial family members than the Roman imperial currency issued by the government generally. </a:t>
            </a:r>
          </a:p>
        </p:txBody>
      </p:sp>
      <p:sp>
        <p:nvSpPr>
          <p:cNvPr id="4" name="Slide Number Placeholder 3"/>
          <p:cNvSpPr>
            <a:spLocks noGrp="1"/>
          </p:cNvSpPr>
          <p:nvPr>
            <p:ph type="sldNum" sz="quarter" idx="5"/>
          </p:nvPr>
        </p:nvSpPr>
        <p:spPr/>
        <p:txBody>
          <a:bodyPr/>
          <a:lstStyle/>
          <a:p>
            <a:fld id="{96C03D1A-2A57-A542-A09A-A11B7FC64446}" type="slidenum">
              <a:rPr lang="en-US" smtClean="0"/>
              <a:t>11</a:t>
            </a:fld>
            <a:endParaRPr lang="en-US"/>
          </a:p>
        </p:txBody>
      </p:sp>
    </p:spTree>
    <p:extLst>
      <p:ext uri="{BB962C8B-B14F-4D97-AF65-F5344CB8AC3E}">
        <p14:creationId xmlns:p14="http://schemas.microsoft.com/office/powerpoint/2010/main" val="1176488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12</a:t>
            </a:fld>
            <a:endParaRPr lang="en-US"/>
          </a:p>
        </p:txBody>
      </p:sp>
    </p:spTree>
    <p:extLst>
      <p:ext uri="{BB962C8B-B14F-4D97-AF65-F5344CB8AC3E}">
        <p14:creationId xmlns:p14="http://schemas.microsoft.com/office/powerpoint/2010/main" val="1275624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C2C28A-9CC6-AB49-A915-EFE4D96B9A32}" type="slidenum">
              <a:rPr lang="en-US" smtClean="0"/>
              <a:t>13</a:t>
            </a:fld>
            <a:endParaRPr lang="en-US"/>
          </a:p>
        </p:txBody>
      </p:sp>
    </p:spTree>
    <p:extLst>
      <p:ext uri="{BB962C8B-B14F-4D97-AF65-F5344CB8AC3E}">
        <p14:creationId xmlns:p14="http://schemas.microsoft.com/office/powerpoint/2010/main" val="933904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14</a:t>
            </a:fld>
            <a:endParaRPr lang="en-US"/>
          </a:p>
        </p:txBody>
      </p:sp>
    </p:spTree>
    <p:extLst>
      <p:ext uri="{BB962C8B-B14F-4D97-AF65-F5344CB8AC3E}">
        <p14:creationId xmlns:p14="http://schemas.microsoft.com/office/powerpoint/2010/main" val="4251297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Stag animal associated with Artemis, also a goddess of the hunt so the quiver also relevant to her.</a:t>
            </a:r>
          </a:p>
        </p:txBody>
      </p:sp>
      <p:sp>
        <p:nvSpPr>
          <p:cNvPr id="4" name="Slide Number Placeholder 3"/>
          <p:cNvSpPr>
            <a:spLocks noGrp="1"/>
          </p:cNvSpPr>
          <p:nvPr>
            <p:ph type="sldNum" sz="quarter" idx="5"/>
          </p:nvPr>
        </p:nvSpPr>
        <p:spPr/>
        <p:txBody>
          <a:bodyPr/>
          <a:lstStyle/>
          <a:p>
            <a:fld id="{B4C2C28A-9CC6-AB49-A915-EFE4D96B9A32}" type="slidenum">
              <a:rPr lang="en-US" smtClean="0"/>
              <a:t>15</a:t>
            </a:fld>
            <a:endParaRPr lang="en-US"/>
          </a:p>
        </p:txBody>
      </p:sp>
    </p:spTree>
    <p:extLst>
      <p:ext uri="{BB962C8B-B14F-4D97-AF65-F5344CB8AC3E}">
        <p14:creationId xmlns:p14="http://schemas.microsoft.com/office/powerpoint/2010/main" val="2360370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Champion of the liberty of the Roman</a:t>
            </a:r>
            <a:r>
              <a:rPr lang="en-US" baseline="0" dirty="0"/>
              <a:t> people, responsible for the peace shown on the other side.</a:t>
            </a:r>
          </a:p>
          <a:p>
            <a:endParaRPr lang="en-US" baseline="0" dirty="0"/>
          </a:p>
          <a:p>
            <a:r>
              <a:rPr lang="en-US" baseline="0" dirty="0"/>
              <a:t>With Augustan provincial coin</a:t>
            </a:r>
            <a:endParaRPr lang="en-US" dirty="0"/>
          </a:p>
        </p:txBody>
      </p:sp>
      <p:sp>
        <p:nvSpPr>
          <p:cNvPr id="4" name="Slide Number Placeholder 3"/>
          <p:cNvSpPr>
            <a:spLocks noGrp="1"/>
          </p:cNvSpPr>
          <p:nvPr>
            <p:ph type="sldNum" sz="quarter" idx="10"/>
          </p:nvPr>
        </p:nvSpPr>
        <p:spPr/>
        <p:txBody>
          <a:bodyPr/>
          <a:lstStyle/>
          <a:p>
            <a:fld id="{2402AC8C-D4A7-454B-ACD7-5753E83A8BEE}" type="slidenum">
              <a:rPr lang="en-US" smtClean="0"/>
              <a:t>16</a:t>
            </a:fld>
            <a:endParaRPr lang="en-US"/>
          </a:p>
        </p:txBody>
      </p:sp>
    </p:spTree>
    <p:extLst>
      <p:ext uri="{BB962C8B-B14F-4D97-AF65-F5344CB8AC3E}">
        <p14:creationId xmlns:p14="http://schemas.microsoft.com/office/powerpoint/2010/main" val="342943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 has restored to the people</a:t>
            </a:r>
            <a:r>
              <a:rPr lang="en-US" baseline="0" dirty="0"/>
              <a:t> of Rome their laws and rights. Political settlement that began in 28 BC. Augustus transferred the res publica from his power back to the senate and people of Rome – language probably derived from an official decree in his </a:t>
            </a:r>
            <a:r>
              <a:rPr lang="en-US" baseline="0" dirty="0" err="1"/>
              <a:t>honour</a:t>
            </a:r>
            <a:r>
              <a:rPr lang="en-US" baseline="0" dirty="0"/>
              <a:t>.</a:t>
            </a:r>
          </a:p>
          <a:p>
            <a:endParaRPr lang="en-US" baseline="0" dirty="0"/>
          </a:p>
          <a:p>
            <a:r>
              <a:rPr lang="en-US" baseline="0" dirty="0"/>
              <a:t>With Nero aureus. </a:t>
            </a:r>
          </a:p>
          <a:p>
            <a:endParaRPr lang="en-US" baseline="0" dirty="0"/>
          </a:p>
          <a:p>
            <a:r>
              <a:rPr lang="en-US" baseline="0" dirty="0"/>
              <a:t>Who would use this? Volume? Mint?</a:t>
            </a:r>
          </a:p>
        </p:txBody>
      </p:sp>
      <p:sp>
        <p:nvSpPr>
          <p:cNvPr id="4" name="Slide Number Placeholder 3"/>
          <p:cNvSpPr>
            <a:spLocks noGrp="1"/>
          </p:cNvSpPr>
          <p:nvPr>
            <p:ph type="sldNum" sz="quarter" idx="10"/>
          </p:nvPr>
        </p:nvSpPr>
        <p:spPr/>
        <p:txBody>
          <a:bodyPr/>
          <a:lstStyle/>
          <a:p>
            <a:fld id="{2402AC8C-D4A7-454B-ACD7-5753E83A8BEE}" type="slidenum">
              <a:rPr lang="en-US" smtClean="0"/>
              <a:t>17</a:t>
            </a:fld>
            <a:endParaRPr lang="en-US"/>
          </a:p>
        </p:txBody>
      </p:sp>
    </p:spTree>
    <p:extLst>
      <p:ext uri="{BB962C8B-B14F-4D97-AF65-F5344CB8AC3E}">
        <p14:creationId xmlns:p14="http://schemas.microsoft.com/office/powerpoint/2010/main" val="137580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Empresses were often aligned with local deities – the image of the imperial women was more flexible and lent itself more to this type of local affiliation than that of the emperor.</a:t>
            </a:r>
          </a:p>
        </p:txBody>
      </p:sp>
      <p:sp>
        <p:nvSpPr>
          <p:cNvPr id="4" name="Slide Number Placeholder 3"/>
          <p:cNvSpPr>
            <a:spLocks noGrp="1"/>
          </p:cNvSpPr>
          <p:nvPr>
            <p:ph type="sldNum" sz="quarter" idx="5"/>
          </p:nvPr>
        </p:nvSpPr>
        <p:spPr/>
        <p:txBody>
          <a:bodyPr/>
          <a:lstStyle/>
          <a:p>
            <a:fld id="{B4C2C28A-9CC6-AB49-A915-EFE4D96B9A32}" type="slidenum">
              <a:rPr lang="en-US" smtClean="0"/>
              <a:t>18</a:t>
            </a:fld>
            <a:endParaRPr lang="en-US"/>
          </a:p>
        </p:txBody>
      </p:sp>
    </p:spTree>
    <p:extLst>
      <p:ext uri="{BB962C8B-B14F-4D97-AF65-F5344CB8AC3E}">
        <p14:creationId xmlns:p14="http://schemas.microsoft.com/office/powerpoint/2010/main" val="1376997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Bull = local symbol of </a:t>
            </a:r>
            <a:r>
              <a:rPr lang="en-US" dirty="0" err="1"/>
              <a:t>Tarracco</a:t>
            </a:r>
            <a:endParaRPr lang="en-US" dirty="0"/>
          </a:p>
          <a:p>
            <a:r>
              <a:rPr lang="en-US" dirty="0"/>
              <a:t>Both Caesars are now dead and hence they can be described as </a:t>
            </a:r>
            <a:r>
              <a:rPr lang="en-US" i="1" dirty="0" err="1"/>
              <a:t>gemini</a:t>
            </a:r>
            <a:r>
              <a:rPr lang="en-US" i="0" dirty="0"/>
              <a:t> – aligning them with the Dioscuri probably. </a:t>
            </a:r>
          </a:p>
        </p:txBody>
      </p:sp>
      <p:sp>
        <p:nvSpPr>
          <p:cNvPr id="4" name="Slide Number Placeholder 3"/>
          <p:cNvSpPr>
            <a:spLocks noGrp="1"/>
          </p:cNvSpPr>
          <p:nvPr>
            <p:ph type="sldNum" sz="quarter" idx="5"/>
          </p:nvPr>
        </p:nvSpPr>
        <p:spPr/>
        <p:txBody>
          <a:bodyPr/>
          <a:lstStyle/>
          <a:p>
            <a:fld id="{B4C2C28A-9CC6-AB49-A915-EFE4D96B9A32}" type="slidenum">
              <a:rPr lang="en-US" smtClean="0"/>
              <a:t>19</a:t>
            </a:fld>
            <a:endParaRPr lang="en-US"/>
          </a:p>
        </p:txBody>
      </p:sp>
    </p:spTree>
    <p:extLst>
      <p:ext uri="{BB962C8B-B14F-4D97-AF65-F5344CB8AC3E}">
        <p14:creationId xmlns:p14="http://schemas.microsoft.com/office/powerpoint/2010/main" val="3974137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2</a:t>
            </a:fld>
            <a:endParaRPr lang="en-US"/>
          </a:p>
        </p:txBody>
      </p:sp>
    </p:spTree>
    <p:extLst>
      <p:ext uri="{BB962C8B-B14F-4D97-AF65-F5344CB8AC3E}">
        <p14:creationId xmlns:p14="http://schemas.microsoft.com/office/powerpoint/2010/main" val="894487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31985-2B46-271C-6A23-9721DED577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E2950A-0172-A3E4-BF91-89EB64511C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DC312B-8B0E-7287-C8D9-9C61A4D11412}"/>
              </a:ext>
            </a:extLst>
          </p:cNvPr>
          <p:cNvSpPr>
            <a:spLocks noGrp="1"/>
          </p:cNvSpPr>
          <p:nvPr>
            <p:ph type="body" idx="1"/>
          </p:nvPr>
        </p:nvSpPr>
        <p:spPr/>
        <p:txBody>
          <a:bodyPr/>
          <a:lstStyle/>
          <a:p>
            <a:r>
              <a:rPr lang="en-US" dirty="0"/>
              <a:t>Bull = local symbol of </a:t>
            </a:r>
            <a:r>
              <a:rPr lang="en-US" dirty="0" err="1"/>
              <a:t>Tarracco</a:t>
            </a:r>
            <a:endParaRPr lang="en-US" dirty="0"/>
          </a:p>
          <a:p>
            <a:r>
              <a:rPr lang="en-US" dirty="0"/>
              <a:t>Both Caesars are now dead and hence they can be described as </a:t>
            </a:r>
            <a:r>
              <a:rPr lang="en-US" i="1" dirty="0" err="1"/>
              <a:t>gemini</a:t>
            </a:r>
            <a:r>
              <a:rPr lang="en-US" i="0" dirty="0"/>
              <a:t> – aligning them with the Dioscuri probably. </a:t>
            </a:r>
            <a:endParaRPr lang="en-US" dirty="0"/>
          </a:p>
        </p:txBody>
      </p:sp>
      <p:sp>
        <p:nvSpPr>
          <p:cNvPr id="4" name="Slide Number Placeholder 3">
            <a:extLst>
              <a:ext uri="{FF2B5EF4-FFF2-40B4-BE49-F238E27FC236}">
                <a16:creationId xmlns:a16="http://schemas.microsoft.com/office/drawing/2014/main" id="{2A257499-FA5E-D088-324D-98ED7B17586E}"/>
              </a:ext>
            </a:extLst>
          </p:cNvPr>
          <p:cNvSpPr>
            <a:spLocks noGrp="1"/>
          </p:cNvSpPr>
          <p:nvPr>
            <p:ph type="sldNum" sz="quarter" idx="5"/>
          </p:nvPr>
        </p:nvSpPr>
        <p:spPr/>
        <p:txBody>
          <a:bodyPr/>
          <a:lstStyle/>
          <a:p>
            <a:fld id="{B4C2C28A-9CC6-AB49-A915-EFE4D96B9A32}" type="slidenum">
              <a:rPr lang="en-US" smtClean="0"/>
              <a:t>20</a:t>
            </a:fld>
            <a:endParaRPr lang="en-US"/>
          </a:p>
        </p:txBody>
      </p:sp>
    </p:spTree>
    <p:extLst>
      <p:ext uri="{BB962C8B-B14F-4D97-AF65-F5344CB8AC3E}">
        <p14:creationId xmlns:p14="http://schemas.microsoft.com/office/powerpoint/2010/main" val="623510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C2C28A-9CC6-AB49-A915-EFE4D96B9A32}" type="slidenum">
              <a:rPr lang="en-US" smtClean="0"/>
              <a:t>21</a:t>
            </a:fld>
            <a:endParaRPr lang="en-US"/>
          </a:p>
        </p:txBody>
      </p:sp>
    </p:spTree>
    <p:extLst>
      <p:ext uri="{BB962C8B-B14F-4D97-AF65-F5344CB8AC3E}">
        <p14:creationId xmlns:p14="http://schemas.microsoft.com/office/powerpoint/2010/main" val="97188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 of the Athenians</a:t>
            </a:r>
          </a:p>
          <a:p>
            <a:endParaRPr lang="en-US" dirty="0"/>
          </a:p>
          <a:p>
            <a:r>
              <a:rPr lang="en-US" dirty="0"/>
              <a:t>Looking at the coins of Athens you would never know they were living in a Roman Empire, never put the emperor on their coins.</a:t>
            </a:r>
          </a:p>
        </p:txBody>
      </p:sp>
      <p:sp>
        <p:nvSpPr>
          <p:cNvPr id="4" name="Slide Number Placeholder 3"/>
          <p:cNvSpPr>
            <a:spLocks noGrp="1"/>
          </p:cNvSpPr>
          <p:nvPr>
            <p:ph type="sldNum" sz="quarter" idx="5"/>
          </p:nvPr>
        </p:nvSpPr>
        <p:spPr/>
        <p:txBody>
          <a:bodyPr/>
          <a:lstStyle/>
          <a:p>
            <a:fld id="{B4C2C28A-9CC6-AB49-A915-EFE4D96B9A32}" type="slidenum">
              <a:rPr lang="en-US" smtClean="0"/>
              <a:t>22</a:t>
            </a:fld>
            <a:endParaRPr lang="en-US"/>
          </a:p>
        </p:txBody>
      </p:sp>
    </p:spTree>
    <p:extLst>
      <p:ext uri="{BB962C8B-B14F-4D97-AF65-F5344CB8AC3E}">
        <p14:creationId xmlns:p14="http://schemas.microsoft.com/office/powerpoint/2010/main" val="2594013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23</a:t>
            </a:fld>
            <a:endParaRPr lang="en-US"/>
          </a:p>
        </p:txBody>
      </p:sp>
    </p:spTree>
    <p:extLst>
      <p:ext uri="{BB962C8B-B14F-4D97-AF65-F5344CB8AC3E}">
        <p14:creationId xmlns:p14="http://schemas.microsoft.com/office/powerpoint/2010/main" val="32482587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sketchfab.com</a:t>
            </a:r>
            <a:r>
              <a:rPr lang="en-US" dirty="0"/>
              <a:t>/3d-models/tetradrachm-14916dc4d83f46bebddae6e96f998ffe</a:t>
            </a:r>
          </a:p>
        </p:txBody>
      </p:sp>
      <p:sp>
        <p:nvSpPr>
          <p:cNvPr id="4" name="Slide Number Placeholder 3"/>
          <p:cNvSpPr>
            <a:spLocks noGrp="1"/>
          </p:cNvSpPr>
          <p:nvPr>
            <p:ph type="sldNum" sz="quarter" idx="5"/>
          </p:nvPr>
        </p:nvSpPr>
        <p:spPr/>
        <p:txBody>
          <a:bodyPr/>
          <a:lstStyle/>
          <a:p>
            <a:fld id="{B4C2C28A-9CC6-AB49-A915-EFE4D96B9A32}" type="slidenum">
              <a:rPr lang="en-US" smtClean="0"/>
              <a:t>24</a:t>
            </a:fld>
            <a:endParaRPr lang="en-US"/>
          </a:p>
        </p:txBody>
      </p:sp>
    </p:spTree>
    <p:extLst>
      <p:ext uri="{BB962C8B-B14F-4D97-AF65-F5344CB8AC3E}">
        <p14:creationId xmlns:p14="http://schemas.microsoft.com/office/powerpoint/2010/main" val="15751259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sketchfab.com</a:t>
            </a:r>
            <a:r>
              <a:rPr lang="en-US" dirty="0"/>
              <a:t>/3d-models/bury-b-unit-caabb259b1d8433d9e4944db108f4c92</a:t>
            </a:r>
          </a:p>
        </p:txBody>
      </p:sp>
      <p:sp>
        <p:nvSpPr>
          <p:cNvPr id="4" name="Slide Number Placeholder 3"/>
          <p:cNvSpPr>
            <a:spLocks noGrp="1"/>
          </p:cNvSpPr>
          <p:nvPr>
            <p:ph type="sldNum" sz="quarter" idx="5"/>
          </p:nvPr>
        </p:nvSpPr>
        <p:spPr/>
        <p:txBody>
          <a:bodyPr/>
          <a:lstStyle/>
          <a:p>
            <a:fld id="{B4C2C28A-9CC6-AB49-A915-EFE4D96B9A32}" type="slidenum">
              <a:rPr lang="en-US" smtClean="0"/>
              <a:t>25</a:t>
            </a:fld>
            <a:endParaRPr lang="en-US"/>
          </a:p>
        </p:txBody>
      </p:sp>
    </p:spTree>
    <p:extLst>
      <p:ext uri="{BB962C8B-B14F-4D97-AF65-F5344CB8AC3E}">
        <p14:creationId xmlns:p14="http://schemas.microsoft.com/office/powerpoint/2010/main" val="10450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26</a:t>
            </a:fld>
            <a:endParaRPr lang="en-US"/>
          </a:p>
        </p:txBody>
      </p:sp>
    </p:spTree>
    <p:extLst>
      <p:ext uri="{BB962C8B-B14F-4D97-AF65-F5344CB8AC3E}">
        <p14:creationId xmlns:p14="http://schemas.microsoft.com/office/powerpoint/2010/main" val="42353343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27</a:t>
            </a:fld>
            <a:endParaRPr lang="en-US"/>
          </a:p>
        </p:txBody>
      </p:sp>
    </p:spTree>
    <p:extLst>
      <p:ext uri="{BB962C8B-B14F-4D97-AF65-F5344CB8AC3E}">
        <p14:creationId xmlns:p14="http://schemas.microsoft.com/office/powerpoint/2010/main" val="53101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C2C28A-9CC6-AB49-A915-EFE4D96B9A32}" type="slidenum">
              <a:rPr lang="en-US" smtClean="0"/>
              <a:t>3</a:t>
            </a:fld>
            <a:endParaRPr lang="en-US"/>
          </a:p>
        </p:txBody>
      </p:sp>
    </p:spTree>
    <p:extLst>
      <p:ext uri="{BB962C8B-B14F-4D97-AF65-F5344CB8AC3E}">
        <p14:creationId xmlns:p14="http://schemas.microsoft.com/office/powerpoint/2010/main" val="588845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000066"/>
                </a:solidFill>
                <a:effectLst/>
                <a:latin typeface="Palatino Linotype" panose="02040502050505030304" pitchFamily="18" charset="0"/>
              </a:rPr>
              <a:t>Years before, as Livia was returning to her estate near Veii, immediately after her marriage with Augustus, an eagle which flew by dropped into her lap a white hen, holding in its beak a sprig of laurel, just as the eagle had carried it off. Livia resolved to rear the fowl and plant the sprig, whereupon such a great brood of chickens was hatched that to this day the villa is called </a:t>
            </a:r>
            <a:r>
              <a:rPr lang="en-GB" b="0" i="0" u="none" strike="noStrike" dirty="0">
                <a:solidFill>
                  <a:srgbClr val="990000"/>
                </a:solidFill>
                <a:effectLst/>
                <a:latin typeface="Palatino Linotype" panose="02040502050505030304" pitchFamily="18" charset="0"/>
              </a:rPr>
              <a:t>Ad Gallinas</a:t>
            </a:r>
            <a:r>
              <a:rPr lang="en-GB" b="0" i="0" u="none" strike="noStrike" dirty="0">
                <a:solidFill>
                  <a:srgbClr val="000066"/>
                </a:solidFill>
                <a:effectLst/>
                <a:latin typeface="Palatino Linotype" panose="02040502050505030304" pitchFamily="18" charset="0"/>
              </a:rPr>
              <a:t>,​</a:t>
            </a:r>
            <a:r>
              <a:rPr lang="en-GB" b="1" i="0" u="none" strike="noStrike" baseline="30000" dirty="0">
                <a:solidFill>
                  <a:srgbClr val="FF0000"/>
                </a:solidFill>
                <a:effectLst/>
                <a:latin typeface="Verdana" panose="020B0604030504040204" pitchFamily="34" charset="0"/>
                <a:hlinkClick r:id="rId3"/>
              </a:rPr>
              <a:t>2</a:t>
            </a:r>
            <a:r>
              <a:rPr lang="en-GB" b="0" i="0" u="none" strike="noStrike" dirty="0">
                <a:solidFill>
                  <a:srgbClr val="000066"/>
                </a:solidFill>
                <a:effectLst/>
                <a:latin typeface="Palatino Linotype" panose="02040502050505030304" pitchFamily="18" charset="0"/>
              </a:rPr>
              <a:t> and such a grove of laurel sprang up, that the Caesars gathered their laurels from it when they were going to celebrate triumphs. Moreover it was the habit of those who triumphed to plant other branches​</a:t>
            </a:r>
            <a:r>
              <a:rPr lang="en-GB" b="1" i="0" u="none" strike="noStrike" baseline="30000" dirty="0">
                <a:solidFill>
                  <a:srgbClr val="FF0000"/>
                </a:solidFill>
                <a:effectLst/>
                <a:latin typeface="Verdana" panose="020B0604030504040204" pitchFamily="34" charset="0"/>
                <a:hlinkClick r:id="rId4"/>
              </a:rPr>
              <a:t>3</a:t>
            </a:r>
            <a:r>
              <a:rPr lang="en-GB" b="0" i="0" u="none" strike="noStrike" dirty="0">
                <a:solidFill>
                  <a:srgbClr val="000066"/>
                </a:solidFill>
                <a:effectLst/>
                <a:latin typeface="Palatino Linotype" panose="02040502050505030304" pitchFamily="18" charset="0"/>
              </a:rPr>
              <a:t> at once in that same place, and it was observed that just before the death of each of them the tree which he had planted withered</a:t>
            </a:r>
          </a:p>
          <a:p>
            <a:endParaRPr lang="en-GB" b="0" i="0" u="none" strike="noStrike" dirty="0">
              <a:solidFill>
                <a:srgbClr val="000066"/>
              </a:solidFill>
              <a:effectLst/>
              <a:latin typeface="Palatino Linotype" panose="02040502050505030304" pitchFamily="18" charset="0"/>
            </a:endParaRPr>
          </a:p>
          <a:p>
            <a:r>
              <a:rPr lang="en-GB" b="0" i="0" u="none" strike="noStrike" dirty="0">
                <a:solidFill>
                  <a:srgbClr val="000066"/>
                </a:solidFill>
                <a:effectLst/>
                <a:latin typeface="Palatino Linotype" panose="02040502050505030304" pitchFamily="18" charset="0"/>
              </a:rPr>
              <a:t>Cameo portraits likely after Augustus’ death.</a:t>
            </a:r>
            <a:endParaRPr lang="en-US" dirty="0"/>
          </a:p>
        </p:txBody>
      </p:sp>
      <p:sp>
        <p:nvSpPr>
          <p:cNvPr id="4" name="Slide Number Placeholder 3"/>
          <p:cNvSpPr>
            <a:spLocks noGrp="1"/>
          </p:cNvSpPr>
          <p:nvPr>
            <p:ph type="sldNum" sz="quarter" idx="5"/>
          </p:nvPr>
        </p:nvSpPr>
        <p:spPr/>
        <p:txBody>
          <a:bodyPr/>
          <a:lstStyle/>
          <a:p>
            <a:fld id="{B4C2C28A-9CC6-AB49-A915-EFE4D96B9A32}" type="slidenum">
              <a:rPr lang="en-US" smtClean="0"/>
              <a:t>4</a:t>
            </a:fld>
            <a:endParaRPr lang="en-US"/>
          </a:p>
        </p:txBody>
      </p:sp>
    </p:spTree>
    <p:extLst>
      <p:ext uri="{BB962C8B-B14F-4D97-AF65-F5344CB8AC3E}">
        <p14:creationId xmlns:p14="http://schemas.microsoft.com/office/powerpoint/2010/main" val="1554963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Capricorn – star sign of Augustus, put on coinage.</a:t>
            </a:r>
          </a:p>
          <a:p>
            <a:r>
              <a:rPr lang="en-US" dirty="0"/>
              <a:t>Cornucopia – abundance</a:t>
            </a:r>
          </a:p>
          <a:p>
            <a:r>
              <a:rPr lang="en-US" dirty="0"/>
              <a:t>Theatre mask a bit of a weird addition – making it significant for the person or people?</a:t>
            </a:r>
          </a:p>
          <a:p>
            <a:r>
              <a:rPr lang="en-US" dirty="0"/>
              <a:t>Worn on the body of someone – combining facets of Augustan ideology</a:t>
            </a:r>
          </a:p>
          <a:p>
            <a:r>
              <a:rPr lang="en-US" dirty="0"/>
              <a:t>Also becomes the seal or sign of an individual.</a:t>
            </a:r>
          </a:p>
        </p:txBody>
      </p:sp>
      <p:sp>
        <p:nvSpPr>
          <p:cNvPr id="4" name="Slide Number Placeholder 3"/>
          <p:cNvSpPr>
            <a:spLocks noGrp="1"/>
          </p:cNvSpPr>
          <p:nvPr>
            <p:ph type="sldNum" sz="quarter" idx="5"/>
          </p:nvPr>
        </p:nvSpPr>
        <p:spPr/>
        <p:txBody>
          <a:bodyPr/>
          <a:lstStyle/>
          <a:p>
            <a:fld id="{B4C2C28A-9CC6-AB49-A915-EFE4D96B9A32}" type="slidenum">
              <a:rPr lang="en-US" smtClean="0"/>
              <a:t>5</a:t>
            </a:fld>
            <a:endParaRPr lang="en-US"/>
          </a:p>
        </p:txBody>
      </p:sp>
    </p:spTree>
    <p:extLst>
      <p:ext uri="{BB962C8B-B14F-4D97-AF65-F5344CB8AC3E}">
        <p14:creationId xmlns:p14="http://schemas.microsoft.com/office/powerpoint/2010/main" val="3092291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C2C28A-9CC6-AB49-A915-EFE4D96B9A32}" type="slidenum">
              <a:rPr lang="en-US" smtClean="0"/>
              <a:t>6</a:t>
            </a:fld>
            <a:endParaRPr lang="en-US"/>
          </a:p>
        </p:txBody>
      </p:sp>
    </p:spTree>
    <p:extLst>
      <p:ext uri="{BB962C8B-B14F-4D97-AF65-F5344CB8AC3E}">
        <p14:creationId xmlns:p14="http://schemas.microsoft.com/office/powerpoint/2010/main" val="3779972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4C2C28A-9CC6-AB49-A915-EFE4D96B9A32}" type="slidenum">
              <a:rPr lang="en-US" smtClean="0"/>
              <a:t>7</a:t>
            </a:fld>
            <a:endParaRPr lang="en-US"/>
          </a:p>
        </p:txBody>
      </p:sp>
    </p:spTree>
    <p:extLst>
      <p:ext uri="{BB962C8B-B14F-4D97-AF65-F5344CB8AC3E}">
        <p14:creationId xmlns:p14="http://schemas.microsoft.com/office/powerpoint/2010/main" val="3787773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RGDA –</a:t>
            </a:r>
            <a:r>
              <a:rPr lang="en-US" baseline="0" dirty="0"/>
              <a:t> the Roman equestrians hailed Gaius and Lucius “as leader of the youth, and </a:t>
            </a:r>
            <a:r>
              <a:rPr lang="en-US" baseline="0" dirty="0" err="1"/>
              <a:t>honoured</a:t>
            </a:r>
            <a:r>
              <a:rPr lang="en-US" baseline="0" dirty="0"/>
              <a:t> them with silver shields and spears”</a:t>
            </a:r>
          </a:p>
          <a:p>
            <a:r>
              <a:rPr lang="en-US" baseline="0" dirty="0" err="1"/>
              <a:t>Simpulum</a:t>
            </a:r>
            <a:r>
              <a:rPr lang="en-US" baseline="0" dirty="0"/>
              <a:t> – Gaius’ position as </a:t>
            </a:r>
            <a:r>
              <a:rPr lang="en-US" baseline="0" dirty="0" err="1"/>
              <a:t>pontifex</a:t>
            </a:r>
            <a:endParaRPr lang="en-US" baseline="0" dirty="0"/>
          </a:p>
          <a:p>
            <a:r>
              <a:rPr lang="en-US" baseline="0" dirty="0" err="1"/>
              <a:t>Lituus</a:t>
            </a:r>
            <a:r>
              <a:rPr lang="en-US" baseline="0" dirty="0"/>
              <a:t> – Lucius’ position as augur</a:t>
            </a:r>
          </a:p>
          <a:p>
            <a:endParaRPr lang="en-US" dirty="0"/>
          </a:p>
        </p:txBody>
      </p:sp>
      <p:sp>
        <p:nvSpPr>
          <p:cNvPr id="4" name="Slide Number Placeholder 3"/>
          <p:cNvSpPr>
            <a:spLocks noGrp="1"/>
          </p:cNvSpPr>
          <p:nvPr>
            <p:ph type="sldNum" sz="quarter" idx="10"/>
          </p:nvPr>
        </p:nvSpPr>
        <p:spPr/>
        <p:txBody>
          <a:bodyPr/>
          <a:lstStyle/>
          <a:p>
            <a:fld id="{2402AC8C-D4A7-454B-ACD7-5753E83A8BEE}" type="slidenum">
              <a:rPr lang="en-US" smtClean="0"/>
              <a:t>8</a:t>
            </a:fld>
            <a:endParaRPr lang="en-US"/>
          </a:p>
        </p:txBody>
      </p:sp>
    </p:spTree>
    <p:extLst>
      <p:ext uri="{BB962C8B-B14F-4D97-AF65-F5344CB8AC3E}">
        <p14:creationId xmlns:p14="http://schemas.microsoft.com/office/powerpoint/2010/main" val="4242497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Very surprising absence given that there is a large emphasis on Gaius and Lucius as the successors on coins.</a:t>
            </a:r>
          </a:p>
          <a:p>
            <a:endParaRPr lang="en-US" dirty="0"/>
          </a:p>
          <a:p>
            <a:r>
              <a:rPr lang="en-US" dirty="0"/>
              <a:t>Also Tiberius appears at the end. </a:t>
            </a:r>
          </a:p>
        </p:txBody>
      </p:sp>
      <p:sp>
        <p:nvSpPr>
          <p:cNvPr id="4" name="Slide Number Placeholder 3"/>
          <p:cNvSpPr>
            <a:spLocks noGrp="1"/>
          </p:cNvSpPr>
          <p:nvPr>
            <p:ph type="sldNum" sz="quarter" idx="5"/>
          </p:nvPr>
        </p:nvSpPr>
        <p:spPr/>
        <p:txBody>
          <a:bodyPr/>
          <a:lstStyle/>
          <a:p>
            <a:fld id="{96C03D1A-2A57-A542-A09A-A11B7FC64446}" type="slidenum">
              <a:rPr lang="en-US" smtClean="0"/>
              <a:t>9</a:t>
            </a:fld>
            <a:endParaRPr lang="en-US"/>
          </a:p>
        </p:txBody>
      </p:sp>
    </p:spTree>
    <p:extLst>
      <p:ext uri="{BB962C8B-B14F-4D97-AF65-F5344CB8AC3E}">
        <p14:creationId xmlns:p14="http://schemas.microsoft.com/office/powerpoint/2010/main" val="57725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A222A-68A9-3818-A563-2302AD2F982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1EEEDAB-DD70-F36A-969F-BF0AE70FD4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9C81DFD-EEBB-8EF2-A7B6-5C725D688B91}"/>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39745F62-FC35-392B-B524-6D3FA10F0E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735C09-71D9-7046-352E-FF22CDA03396}"/>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1818823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6AA7D-C2A9-7C5A-45DE-5321CA735DB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203D85A-CF9F-510C-2559-03A88797BF5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7664CBC-20DB-76D3-F032-CE49EFC059B8}"/>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FC1259E9-161C-1261-ACA5-6C2AA774A4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717AD3-25ED-A9CE-A5BD-065D51FDFBDD}"/>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416076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AC1D90-DC1E-ECB6-FBB1-2D69B4A060B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F7CCC97-0842-61EB-C8B6-6B459D8960B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DE954E-1E0A-135C-BE9D-7DE196BD3386}"/>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39156028-082C-B371-E39E-8152264E7A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6E43B7-9626-92A2-9503-DD33D098ECFA}"/>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126973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66257-CAAF-4B5E-19F4-74801B7B5B7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D1F2040-3F6F-7461-931B-55004E7656B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9DD961-D579-2718-91D5-E464453CBD86}"/>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EE7D2C04-CE26-EFD8-D8E7-BBC0CEDCA1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09CF23-BDA0-AEF3-2F08-2C4057447C52}"/>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3972320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49089-587A-DDA2-0036-827DA5639CD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7BD4303-696D-5B7B-D06C-9290CF88F1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F67548-91C1-C3AA-1FF9-393D2C99E7B2}"/>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8C379D9F-EB86-5F41-6B01-D06E90B456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BC3AD-129C-ABA0-2C67-B91D668CE4F4}"/>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3928761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6F168-DD8C-58D3-AF6F-FC23D1F5FEF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0243BE9-75FD-9BB2-0470-152C184BD6B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B7EE7F5-C332-649A-C592-D4FFC8761FF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A3A3F3D-D1E7-3F71-0932-6423E599F500}"/>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6" name="Footer Placeholder 5">
            <a:extLst>
              <a:ext uri="{FF2B5EF4-FFF2-40B4-BE49-F238E27FC236}">
                <a16:creationId xmlns:a16="http://schemas.microsoft.com/office/drawing/2014/main" id="{7DC0FEAA-FB70-1679-D5E1-DF439C816E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2ACD02-1171-D338-92FD-1FCA091C6FD1}"/>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2316655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719C1-2D3D-4A90-9AF5-B93CE3520C4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1DC46B3-00D6-3F40-6206-C83C8D4E49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D0D0FE9-4717-A51B-C8E1-21B687A806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00344BA-2271-D57C-0FDA-34BEA9F282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A8626BC-3291-054A-8B72-3DB749B2534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BBF3749-799C-1EF2-2C43-75BC2B51AD82}"/>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8" name="Footer Placeholder 7">
            <a:extLst>
              <a:ext uri="{FF2B5EF4-FFF2-40B4-BE49-F238E27FC236}">
                <a16:creationId xmlns:a16="http://schemas.microsoft.com/office/drawing/2014/main" id="{5C34DD6F-9509-D299-9D15-5138803B042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B35B0E-DFCD-FB45-C2EB-1F40B91F93CB}"/>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40922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1770B-F203-8A85-6DB2-8106CCB0414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F422296-89D4-1B9A-25EC-EB162E3D5D9F}"/>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4" name="Footer Placeholder 3">
            <a:extLst>
              <a:ext uri="{FF2B5EF4-FFF2-40B4-BE49-F238E27FC236}">
                <a16:creationId xmlns:a16="http://schemas.microsoft.com/office/drawing/2014/main" id="{E6A65844-4B28-004C-61D0-4EC6A97AB2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275CDD-ED0D-E164-0AC3-9B912E1A66AA}"/>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2555277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C45455-E448-6873-DF0B-EBBC2B24ACEC}"/>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3" name="Footer Placeholder 2">
            <a:extLst>
              <a:ext uri="{FF2B5EF4-FFF2-40B4-BE49-F238E27FC236}">
                <a16:creationId xmlns:a16="http://schemas.microsoft.com/office/drawing/2014/main" id="{887BE792-E331-7F47-561B-59A54B793F8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5F50E90-4E61-F952-F518-8128D1F68D96}"/>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332807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46ACD-C527-8D21-A6BA-7E1327EE4F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9791CFA-B083-04C8-E866-1065976F43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A091845-D107-2EA8-5665-433EC6A56A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EC03F3-E555-7CB4-E656-EF89C2BDE7CB}"/>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6" name="Footer Placeholder 5">
            <a:extLst>
              <a:ext uri="{FF2B5EF4-FFF2-40B4-BE49-F238E27FC236}">
                <a16:creationId xmlns:a16="http://schemas.microsoft.com/office/drawing/2014/main" id="{7DD87D36-F9D4-3714-895C-F410E2D082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FB3880-ABB7-ED2B-C39B-A6AEB435F083}"/>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3133711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7CB32-95BE-1069-E250-77DDCF897B3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E863D1A-2E23-8283-572C-2DD74A788E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8C08B7-F6CA-285C-D0F9-E8DC637E9D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26BE004-F305-9FD0-A6AF-AC3720B1465A}"/>
              </a:ext>
            </a:extLst>
          </p:cNvPr>
          <p:cNvSpPr>
            <a:spLocks noGrp="1"/>
          </p:cNvSpPr>
          <p:nvPr>
            <p:ph type="dt" sz="half" idx="10"/>
          </p:nvPr>
        </p:nvSpPr>
        <p:spPr/>
        <p:txBody>
          <a:bodyPr/>
          <a:lstStyle/>
          <a:p>
            <a:fld id="{CDB00A08-7F78-A245-9899-D5D63CC473A4}" type="datetimeFigureOut">
              <a:rPr lang="en-US" smtClean="0"/>
              <a:t>2/26/25</a:t>
            </a:fld>
            <a:endParaRPr lang="en-US"/>
          </a:p>
        </p:txBody>
      </p:sp>
      <p:sp>
        <p:nvSpPr>
          <p:cNvPr id="6" name="Footer Placeholder 5">
            <a:extLst>
              <a:ext uri="{FF2B5EF4-FFF2-40B4-BE49-F238E27FC236}">
                <a16:creationId xmlns:a16="http://schemas.microsoft.com/office/drawing/2014/main" id="{29F41CF0-FF0E-798D-39D0-BE88FB9C53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3A5B05-7A15-2AF3-0CDB-F144BD3E1593}"/>
              </a:ext>
            </a:extLst>
          </p:cNvPr>
          <p:cNvSpPr>
            <a:spLocks noGrp="1"/>
          </p:cNvSpPr>
          <p:nvPr>
            <p:ph type="sldNum" sz="quarter" idx="12"/>
          </p:nvPr>
        </p:nvSpPr>
        <p:spPr/>
        <p:txBody>
          <a:bodyPr/>
          <a:lstStyle/>
          <a:p>
            <a:fld id="{797DBA6F-8AD2-6341-92AD-2CD7EA77549E}" type="slidenum">
              <a:rPr lang="en-US" smtClean="0"/>
              <a:t>‹#›</a:t>
            </a:fld>
            <a:endParaRPr lang="en-US"/>
          </a:p>
        </p:txBody>
      </p:sp>
    </p:spTree>
    <p:extLst>
      <p:ext uri="{BB962C8B-B14F-4D97-AF65-F5344CB8AC3E}">
        <p14:creationId xmlns:p14="http://schemas.microsoft.com/office/powerpoint/2010/main" val="1376044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A2B18F-14B6-0EB2-0063-35F94059E8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1D6D651-9589-598A-F0B7-C3A1EF2F21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5FD2FE3-FE2E-1DEF-0DC5-3C9F2FABDA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DB00A08-7F78-A245-9899-D5D63CC473A4}" type="datetimeFigureOut">
              <a:rPr lang="en-US" smtClean="0"/>
              <a:t>2/26/25</a:t>
            </a:fld>
            <a:endParaRPr lang="en-US"/>
          </a:p>
        </p:txBody>
      </p:sp>
      <p:sp>
        <p:nvSpPr>
          <p:cNvPr id="5" name="Footer Placeholder 4">
            <a:extLst>
              <a:ext uri="{FF2B5EF4-FFF2-40B4-BE49-F238E27FC236}">
                <a16:creationId xmlns:a16="http://schemas.microsoft.com/office/drawing/2014/main" id="{90809014-7E0A-5499-39E3-AF6F9274E0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0260B5D-4EEB-1F8A-EE5D-E628EB7EE3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97DBA6F-8AD2-6341-92AD-2CD7EA77549E}" type="slidenum">
              <a:rPr lang="en-US" smtClean="0"/>
              <a:t>‹#›</a:t>
            </a:fld>
            <a:endParaRPr lang="en-US"/>
          </a:p>
        </p:txBody>
      </p:sp>
    </p:spTree>
    <p:extLst>
      <p:ext uri="{BB962C8B-B14F-4D97-AF65-F5344CB8AC3E}">
        <p14:creationId xmlns:p14="http://schemas.microsoft.com/office/powerpoint/2010/main" val="3130975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coins.warwick.ac.uk/token-types/id/TURS3" TargetMode="Externa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s://ikmk.smb.museum/object?id=18203139" TargetMode="Externa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hyperlink" Target="https://rpc.ashmus.ox.ac.uk/"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hyperlink" Target="https://brooklynsabbatical.files.wordpress.com/2019/06/yarrow-2018-glasspastes.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hyperlink" Target="https://objectbasedlearning.com/artefacts/07gr517_2/" TargetMode="Externa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hyperlink" Target="https://mq.pedestal3d.com/r/uC5fqA_f8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britishmuseum.org/collection/object/G_1923-0401-928?selectedImageId=1613358766"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hyperlink" Target="https://numismatics.org/ocre/id/ric.1(2).cl.101" TargetMode="External"/><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hyperlink" Target="https://numismatics.org/ocre/id/ric.1(2).aug.219"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a:extLst>
              <a:ext uri="{FF2B5EF4-FFF2-40B4-BE49-F238E27FC236}">
                <a16:creationId xmlns:a16="http://schemas.microsoft.com/office/drawing/2014/main" id="{A549B844-421D-7669-A20B-C96203B5C3C0}"/>
              </a:ext>
            </a:extLst>
          </p:cNvPr>
          <p:cNvSpPr txBox="1">
            <a:spLocks/>
          </p:cNvSpPr>
          <p:nvPr/>
        </p:nvSpPr>
        <p:spPr>
          <a:xfrm>
            <a:off x="4580020" y="5031708"/>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t>Clare Rowan</a:t>
            </a:r>
          </a:p>
        </p:txBody>
      </p:sp>
      <p:pic>
        <p:nvPicPr>
          <p:cNvPr id="10" name="Picture 2">
            <a:extLst>
              <a:ext uri="{FF2B5EF4-FFF2-40B4-BE49-F238E27FC236}">
                <a16:creationId xmlns:a16="http://schemas.microsoft.com/office/drawing/2014/main" id="{DB902E7F-BDDD-7565-66D0-31F225F617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D395753-D54F-2CB6-108A-C44277B85A02}"/>
              </a:ext>
            </a:extLst>
          </p:cNvPr>
          <p:cNvSpPr>
            <a:spLocks noGrp="1"/>
          </p:cNvSpPr>
          <p:nvPr>
            <p:ph type="ctrTitle"/>
          </p:nvPr>
        </p:nvSpPr>
        <p:spPr>
          <a:xfrm>
            <a:off x="6095999" y="494008"/>
            <a:ext cx="6112043" cy="2163468"/>
          </a:xfrm>
        </p:spPr>
        <p:txBody>
          <a:bodyPr>
            <a:normAutofit/>
          </a:bodyPr>
          <a:lstStyle/>
          <a:p>
            <a:r>
              <a:rPr lang="en-US" sz="4400" dirty="0"/>
              <a:t>Diversifying the Imperial Image</a:t>
            </a:r>
          </a:p>
        </p:txBody>
      </p:sp>
      <p:sp>
        <p:nvSpPr>
          <p:cNvPr id="3" name="Subtitle 2">
            <a:extLst>
              <a:ext uri="{FF2B5EF4-FFF2-40B4-BE49-F238E27FC236}">
                <a16:creationId xmlns:a16="http://schemas.microsoft.com/office/drawing/2014/main" id="{A9FD24AD-C476-EE0E-65DA-55469F8A7701}"/>
              </a:ext>
            </a:extLst>
          </p:cNvPr>
          <p:cNvSpPr>
            <a:spLocks noGrp="1"/>
          </p:cNvSpPr>
          <p:nvPr>
            <p:ph type="subTitle" idx="1"/>
          </p:nvPr>
        </p:nvSpPr>
        <p:spPr>
          <a:xfrm>
            <a:off x="4580020" y="3016711"/>
            <a:ext cx="9144000" cy="1655762"/>
          </a:xfrm>
        </p:spPr>
        <p:txBody>
          <a:bodyPr>
            <a:normAutofit/>
          </a:bodyPr>
          <a:lstStyle/>
          <a:p>
            <a:r>
              <a:rPr lang="en-US" sz="4400" dirty="0">
                <a:latin typeface="+mj-lt"/>
              </a:rPr>
              <a:t>Some additional </a:t>
            </a:r>
          </a:p>
          <a:p>
            <a:r>
              <a:rPr lang="en-US" sz="4400" dirty="0">
                <a:latin typeface="+mj-lt"/>
              </a:rPr>
              <a:t>sources</a:t>
            </a:r>
          </a:p>
        </p:txBody>
      </p:sp>
    </p:spTree>
    <p:extLst>
      <p:ext uri="{BB962C8B-B14F-4D97-AF65-F5344CB8AC3E}">
        <p14:creationId xmlns:p14="http://schemas.microsoft.com/office/powerpoint/2010/main" val="24532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853D8-6E73-A5F5-2E52-51E3F1211B6B}"/>
              </a:ext>
            </a:extLst>
          </p:cNvPr>
          <p:cNvSpPr>
            <a:spLocks noGrp="1"/>
          </p:cNvSpPr>
          <p:nvPr>
            <p:ph type="title"/>
          </p:nvPr>
        </p:nvSpPr>
        <p:spPr>
          <a:xfrm>
            <a:off x="838200" y="0"/>
            <a:ext cx="10515600" cy="1325563"/>
          </a:xfrm>
        </p:spPr>
        <p:txBody>
          <a:bodyPr/>
          <a:lstStyle/>
          <a:p>
            <a:r>
              <a:rPr lang="en-US" dirty="0"/>
              <a:t>Lead Tokens</a:t>
            </a:r>
          </a:p>
        </p:txBody>
      </p:sp>
      <p:pic>
        <p:nvPicPr>
          <p:cNvPr id="4" name="Picture 2">
            <a:extLst>
              <a:ext uri="{FF2B5EF4-FFF2-40B4-BE49-F238E27FC236}">
                <a16:creationId xmlns:a16="http://schemas.microsoft.com/office/drawing/2014/main" id="{958CA07A-5AFE-E41C-F9B6-468A62DCC45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643607" y="721895"/>
            <a:ext cx="4938793" cy="46597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86D14ED-BB37-DF15-4D78-EEBA010AE9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5055" y="1206089"/>
            <a:ext cx="5566355" cy="2887083"/>
          </a:xfrm>
          <a:prstGeom prst="rect">
            <a:avLst/>
          </a:prstGeom>
        </p:spPr>
      </p:pic>
      <p:sp>
        <p:nvSpPr>
          <p:cNvPr id="6" name="TextBox 5">
            <a:extLst>
              <a:ext uri="{FF2B5EF4-FFF2-40B4-BE49-F238E27FC236}">
                <a16:creationId xmlns:a16="http://schemas.microsoft.com/office/drawing/2014/main" id="{3A168325-AD88-77CF-99F4-E4E1213219C3}"/>
              </a:ext>
            </a:extLst>
          </p:cNvPr>
          <p:cNvSpPr txBox="1"/>
          <p:nvPr/>
        </p:nvSpPr>
        <p:spPr>
          <a:xfrm>
            <a:off x="636887" y="3964836"/>
            <a:ext cx="3208901" cy="1477328"/>
          </a:xfrm>
          <a:prstGeom prst="rect">
            <a:avLst/>
          </a:prstGeom>
          <a:noFill/>
        </p:spPr>
        <p:txBody>
          <a:bodyPr wrap="square" rtlCol="0">
            <a:spAutoFit/>
          </a:bodyPr>
          <a:lstStyle/>
          <a:p>
            <a:r>
              <a:rPr lang="en-US" i="1" dirty="0"/>
              <a:t>TURS</a:t>
            </a:r>
            <a:r>
              <a:rPr lang="en-US" dirty="0"/>
              <a:t> 3</a:t>
            </a:r>
          </a:p>
          <a:p>
            <a:r>
              <a:rPr lang="en-US" dirty="0">
                <a:hlinkClick r:id="rId5"/>
              </a:rPr>
              <a:t>https://coins.warwick.ac.uk/token-types/id/TURS3</a:t>
            </a:r>
            <a:endParaRPr lang="en-US" dirty="0"/>
          </a:p>
          <a:p>
            <a:endParaRPr lang="en-US" dirty="0"/>
          </a:p>
          <a:p>
            <a:r>
              <a:rPr lang="en-US" dirty="0"/>
              <a:t>Lead token.</a:t>
            </a:r>
          </a:p>
        </p:txBody>
      </p:sp>
      <p:sp>
        <p:nvSpPr>
          <p:cNvPr id="7" name="TextBox 6">
            <a:extLst>
              <a:ext uri="{FF2B5EF4-FFF2-40B4-BE49-F238E27FC236}">
                <a16:creationId xmlns:a16="http://schemas.microsoft.com/office/drawing/2014/main" id="{4A91DBDE-3715-FD95-0E9F-9CACAC3AAD33}"/>
              </a:ext>
            </a:extLst>
          </p:cNvPr>
          <p:cNvSpPr txBox="1"/>
          <p:nvPr/>
        </p:nvSpPr>
        <p:spPr>
          <a:xfrm>
            <a:off x="604800" y="5539943"/>
            <a:ext cx="9180884" cy="1200329"/>
          </a:xfrm>
          <a:prstGeom prst="rect">
            <a:avLst/>
          </a:prstGeom>
          <a:noFill/>
        </p:spPr>
        <p:txBody>
          <a:bodyPr wrap="square">
            <a:spAutoFit/>
          </a:bodyPr>
          <a:lstStyle/>
          <a:p>
            <a:r>
              <a:rPr lang="en-GB" b="0" i="0" u="none" strike="noStrike" dirty="0">
                <a:solidFill>
                  <a:srgbClr val="333333"/>
                </a:solidFill>
                <a:effectLst/>
                <a:latin typeface="Helvetica Neue" panose="02000503000000020004" pitchFamily="2" charset="0"/>
              </a:rPr>
              <a:t>Gaius and Lucius Caesar (?) seated front on curule chairs with their heads covered by their togas. The figure on the right holds a laurel branch, the figure on the left holds an uncertain object /</a:t>
            </a:r>
          </a:p>
          <a:p>
            <a:r>
              <a:rPr lang="en-GB" b="0" i="0" u="none" strike="noStrike" dirty="0">
                <a:solidFill>
                  <a:srgbClr val="333333"/>
                </a:solidFill>
                <a:effectLst/>
                <a:latin typeface="Helvetica Neue" panose="02000503000000020004" pitchFamily="2" charset="0"/>
              </a:rPr>
              <a:t>Two shields and two spears.</a:t>
            </a:r>
            <a:endParaRPr lang="en-US" dirty="0"/>
          </a:p>
        </p:txBody>
      </p:sp>
    </p:spTree>
    <p:extLst>
      <p:ext uri="{BB962C8B-B14F-4D97-AF65-F5344CB8AC3E}">
        <p14:creationId xmlns:p14="http://schemas.microsoft.com/office/powerpoint/2010/main" val="982266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B1101F-9F6B-4087-5491-830ED12BEE7F}"/>
              </a:ext>
            </a:extLst>
          </p:cNvPr>
          <p:cNvPicPr>
            <a:picLocks noChangeAspect="1"/>
          </p:cNvPicPr>
          <p:nvPr/>
        </p:nvPicPr>
        <p:blipFill>
          <a:blip r:embed="rId3"/>
          <a:stretch>
            <a:fillRect/>
          </a:stretch>
        </p:blipFill>
        <p:spPr>
          <a:xfrm>
            <a:off x="6386055" y="184580"/>
            <a:ext cx="5169654" cy="4999397"/>
          </a:xfrm>
          <a:prstGeom prst="rect">
            <a:avLst/>
          </a:prstGeom>
        </p:spPr>
      </p:pic>
      <p:pic>
        <p:nvPicPr>
          <p:cNvPr id="5" name="Picture 4">
            <a:extLst>
              <a:ext uri="{FF2B5EF4-FFF2-40B4-BE49-F238E27FC236}">
                <a16:creationId xmlns:a16="http://schemas.microsoft.com/office/drawing/2014/main" id="{0E4E8CB8-99B6-0E4F-EDBD-3ABEF504A0B7}"/>
              </a:ext>
            </a:extLst>
          </p:cNvPr>
          <p:cNvPicPr>
            <a:picLocks noChangeAspect="1"/>
          </p:cNvPicPr>
          <p:nvPr/>
        </p:nvPicPr>
        <p:blipFill>
          <a:blip r:embed="rId4"/>
          <a:stretch>
            <a:fillRect/>
          </a:stretch>
        </p:blipFill>
        <p:spPr>
          <a:xfrm>
            <a:off x="926346" y="184580"/>
            <a:ext cx="5169654" cy="4925659"/>
          </a:xfrm>
          <a:prstGeom prst="rect">
            <a:avLst/>
          </a:prstGeom>
        </p:spPr>
      </p:pic>
      <p:sp>
        <p:nvSpPr>
          <p:cNvPr id="6" name="Content Placeholder 2">
            <a:extLst>
              <a:ext uri="{FF2B5EF4-FFF2-40B4-BE49-F238E27FC236}">
                <a16:creationId xmlns:a16="http://schemas.microsoft.com/office/drawing/2014/main" id="{A0A02B42-4E71-6B07-AA57-96B4358AAB34}"/>
              </a:ext>
            </a:extLst>
          </p:cNvPr>
          <p:cNvSpPr>
            <a:spLocks noGrp="1"/>
          </p:cNvSpPr>
          <p:nvPr>
            <p:ph idx="1"/>
          </p:nvPr>
        </p:nvSpPr>
        <p:spPr>
          <a:xfrm>
            <a:off x="838200" y="5183977"/>
            <a:ext cx="10925014" cy="1674023"/>
          </a:xfrm>
        </p:spPr>
        <p:txBody>
          <a:bodyPr>
            <a:normAutofit fontScale="70000" lnSpcReduction="20000"/>
          </a:bodyPr>
          <a:lstStyle/>
          <a:p>
            <a:pPr marL="0" indent="0">
              <a:lnSpc>
                <a:spcPct val="120000"/>
              </a:lnSpc>
              <a:buNone/>
            </a:pPr>
            <a:r>
              <a:rPr lang="en-US" dirty="0"/>
              <a:t>Bronze token, 20mm.</a:t>
            </a:r>
          </a:p>
          <a:p>
            <a:pPr marL="0" indent="0">
              <a:lnSpc>
                <a:spcPct val="120000"/>
              </a:lnSpc>
              <a:buNone/>
            </a:pPr>
            <a:r>
              <a:rPr lang="en-US" dirty="0"/>
              <a:t>Portrait of Livia (?) right / IIII within dotted border and wreath.</a:t>
            </a:r>
          </a:p>
          <a:p>
            <a:pPr marL="0" indent="0">
              <a:lnSpc>
                <a:spcPct val="120000"/>
              </a:lnSpc>
              <a:buNone/>
            </a:pPr>
            <a:r>
              <a:rPr lang="en-US" dirty="0"/>
              <a:t>Image courtesy of  Berlin, </a:t>
            </a:r>
            <a:r>
              <a:rPr lang="en-US" dirty="0" err="1"/>
              <a:t>Münzkabinett</a:t>
            </a:r>
            <a:r>
              <a:rPr lang="en-US" dirty="0"/>
              <a:t> der </a:t>
            </a:r>
            <a:r>
              <a:rPr lang="en-US" dirty="0" err="1"/>
              <a:t>Staatlichen</a:t>
            </a:r>
            <a:r>
              <a:rPr lang="en-US" dirty="0"/>
              <a:t> </a:t>
            </a:r>
            <a:r>
              <a:rPr lang="en-US" dirty="0" err="1"/>
              <a:t>Museen</a:t>
            </a:r>
            <a:r>
              <a:rPr lang="en-US" dirty="0"/>
              <a:t>, 18203139. Photographs by Lutz-Jürgen </a:t>
            </a:r>
            <a:r>
              <a:rPr lang="en-US" dirty="0" err="1"/>
              <a:t>Lübke</a:t>
            </a:r>
            <a:r>
              <a:rPr lang="en-US" dirty="0"/>
              <a:t> (</a:t>
            </a:r>
            <a:r>
              <a:rPr lang="en-US" dirty="0" err="1"/>
              <a:t>Lübke</a:t>
            </a:r>
            <a:r>
              <a:rPr lang="en-US" dirty="0"/>
              <a:t> und Wiedemann). </a:t>
            </a:r>
            <a:r>
              <a:rPr lang="en-GB" b="0" i="0" u="none" strike="noStrike" dirty="0">
                <a:solidFill>
                  <a:srgbClr val="1D6A8E"/>
                </a:solidFill>
                <a:effectLst/>
                <a:latin typeface="noto_sansregular"/>
                <a:hlinkClick r:id="rId5"/>
              </a:rPr>
              <a:t>https://ikmk.smb.museum/object?id=18203139</a:t>
            </a:r>
            <a:endParaRPr lang="en-US" dirty="0"/>
          </a:p>
          <a:p>
            <a:pPr marL="0" indent="0">
              <a:lnSpc>
                <a:spcPct val="120000"/>
              </a:lnSpc>
              <a:buNone/>
            </a:pPr>
            <a:endParaRPr lang="en-US" dirty="0"/>
          </a:p>
        </p:txBody>
      </p:sp>
      <p:pic>
        <p:nvPicPr>
          <p:cNvPr id="2" name="Picture 2">
            <a:extLst>
              <a:ext uri="{FF2B5EF4-FFF2-40B4-BE49-F238E27FC236}">
                <a16:creationId xmlns:a16="http://schemas.microsoft.com/office/drawing/2014/main" id="{930A1BEF-7EDC-EB93-7167-327DA2F9F623}"/>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511259"/>
            <a:ext cx="12192000" cy="5773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08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9299B-DB82-1C4D-9C35-C8F0B1EF843E}"/>
              </a:ext>
            </a:extLst>
          </p:cNvPr>
          <p:cNvSpPr>
            <a:spLocks noGrp="1"/>
          </p:cNvSpPr>
          <p:nvPr>
            <p:ph type="title"/>
          </p:nvPr>
        </p:nvSpPr>
        <p:spPr>
          <a:xfrm>
            <a:off x="373744" y="-145143"/>
            <a:ext cx="10515600" cy="1325563"/>
          </a:xfrm>
        </p:spPr>
        <p:txBody>
          <a:bodyPr/>
          <a:lstStyle/>
          <a:p>
            <a:r>
              <a:rPr lang="en-US" dirty="0"/>
              <a:t>Provincial Coinage</a:t>
            </a:r>
          </a:p>
        </p:txBody>
      </p:sp>
      <p:pic>
        <p:nvPicPr>
          <p:cNvPr id="5" name="Picture 4">
            <a:extLst>
              <a:ext uri="{FF2B5EF4-FFF2-40B4-BE49-F238E27FC236}">
                <a16:creationId xmlns:a16="http://schemas.microsoft.com/office/drawing/2014/main" id="{B941EDE2-CCA6-3933-83C2-93658E50E215}"/>
              </a:ext>
            </a:extLst>
          </p:cNvPr>
          <p:cNvPicPr>
            <a:picLocks noChangeAspect="1"/>
          </p:cNvPicPr>
          <p:nvPr/>
        </p:nvPicPr>
        <p:blipFill>
          <a:blip r:embed="rId3"/>
          <a:stretch>
            <a:fillRect/>
          </a:stretch>
        </p:blipFill>
        <p:spPr>
          <a:xfrm>
            <a:off x="1411514" y="893631"/>
            <a:ext cx="8893628" cy="5070738"/>
          </a:xfrm>
          <a:prstGeom prst="rect">
            <a:avLst/>
          </a:prstGeom>
        </p:spPr>
      </p:pic>
      <p:sp>
        <p:nvSpPr>
          <p:cNvPr id="6" name="TextBox 5">
            <a:extLst>
              <a:ext uri="{FF2B5EF4-FFF2-40B4-BE49-F238E27FC236}">
                <a16:creationId xmlns:a16="http://schemas.microsoft.com/office/drawing/2014/main" id="{0F2FFAB5-F3E5-7BDD-056F-D1CD86B767A5}"/>
              </a:ext>
            </a:extLst>
          </p:cNvPr>
          <p:cNvSpPr txBox="1"/>
          <p:nvPr/>
        </p:nvSpPr>
        <p:spPr>
          <a:xfrm>
            <a:off x="1380671" y="6139543"/>
            <a:ext cx="9430657" cy="369332"/>
          </a:xfrm>
          <a:prstGeom prst="rect">
            <a:avLst/>
          </a:prstGeom>
          <a:noFill/>
        </p:spPr>
        <p:txBody>
          <a:bodyPr wrap="square" rtlCol="0">
            <a:spAutoFit/>
          </a:bodyPr>
          <a:lstStyle/>
          <a:p>
            <a:r>
              <a:rPr lang="en-US" dirty="0"/>
              <a:t>Provincial mints striking coinage during the rule of Augustus.</a:t>
            </a:r>
          </a:p>
        </p:txBody>
      </p:sp>
    </p:spTree>
    <p:extLst>
      <p:ext uri="{BB962C8B-B14F-4D97-AF65-F5344CB8AC3E}">
        <p14:creationId xmlns:p14="http://schemas.microsoft.com/office/powerpoint/2010/main" val="2763141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undefined">
            <a:extLst>
              <a:ext uri="{FF2B5EF4-FFF2-40B4-BE49-F238E27FC236}">
                <a16:creationId xmlns:a16="http://schemas.microsoft.com/office/drawing/2014/main" id="{83F3577F-3145-B899-6E32-2D9478EC82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9408" y="1266817"/>
            <a:ext cx="2198220" cy="21621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D71BCD1-6CD6-C69F-01BE-B19E18974A27}"/>
              </a:ext>
            </a:extLst>
          </p:cNvPr>
          <p:cNvSpPr>
            <a:spLocks noGrp="1"/>
          </p:cNvSpPr>
          <p:nvPr>
            <p:ph type="title"/>
          </p:nvPr>
        </p:nvSpPr>
        <p:spPr>
          <a:xfrm>
            <a:off x="387096" y="18255"/>
            <a:ext cx="10515600" cy="1325563"/>
          </a:xfrm>
        </p:spPr>
        <p:txBody>
          <a:bodyPr/>
          <a:lstStyle/>
          <a:p>
            <a:r>
              <a:rPr lang="en-US" dirty="0"/>
              <a:t>Roman Provincial Coinage</a:t>
            </a:r>
          </a:p>
        </p:txBody>
      </p:sp>
      <p:sp>
        <p:nvSpPr>
          <p:cNvPr id="3" name="Content Placeholder 2">
            <a:extLst>
              <a:ext uri="{FF2B5EF4-FFF2-40B4-BE49-F238E27FC236}">
                <a16:creationId xmlns:a16="http://schemas.microsoft.com/office/drawing/2014/main" id="{4DA56635-3B1A-6DEC-9EA0-901D5AC59E32}"/>
              </a:ext>
            </a:extLst>
          </p:cNvPr>
          <p:cNvSpPr>
            <a:spLocks noGrp="1"/>
          </p:cNvSpPr>
          <p:nvPr>
            <p:ph idx="1"/>
          </p:nvPr>
        </p:nvSpPr>
        <p:spPr>
          <a:xfrm>
            <a:off x="472440" y="1127060"/>
            <a:ext cx="6781800" cy="5578540"/>
          </a:xfrm>
        </p:spPr>
        <p:txBody>
          <a:bodyPr>
            <a:noAutofit/>
          </a:bodyPr>
          <a:lstStyle/>
          <a:p>
            <a:pPr>
              <a:lnSpc>
                <a:spcPct val="120000"/>
              </a:lnSpc>
            </a:pPr>
            <a:r>
              <a:rPr lang="en-US" sz="1800" dirty="0"/>
              <a:t>As well as imperial Roman mints (run by the Roman government on behalf of the emperor), cities throughout the empire might also strike their own coinage</a:t>
            </a:r>
          </a:p>
          <a:p>
            <a:pPr>
              <a:lnSpc>
                <a:spcPct val="120000"/>
              </a:lnSpc>
            </a:pPr>
            <a:r>
              <a:rPr lang="en-US" sz="1800" dirty="0"/>
              <a:t>This was normally bronze ‘small change’. We imagine permission was sought from the imperial government for this </a:t>
            </a:r>
            <a:r>
              <a:rPr lang="en-US" sz="1800" dirty="0" err="1"/>
              <a:t>honour</a:t>
            </a:r>
            <a:r>
              <a:rPr lang="en-US" sz="1800" dirty="0"/>
              <a:t> (see the permission mentioned on the coin on the right).</a:t>
            </a:r>
          </a:p>
          <a:p>
            <a:pPr>
              <a:lnSpc>
                <a:spcPct val="120000"/>
              </a:lnSpc>
            </a:pPr>
            <a:r>
              <a:rPr lang="en-US" sz="1800" dirty="0"/>
              <a:t>Provincial coins was the responsibility of different local magistrates, who are often named on the coins</a:t>
            </a:r>
          </a:p>
          <a:p>
            <a:pPr>
              <a:lnSpc>
                <a:spcPct val="120000"/>
              </a:lnSpc>
            </a:pPr>
            <a:r>
              <a:rPr lang="en-US" sz="1800" dirty="0"/>
              <a:t>This solved some of the issues in terms of producing and supplying small change for a large empire.</a:t>
            </a:r>
          </a:p>
          <a:p>
            <a:pPr>
              <a:lnSpc>
                <a:spcPct val="120000"/>
              </a:lnSpc>
            </a:pPr>
            <a:r>
              <a:rPr lang="en-US" sz="1800" dirty="0"/>
              <a:t>These ‘Roman provincial coins’ carried local imagery, and language (e.g. Greek). An insight into different local cultures.</a:t>
            </a:r>
          </a:p>
          <a:p>
            <a:pPr>
              <a:lnSpc>
                <a:spcPct val="120000"/>
              </a:lnSpc>
            </a:pPr>
            <a:r>
              <a:rPr lang="en-US" sz="1800" dirty="0"/>
              <a:t>These coins are catalogued at </a:t>
            </a:r>
            <a:r>
              <a:rPr lang="en-US" sz="1800" dirty="0">
                <a:hlinkClick r:id="rId4"/>
              </a:rPr>
              <a:t>https://rpc.ashmus.ox.ac.uk</a:t>
            </a:r>
            <a:r>
              <a:rPr lang="en-US" sz="1800" dirty="0"/>
              <a:t> </a:t>
            </a:r>
          </a:p>
        </p:txBody>
      </p:sp>
      <p:pic>
        <p:nvPicPr>
          <p:cNvPr id="1026" name="Picture 2" descr="undefined">
            <a:extLst>
              <a:ext uri="{FF2B5EF4-FFF2-40B4-BE49-F238E27FC236}">
                <a16:creationId xmlns:a16="http://schemas.microsoft.com/office/drawing/2014/main" id="{45D61672-EE2C-465C-D668-77774B09DE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7408" y="18255"/>
            <a:ext cx="2022000" cy="199703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76C3A76-5F26-EDEB-1168-852257B65826}"/>
              </a:ext>
            </a:extLst>
          </p:cNvPr>
          <p:cNvSpPr txBox="1"/>
          <p:nvPr/>
        </p:nvSpPr>
        <p:spPr>
          <a:xfrm>
            <a:off x="7985760" y="3751738"/>
            <a:ext cx="4001834" cy="2862322"/>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wrap="square" rtlCol="0">
            <a:spAutoFit/>
          </a:bodyPr>
          <a:lstStyle/>
          <a:p>
            <a:r>
              <a:rPr lang="en-US" i="1" dirty="0">
                <a:solidFill>
                  <a:schemeClr val="bg1"/>
                </a:solidFill>
              </a:rPr>
              <a:t>RPC</a:t>
            </a:r>
            <a:r>
              <a:rPr lang="en-US" dirty="0">
                <a:solidFill>
                  <a:schemeClr val="bg1"/>
                </a:solidFill>
              </a:rPr>
              <a:t> I, 39, mint of Emerita (Hispania), Reign of Tiberius. </a:t>
            </a:r>
          </a:p>
          <a:p>
            <a:r>
              <a:rPr lang="en-US" dirty="0">
                <a:solidFill>
                  <a:schemeClr val="bg1"/>
                </a:solidFill>
              </a:rPr>
              <a:t>Obverse shows bust of Livia, along with an inscription that says </a:t>
            </a:r>
            <a:r>
              <a:rPr lang="en-GB" b="0" i="1" u="none" strike="noStrike" dirty="0">
                <a:solidFill>
                  <a:schemeClr val="bg1"/>
                </a:solidFill>
                <a:effectLst/>
                <a:latin typeface="Noto Sans" panose="020B0502040504020204" pitchFamily="34" charset="0"/>
              </a:rPr>
              <a:t>by permission of Augustus, Augustan health. </a:t>
            </a:r>
          </a:p>
          <a:p>
            <a:r>
              <a:rPr lang="en-GB" dirty="0">
                <a:solidFill>
                  <a:schemeClr val="bg1"/>
                </a:solidFill>
                <a:latin typeface="Noto Sans" panose="020B0502040504020204" pitchFamily="34" charset="0"/>
              </a:rPr>
              <a:t>Reverse shows Livia seated on a throne with the legend CAE IVLIA AVGVSTA = </a:t>
            </a:r>
            <a:r>
              <a:rPr lang="en-GB" b="0" i="1" u="none" strike="noStrike" dirty="0">
                <a:solidFill>
                  <a:schemeClr val="bg1"/>
                </a:solidFill>
                <a:effectLst/>
                <a:latin typeface="Noto Sans" panose="020B0502040504020204" pitchFamily="34" charset="0"/>
              </a:rPr>
              <a:t>Colony Augusta Emerita, Julia Augusta</a:t>
            </a:r>
            <a:endParaRPr lang="en-US" dirty="0">
              <a:solidFill>
                <a:schemeClr val="bg1"/>
              </a:solidFill>
            </a:endParaRPr>
          </a:p>
        </p:txBody>
      </p:sp>
    </p:spTree>
    <p:extLst>
      <p:ext uri="{BB962C8B-B14F-4D97-AF65-F5344CB8AC3E}">
        <p14:creationId xmlns:p14="http://schemas.microsoft.com/office/powerpoint/2010/main" val="287129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78AC8-6107-083C-8ADE-F75074404778}"/>
              </a:ext>
            </a:extLst>
          </p:cNvPr>
          <p:cNvSpPr>
            <a:spLocks noGrp="1"/>
          </p:cNvSpPr>
          <p:nvPr>
            <p:ph type="title"/>
          </p:nvPr>
        </p:nvSpPr>
        <p:spPr>
          <a:xfrm>
            <a:off x="448056" y="18255"/>
            <a:ext cx="10515600" cy="1325563"/>
          </a:xfrm>
        </p:spPr>
        <p:txBody>
          <a:bodyPr/>
          <a:lstStyle/>
          <a:p>
            <a:r>
              <a:rPr lang="en-US" dirty="0"/>
              <a:t>The Big Problem of Small Change</a:t>
            </a:r>
          </a:p>
        </p:txBody>
      </p:sp>
      <p:sp>
        <p:nvSpPr>
          <p:cNvPr id="3" name="Content Placeholder 2">
            <a:extLst>
              <a:ext uri="{FF2B5EF4-FFF2-40B4-BE49-F238E27FC236}">
                <a16:creationId xmlns:a16="http://schemas.microsoft.com/office/drawing/2014/main" id="{066B2B66-9C0A-DB53-E836-760DB34A56D5}"/>
              </a:ext>
            </a:extLst>
          </p:cNvPr>
          <p:cNvSpPr>
            <a:spLocks noGrp="1"/>
          </p:cNvSpPr>
          <p:nvPr>
            <p:ph idx="1"/>
          </p:nvPr>
        </p:nvSpPr>
        <p:spPr>
          <a:xfrm>
            <a:off x="8485632" y="1825625"/>
            <a:ext cx="3526536" cy="4351338"/>
          </a:xfrm>
        </p:spPr>
        <p:txBody>
          <a:bodyPr/>
          <a:lstStyle/>
          <a:p>
            <a:pPr marL="0" indent="0">
              <a:buNone/>
            </a:pPr>
            <a:r>
              <a:rPr lang="en-US" dirty="0"/>
              <a:t>‘</a:t>
            </a:r>
            <a:r>
              <a:rPr lang="en-GB" b="0" i="0" u="none" strike="noStrike" dirty="0">
                <a:solidFill>
                  <a:srgbClr val="141414"/>
                </a:solidFill>
                <a:effectLst/>
                <a:latin typeface="ReithSans"/>
              </a:rPr>
              <a:t>According the US Mint's 2024 annual report, making and distributing a one cent coin costs 3.69 cents.’</a:t>
            </a:r>
            <a:endParaRPr lang="en-US" dirty="0"/>
          </a:p>
        </p:txBody>
      </p:sp>
      <p:pic>
        <p:nvPicPr>
          <p:cNvPr id="4" name="Picture 3">
            <a:extLst>
              <a:ext uri="{FF2B5EF4-FFF2-40B4-BE49-F238E27FC236}">
                <a16:creationId xmlns:a16="http://schemas.microsoft.com/office/drawing/2014/main" id="{92B5B93B-C768-054F-08BD-D4F3766FE0E8}"/>
              </a:ext>
            </a:extLst>
          </p:cNvPr>
          <p:cNvPicPr>
            <a:picLocks noChangeAspect="1"/>
          </p:cNvPicPr>
          <p:nvPr/>
        </p:nvPicPr>
        <p:blipFill>
          <a:blip r:embed="rId3"/>
          <a:stretch>
            <a:fillRect/>
          </a:stretch>
        </p:blipFill>
        <p:spPr>
          <a:xfrm>
            <a:off x="838200" y="1322768"/>
            <a:ext cx="7025640" cy="5357051"/>
          </a:xfrm>
          <a:prstGeom prst="rect">
            <a:avLst/>
          </a:prstGeom>
        </p:spPr>
      </p:pic>
    </p:spTree>
    <p:extLst>
      <p:ext uri="{BB962C8B-B14F-4D97-AF65-F5344CB8AC3E}">
        <p14:creationId xmlns:p14="http://schemas.microsoft.com/office/powerpoint/2010/main" val="3385703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CB5D-773C-AA74-FB37-A1DB84AA3DB3}"/>
              </a:ext>
            </a:extLst>
          </p:cNvPr>
          <p:cNvSpPr>
            <a:spLocks noGrp="1"/>
          </p:cNvSpPr>
          <p:nvPr>
            <p:ph type="title"/>
          </p:nvPr>
        </p:nvSpPr>
        <p:spPr>
          <a:xfrm>
            <a:off x="838200" y="18256"/>
            <a:ext cx="10515600" cy="1325563"/>
          </a:xfrm>
        </p:spPr>
        <p:txBody>
          <a:bodyPr/>
          <a:lstStyle/>
          <a:p>
            <a:r>
              <a:rPr lang="en-US" dirty="0"/>
              <a:t>Local Culture in Ephesus</a:t>
            </a:r>
          </a:p>
        </p:txBody>
      </p:sp>
      <p:sp>
        <p:nvSpPr>
          <p:cNvPr id="3" name="Content Placeholder 2">
            <a:extLst>
              <a:ext uri="{FF2B5EF4-FFF2-40B4-BE49-F238E27FC236}">
                <a16:creationId xmlns:a16="http://schemas.microsoft.com/office/drawing/2014/main" id="{B27414B2-DC72-6EA9-0295-508B63BED1F6}"/>
              </a:ext>
            </a:extLst>
          </p:cNvPr>
          <p:cNvSpPr>
            <a:spLocks noGrp="1"/>
          </p:cNvSpPr>
          <p:nvPr>
            <p:ph idx="1"/>
          </p:nvPr>
        </p:nvSpPr>
        <p:spPr>
          <a:xfrm>
            <a:off x="531876" y="4766229"/>
            <a:ext cx="6013704" cy="1133857"/>
          </a:xfrm>
        </p:spPr>
        <p:txBody>
          <a:bodyPr>
            <a:noAutofit/>
          </a:bodyPr>
          <a:lstStyle/>
          <a:p>
            <a:pPr marL="0" indent="0">
              <a:lnSpc>
                <a:spcPct val="120000"/>
              </a:lnSpc>
              <a:buNone/>
            </a:pPr>
            <a:r>
              <a:rPr lang="en-US" sz="2000" i="1" dirty="0">
                <a:latin typeface="Aptos" panose="020B0004020202020204" pitchFamily="34" charset="0"/>
              </a:rPr>
              <a:t>RPC</a:t>
            </a:r>
            <a:r>
              <a:rPr lang="en-US" sz="2000" dirty="0">
                <a:latin typeface="Aptos" panose="020B0004020202020204" pitchFamily="34" charset="0"/>
              </a:rPr>
              <a:t> I, 2591, reign of Augustus, bronze coin of 19mm</a:t>
            </a:r>
          </a:p>
          <a:p>
            <a:pPr marL="0" indent="0">
              <a:lnSpc>
                <a:spcPct val="120000"/>
              </a:lnSpc>
              <a:buNone/>
            </a:pPr>
            <a:r>
              <a:rPr lang="en-GB" sz="2000" b="0" i="0" u="none" strike="noStrike" dirty="0">
                <a:solidFill>
                  <a:srgbClr val="333333"/>
                </a:solidFill>
                <a:effectLst/>
                <a:latin typeface="Aptos" panose="020B0004020202020204" pitchFamily="34" charset="0"/>
              </a:rPr>
              <a:t>Jugate busts of Augustus (laureate) and Livia, right /</a:t>
            </a:r>
          </a:p>
          <a:p>
            <a:pPr marL="0" indent="0">
              <a:lnSpc>
                <a:spcPct val="120000"/>
              </a:lnSpc>
              <a:buNone/>
            </a:pPr>
            <a:r>
              <a:rPr lang="en-GB" sz="2000" b="0" i="0" u="none" strike="noStrike" dirty="0">
                <a:solidFill>
                  <a:srgbClr val="333333"/>
                </a:solidFill>
                <a:effectLst/>
                <a:latin typeface="Aptos" panose="020B0004020202020204" pitchFamily="34" charset="0"/>
              </a:rPr>
              <a:t>Stag standing, right; above, quiver; Greek legend reading </a:t>
            </a:r>
            <a:r>
              <a:rPr lang="en-GB" sz="2000" b="0" i="1" u="none" strike="noStrike" dirty="0">
                <a:solidFill>
                  <a:srgbClr val="333333"/>
                </a:solidFill>
                <a:effectLst/>
                <a:latin typeface="Aptos" panose="020B0004020202020204" pitchFamily="34" charset="0"/>
              </a:rPr>
              <a:t>high priest </a:t>
            </a:r>
            <a:r>
              <a:rPr lang="en-GB" sz="2000" b="0" i="1" u="none" strike="noStrike" dirty="0" err="1">
                <a:solidFill>
                  <a:srgbClr val="333333"/>
                </a:solidFill>
                <a:effectLst/>
                <a:latin typeface="Aptos" panose="020B0004020202020204" pitchFamily="34" charset="0"/>
              </a:rPr>
              <a:t>Asklas</a:t>
            </a:r>
            <a:r>
              <a:rPr lang="en-GB" sz="2000" b="0" i="1" u="none" strike="noStrike" dirty="0">
                <a:solidFill>
                  <a:srgbClr val="333333"/>
                </a:solidFill>
                <a:effectLst/>
                <a:latin typeface="Aptos" panose="020B0004020202020204" pitchFamily="34" charset="0"/>
              </a:rPr>
              <a:t>, of the Ephesians, </a:t>
            </a:r>
            <a:r>
              <a:rPr lang="en-GB" sz="2000" b="0" i="1" u="none" strike="noStrike" dirty="0" err="1">
                <a:solidFill>
                  <a:srgbClr val="333333"/>
                </a:solidFill>
                <a:effectLst/>
                <a:latin typeface="Aptos" panose="020B0004020202020204" pitchFamily="34" charset="0"/>
              </a:rPr>
              <a:t>Eyphron</a:t>
            </a:r>
            <a:endParaRPr lang="en-US" sz="2000" i="1" dirty="0">
              <a:latin typeface="Aptos" panose="020B0004020202020204" pitchFamily="34" charset="0"/>
            </a:endParaRPr>
          </a:p>
        </p:txBody>
      </p:sp>
      <p:pic>
        <p:nvPicPr>
          <p:cNvPr id="2050" name="Picture 2">
            <a:extLst>
              <a:ext uri="{FF2B5EF4-FFF2-40B4-BE49-F238E27FC236}">
                <a16:creationId xmlns:a16="http://schemas.microsoft.com/office/drawing/2014/main" id="{EA5D224C-6F04-5B34-8EBB-63F5D33C80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0" y="0"/>
            <a:ext cx="3429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B516CFF-B74E-BA02-3E31-FF6FCC43EB5B}"/>
              </a:ext>
            </a:extLst>
          </p:cNvPr>
          <p:cNvSpPr txBox="1"/>
          <p:nvPr/>
        </p:nvSpPr>
        <p:spPr>
          <a:xfrm>
            <a:off x="7139138" y="6488668"/>
            <a:ext cx="2523744" cy="369332"/>
          </a:xfrm>
          <a:prstGeom prst="rect">
            <a:avLst/>
          </a:prstGeom>
          <a:noFill/>
        </p:spPr>
        <p:txBody>
          <a:bodyPr wrap="square" rtlCol="0">
            <a:spAutoFit/>
          </a:bodyPr>
          <a:lstStyle/>
          <a:p>
            <a:r>
              <a:rPr lang="en-US" dirty="0"/>
              <a:t>Artemis of Ephesus</a:t>
            </a:r>
          </a:p>
        </p:txBody>
      </p:sp>
      <p:pic>
        <p:nvPicPr>
          <p:cNvPr id="2052" name="Picture 4" descr="undefined">
            <a:extLst>
              <a:ext uri="{FF2B5EF4-FFF2-40B4-BE49-F238E27FC236}">
                <a16:creationId xmlns:a16="http://schemas.microsoft.com/office/drawing/2014/main" id="{F92EC977-8894-5C8C-0309-B07C356DB3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992" y="1152127"/>
            <a:ext cx="3523636" cy="346921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undefined">
            <a:extLst>
              <a:ext uri="{FF2B5EF4-FFF2-40B4-BE49-F238E27FC236}">
                <a16:creationId xmlns:a16="http://schemas.microsoft.com/office/drawing/2014/main" id="{72ED68F6-D3C3-6252-7236-A0E02E2BFA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166" y="1045925"/>
            <a:ext cx="3734710" cy="3720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633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391" y="113740"/>
            <a:ext cx="11553217" cy="1143000"/>
          </a:xfrm>
        </p:spPr>
        <p:txBody>
          <a:bodyPr>
            <a:normAutofit/>
          </a:bodyPr>
          <a:lstStyle/>
          <a:p>
            <a:r>
              <a:rPr lang="en-US" sz="3600" b="1" dirty="0"/>
              <a:t>RIC 1</a:t>
            </a:r>
            <a:r>
              <a:rPr lang="en-US" sz="3600" b="1" baseline="30000" dirty="0"/>
              <a:t>2</a:t>
            </a:r>
            <a:r>
              <a:rPr lang="en-US" sz="3600" b="1" dirty="0"/>
              <a:t> 476</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7888" y="1022345"/>
            <a:ext cx="3951162" cy="4072670"/>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87547" y="1041878"/>
            <a:ext cx="3968757" cy="4053137"/>
          </a:xfrm>
          <a:prstGeom prst="rect">
            <a:avLst/>
          </a:prstGeom>
        </p:spPr>
      </p:pic>
      <p:sp>
        <p:nvSpPr>
          <p:cNvPr id="6" name="TextBox 5"/>
          <p:cNvSpPr txBox="1"/>
          <p:nvPr/>
        </p:nvSpPr>
        <p:spPr>
          <a:xfrm>
            <a:off x="319391" y="5233476"/>
            <a:ext cx="11693315" cy="1569660"/>
          </a:xfrm>
          <a:prstGeom prst="rect">
            <a:avLst/>
          </a:prstGeom>
          <a:noFill/>
        </p:spPr>
        <p:txBody>
          <a:bodyPr wrap="square" rtlCol="0">
            <a:spAutoFit/>
          </a:bodyPr>
          <a:lstStyle/>
          <a:p>
            <a:r>
              <a:rPr lang="en-US" sz="2400" dirty="0"/>
              <a:t>Silver </a:t>
            </a:r>
            <a:r>
              <a:rPr lang="en-US" sz="2400" dirty="0" err="1"/>
              <a:t>cistophorus</a:t>
            </a:r>
            <a:r>
              <a:rPr lang="en-US" sz="2400" dirty="0"/>
              <a:t> from the mint of Ephesus, c. 28 BC. </a:t>
            </a:r>
          </a:p>
          <a:p>
            <a:r>
              <a:rPr lang="en-US" sz="2400" dirty="0"/>
              <a:t>Laureate head of Octavian, IMP CAESAR DIVI F COS VI LIBERTATIS P(</a:t>
            </a:r>
            <a:r>
              <a:rPr lang="en-US" sz="2400" dirty="0" err="1"/>
              <a:t>opuli</a:t>
            </a:r>
            <a:r>
              <a:rPr lang="en-US" sz="2400" dirty="0"/>
              <a:t>) R(</a:t>
            </a:r>
            <a:r>
              <a:rPr lang="en-US" sz="2400" dirty="0" err="1"/>
              <a:t>omani</a:t>
            </a:r>
            <a:r>
              <a:rPr lang="en-US" sz="2400" dirty="0"/>
              <a:t>) V(index) / </a:t>
            </a:r>
            <a:r>
              <a:rPr lang="en-US" sz="2400" dirty="0" err="1"/>
              <a:t>Pax</a:t>
            </a:r>
            <a:r>
              <a:rPr lang="en-US" sz="2400" dirty="0"/>
              <a:t> standing on </a:t>
            </a:r>
            <a:r>
              <a:rPr lang="en-US" sz="2400" dirty="0" err="1"/>
              <a:t>parazonium</a:t>
            </a:r>
            <a:r>
              <a:rPr lang="en-US" sz="2400" dirty="0"/>
              <a:t> (?) holding caduceus; snake emerging from </a:t>
            </a:r>
            <a:r>
              <a:rPr lang="en-US" sz="2400" i="1" dirty="0" err="1"/>
              <a:t>cista</a:t>
            </a:r>
            <a:r>
              <a:rPr lang="en-US" sz="2400" i="1" dirty="0"/>
              <a:t> </a:t>
            </a:r>
            <a:r>
              <a:rPr lang="en-US" sz="2400" i="1" dirty="0" err="1"/>
              <a:t>mystica</a:t>
            </a:r>
            <a:r>
              <a:rPr lang="en-US" sz="2400" i="1" dirty="0"/>
              <a:t> on</a:t>
            </a:r>
            <a:r>
              <a:rPr lang="en-US" sz="2400" dirty="0"/>
              <a:t> the right, PAX, all within laurel wreath.</a:t>
            </a:r>
          </a:p>
        </p:txBody>
      </p:sp>
      <p:sp>
        <p:nvSpPr>
          <p:cNvPr id="7" name="TextBox 6">
            <a:extLst>
              <a:ext uri="{FF2B5EF4-FFF2-40B4-BE49-F238E27FC236}">
                <a16:creationId xmlns:a16="http://schemas.microsoft.com/office/drawing/2014/main" id="{0995413E-1F38-207E-214B-ADBA72F88D2A}"/>
              </a:ext>
            </a:extLst>
          </p:cNvPr>
          <p:cNvSpPr txBox="1"/>
          <p:nvPr/>
        </p:nvSpPr>
        <p:spPr>
          <a:xfrm>
            <a:off x="9066762" y="254644"/>
            <a:ext cx="3046476" cy="3785652"/>
          </a:xfrm>
          <a:prstGeom prst="rect">
            <a:avLst/>
          </a:prstGeom>
          <a:noFill/>
        </p:spPr>
        <p:txBody>
          <a:bodyPr wrap="square">
            <a:spAutoFit/>
          </a:bodyPr>
          <a:lstStyle/>
          <a:p>
            <a:r>
              <a:rPr lang="en-US" sz="2400" i="1" dirty="0"/>
              <a:t>Imperator Caesar, son of the god, consul for the 6</a:t>
            </a:r>
            <a:r>
              <a:rPr lang="en-US" sz="2400" i="1" baseline="30000" dirty="0"/>
              <a:t>th</a:t>
            </a:r>
            <a:r>
              <a:rPr lang="en-US" sz="2400" i="1" dirty="0"/>
              <a:t> time, champion of the liberty of the Roman</a:t>
            </a:r>
            <a:r>
              <a:rPr lang="en-US" sz="2400" i="1" baseline="0" dirty="0"/>
              <a:t> people</a:t>
            </a:r>
          </a:p>
          <a:p>
            <a:endParaRPr lang="en-US" sz="2400" i="1" dirty="0"/>
          </a:p>
          <a:p>
            <a:endParaRPr lang="en-US" sz="2400" i="1" dirty="0"/>
          </a:p>
          <a:p>
            <a:r>
              <a:rPr lang="en-US" sz="2400" i="1" dirty="0" err="1"/>
              <a:t>Cistophorus</a:t>
            </a:r>
            <a:r>
              <a:rPr lang="en-US" sz="2400" dirty="0"/>
              <a:t> = basket carriers</a:t>
            </a:r>
            <a:endParaRPr lang="en-US" sz="2400" i="1" dirty="0"/>
          </a:p>
        </p:txBody>
      </p:sp>
    </p:spTree>
    <p:extLst>
      <p:ext uri="{BB962C8B-B14F-4D97-AF65-F5344CB8AC3E}">
        <p14:creationId xmlns:p14="http://schemas.microsoft.com/office/powerpoint/2010/main" val="1954815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96" y="-171982"/>
            <a:ext cx="10515600" cy="1325563"/>
          </a:xfrm>
        </p:spPr>
        <p:txBody>
          <a:bodyPr/>
          <a:lstStyle/>
          <a:p>
            <a:r>
              <a:rPr lang="en-US" b="1" dirty="0"/>
              <a:t>British Museum </a:t>
            </a:r>
            <a:r>
              <a:rPr lang="nb-NO" b="1" dirty="0"/>
              <a:t>1995,0401.1</a:t>
            </a:r>
            <a:endParaRPr lang="en-US" b="1" dirty="0"/>
          </a:p>
        </p:txBody>
      </p:sp>
      <p:pic>
        <p:nvPicPr>
          <p:cNvPr id="4" name="Picture 3"/>
          <p:cNvPicPr>
            <a:picLocks noChangeAspect="1"/>
          </p:cNvPicPr>
          <p:nvPr/>
        </p:nvPicPr>
        <p:blipFill>
          <a:blip r:embed="rId3"/>
          <a:stretch>
            <a:fillRect/>
          </a:stretch>
        </p:blipFill>
        <p:spPr>
          <a:xfrm>
            <a:off x="668090" y="1153581"/>
            <a:ext cx="7302500" cy="4102100"/>
          </a:xfrm>
          <a:prstGeom prst="rect">
            <a:avLst/>
          </a:prstGeom>
        </p:spPr>
      </p:pic>
      <p:sp>
        <p:nvSpPr>
          <p:cNvPr id="5" name="TextBox 4"/>
          <p:cNvSpPr txBox="1"/>
          <p:nvPr/>
        </p:nvSpPr>
        <p:spPr>
          <a:xfrm>
            <a:off x="286871" y="5572363"/>
            <a:ext cx="11761693" cy="1200329"/>
          </a:xfrm>
          <a:prstGeom prst="rect">
            <a:avLst/>
          </a:prstGeom>
          <a:noFill/>
        </p:spPr>
        <p:txBody>
          <a:bodyPr wrap="square" rtlCol="0">
            <a:spAutoFit/>
          </a:bodyPr>
          <a:lstStyle/>
          <a:p>
            <a:r>
              <a:rPr lang="en-US" sz="2400" dirty="0"/>
              <a:t>Aureus</a:t>
            </a:r>
            <a:r>
              <a:rPr lang="en-US" sz="2400" b="1" dirty="0"/>
              <a:t>, Mint of Ephesus (?)</a:t>
            </a:r>
            <a:r>
              <a:rPr lang="en-US" sz="2400" dirty="0"/>
              <a:t>, c. 28 BC. Laureate head of Octavian, IMP CAESAR DIVI F COS VI / </a:t>
            </a:r>
            <a:r>
              <a:rPr lang="en-US" sz="2400" dirty="0" err="1"/>
              <a:t>Togate</a:t>
            </a:r>
            <a:r>
              <a:rPr lang="en-US" sz="2400" dirty="0"/>
              <a:t> Octavian seated on </a:t>
            </a:r>
            <a:r>
              <a:rPr lang="en-US" sz="2400" dirty="0" err="1"/>
              <a:t>curule</a:t>
            </a:r>
            <a:r>
              <a:rPr lang="en-US" sz="2400" dirty="0"/>
              <a:t> chair holding scroll, scroll case (</a:t>
            </a:r>
            <a:r>
              <a:rPr lang="en-US" sz="2400" i="1" dirty="0" err="1"/>
              <a:t>scrinium</a:t>
            </a:r>
            <a:r>
              <a:rPr lang="en-US" sz="2400" dirty="0"/>
              <a:t>) before, LEGES ET IVRA P(</a:t>
            </a:r>
            <a:r>
              <a:rPr lang="en-US" sz="2400" dirty="0" err="1"/>
              <a:t>opulo</a:t>
            </a:r>
            <a:r>
              <a:rPr lang="en-US" sz="2400" dirty="0"/>
              <a:t>) R(</a:t>
            </a:r>
            <a:r>
              <a:rPr lang="en-US" sz="2400" dirty="0" err="1"/>
              <a:t>omano</a:t>
            </a:r>
            <a:r>
              <a:rPr lang="en-US" sz="2400" dirty="0"/>
              <a:t>) RESTITVIT.</a:t>
            </a:r>
          </a:p>
        </p:txBody>
      </p:sp>
      <p:sp>
        <p:nvSpPr>
          <p:cNvPr id="6" name="TextBox 5">
            <a:extLst>
              <a:ext uri="{FF2B5EF4-FFF2-40B4-BE49-F238E27FC236}">
                <a16:creationId xmlns:a16="http://schemas.microsoft.com/office/drawing/2014/main" id="{F170441D-3680-BBB9-3A77-5A6C682C1365}"/>
              </a:ext>
            </a:extLst>
          </p:cNvPr>
          <p:cNvSpPr txBox="1"/>
          <p:nvPr/>
        </p:nvSpPr>
        <p:spPr>
          <a:xfrm>
            <a:off x="7970590" y="164243"/>
            <a:ext cx="4014216" cy="830997"/>
          </a:xfrm>
          <a:prstGeom prst="rect">
            <a:avLst/>
          </a:prstGeom>
          <a:noFill/>
        </p:spPr>
        <p:txBody>
          <a:bodyPr wrap="square">
            <a:spAutoFit/>
          </a:bodyPr>
          <a:lstStyle/>
          <a:p>
            <a:r>
              <a:rPr lang="en-US" sz="2400" dirty="0"/>
              <a:t>He has restored to the people</a:t>
            </a:r>
            <a:r>
              <a:rPr lang="en-US" sz="2400" baseline="0" dirty="0"/>
              <a:t> of Rome their laws and rights. </a:t>
            </a:r>
            <a:endParaRPr lang="en-US" sz="2400" dirty="0"/>
          </a:p>
        </p:txBody>
      </p:sp>
    </p:spTree>
    <p:extLst>
      <p:ext uri="{BB962C8B-B14F-4D97-AF65-F5344CB8AC3E}">
        <p14:creationId xmlns:p14="http://schemas.microsoft.com/office/powerpoint/2010/main" val="1490352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EC6DD-3A41-6A62-EAED-7287256665F6}"/>
              </a:ext>
            </a:extLst>
          </p:cNvPr>
          <p:cNvSpPr>
            <a:spLocks noGrp="1"/>
          </p:cNvSpPr>
          <p:nvPr>
            <p:ph type="title"/>
          </p:nvPr>
        </p:nvSpPr>
        <p:spPr>
          <a:xfrm>
            <a:off x="838200" y="0"/>
            <a:ext cx="10515600" cy="1325563"/>
          </a:xfrm>
        </p:spPr>
        <p:txBody>
          <a:bodyPr/>
          <a:lstStyle/>
          <a:p>
            <a:r>
              <a:rPr lang="en-US" dirty="0"/>
              <a:t>Livia and Julia aligned with local goddesses</a:t>
            </a:r>
          </a:p>
        </p:txBody>
      </p:sp>
      <p:sp>
        <p:nvSpPr>
          <p:cNvPr id="3" name="Content Placeholder 2">
            <a:extLst>
              <a:ext uri="{FF2B5EF4-FFF2-40B4-BE49-F238E27FC236}">
                <a16:creationId xmlns:a16="http://schemas.microsoft.com/office/drawing/2014/main" id="{A02DACE6-9E19-2354-A4DD-1975B6E92A48}"/>
              </a:ext>
            </a:extLst>
          </p:cNvPr>
          <p:cNvSpPr>
            <a:spLocks noGrp="1"/>
          </p:cNvSpPr>
          <p:nvPr>
            <p:ph idx="1"/>
          </p:nvPr>
        </p:nvSpPr>
        <p:spPr>
          <a:xfrm>
            <a:off x="838200" y="4851400"/>
            <a:ext cx="10515600" cy="2006599"/>
          </a:xfrm>
        </p:spPr>
        <p:txBody>
          <a:bodyPr>
            <a:normAutofit/>
          </a:bodyPr>
          <a:lstStyle/>
          <a:p>
            <a:pPr marL="0" indent="0">
              <a:buNone/>
            </a:pPr>
            <a:r>
              <a:rPr lang="en-US" i="1" dirty="0"/>
              <a:t>RPC </a:t>
            </a:r>
            <a:r>
              <a:rPr lang="en-US" dirty="0"/>
              <a:t>1, 2359, mint of Pergamum, c. 10-2 BC</a:t>
            </a:r>
          </a:p>
          <a:p>
            <a:pPr marL="0" indent="0">
              <a:buNone/>
            </a:pPr>
            <a:r>
              <a:rPr lang="en-GB" b="0" i="0" u="none" strike="noStrike" dirty="0">
                <a:solidFill>
                  <a:srgbClr val="333333"/>
                </a:solidFill>
                <a:effectLst/>
                <a:latin typeface="Noto Sans" panose="020B0502040504020204" pitchFamily="34" charset="0"/>
              </a:rPr>
              <a:t>Draped bust of Livia, right, Greek legend </a:t>
            </a:r>
            <a:r>
              <a:rPr lang="en-GB" b="0" i="1" u="none" strike="noStrike" dirty="0">
                <a:solidFill>
                  <a:srgbClr val="333333"/>
                </a:solidFill>
                <a:effectLst/>
                <a:latin typeface="Noto Sans" panose="020B0502040504020204" pitchFamily="34" charset="0"/>
              </a:rPr>
              <a:t>for Livia Hera, </a:t>
            </a:r>
            <a:r>
              <a:rPr lang="en-GB" b="0" i="1" u="none" strike="noStrike" dirty="0" err="1">
                <a:solidFill>
                  <a:srgbClr val="333333"/>
                </a:solidFill>
                <a:effectLst/>
                <a:latin typeface="Noto Sans" panose="020B0502040504020204" pitchFamily="34" charset="0"/>
              </a:rPr>
              <a:t>Charinos</a:t>
            </a:r>
            <a:r>
              <a:rPr lang="en-GB" b="0" i="1" u="none" strike="noStrike" dirty="0">
                <a:solidFill>
                  <a:srgbClr val="333333"/>
                </a:solidFill>
                <a:effectLst/>
                <a:latin typeface="Noto Sans" panose="020B0502040504020204" pitchFamily="34" charset="0"/>
              </a:rPr>
              <a:t> / </a:t>
            </a:r>
          </a:p>
          <a:p>
            <a:pPr marL="0" indent="0">
              <a:buNone/>
            </a:pPr>
            <a:r>
              <a:rPr lang="en-GB" b="0" i="0" u="none" strike="noStrike" dirty="0">
                <a:solidFill>
                  <a:srgbClr val="333333"/>
                </a:solidFill>
                <a:effectLst/>
                <a:latin typeface="Noto Sans" panose="020B0502040504020204" pitchFamily="34" charset="0"/>
              </a:rPr>
              <a:t>Draped bust of Julia, right, Greek legend </a:t>
            </a:r>
            <a:r>
              <a:rPr lang="en-GB" b="0" i="1" u="none" strike="noStrike" dirty="0">
                <a:solidFill>
                  <a:srgbClr val="333333"/>
                </a:solidFill>
                <a:effectLst/>
                <a:latin typeface="Noto Sans" panose="020B0502040504020204" pitchFamily="34" charset="0"/>
              </a:rPr>
              <a:t>for Julia Aphrodite</a:t>
            </a:r>
          </a:p>
        </p:txBody>
      </p:sp>
      <p:pic>
        <p:nvPicPr>
          <p:cNvPr id="3074" name="Picture 2" descr="undefined">
            <a:extLst>
              <a:ext uri="{FF2B5EF4-FFF2-40B4-BE49-F238E27FC236}">
                <a16:creationId xmlns:a16="http://schemas.microsoft.com/office/drawing/2014/main" id="{2EB9E31F-A001-2D1E-48EF-AC80F71B10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187" y="1079500"/>
            <a:ext cx="3849559" cy="35877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undefined">
            <a:extLst>
              <a:ext uri="{FF2B5EF4-FFF2-40B4-BE49-F238E27FC236}">
                <a16:creationId xmlns:a16="http://schemas.microsoft.com/office/drawing/2014/main" id="{5DEFC57A-3612-0396-DFBC-2B412F1048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6533" y="1079500"/>
            <a:ext cx="3817366" cy="358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987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E07B9-F97E-A59D-D3EE-1D0533F7136D}"/>
              </a:ext>
            </a:extLst>
          </p:cNvPr>
          <p:cNvSpPr>
            <a:spLocks noGrp="1"/>
          </p:cNvSpPr>
          <p:nvPr>
            <p:ph type="title"/>
          </p:nvPr>
        </p:nvSpPr>
        <p:spPr>
          <a:xfrm>
            <a:off x="590550" y="-18257"/>
            <a:ext cx="10515600" cy="1325563"/>
          </a:xfrm>
        </p:spPr>
        <p:txBody>
          <a:bodyPr/>
          <a:lstStyle/>
          <a:p>
            <a:r>
              <a:rPr lang="en-US" dirty="0" err="1"/>
              <a:t>Tarracco</a:t>
            </a:r>
            <a:r>
              <a:rPr lang="en-US" dirty="0"/>
              <a:t>, Hispania: Gaius and Lucius Caesar</a:t>
            </a:r>
          </a:p>
        </p:txBody>
      </p:sp>
      <p:sp>
        <p:nvSpPr>
          <p:cNvPr id="3" name="Content Placeholder 2">
            <a:extLst>
              <a:ext uri="{FF2B5EF4-FFF2-40B4-BE49-F238E27FC236}">
                <a16:creationId xmlns:a16="http://schemas.microsoft.com/office/drawing/2014/main" id="{0970F652-3907-E228-E6E7-DB41714E44FB}"/>
              </a:ext>
            </a:extLst>
          </p:cNvPr>
          <p:cNvSpPr>
            <a:spLocks noGrp="1"/>
          </p:cNvSpPr>
          <p:nvPr>
            <p:ph idx="1"/>
          </p:nvPr>
        </p:nvSpPr>
        <p:spPr>
          <a:xfrm>
            <a:off x="590550" y="5091428"/>
            <a:ext cx="10515600" cy="1614172"/>
          </a:xfrm>
        </p:spPr>
        <p:txBody>
          <a:bodyPr>
            <a:normAutofit fontScale="77500" lnSpcReduction="20000"/>
          </a:bodyPr>
          <a:lstStyle/>
          <a:p>
            <a:pPr marL="0" indent="0">
              <a:buNone/>
            </a:pPr>
            <a:r>
              <a:rPr lang="en-US" i="1" dirty="0">
                <a:latin typeface="Aptos" panose="020B0004020202020204" pitchFamily="34" charset="0"/>
              </a:rPr>
              <a:t>RPC </a:t>
            </a:r>
            <a:r>
              <a:rPr lang="en-US" dirty="0">
                <a:latin typeface="Aptos" panose="020B0004020202020204" pitchFamily="34" charset="0"/>
              </a:rPr>
              <a:t>I, 211, from the mint of </a:t>
            </a:r>
            <a:r>
              <a:rPr lang="en-US" dirty="0" err="1">
                <a:latin typeface="Aptos" panose="020B0004020202020204" pitchFamily="34" charset="0"/>
              </a:rPr>
              <a:t>Tarracco</a:t>
            </a:r>
            <a:r>
              <a:rPr lang="en-US" dirty="0">
                <a:latin typeface="Aptos" panose="020B0004020202020204" pitchFamily="34" charset="0"/>
              </a:rPr>
              <a:t>, Hispania, after 2 BC, bronze 19mm</a:t>
            </a:r>
          </a:p>
          <a:p>
            <a:pPr marL="0" indent="0">
              <a:buNone/>
            </a:pPr>
            <a:r>
              <a:rPr lang="en-GB" b="0" i="0" u="none" strike="noStrike" dirty="0">
                <a:solidFill>
                  <a:srgbClr val="333333"/>
                </a:solidFill>
                <a:effectLst/>
                <a:latin typeface="Aptos" panose="020B0004020202020204" pitchFamily="34" charset="0"/>
              </a:rPr>
              <a:t>Standing figures of Gaius and Lucius, holding shields between them, CAESAR(ES) GEM(INI) = ‘the twin Caesars’ / </a:t>
            </a:r>
          </a:p>
          <a:p>
            <a:pPr marL="0" indent="0">
              <a:buNone/>
            </a:pPr>
            <a:r>
              <a:rPr lang="en-GB" dirty="0">
                <a:solidFill>
                  <a:srgbClr val="333333"/>
                </a:solidFill>
                <a:latin typeface="Aptos" panose="020B0004020202020204" pitchFamily="34" charset="0"/>
              </a:rPr>
              <a:t>Bull right, </a:t>
            </a:r>
            <a:r>
              <a:rPr lang="en-GB" b="0" i="0" u="none" strike="noStrike" dirty="0">
                <a:solidFill>
                  <a:srgbClr val="333333"/>
                </a:solidFill>
                <a:effectLst/>
                <a:latin typeface="Aptos" panose="020B0004020202020204" pitchFamily="34" charset="0"/>
              </a:rPr>
              <a:t>c(</a:t>
            </a:r>
            <a:r>
              <a:rPr lang="en-GB" b="0" i="0" u="none" strike="noStrike" dirty="0" err="1">
                <a:solidFill>
                  <a:srgbClr val="333333"/>
                </a:solidFill>
                <a:effectLst/>
                <a:latin typeface="Aptos" panose="020B0004020202020204" pitchFamily="34" charset="0"/>
              </a:rPr>
              <a:t>olonia</a:t>
            </a:r>
            <a:r>
              <a:rPr lang="en-GB" b="0" i="0" u="none" strike="noStrike" dirty="0">
                <a:solidFill>
                  <a:srgbClr val="333333"/>
                </a:solidFill>
                <a:effectLst/>
                <a:latin typeface="Aptos" panose="020B0004020202020204" pitchFamily="34" charset="0"/>
              </a:rPr>
              <a:t>) u(</a:t>
            </a:r>
            <a:r>
              <a:rPr lang="en-GB" b="0" i="0" u="none" strike="noStrike" dirty="0" err="1">
                <a:solidFill>
                  <a:srgbClr val="333333"/>
                </a:solidFill>
                <a:effectLst/>
                <a:latin typeface="Aptos" panose="020B0004020202020204" pitchFamily="34" charset="0"/>
              </a:rPr>
              <a:t>rbs</a:t>
            </a:r>
            <a:r>
              <a:rPr lang="en-GB" b="0" i="0" u="none" strike="noStrike" dirty="0">
                <a:solidFill>
                  <a:srgbClr val="333333"/>
                </a:solidFill>
                <a:effectLst/>
                <a:latin typeface="Aptos" panose="020B0004020202020204" pitchFamily="34" charset="0"/>
              </a:rPr>
              <a:t>) T(</a:t>
            </a:r>
            <a:r>
              <a:rPr lang="en-GB" b="0" i="0" u="none" strike="noStrike" dirty="0" err="1">
                <a:solidFill>
                  <a:srgbClr val="333333"/>
                </a:solidFill>
                <a:effectLst/>
                <a:latin typeface="Aptos" panose="020B0004020202020204" pitchFamily="34" charset="0"/>
              </a:rPr>
              <a:t>riumphalis</a:t>
            </a:r>
            <a:r>
              <a:rPr lang="en-GB" b="0" i="0" u="none" strike="noStrike" dirty="0">
                <a:solidFill>
                  <a:srgbClr val="333333"/>
                </a:solidFill>
                <a:effectLst/>
                <a:latin typeface="Aptos" panose="020B0004020202020204" pitchFamily="34" charset="0"/>
              </a:rPr>
              <a:t>) Tarr(</a:t>
            </a:r>
            <a:r>
              <a:rPr lang="en-GB" b="0" i="0" u="none" strike="noStrike" dirty="0" err="1">
                <a:solidFill>
                  <a:srgbClr val="333333"/>
                </a:solidFill>
                <a:effectLst/>
                <a:latin typeface="Aptos" panose="020B0004020202020204" pitchFamily="34" charset="0"/>
              </a:rPr>
              <a:t>aco</a:t>
            </a:r>
            <a:r>
              <a:rPr lang="en-GB" b="0" i="0" u="none" strike="noStrike" dirty="0">
                <a:solidFill>
                  <a:srgbClr val="333333"/>
                </a:solidFill>
                <a:effectLst/>
                <a:latin typeface="Aptos" panose="020B0004020202020204" pitchFamily="34" charset="0"/>
              </a:rPr>
              <a:t>) = </a:t>
            </a:r>
            <a:r>
              <a:rPr lang="en-GB" b="0" i="1" u="none" strike="noStrike" dirty="0">
                <a:solidFill>
                  <a:srgbClr val="333333"/>
                </a:solidFill>
                <a:effectLst/>
                <a:latin typeface="Aptos" panose="020B0004020202020204" pitchFamily="34" charset="0"/>
              </a:rPr>
              <a:t>The triumphal colonial city of </a:t>
            </a:r>
            <a:r>
              <a:rPr lang="en-GB" b="0" i="1" u="none" strike="noStrike" dirty="0" err="1">
                <a:solidFill>
                  <a:srgbClr val="333333"/>
                </a:solidFill>
                <a:effectLst/>
                <a:latin typeface="Aptos" panose="020B0004020202020204" pitchFamily="34" charset="0"/>
              </a:rPr>
              <a:t>Tarraco</a:t>
            </a:r>
            <a:endParaRPr lang="en-US" i="1" dirty="0">
              <a:latin typeface="Aptos" panose="020B0004020202020204" pitchFamily="34" charset="0"/>
            </a:endParaRPr>
          </a:p>
        </p:txBody>
      </p:sp>
      <p:pic>
        <p:nvPicPr>
          <p:cNvPr id="4098" name="Picture 2" descr="undefined">
            <a:extLst>
              <a:ext uri="{FF2B5EF4-FFF2-40B4-BE49-F238E27FC236}">
                <a16:creationId xmlns:a16="http://schemas.microsoft.com/office/drawing/2014/main" id="{07D22577-A98A-4D49-DB25-77CA86BBDB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 y="1328579"/>
            <a:ext cx="3733800" cy="360108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ndefined">
            <a:extLst>
              <a:ext uri="{FF2B5EF4-FFF2-40B4-BE49-F238E27FC236}">
                <a16:creationId xmlns:a16="http://schemas.microsoft.com/office/drawing/2014/main" id="{2A375B43-B9B3-394C-3464-EFC445149C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4701" y="1288256"/>
            <a:ext cx="3527307" cy="3681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68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FC8B5-871E-5A5C-FEA5-2D022B449FDF}"/>
              </a:ext>
            </a:extLst>
          </p:cNvPr>
          <p:cNvSpPr>
            <a:spLocks noGrp="1"/>
          </p:cNvSpPr>
          <p:nvPr>
            <p:ph type="title"/>
          </p:nvPr>
        </p:nvSpPr>
        <p:spPr>
          <a:xfrm>
            <a:off x="838200" y="84435"/>
            <a:ext cx="10515600" cy="1325563"/>
          </a:xfrm>
        </p:spPr>
        <p:txBody>
          <a:bodyPr/>
          <a:lstStyle/>
          <a:p>
            <a:r>
              <a:rPr lang="en-US" dirty="0"/>
              <a:t>Cameos, gems (incl. seals) and glass pastes</a:t>
            </a:r>
          </a:p>
        </p:txBody>
      </p:sp>
      <p:sp>
        <p:nvSpPr>
          <p:cNvPr id="3" name="Content Placeholder 2">
            <a:extLst>
              <a:ext uri="{FF2B5EF4-FFF2-40B4-BE49-F238E27FC236}">
                <a16:creationId xmlns:a16="http://schemas.microsoft.com/office/drawing/2014/main" id="{ECAAFF5D-6DB8-1C8C-E1B5-2BD1210A2510}"/>
              </a:ext>
            </a:extLst>
          </p:cNvPr>
          <p:cNvSpPr>
            <a:spLocks noGrp="1"/>
          </p:cNvSpPr>
          <p:nvPr>
            <p:ph idx="1"/>
          </p:nvPr>
        </p:nvSpPr>
        <p:spPr>
          <a:xfrm>
            <a:off x="838200" y="1498897"/>
            <a:ext cx="10515600" cy="4351338"/>
          </a:xfrm>
        </p:spPr>
        <p:txBody>
          <a:bodyPr/>
          <a:lstStyle/>
          <a:p>
            <a:r>
              <a:rPr lang="en-US" dirty="0"/>
              <a:t>Intaglios (precious gems, gold glass pastes) used as seals and signet rings</a:t>
            </a:r>
          </a:p>
          <a:p>
            <a:r>
              <a:rPr lang="en-US" dirty="0"/>
              <a:t>Gems and gold elite objects</a:t>
            </a:r>
          </a:p>
          <a:p>
            <a:r>
              <a:rPr lang="en-US" dirty="0"/>
              <a:t>glass pastes were non-elite objects, mostly made from </a:t>
            </a:r>
            <a:r>
              <a:rPr lang="en-US" dirty="0" err="1"/>
              <a:t>moulds</a:t>
            </a:r>
            <a:r>
              <a:rPr lang="en-US" dirty="0"/>
              <a:t> of clay or other materials. Particularly frequent in late Republic and early imperial period.</a:t>
            </a:r>
          </a:p>
          <a:p>
            <a:r>
              <a:rPr lang="en-US" dirty="0"/>
              <a:t>Pliny reveals elite anxieties about these ‘imitations’ </a:t>
            </a:r>
            <a:r>
              <a:rPr lang="en-US" i="1" dirty="0"/>
              <a:t>(Natural History </a:t>
            </a:r>
            <a:r>
              <a:rPr lang="en-US" dirty="0"/>
              <a:t>37.22)</a:t>
            </a:r>
            <a:r>
              <a:rPr lang="en-US" i="1" dirty="0"/>
              <a:t>,</a:t>
            </a:r>
            <a:r>
              <a:rPr lang="en-US" dirty="0"/>
              <a:t> a prejudice that has persisted in scholarship to the present day.</a:t>
            </a:r>
          </a:p>
        </p:txBody>
      </p:sp>
      <p:sp>
        <p:nvSpPr>
          <p:cNvPr id="5" name="TextBox 4">
            <a:extLst>
              <a:ext uri="{FF2B5EF4-FFF2-40B4-BE49-F238E27FC236}">
                <a16:creationId xmlns:a16="http://schemas.microsoft.com/office/drawing/2014/main" id="{98CD743C-C706-87A3-FB74-E4B7A692F491}"/>
              </a:ext>
            </a:extLst>
          </p:cNvPr>
          <p:cNvSpPr txBox="1"/>
          <p:nvPr/>
        </p:nvSpPr>
        <p:spPr>
          <a:xfrm>
            <a:off x="504496" y="5850235"/>
            <a:ext cx="11561379" cy="923330"/>
          </a:xfrm>
          <a:prstGeom prst="rect">
            <a:avLst/>
          </a:prstGeom>
          <a:noFill/>
        </p:spPr>
        <p:txBody>
          <a:bodyPr wrap="square">
            <a:spAutoFit/>
          </a:bodyPr>
          <a:lstStyle/>
          <a:p>
            <a:r>
              <a:rPr lang="en-US" dirty="0"/>
              <a:t>Yarrow, L., (2018). ‘Markers of identity for non-elite Romans: A prolegomenon to the study of glass paste intaglios’, </a:t>
            </a:r>
            <a:r>
              <a:rPr lang="en-US" i="1" dirty="0"/>
              <a:t>Journal of Ancient History and Archaeology</a:t>
            </a:r>
            <a:r>
              <a:rPr lang="en-US" dirty="0"/>
              <a:t> 5.3, pp. 35-54, available online at </a:t>
            </a:r>
            <a:r>
              <a:rPr lang="en-US" dirty="0">
                <a:hlinkClick r:id="rId3"/>
              </a:rPr>
              <a:t>https://brooklynsabbatical.files.wordpress.com/2019/06/yarrow-2018-glasspastes.pdf</a:t>
            </a:r>
            <a:r>
              <a:rPr lang="en-US" dirty="0"/>
              <a:t> </a:t>
            </a:r>
          </a:p>
        </p:txBody>
      </p:sp>
    </p:spTree>
    <p:extLst>
      <p:ext uri="{BB962C8B-B14F-4D97-AF65-F5344CB8AC3E}">
        <p14:creationId xmlns:p14="http://schemas.microsoft.com/office/powerpoint/2010/main" val="1324239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4C46C-90B3-5799-07C1-25F3E840F7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692631-33AB-3422-415C-556DDEC93C78}"/>
              </a:ext>
            </a:extLst>
          </p:cNvPr>
          <p:cNvSpPr>
            <a:spLocks noGrp="1"/>
          </p:cNvSpPr>
          <p:nvPr>
            <p:ph type="title"/>
          </p:nvPr>
        </p:nvSpPr>
        <p:spPr>
          <a:xfrm>
            <a:off x="590550" y="-18257"/>
            <a:ext cx="10515600" cy="1325563"/>
          </a:xfrm>
        </p:spPr>
        <p:txBody>
          <a:bodyPr/>
          <a:lstStyle/>
          <a:p>
            <a:r>
              <a:rPr lang="en-US" dirty="0" err="1"/>
              <a:t>Tarracco</a:t>
            </a:r>
            <a:r>
              <a:rPr lang="en-US" dirty="0"/>
              <a:t>, Hispania</a:t>
            </a:r>
          </a:p>
        </p:txBody>
      </p:sp>
      <p:sp>
        <p:nvSpPr>
          <p:cNvPr id="3" name="Content Placeholder 2">
            <a:extLst>
              <a:ext uri="{FF2B5EF4-FFF2-40B4-BE49-F238E27FC236}">
                <a16:creationId xmlns:a16="http://schemas.microsoft.com/office/drawing/2014/main" id="{0D21B3DC-3158-1BCE-E33E-7C48A27CB28B}"/>
              </a:ext>
            </a:extLst>
          </p:cNvPr>
          <p:cNvSpPr>
            <a:spLocks noGrp="1"/>
          </p:cNvSpPr>
          <p:nvPr>
            <p:ph idx="1"/>
          </p:nvPr>
        </p:nvSpPr>
        <p:spPr>
          <a:xfrm>
            <a:off x="590550" y="5091428"/>
            <a:ext cx="10515600" cy="1614172"/>
          </a:xfrm>
        </p:spPr>
        <p:txBody>
          <a:bodyPr>
            <a:normAutofit fontScale="85000" lnSpcReduction="10000"/>
          </a:bodyPr>
          <a:lstStyle/>
          <a:p>
            <a:pPr marL="0" indent="0">
              <a:buNone/>
            </a:pPr>
            <a:r>
              <a:rPr lang="en-US" i="1" dirty="0">
                <a:latin typeface="Aptos" panose="020B0004020202020204" pitchFamily="34" charset="0"/>
              </a:rPr>
              <a:t>RPC </a:t>
            </a:r>
            <a:r>
              <a:rPr lang="en-US" dirty="0">
                <a:latin typeface="Aptos" panose="020B0004020202020204" pitchFamily="34" charset="0"/>
              </a:rPr>
              <a:t>I, 212, from the mint of </a:t>
            </a:r>
            <a:r>
              <a:rPr lang="en-US" dirty="0" err="1">
                <a:latin typeface="Aptos" panose="020B0004020202020204" pitchFamily="34" charset="0"/>
              </a:rPr>
              <a:t>Tarracco</a:t>
            </a:r>
            <a:r>
              <a:rPr lang="en-US" dirty="0">
                <a:latin typeface="Aptos" panose="020B0004020202020204" pitchFamily="34" charset="0"/>
              </a:rPr>
              <a:t>, Hispania, after 2 BC, bronze 19mm</a:t>
            </a:r>
          </a:p>
          <a:p>
            <a:pPr marL="0" indent="0">
              <a:buNone/>
            </a:pPr>
            <a:r>
              <a:rPr lang="en-GB" dirty="0">
                <a:solidFill>
                  <a:srgbClr val="333333"/>
                </a:solidFill>
                <a:latin typeface="Aptos" panose="020B0004020202020204" pitchFamily="34" charset="0"/>
              </a:rPr>
              <a:t>Bull right, </a:t>
            </a:r>
            <a:r>
              <a:rPr lang="en-GB" b="0" i="0" u="none" strike="noStrike" dirty="0">
                <a:solidFill>
                  <a:srgbClr val="333333"/>
                </a:solidFill>
                <a:effectLst/>
                <a:latin typeface="Aptos" panose="020B0004020202020204" pitchFamily="34" charset="0"/>
              </a:rPr>
              <a:t>c(</a:t>
            </a:r>
            <a:r>
              <a:rPr lang="en-GB" b="0" i="0" u="none" strike="noStrike" dirty="0" err="1">
                <a:solidFill>
                  <a:srgbClr val="333333"/>
                </a:solidFill>
                <a:effectLst/>
                <a:latin typeface="Aptos" panose="020B0004020202020204" pitchFamily="34" charset="0"/>
              </a:rPr>
              <a:t>olonia</a:t>
            </a:r>
            <a:r>
              <a:rPr lang="en-GB" b="0" i="0" u="none" strike="noStrike" dirty="0">
                <a:solidFill>
                  <a:srgbClr val="333333"/>
                </a:solidFill>
                <a:effectLst/>
                <a:latin typeface="Aptos" panose="020B0004020202020204" pitchFamily="34" charset="0"/>
              </a:rPr>
              <a:t>) u(</a:t>
            </a:r>
            <a:r>
              <a:rPr lang="en-GB" b="0" i="0" u="none" strike="noStrike" dirty="0" err="1">
                <a:solidFill>
                  <a:srgbClr val="333333"/>
                </a:solidFill>
                <a:effectLst/>
                <a:latin typeface="Aptos" panose="020B0004020202020204" pitchFamily="34" charset="0"/>
              </a:rPr>
              <a:t>rbs</a:t>
            </a:r>
            <a:r>
              <a:rPr lang="en-GB" b="0" i="0" u="none" strike="noStrike" dirty="0">
                <a:solidFill>
                  <a:srgbClr val="333333"/>
                </a:solidFill>
                <a:effectLst/>
                <a:latin typeface="Aptos" panose="020B0004020202020204" pitchFamily="34" charset="0"/>
              </a:rPr>
              <a:t>) T(</a:t>
            </a:r>
            <a:r>
              <a:rPr lang="en-GB" b="0" i="0" u="none" strike="noStrike" dirty="0" err="1">
                <a:solidFill>
                  <a:srgbClr val="333333"/>
                </a:solidFill>
                <a:effectLst/>
                <a:latin typeface="Aptos" panose="020B0004020202020204" pitchFamily="34" charset="0"/>
              </a:rPr>
              <a:t>riumphalis</a:t>
            </a:r>
            <a:r>
              <a:rPr lang="en-GB" b="0" i="0" u="none" strike="noStrike" dirty="0">
                <a:solidFill>
                  <a:srgbClr val="333333"/>
                </a:solidFill>
                <a:effectLst/>
                <a:latin typeface="Aptos" panose="020B0004020202020204" pitchFamily="34" charset="0"/>
              </a:rPr>
              <a:t>) Tarr(</a:t>
            </a:r>
            <a:r>
              <a:rPr lang="en-GB" b="0" i="0" u="none" strike="noStrike" dirty="0" err="1">
                <a:solidFill>
                  <a:srgbClr val="333333"/>
                </a:solidFill>
                <a:effectLst/>
                <a:latin typeface="Aptos" panose="020B0004020202020204" pitchFamily="34" charset="0"/>
              </a:rPr>
              <a:t>aco</a:t>
            </a:r>
            <a:r>
              <a:rPr lang="en-GB" b="0" i="0" u="none" strike="noStrike" dirty="0">
                <a:solidFill>
                  <a:srgbClr val="333333"/>
                </a:solidFill>
                <a:effectLst/>
                <a:latin typeface="Aptos" panose="020B0004020202020204" pitchFamily="34" charset="0"/>
              </a:rPr>
              <a:t>) = </a:t>
            </a:r>
            <a:r>
              <a:rPr lang="en-GB" b="0" i="1" u="none" strike="noStrike" dirty="0">
                <a:solidFill>
                  <a:srgbClr val="333333"/>
                </a:solidFill>
                <a:effectLst/>
                <a:latin typeface="Aptos" panose="020B0004020202020204" pitchFamily="34" charset="0"/>
              </a:rPr>
              <a:t>The triumphal colonial city of </a:t>
            </a:r>
            <a:r>
              <a:rPr lang="en-GB" b="0" i="1" u="none" strike="noStrike" dirty="0" err="1">
                <a:solidFill>
                  <a:srgbClr val="333333"/>
                </a:solidFill>
                <a:effectLst/>
                <a:latin typeface="Aptos" panose="020B0004020202020204" pitchFamily="34" charset="0"/>
              </a:rPr>
              <a:t>Tarraco</a:t>
            </a:r>
            <a:r>
              <a:rPr lang="en-GB" b="0" i="1" u="none" strike="noStrike" dirty="0">
                <a:solidFill>
                  <a:srgbClr val="333333"/>
                </a:solidFill>
                <a:effectLst/>
                <a:latin typeface="Aptos" panose="020B0004020202020204" pitchFamily="34" charset="0"/>
              </a:rPr>
              <a:t> / </a:t>
            </a:r>
            <a:endParaRPr lang="en-US" dirty="0">
              <a:latin typeface="Aptos" panose="020B0004020202020204" pitchFamily="34" charset="0"/>
            </a:endParaRPr>
          </a:p>
          <a:p>
            <a:pPr marL="0" indent="0">
              <a:buNone/>
            </a:pPr>
            <a:r>
              <a:rPr lang="en-GB" b="0" i="0" u="none" strike="noStrike" dirty="0">
                <a:solidFill>
                  <a:srgbClr val="333333"/>
                </a:solidFill>
                <a:effectLst/>
                <a:latin typeface="Aptos" panose="020B0004020202020204" pitchFamily="34" charset="0"/>
              </a:rPr>
              <a:t>Standing figures of Gaius and Lucius, CAESARES GEMINI = ‘the twin Caesars’ </a:t>
            </a:r>
          </a:p>
        </p:txBody>
      </p:sp>
      <p:pic>
        <p:nvPicPr>
          <p:cNvPr id="5122" name="Picture 2" descr="undefined">
            <a:extLst>
              <a:ext uri="{FF2B5EF4-FFF2-40B4-BE49-F238E27FC236}">
                <a16:creationId xmlns:a16="http://schemas.microsoft.com/office/drawing/2014/main" id="{F6A1C64F-13CF-EB9D-E975-84BE30112E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178" y="1002938"/>
            <a:ext cx="3890305" cy="382130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undefined">
            <a:extLst>
              <a:ext uri="{FF2B5EF4-FFF2-40B4-BE49-F238E27FC236}">
                <a16:creationId xmlns:a16="http://schemas.microsoft.com/office/drawing/2014/main" id="{4D0ECE00-C981-1497-0B27-FC1B22A961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8483" y="991611"/>
            <a:ext cx="3890305" cy="3821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828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57CEE-06F4-B6C3-7EEF-19D238B9756F}"/>
              </a:ext>
            </a:extLst>
          </p:cNvPr>
          <p:cNvSpPr>
            <a:spLocks noGrp="1"/>
          </p:cNvSpPr>
          <p:nvPr>
            <p:ph type="title"/>
          </p:nvPr>
        </p:nvSpPr>
        <p:spPr>
          <a:xfrm>
            <a:off x="838200" y="18255"/>
            <a:ext cx="10515600" cy="1325563"/>
          </a:xfrm>
        </p:spPr>
        <p:txBody>
          <a:bodyPr/>
          <a:lstStyle/>
          <a:p>
            <a:r>
              <a:rPr lang="en-US" dirty="0"/>
              <a:t>Bronze </a:t>
            </a:r>
            <a:r>
              <a:rPr lang="en-US" i="1" dirty="0"/>
              <a:t>as </a:t>
            </a:r>
            <a:r>
              <a:rPr lang="en-US" dirty="0"/>
              <a:t>of </a:t>
            </a:r>
            <a:r>
              <a:rPr lang="en-US" dirty="0" err="1"/>
              <a:t>Nemausus</a:t>
            </a:r>
            <a:r>
              <a:rPr lang="en-US" dirty="0"/>
              <a:t> (</a:t>
            </a:r>
            <a:r>
              <a:rPr lang="en-US" dirty="0" err="1"/>
              <a:t>Nîmes</a:t>
            </a:r>
            <a:r>
              <a:rPr lang="en-US" dirty="0"/>
              <a:t>)</a:t>
            </a:r>
          </a:p>
        </p:txBody>
      </p:sp>
      <p:sp>
        <p:nvSpPr>
          <p:cNvPr id="3" name="Content Placeholder 2">
            <a:extLst>
              <a:ext uri="{FF2B5EF4-FFF2-40B4-BE49-F238E27FC236}">
                <a16:creationId xmlns:a16="http://schemas.microsoft.com/office/drawing/2014/main" id="{F716CC91-7DDD-2B81-E0A3-A77018CF3BA2}"/>
              </a:ext>
            </a:extLst>
          </p:cNvPr>
          <p:cNvSpPr>
            <a:spLocks noGrp="1"/>
          </p:cNvSpPr>
          <p:nvPr>
            <p:ph idx="1"/>
          </p:nvPr>
        </p:nvSpPr>
        <p:spPr>
          <a:xfrm>
            <a:off x="469231" y="4880257"/>
            <a:ext cx="10515600" cy="1697121"/>
          </a:xfrm>
        </p:spPr>
        <p:txBody>
          <a:bodyPr>
            <a:noAutofit/>
          </a:bodyPr>
          <a:lstStyle/>
          <a:p>
            <a:pPr marL="0" indent="0">
              <a:lnSpc>
                <a:spcPct val="120000"/>
              </a:lnSpc>
              <a:buNone/>
            </a:pPr>
            <a:r>
              <a:rPr lang="en-US" sz="1800" i="1" dirty="0"/>
              <a:t>RPC </a:t>
            </a:r>
            <a:r>
              <a:rPr lang="en-US" sz="1800" dirty="0"/>
              <a:t>I, 523, c. 16/15-10 BC, 26mm</a:t>
            </a:r>
          </a:p>
          <a:p>
            <a:pPr marL="0" indent="0">
              <a:lnSpc>
                <a:spcPct val="120000"/>
              </a:lnSpc>
              <a:buNone/>
            </a:pPr>
            <a:r>
              <a:rPr lang="en-US" sz="1800" dirty="0"/>
              <a:t>IMP DIVI F (</a:t>
            </a:r>
            <a:r>
              <a:rPr lang="en-US" sz="1800" i="1" dirty="0"/>
              <a:t>imperator son of the god</a:t>
            </a:r>
            <a:r>
              <a:rPr lang="en-US" sz="1800" dirty="0"/>
              <a:t>) above and below heads of Agrippa to left and Augustus to right back to back; Agrippa wears a rostral crown combined with a laurel wreath; Augustus is bare-headed /</a:t>
            </a:r>
          </a:p>
          <a:p>
            <a:pPr marL="0" indent="0">
              <a:lnSpc>
                <a:spcPct val="120000"/>
              </a:lnSpc>
              <a:buNone/>
            </a:pPr>
            <a:r>
              <a:rPr lang="en-US" sz="1800" dirty="0"/>
              <a:t>COL NEM (</a:t>
            </a:r>
            <a:r>
              <a:rPr lang="en-US" sz="1800" i="1" dirty="0"/>
              <a:t>colonia </a:t>
            </a:r>
            <a:r>
              <a:rPr lang="en-US" sz="1800" i="1" dirty="0" err="1"/>
              <a:t>Nemausus</a:t>
            </a:r>
            <a:r>
              <a:rPr lang="en-US" sz="1800" dirty="0"/>
              <a:t>) on either side of </a:t>
            </a:r>
            <a:r>
              <a:rPr lang="en-GB" sz="1800" b="0" i="0" u="none" strike="noStrike" dirty="0">
                <a:solidFill>
                  <a:srgbClr val="333333"/>
                </a:solidFill>
                <a:effectLst/>
              </a:rPr>
              <a:t> a palm to which a crocodile is chained; above palm, wreath with long tie</a:t>
            </a:r>
            <a:endParaRPr lang="en-US" sz="1800" dirty="0"/>
          </a:p>
          <a:p>
            <a:pPr marL="0" indent="0">
              <a:lnSpc>
                <a:spcPct val="120000"/>
              </a:lnSpc>
              <a:buNone/>
            </a:pPr>
            <a:endParaRPr lang="en-US" sz="1800" dirty="0"/>
          </a:p>
          <a:p>
            <a:pPr marL="0" indent="0">
              <a:lnSpc>
                <a:spcPct val="120000"/>
              </a:lnSpc>
              <a:buNone/>
            </a:pPr>
            <a:endParaRPr lang="en-US" sz="1800" dirty="0"/>
          </a:p>
        </p:txBody>
      </p:sp>
      <p:pic>
        <p:nvPicPr>
          <p:cNvPr id="13314" name="Picture 2" descr="undefined">
            <a:extLst>
              <a:ext uri="{FF2B5EF4-FFF2-40B4-BE49-F238E27FC236}">
                <a16:creationId xmlns:a16="http://schemas.microsoft.com/office/drawing/2014/main" id="{1657F0D2-3221-9559-15A8-9E6DF2D314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231" y="1528012"/>
            <a:ext cx="3178584" cy="3168316"/>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undefined">
            <a:extLst>
              <a:ext uri="{FF2B5EF4-FFF2-40B4-BE49-F238E27FC236}">
                <a16:creationId xmlns:a16="http://schemas.microsoft.com/office/drawing/2014/main" id="{553E1430-C30D-A946-B4C7-D936596571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7815" y="1528012"/>
            <a:ext cx="3238723" cy="31683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617273-8880-D5A3-B22F-BB346C1C2A20}"/>
              </a:ext>
            </a:extLst>
          </p:cNvPr>
          <p:cNvSpPr txBox="1"/>
          <p:nvPr/>
        </p:nvSpPr>
        <p:spPr>
          <a:xfrm>
            <a:off x="7214938" y="1423834"/>
            <a:ext cx="4507831" cy="369331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marL="285750" indent="-285750">
              <a:buFont typeface="Arial" panose="020B0604020202020204" pitchFamily="34" charset="0"/>
              <a:buChar char="•"/>
            </a:pPr>
            <a:r>
              <a:rPr lang="en-US" dirty="0"/>
              <a:t>NB difference in representation between Agrippa and Augustus</a:t>
            </a:r>
          </a:p>
          <a:p>
            <a:pPr marL="285750" indent="-285750">
              <a:buFont typeface="Arial" panose="020B0604020202020204" pitchFamily="34" charset="0"/>
              <a:buChar char="•"/>
            </a:pPr>
            <a:r>
              <a:rPr lang="en-US" dirty="0"/>
              <a:t>Crocodile references the capture of Egypt</a:t>
            </a:r>
          </a:p>
          <a:p>
            <a:pPr marL="285750" indent="-285750">
              <a:buFont typeface="Arial" panose="020B0604020202020204" pitchFamily="34" charset="0"/>
              <a:buChar char="•"/>
            </a:pPr>
            <a:r>
              <a:rPr lang="en-US" dirty="0" err="1"/>
              <a:t>Nemausus</a:t>
            </a:r>
            <a:r>
              <a:rPr lang="en-US" dirty="0"/>
              <a:t> probably served as a colony to settle veterans from this campaign – the capture of Egypt was </a:t>
            </a:r>
            <a:r>
              <a:rPr lang="en-US" i="1" dirty="0"/>
              <a:t>their</a:t>
            </a:r>
            <a:r>
              <a:rPr lang="en-US" dirty="0"/>
              <a:t> achievement as well</a:t>
            </a:r>
          </a:p>
          <a:p>
            <a:pPr marL="285750" indent="-285750">
              <a:buFont typeface="Arial" panose="020B0604020202020204" pitchFamily="34" charset="0"/>
              <a:buChar char="•"/>
            </a:pPr>
            <a:r>
              <a:rPr lang="en-US" dirty="0"/>
              <a:t>Both ‘provincial’ and ‘imperial’</a:t>
            </a:r>
          </a:p>
          <a:p>
            <a:pPr marL="285750" indent="-285750">
              <a:buFont typeface="Arial" panose="020B0604020202020204" pitchFamily="34" charset="0"/>
              <a:buChar char="•"/>
            </a:pPr>
            <a:r>
              <a:rPr lang="en-US" dirty="0"/>
              <a:t>Coins of this type struck in large quantities: found throughout Gaul and in military camps along the Rhine frontier = probably given to soldiers</a:t>
            </a:r>
          </a:p>
        </p:txBody>
      </p:sp>
    </p:spTree>
    <p:extLst>
      <p:ext uri="{BB962C8B-B14F-4D97-AF65-F5344CB8AC3E}">
        <p14:creationId xmlns:p14="http://schemas.microsoft.com/office/powerpoint/2010/main" val="3861614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BC3B4-B730-B53D-99D0-38B6F96CA6E2}"/>
              </a:ext>
            </a:extLst>
          </p:cNvPr>
          <p:cNvSpPr>
            <a:spLocks noGrp="1"/>
          </p:cNvSpPr>
          <p:nvPr>
            <p:ph type="title"/>
          </p:nvPr>
        </p:nvSpPr>
        <p:spPr/>
        <p:txBody>
          <a:bodyPr>
            <a:normAutofit/>
          </a:bodyPr>
          <a:lstStyle/>
          <a:p>
            <a:r>
              <a:rPr lang="en-US" sz="4000" dirty="0"/>
              <a:t>Athens.... pretending the Empire does not exist?</a:t>
            </a:r>
          </a:p>
        </p:txBody>
      </p:sp>
      <p:sp>
        <p:nvSpPr>
          <p:cNvPr id="3" name="Content Placeholder 2">
            <a:extLst>
              <a:ext uri="{FF2B5EF4-FFF2-40B4-BE49-F238E27FC236}">
                <a16:creationId xmlns:a16="http://schemas.microsoft.com/office/drawing/2014/main" id="{95E84E5E-46B6-DA3B-19D3-AEFCC9BE97D2}"/>
              </a:ext>
            </a:extLst>
          </p:cNvPr>
          <p:cNvSpPr>
            <a:spLocks noGrp="1"/>
          </p:cNvSpPr>
          <p:nvPr>
            <p:ph idx="1"/>
          </p:nvPr>
        </p:nvSpPr>
        <p:spPr>
          <a:xfrm>
            <a:off x="554421" y="5194463"/>
            <a:ext cx="10515600" cy="1325564"/>
          </a:xfrm>
        </p:spPr>
        <p:txBody>
          <a:bodyPr>
            <a:normAutofit fontScale="85000" lnSpcReduction="10000"/>
          </a:bodyPr>
          <a:lstStyle/>
          <a:p>
            <a:pPr marL="0" indent="0">
              <a:buNone/>
            </a:pPr>
            <a:r>
              <a:rPr lang="en-US" i="1" dirty="0"/>
              <a:t>RPC </a:t>
            </a:r>
            <a:r>
              <a:rPr lang="en-US" dirty="0"/>
              <a:t>I, 1312A, Athens, leaded bronze coin, c. 10s BC</a:t>
            </a:r>
          </a:p>
          <a:p>
            <a:pPr marL="0" indent="0">
              <a:buNone/>
            </a:pPr>
            <a:r>
              <a:rPr lang="en-GB" b="0" i="0" u="none" strike="noStrike" dirty="0">
                <a:solidFill>
                  <a:srgbClr val="333333"/>
                </a:solidFill>
                <a:effectLst/>
              </a:rPr>
              <a:t>Helmeted head of Athena Parthenos, right /</a:t>
            </a:r>
          </a:p>
          <a:p>
            <a:pPr marL="0" indent="0">
              <a:buNone/>
            </a:pPr>
            <a:r>
              <a:rPr lang="en-GB" b="0" i="0" u="none" strike="noStrike" dirty="0">
                <a:solidFill>
                  <a:srgbClr val="333333"/>
                </a:solidFill>
                <a:effectLst/>
              </a:rPr>
              <a:t>Owl standing on amphora; to right, coiled serpent, </a:t>
            </a:r>
            <a:r>
              <a:rPr lang="el-GR" b="0" i="0" u="none" strike="noStrike" dirty="0">
                <a:solidFill>
                  <a:srgbClr val="333333"/>
                </a:solidFill>
                <a:effectLst/>
              </a:rPr>
              <a:t>ΑΘΕ</a:t>
            </a:r>
            <a:r>
              <a:rPr lang="en-GB" b="0" i="0" u="none" strike="noStrike" dirty="0">
                <a:solidFill>
                  <a:srgbClr val="333333"/>
                </a:solidFill>
                <a:effectLst/>
              </a:rPr>
              <a:t> (</a:t>
            </a:r>
            <a:r>
              <a:rPr lang="en-GB" b="0" i="1" u="none" strike="noStrike" dirty="0">
                <a:solidFill>
                  <a:srgbClr val="333333"/>
                </a:solidFill>
                <a:effectLst/>
              </a:rPr>
              <a:t>of the Athenians</a:t>
            </a:r>
            <a:r>
              <a:rPr lang="en-GB" b="0" u="none" strike="noStrike" dirty="0">
                <a:solidFill>
                  <a:srgbClr val="333333"/>
                </a:solidFill>
                <a:effectLst/>
              </a:rPr>
              <a:t>)</a:t>
            </a:r>
            <a:endParaRPr lang="en-US" i="1" dirty="0"/>
          </a:p>
        </p:txBody>
      </p:sp>
      <p:pic>
        <p:nvPicPr>
          <p:cNvPr id="7170" name="Picture 2" descr="undefined">
            <a:extLst>
              <a:ext uri="{FF2B5EF4-FFF2-40B4-BE49-F238E27FC236}">
                <a16:creationId xmlns:a16="http://schemas.microsoft.com/office/drawing/2014/main" id="{551E93CF-9C13-42F3-5AFE-4EED1E85D9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4780" y="1564640"/>
            <a:ext cx="3279226" cy="31814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undefined">
            <a:extLst>
              <a:ext uri="{FF2B5EF4-FFF2-40B4-BE49-F238E27FC236}">
                <a16:creationId xmlns:a16="http://schemas.microsoft.com/office/drawing/2014/main" id="{CE00ADCB-D91D-FFCD-10C9-6FEF73E4F7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534" y="1547200"/>
            <a:ext cx="3279226" cy="3198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599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8C098-20D7-4112-3288-454D470A0335}"/>
              </a:ext>
            </a:extLst>
          </p:cNvPr>
          <p:cNvSpPr>
            <a:spLocks noGrp="1"/>
          </p:cNvSpPr>
          <p:nvPr>
            <p:ph type="title"/>
          </p:nvPr>
        </p:nvSpPr>
        <p:spPr>
          <a:xfrm>
            <a:off x="838200" y="541588"/>
            <a:ext cx="10515600" cy="1325563"/>
          </a:xfrm>
        </p:spPr>
        <p:txBody>
          <a:bodyPr>
            <a:normAutofit fontScale="90000"/>
          </a:bodyPr>
          <a:lstStyle/>
          <a:p>
            <a:r>
              <a:rPr lang="en-US" dirty="0"/>
              <a:t>What other additional sources or resources are useful in teaching the imperial image?</a:t>
            </a:r>
            <a:br>
              <a:rPr lang="en-US" dirty="0"/>
            </a:br>
            <a:endParaRPr lang="en-US" dirty="0"/>
          </a:p>
        </p:txBody>
      </p:sp>
    </p:spTree>
    <p:extLst>
      <p:ext uri="{BB962C8B-B14F-4D97-AF65-F5344CB8AC3E}">
        <p14:creationId xmlns:p14="http://schemas.microsoft.com/office/powerpoint/2010/main" val="17864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B3AC7B-3EC9-9FC1-C49A-F2C8485BE66E}"/>
              </a:ext>
            </a:extLst>
          </p:cNvPr>
          <p:cNvPicPr>
            <a:picLocks noChangeAspect="1"/>
          </p:cNvPicPr>
          <p:nvPr/>
        </p:nvPicPr>
        <p:blipFill>
          <a:blip r:embed="rId3"/>
          <a:stretch>
            <a:fillRect/>
          </a:stretch>
        </p:blipFill>
        <p:spPr>
          <a:xfrm>
            <a:off x="144518" y="0"/>
            <a:ext cx="6872969" cy="5139559"/>
          </a:xfrm>
          <a:prstGeom prst="rect">
            <a:avLst/>
          </a:prstGeom>
        </p:spPr>
      </p:pic>
      <p:sp>
        <p:nvSpPr>
          <p:cNvPr id="6" name="TextBox 5">
            <a:extLst>
              <a:ext uri="{FF2B5EF4-FFF2-40B4-BE49-F238E27FC236}">
                <a16:creationId xmlns:a16="http://schemas.microsoft.com/office/drawing/2014/main" id="{05C6D033-A0BD-02C4-E3CC-E71442CA231A}"/>
              </a:ext>
            </a:extLst>
          </p:cNvPr>
          <p:cNvSpPr txBox="1"/>
          <p:nvPr/>
        </p:nvSpPr>
        <p:spPr>
          <a:xfrm>
            <a:off x="299547" y="5555351"/>
            <a:ext cx="5675584" cy="646331"/>
          </a:xfrm>
          <a:prstGeom prst="rect">
            <a:avLst/>
          </a:prstGeom>
          <a:noFill/>
        </p:spPr>
        <p:txBody>
          <a:bodyPr wrap="square">
            <a:spAutoFit/>
          </a:bodyPr>
          <a:lstStyle/>
          <a:p>
            <a:r>
              <a:rPr lang="en-US" dirty="0"/>
              <a:t>https://</a:t>
            </a:r>
            <a:r>
              <a:rPr lang="en-US" dirty="0" err="1"/>
              <a:t>sketchfab.com</a:t>
            </a:r>
            <a:r>
              <a:rPr lang="en-US" dirty="0"/>
              <a:t>/3d-models/tetradrachm-14916dc4d83f46bebddae6e96f998ffe</a:t>
            </a:r>
          </a:p>
        </p:txBody>
      </p:sp>
      <p:pic>
        <p:nvPicPr>
          <p:cNvPr id="7" name="Picture 6">
            <a:extLst>
              <a:ext uri="{FF2B5EF4-FFF2-40B4-BE49-F238E27FC236}">
                <a16:creationId xmlns:a16="http://schemas.microsoft.com/office/drawing/2014/main" id="{EA47D76F-2923-5B8D-B4E7-9033E3BF609F}"/>
              </a:ext>
            </a:extLst>
          </p:cNvPr>
          <p:cNvPicPr>
            <a:picLocks noChangeAspect="1"/>
          </p:cNvPicPr>
          <p:nvPr/>
        </p:nvPicPr>
        <p:blipFill>
          <a:blip r:embed="rId4"/>
          <a:stretch>
            <a:fillRect/>
          </a:stretch>
        </p:blipFill>
        <p:spPr>
          <a:xfrm>
            <a:off x="5885087" y="2113792"/>
            <a:ext cx="6306913" cy="4744208"/>
          </a:xfrm>
          <a:prstGeom prst="rect">
            <a:avLst/>
          </a:prstGeom>
        </p:spPr>
      </p:pic>
      <p:sp>
        <p:nvSpPr>
          <p:cNvPr id="9" name="TextBox 8">
            <a:extLst>
              <a:ext uri="{FF2B5EF4-FFF2-40B4-BE49-F238E27FC236}">
                <a16:creationId xmlns:a16="http://schemas.microsoft.com/office/drawing/2014/main" id="{DC90CC60-D775-B316-B66E-43F4ADCF282A}"/>
              </a:ext>
            </a:extLst>
          </p:cNvPr>
          <p:cNvSpPr txBox="1"/>
          <p:nvPr/>
        </p:nvSpPr>
        <p:spPr>
          <a:xfrm>
            <a:off x="6802821" y="1467461"/>
            <a:ext cx="6101254" cy="646331"/>
          </a:xfrm>
          <a:prstGeom prst="rect">
            <a:avLst/>
          </a:prstGeom>
          <a:noFill/>
        </p:spPr>
        <p:txBody>
          <a:bodyPr wrap="square">
            <a:spAutoFit/>
          </a:bodyPr>
          <a:lstStyle/>
          <a:p>
            <a:r>
              <a:rPr lang="en-US" dirty="0"/>
              <a:t>https://</a:t>
            </a:r>
            <a:r>
              <a:rPr lang="en-US" dirty="0" err="1"/>
              <a:t>sketchfab.com</a:t>
            </a:r>
            <a:r>
              <a:rPr lang="en-US" dirty="0"/>
              <a:t>/3d-models/aureus-augustus-cf246df8251b442c8eae5657eebd31f2</a:t>
            </a:r>
          </a:p>
        </p:txBody>
      </p:sp>
    </p:spTree>
    <p:extLst>
      <p:ext uri="{BB962C8B-B14F-4D97-AF65-F5344CB8AC3E}">
        <p14:creationId xmlns:p14="http://schemas.microsoft.com/office/powerpoint/2010/main" val="3027005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34ED53-E77C-979B-F68D-48A70E2CC71A}"/>
              </a:ext>
            </a:extLst>
          </p:cNvPr>
          <p:cNvPicPr>
            <a:picLocks noChangeAspect="1"/>
          </p:cNvPicPr>
          <p:nvPr/>
        </p:nvPicPr>
        <p:blipFill>
          <a:blip r:embed="rId3"/>
          <a:stretch>
            <a:fillRect/>
          </a:stretch>
        </p:blipFill>
        <p:spPr>
          <a:xfrm>
            <a:off x="0" y="425669"/>
            <a:ext cx="6761408" cy="6858000"/>
          </a:xfrm>
          <a:prstGeom prst="rect">
            <a:avLst/>
          </a:prstGeom>
        </p:spPr>
      </p:pic>
      <p:pic>
        <p:nvPicPr>
          <p:cNvPr id="5" name="Picture 4">
            <a:extLst>
              <a:ext uri="{FF2B5EF4-FFF2-40B4-BE49-F238E27FC236}">
                <a16:creationId xmlns:a16="http://schemas.microsoft.com/office/drawing/2014/main" id="{9BDE3972-B811-D1AE-FE99-AE3530CBFEEB}"/>
              </a:ext>
            </a:extLst>
          </p:cNvPr>
          <p:cNvPicPr>
            <a:picLocks noChangeAspect="1"/>
          </p:cNvPicPr>
          <p:nvPr/>
        </p:nvPicPr>
        <p:blipFill>
          <a:blip r:embed="rId4"/>
          <a:stretch>
            <a:fillRect/>
          </a:stretch>
        </p:blipFill>
        <p:spPr>
          <a:xfrm>
            <a:off x="6111182" y="0"/>
            <a:ext cx="6105095" cy="4436698"/>
          </a:xfrm>
          <a:prstGeom prst="rect">
            <a:avLst/>
          </a:prstGeom>
        </p:spPr>
      </p:pic>
      <p:sp>
        <p:nvSpPr>
          <p:cNvPr id="7" name="TextBox 6">
            <a:extLst>
              <a:ext uri="{FF2B5EF4-FFF2-40B4-BE49-F238E27FC236}">
                <a16:creationId xmlns:a16="http://schemas.microsoft.com/office/drawing/2014/main" id="{20929E7B-6202-DF45-0B2E-9A5505F3286F}"/>
              </a:ext>
            </a:extLst>
          </p:cNvPr>
          <p:cNvSpPr txBox="1"/>
          <p:nvPr/>
        </p:nvSpPr>
        <p:spPr>
          <a:xfrm>
            <a:off x="7501388" y="5032617"/>
            <a:ext cx="3974909" cy="1477328"/>
          </a:xfrm>
          <a:prstGeom prst="rect">
            <a:avLst/>
          </a:prstGeom>
          <a:noFill/>
        </p:spPr>
        <p:txBody>
          <a:bodyPr wrap="square">
            <a:spAutoFit/>
          </a:bodyPr>
          <a:lstStyle/>
          <a:p>
            <a:r>
              <a:rPr lang="en-GB" b="0" i="0" u="none" strike="noStrike" dirty="0">
                <a:solidFill>
                  <a:srgbClr val="000000"/>
                </a:solidFill>
                <a:effectLst/>
                <a:latin typeface="Work Sans" panose="020F0502020204030204" pitchFamily="34" charset="0"/>
              </a:rPr>
              <a:t>ACANS (2024). </a:t>
            </a:r>
            <a:r>
              <a:rPr lang="en-GB" b="0" i="1" u="none" strike="noStrike" dirty="0">
                <a:solidFill>
                  <a:srgbClr val="000000"/>
                </a:solidFill>
                <a:effectLst/>
                <a:latin typeface="Work Sans" panose="020F0502020204030204" pitchFamily="34" charset="0"/>
              </a:rPr>
              <a:t>Silver Denarius</a:t>
            </a:r>
            <a:r>
              <a:rPr lang="en-GB" b="0" i="0" u="none" strike="noStrike" dirty="0">
                <a:solidFill>
                  <a:srgbClr val="000000"/>
                </a:solidFill>
                <a:effectLst/>
                <a:latin typeface="Work Sans" panose="020F0502020204030204" pitchFamily="34" charset="0"/>
              </a:rPr>
              <a:t>, 07GR517_2. </a:t>
            </a:r>
            <a:r>
              <a:rPr lang="en-GB" b="0" i="0" u="none" strike="noStrike" dirty="0">
                <a:effectLst/>
                <a:latin typeface="Work Sans" panose="020F0502020204030204" pitchFamily="34" charset="0"/>
                <a:hlinkClick r:id="rId5"/>
              </a:rPr>
              <a:t>//objectbasedlearning.com/artefacts/07gr517_2/</a:t>
            </a:r>
            <a:r>
              <a:rPr lang="en-GB" b="0" i="0" u="none" strike="noStrike" dirty="0">
                <a:solidFill>
                  <a:srgbClr val="000000"/>
                </a:solidFill>
                <a:effectLst/>
                <a:latin typeface="Work Sans" panose="020F0502020204030204" pitchFamily="34" charset="0"/>
              </a:rPr>
              <a:t> (accessed on: Mon Feb 17 2025).</a:t>
            </a:r>
            <a:endParaRPr lang="en-US" dirty="0"/>
          </a:p>
        </p:txBody>
      </p:sp>
      <p:pic>
        <p:nvPicPr>
          <p:cNvPr id="8" name="Picture 7">
            <a:extLst>
              <a:ext uri="{FF2B5EF4-FFF2-40B4-BE49-F238E27FC236}">
                <a16:creationId xmlns:a16="http://schemas.microsoft.com/office/drawing/2014/main" id="{1175CF47-D4B8-56B8-8C42-83DBC2C43C44}"/>
              </a:ext>
            </a:extLst>
          </p:cNvPr>
          <p:cNvPicPr>
            <a:picLocks noChangeAspect="1"/>
          </p:cNvPicPr>
          <p:nvPr/>
        </p:nvPicPr>
        <p:blipFill>
          <a:blip r:embed="rId6"/>
          <a:stretch>
            <a:fillRect/>
          </a:stretch>
        </p:blipFill>
        <p:spPr>
          <a:xfrm>
            <a:off x="0" y="0"/>
            <a:ext cx="7772400" cy="5077968"/>
          </a:xfrm>
          <a:prstGeom prst="rect">
            <a:avLst/>
          </a:prstGeom>
        </p:spPr>
      </p:pic>
      <p:sp>
        <p:nvSpPr>
          <p:cNvPr id="3" name="TextBox 2">
            <a:extLst>
              <a:ext uri="{FF2B5EF4-FFF2-40B4-BE49-F238E27FC236}">
                <a16:creationId xmlns:a16="http://schemas.microsoft.com/office/drawing/2014/main" id="{3F994B8A-6128-9315-85EB-A3B1F455EFEE}"/>
              </a:ext>
            </a:extLst>
          </p:cNvPr>
          <p:cNvSpPr txBox="1"/>
          <p:nvPr/>
        </p:nvSpPr>
        <p:spPr>
          <a:xfrm>
            <a:off x="3054569" y="3457168"/>
            <a:ext cx="6109138" cy="369332"/>
          </a:xfrm>
          <a:prstGeom prst="rect">
            <a:avLst/>
          </a:prstGeom>
          <a:noFill/>
        </p:spPr>
        <p:txBody>
          <a:bodyPr wrap="square">
            <a:spAutoFit/>
          </a:bodyPr>
          <a:lstStyle/>
          <a:p>
            <a:r>
              <a:rPr lang="en-US" dirty="0"/>
              <a:t>https://mq.pedestal3d.com/r/uC5fqA_f8c</a:t>
            </a:r>
          </a:p>
        </p:txBody>
      </p:sp>
    </p:spTree>
    <p:extLst>
      <p:ext uri="{BB962C8B-B14F-4D97-AF65-F5344CB8AC3E}">
        <p14:creationId xmlns:p14="http://schemas.microsoft.com/office/powerpoint/2010/main" val="327991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8EB79E7-BC67-272C-5B28-802C3BD45824}"/>
              </a:ext>
            </a:extLst>
          </p:cNvPr>
          <p:cNvSpPr txBox="1"/>
          <p:nvPr/>
        </p:nvSpPr>
        <p:spPr>
          <a:xfrm>
            <a:off x="450487" y="6253352"/>
            <a:ext cx="6101254" cy="369332"/>
          </a:xfrm>
          <a:prstGeom prst="rect">
            <a:avLst/>
          </a:prstGeom>
          <a:noFill/>
        </p:spPr>
        <p:txBody>
          <a:bodyPr wrap="square">
            <a:spAutoFit/>
          </a:bodyPr>
          <a:lstStyle/>
          <a:p>
            <a:r>
              <a:rPr lang="en-US" dirty="0">
                <a:hlinkClick r:id="rId3"/>
              </a:rPr>
              <a:t>https://mq.pedestal3d.com/r/uC5fqA_f8c</a:t>
            </a:r>
            <a:r>
              <a:rPr lang="en-US" dirty="0"/>
              <a:t> </a:t>
            </a:r>
          </a:p>
        </p:txBody>
      </p:sp>
      <p:pic>
        <p:nvPicPr>
          <p:cNvPr id="6" name="Picture 5">
            <a:extLst>
              <a:ext uri="{FF2B5EF4-FFF2-40B4-BE49-F238E27FC236}">
                <a16:creationId xmlns:a16="http://schemas.microsoft.com/office/drawing/2014/main" id="{46D9DC6B-71A0-75EF-104D-426F9622502E}"/>
              </a:ext>
            </a:extLst>
          </p:cNvPr>
          <p:cNvPicPr>
            <a:picLocks noChangeAspect="1"/>
          </p:cNvPicPr>
          <p:nvPr/>
        </p:nvPicPr>
        <p:blipFill>
          <a:blip r:embed="rId4"/>
          <a:stretch>
            <a:fillRect/>
          </a:stretch>
        </p:blipFill>
        <p:spPr>
          <a:xfrm>
            <a:off x="450487" y="0"/>
            <a:ext cx="11030313" cy="6130882"/>
          </a:xfrm>
          <a:prstGeom prst="rect">
            <a:avLst/>
          </a:prstGeom>
        </p:spPr>
      </p:pic>
    </p:spTree>
    <p:extLst>
      <p:ext uri="{BB962C8B-B14F-4D97-AF65-F5344CB8AC3E}">
        <p14:creationId xmlns:p14="http://schemas.microsoft.com/office/powerpoint/2010/main" val="4157058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FF08-4C5D-D881-49C0-10279315456F}"/>
              </a:ext>
            </a:extLst>
          </p:cNvPr>
          <p:cNvSpPr>
            <a:spLocks noGrp="1"/>
          </p:cNvSpPr>
          <p:nvPr>
            <p:ph type="title"/>
          </p:nvPr>
        </p:nvSpPr>
        <p:spPr>
          <a:xfrm>
            <a:off x="319690" y="-32243"/>
            <a:ext cx="10515600" cy="1325563"/>
          </a:xfrm>
        </p:spPr>
        <p:txBody>
          <a:bodyPr/>
          <a:lstStyle/>
          <a:p>
            <a:r>
              <a:rPr lang="en-US" dirty="0"/>
              <a:t>Pella in Macedonia</a:t>
            </a:r>
          </a:p>
        </p:txBody>
      </p:sp>
      <p:sp>
        <p:nvSpPr>
          <p:cNvPr id="3" name="Content Placeholder 2">
            <a:extLst>
              <a:ext uri="{FF2B5EF4-FFF2-40B4-BE49-F238E27FC236}">
                <a16:creationId xmlns:a16="http://schemas.microsoft.com/office/drawing/2014/main" id="{261ACB32-AB57-3386-D588-47F8DD66E84C}"/>
              </a:ext>
            </a:extLst>
          </p:cNvPr>
          <p:cNvSpPr>
            <a:spLocks noGrp="1"/>
          </p:cNvSpPr>
          <p:nvPr>
            <p:ph idx="1"/>
          </p:nvPr>
        </p:nvSpPr>
        <p:spPr>
          <a:xfrm>
            <a:off x="669377" y="4958064"/>
            <a:ext cx="10515600" cy="1899936"/>
          </a:xfrm>
        </p:spPr>
        <p:txBody>
          <a:bodyPr>
            <a:normAutofit fontScale="70000" lnSpcReduction="20000"/>
          </a:bodyPr>
          <a:lstStyle/>
          <a:p>
            <a:pPr marL="0" indent="0">
              <a:lnSpc>
                <a:spcPct val="120000"/>
              </a:lnSpc>
              <a:buNone/>
            </a:pPr>
            <a:r>
              <a:rPr lang="en-US" i="1" dirty="0"/>
              <a:t>RPC</a:t>
            </a:r>
            <a:r>
              <a:rPr lang="en-US" dirty="0"/>
              <a:t> I, 1548, c. 26 BC (?), Copper 25mm coin</a:t>
            </a:r>
          </a:p>
          <a:p>
            <a:pPr marL="0" indent="0">
              <a:lnSpc>
                <a:spcPct val="120000"/>
              </a:lnSpc>
              <a:buNone/>
            </a:pPr>
            <a:r>
              <a:rPr lang="en-GB" b="0" i="0" u="none" strike="noStrike" dirty="0">
                <a:solidFill>
                  <a:srgbClr val="333333"/>
                </a:solidFill>
                <a:effectLst/>
              </a:rPr>
              <a:t>Augustus in military dress, right foot on prow, holding spear, left</a:t>
            </a:r>
            <a:r>
              <a:rPr lang="en-US" b="0" i="0" u="none" strike="noStrike" dirty="0">
                <a:solidFill>
                  <a:srgbClr val="333333"/>
                </a:solidFill>
                <a:effectLst/>
              </a:rPr>
              <a:t>, IMP DIVI F ACTIO, </a:t>
            </a:r>
            <a:r>
              <a:rPr lang="en-GB" b="0" i="1" u="none" strike="noStrike" dirty="0">
                <a:solidFill>
                  <a:srgbClr val="333333"/>
                </a:solidFill>
                <a:effectLst/>
              </a:rPr>
              <a:t>emperor, son of a god, from Actium</a:t>
            </a:r>
            <a:r>
              <a:rPr lang="en-US" b="0" i="1" u="none" strike="noStrike" dirty="0">
                <a:solidFill>
                  <a:srgbClr val="333333"/>
                </a:solidFill>
                <a:effectLst/>
              </a:rPr>
              <a:t> / </a:t>
            </a:r>
          </a:p>
          <a:p>
            <a:pPr marL="0" indent="0">
              <a:lnSpc>
                <a:spcPct val="120000"/>
              </a:lnSpc>
              <a:buNone/>
            </a:pPr>
            <a:r>
              <a:rPr lang="en-GB" b="0" i="0" u="none" strike="noStrike" dirty="0">
                <a:solidFill>
                  <a:srgbClr val="333333"/>
                </a:solidFill>
                <a:effectLst/>
              </a:rPr>
              <a:t>Wreath on </a:t>
            </a:r>
            <a:r>
              <a:rPr lang="en-GB" b="0" i="0" u="none" strike="noStrike" dirty="0" err="1">
                <a:solidFill>
                  <a:srgbClr val="333333"/>
                </a:solidFill>
                <a:effectLst/>
              </a:rPr>
              <a:t>sella</a:t>
            </a:r>
            <a:r>
              <a:rPr lang="en-GB" b="0" i="0" u="none" strike="noStrike" dirty="0">
                <a:solidFill>
                  <a:srgbClr val="333333"/>
                </a:solidFill>
                <a:effectLst/>
              </a:rPr>
              <a:t> </a:t>
            </a:r>
            <a:r>
              <a:rPr lang="en-GB" b="0" i="0" u="none" strike="noStrike" dirty="0" err="1">
                <a:solidFill>
                  <a:srgbClr val="333333"/>
                </a:solidFill>
                <a:effectLst/>
              </a:rPr>
              <a:t>curulis</a:t>
            </a:r>
            <a:r>
              <a:rPr lang="en-GB" b="0" i="0" u="none" strike="noStrike" dirty="0">
                <a:solidFill>
                  <a:srgbClr val="333333"/>
                </a:solidFill>
                <a:effectLst/>
              </a:rPr>
              <a:t>, NONIVS SVLPICIVS IIVIR QVINQ, </a:t>
            </a:r>
            <a:r>
              <a:rPr lang="en-GB" b="0" i="1" u="none" strike="noStrike" dirty="0" err="1">
                <a:solidFill>
                  <a:srgbClr val="333333"/>
                </a:solidFill>
                <a:effectLst/>
              </a:rPr>
              <a:t>Nonius</a:t>
            </a:r>
            <a:r>
              <a:rPr lang="en-GB" b="0" i="1" u="none" strike="noStrike" dirty="0">
                <a:solidFill>
                  <a:srgbClr val="333333"/>
                </a:solidFill>
                <a:effectLst/>
              </a:rPr>
              <a:t> (and) </a:t>
            </a:r>
            <a:r>
              <a:rPr lang="en-GB" b="0" i="1" u="none" strike="noStrike" dirty="0" err="1">
                <a:solidFill>
                  <a:srgbClr val="333333"/>
                </a:solidFill>
                <a:effectLst/>
              </a:rPr>
              <a:t>Sulpicius</a:t>
            </a:r>
            <a:r>
              <a:rPr lang="en-GB" b="0" i="1" u="none" strike="noStrike" dirty="0">
                <a:solidFill>
                  <a:srgbClr val="333333"/>
                </a:solidFill>
                <a:effectLst/>
              </a:rPr>
              <a:t>, quinquennial </a:t>
            </a:r>
            <a:r>
              <a:rPr lang="en-GB" b="0" i="1" u="none" strike="noStrike" dirty="0" err="1">
                <a:solidFill>
                  <a:srgbClr val="333333"/>
                </a:solidFill>
                <a:effectLst/>
              </a:rPr>
              <a:t>duovirs</a:t>
            </a:r>
            <a:endParaRPr lang="en-GB" b="0" i="1" u="none" strike="noStrike" dirty="0">
              <a:solidFill>
                <a:srgbClr val="333333"/>
              </a:solidFill>
              <a:effectLst/>
            </a:endParaRPr>
          </a:p>
        </p:txBody>
      </p:sp>
      <p:pic>
        <p:nvPicPr>
          <p:cNvPr id="6146" name="Picture 2" descr="undefined">
            <a:extLst>
              <a:ext uri="{FF2B5EF4-FFF2-40B4-BE49-F238E27FC236}">
                <a16:creationId xmlns:a16="http://schemas.microsoft.com/office/drawing/2014/main" id="{AFEB7D36-841F-CA42-68D1-8505F30DE6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5754" y="1269398"/>
            <a:ext cx="3619500" cy="34036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undefined">
            <a:extLst>
              <a:ext uri="{FF2B5EF4-FFF2-40B4-BE49-F238E27FC236}">
                <a16:creationId xmlns:a16="http://schemas.microsoft.com/office/drawing/2014/main" id="{5FD1EF49-7EB4-8D0C-F5D8-E15159C4F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7490" y="1269398"/>
            <a:ext cx="3606800"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2241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Crossed male hands with fingers adorned with multi-coloured semi-precious  stone rings at a Renaissance Festival in Oxford, Ontario, Canada Stock  Photo - Alamy">
            <a:extLst>
              <a:ext uri="{FF2B5EF4-FFF2-40B4-BE49-F238E27FC236}">
                <a16:creationId xmlns:a16="http://schemas.microsoft.com/office/drawing/2014/main" id="{CF2FEC42-D95D-6557-2A61-B043B6BC7A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709" r="14321" b="-2"/>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612E849-609C-7481-4C81-E64CD7307817}"/>
              </a:ext>
            </a:extLst>
          </p:cNvPr>
          <p:cNvSpPr>
            <a:spLocks noGrp="1"/>
          </p:cNvSpPr>
          <p:nvPr>
            <p:ph idx="1"/>
          </p:nvPr>
        </p:nvSpPr>
        <p:spPr>
          <a:xfrm>
            <a:off x="7320465" y="342900"/>
            <a:ext cx="4140013" cy="5759788"/>
          </a:xfrm>
        </p:spPr>
        <p:txBody>
          <a:bodyPr>
            <a:normAutofit/>
          </a:bodyPr>
          <a:lstStyle/>
          <a:p>
            <a:pPr marL="0" indent="0">
              <a:buNone/>
            </a:pPr>
            <a:r>
              <a:rPr lang="en-US" sz="2400" dirty="0"/>
              <a:t>This fashion like everything else luxury has diversified in numerous ways, by adding to rings gems of exquisite brilliance, and </a:t>
            </a:r>
            <a:r>
              <a:rPr lang="en-US" sz="2400" b="1" dirty="0"/>
              <a:t>by loading the fingers with a wealthy revenue</a:t>
            </a:r>
            <a:r>
              <a:rPr lang="en-US" sz="2400" dirty="0"/>
              <a:t> (as we shall mention in our book on gems) and then by engraving on them a variety of devices, so that in one case the craftsmanship and in another the material constitutes the value….</a:t>
            </a:r>
          </a:p>
          <a:p>
            <a:pPr marL="0" indent="0">
              <a:buNone/>
            </a:pPr>
            <a:endParaRPr lang="en-US" sz="2400" dirty="0"/>
          </a:p>
          <a:p>
            <a:pPr marL="0" indent="0">
              <a:buNone/>
            </a:pPr>
            <a:r>
              <a:rPr lang="en-US" sz="2400" dirty="0"/>
              <a:t>Pliny, </a:t>
            </a:r>
            <a:r>
              <a:rPr lang="en-US" sz="2400" i="1" dirty="0"/>
              <a:t>Natural History</a:t>
            </a:r>
            <a:r>
              <a:rPr lang="en-US" sz="2400" dirty="0"/>
              <a:t> 33.6</a:t>
            </a:r>
          </a:p>
        </p:txBody>
      </p:sp>
    </p:spTree>
    <p:extLst>
      <p:ext uri="{BB962C8B-B14F-4D97-AF65-F5344CB8AC3E}">
        <p14:creationId xmlns:p14="http://schemas.microsoft.com/office/powerpoint/2010/main" val="1307988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CE4BB5C6-AB53-E0B7-6C9F-8A6FF00301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233619" cy="28553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234EADB-4A5E-111A-C12E-F2BADC3B2162}"/>
              </a:ext>
            </a:extLst>
          </p:cNvPr>
          <p:cNvSpPr txBox="1"/>
          <p:nvPr/>
        </p:nvSpPr>
        <p:spPr>
          <a:xfrm>
            <a:off x="857212" y="2789317"/>
            <a:ext cx="3746319" cy="923330"/>
          </a:xfrm>
          <a:prstGeom prst="rect">
            <a:avLst/>
          </a:prstGeom>
          <a:noFill/>
        </p:spPr>
        <p:txBody>
          <a:bodyPr wrap="square">
            <a:spAutoFit/>
          </a:bodyPr>
          <a:lstStyle/>
          <a:p>
            <a:r>
              <a:rPr lang="en-GB" b="0" i="0" dirty="0">
                <a:solidFill>
                  <a:srgbClr val="000000"/>
                </a:solidFill>
                <a:effectLst/>
                <a:latin typeface="Helvetica Neue" panose="02000503000000020004" pitchFamily="2" charset="0"/>
              </a:rPr>
              <a:t>nicolo intaglio with a mouse riding an elephant emerging from a shell, BM 1917,0501.535</a:t>
            </a:r>
            <a:endParaRPr lang="en-US" dirty="0"/>
          </a:p>
        </p:txBody>
      </p:sp>
      <p:pic>
        <p:nvPicPr>
          <p:cNvPr id="6" name="Picture 4">
            <a:extLst>
              <a:ext uri="{FF2B5EF4-FFF2-40B4-BE49-F238E27FC236}">
                <a16:creationId xmlns:a16="http://schemas.microsoft.com/office/drawing/2014/main" id="{7160362A-C38F-8030-8890-BFF279DFF4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8471" y="0"/>
            <a:ext cx="5958840" cy="325098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687F792-1968-5770-C56D-BCC453B7F817}"/>
              </a:ext>
            </a:extLst>
          </p:cNvPr>
          <p:cNvSpPr txBox="1"/>
          <p:nvPr/>
        </p:nvSpPr>
        <p:spPr>
          <a:xfrm>
            <a:off x="5076497" y="-2827"/>
            <a:ext cx="4193798" cy="1200329"/>
          </a:xfrm>
          <a:prstGeom prst="rect">
            <a:avLst/>
          </a:prstGeom>
          <a:noFill/>
        </p:spPr>
        <p:txBody>
          <a:bodyPr wrap="square">
            <a:spAutoFit/>
          </a:bodyPr>
          <a:lstStyle/>
          <a:p>
            <a:r>
              <a:rPr lang="en-GB" b="0" i="0" dirty="0">
                <a:solidFill>
                  <a:srgbClr val="000000"/>
                </a:solidFill>
                <a:effectLst/>
                <a:latin typeface="Helvetica Neue" panose="02000503000000020004" pitchFamily="2" charset="0"/>
              </a:rPr>
              <a:t>Oval blue glass paste intaglio: head between </a:t>
            </a:r>
            <a:r>
              <a:rPr lang="en-GB" b="0" i="0" dirty="0" err="1">
                <a:solidFill>
                  <a:srgbClr val="000000"/>
                </a:solidFill>
                <a:effectLst/>
                <a:latin typeface="Helvetica Neue" panose="02000503000000020004" pitchFamily="2" charset="0"/>
              </a:rPr>
              <a:t>cornucopiae</a:t>
            </a:r>
            <a:r>
              <a:rPr lang="en-GB" b="0" i="0" dirty="0">
                <a:solidFill>
                  <a:srgbClr val="000000"/>
                </a:solidFill>
                <a:effectLst/>
                <a:latin typeface="Helvetica Neue" panose="02000503000000020004" pitchFamily="2" charset="0"/>
              </a:rPr>
              <a:t> above a ring, with ears of corn and clasped hands below. BM 1814,0704.2494</a:t>
            </a:r>
            <a:endParaRPr lang="en-US" dirty="0"/>
          </a:p>
        </p:txBody>
      </p:sp>
      <p:pic>
        <p:nvPicPr>
          <p:cNvPr id="9218" name="Picture 2">
            <a:extLst>
              <a:ext uri="{FF2B5EF4-FFF2-40B4-BE49-F238E27FC236}">
                <a16:creationId xmlns:a16="http://schemas.microsoft.com/office/drawing/2014/main" id="{A1140591-CF52-2AA4-54EB-DB97EED392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2159" y="2150747"/>
            <a:ext cx="3992448" cy="470725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0728388-6F9F-25FF-1F55-33FDD5955D07}"/>
              </a:ext>
            </a:extLst>
          </p:cNvPr>
          <p:cNvSpPr txBox="1"/>
          <p:nvPr/>
        </p:nvSpPr>
        <p:spPr>
          <a:xfrm>
            <a:off x="768361" y="4533495"/>
            <a:ext cx="4193798" cy="2308324"/>
          </a:xfrm>
          <a:prstGeom prst="rect">
            <a:avLst/>
          </a:prstGeom>
          <a:noFill/>
        </p:spPr>
        <p:txBody>
          <a:bodyPr wrap="square">
            <a:spAutoFit/>
          </a:bodyPr>
          <a:lstStyle/>
          <a:p>
            <a:r>
              <a:rPr lang="en-GB" b="0" i="0" dirty="0">
                <a:solidFill>
                  <a:srgbClr val="000000"/>
                </a:solidFill>
                <a:effectLst/>
                <a:latin typeface="Helvetica Neue" panose="02000503000000020004" pitchFamily="2" charset="0"/>
              </a:rPr>
              <a:t>Livia with laurel wreath on a cameo in St. Petersburg, post AD 14. </a:t>
            </a:r>
          </a:p>
          <a:p>
            <a:endParaRPr lang="en-GB" dirty="0">
              <a:solidFill>
                <a:srgbClr val="000000"/>
              </a:solidFill>
              <a:latin typeface="Helvetica Neue" panose="02000503000000020004" pitchFamily="2" charset="0"/>
            </a:endParaRPr>
          </a:p>
          <a:p>
            <a:r>
              <a:rPr lang="en-GB" dirty="0">
                <a:solidFill>
                  <a:srgbClr val="000000"/>
                </a:solidFill>
                <a:latin typeface="Helvetica Neue" panose="02000503000000020004" pitchFamily="2" charset="0"/>
              </a:rPr>
              <a:t>Suetonius </a:t>
            </a:r>
            <a:r>
              <a:rPr lang="en-GB" i="1" dirty="0">
                <a:solidFill>
                  <a:srgbClr val="000000"/>
                </a:solidFill>
                <a:latin typeface="Helvetica Neue" panose="02000503000000020004" pitchFamily="2" charset="0"/>
              </a:rPr>
              <a:t>Galba</a:t>
            </a:r>
            <a:r>
              <a:rPr lang="en-GB" dirty="0">
                <a:solidFill>
                  <a:srgbClr val="000000"/>
                </a:solidFill>
                <a:latin typeface="Helvetica Neue" panose="02000503000000020004" pitchFamily="2" charset="0"/>
              </a:rPr>
              <a:t> 1: omen created a laurel grove at Livia’s estate at Prima Porta, from which her male family members took laurel for their triumphal processions.</a:t>
            </a:r>
            <a:endParaRPr lang="en-US" dirty="0"/>
          </a:p>
        </p:txBody>
      </p:sp>
      <p:sp>
        <p:nvSpPr>
          <p:cNvPr id="10" name="TextBox 9">
            <a:extLst>
              <a:ext uri="{FF2B5EF4-FFF2-40B4-BE49-F238E27FC236}">
                <a16:creationId xmlns:a16="http://schemas.microsoft.com/office/drawing/2014/main" id="{835614DF-4728-E8AD-7435-2AD7BFEAB371}"/>
              </a:ext>
            </a:extLst>
          </p:cNvPr>
          <p:cNvSpPr txBox="1"/>
          <p:nvPr/>
        </p:nvSpPr>
        <p:spPr>
          <a:xfrm>
            <a:off x="9092895" y="4256496"/>
            <a:ext cx="3099105" cy="2308324"/>
          </a:xfrm>
          <a:prstGeom prst="rect">
            <a:avLst/>
          </a:prstGeom>
          <a:noFill/>
        </p:spPr>
        <p:txBody>
          <a:bodyPr wrap="square">
            <a:spAutoFit/>
          </a:bodyPr>
          <a:lstStyle/>
          <a:p>
            <a:endParaRPr lang="en-GB" dirty="0">
              <a:solidFill>
                <a:srgbClr val="000000"/>
              </a:solidFill>
              <a:latin typeface="Helvetica Neue" panose="02000503000000020004" pitchFamily="2" charset="0"/>
            </a:endParaRPr>
          </a:p>
          <a:p>
            <a:r>
              <a:rPr lang="en-GB" dirty="0">
                <a:solidFill>
                  <a:srgbClr val="000000"/>
                </a:solidFill>
                <a:latin typeface="Helvetica Neue" panose="02000503000000020004" pitchFamily="2" charset="0"/>
              </a:rPr>
              <a:t>Pliny, </a:t>
            </a:r>
            <a:r>
              <a:rPr lang="en-GB" i="1" dirty="0">
                <a:solidFill>
                  <a:srgbClr val="000000"/>
                </a:solidFill>
                <a:latin typeface="Helvetica Neue" panose="02000503000000020004" pitchFamily="2" charset="0"/>
              </a:rPr>
              <a:t>Natural History </a:t>
            </a:r>
            <a:r>
              <a:rPr lang="en-GB" dirty="0">
                <a:solidFill>
                  <a:srgbClr val="000000"/>
                </a:solidFill>
                <a:latin typeface="Helvetica Neue" panose="02000503000000020004" pitchFamily="2" charset="0"/>
              </a:rPr>
              <a:t>15.137 (29 BC): ‘And later, when the emperor celebrated a triumph he carried laurel from this grove in his hand and wore a wreath of it on his head’.</a:t>
            </a:r>
            <a:endParaRPr lang="en-US" dirty="0"/>
          </a:p>
        </p:txBody>
      </p:sp>
    </p:spTree>
    <p:extLst>
      <p:ext uri="{BB962C8B-B14F-4D97-AF65-F5344CB8AC3E}">
        <p14:creationId xmlns:p14="http://schemas.microsoft.com/office/powerpoint/2010/main" val="242697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EBBDB-C63D-8A00-52CA-C665072A185D}"/>
              </a:ext>
            </a:extLst>
          </p:cNvPr>
          <p:cNvSpPr>
            <a:spLocks noGrp="1"/>
          </p:cNvSpPr>
          <p:nvPr>
            <p:ph type="title"/>
          </p:nvPr>
        </p:nvSpPr>
        <p:spPr>
          <a:xfrm>
            <a:off x="838200" y="175937"/>
            <a:ext cx="10515600" cy="1325563"/>
          </a:xfrm>
        </p:spPr>
        <p:txBody>
          <a:bodyPr/>
          <a:lstStyle/>
          <a:p>
            <a:r>
              <a:rPr lang="en-US" dirty="0"/>
              <a:t>Portraiture as a statement of loyalty</a:t>
            </a:r>
          </a:p>
        </p:txBody>
      </p:sp>
      <p:pic>
        <p:nvPicPr>
          <p:cNvPr id="8194" name="Picture 2">
            <a:extLst>
              <a:ext uri="{FF2B5EF4-FFF2-40B4-BE49-F238E27FC236}">
                <a16:creationId xmlns:a16="http://schemas.microsoft.com/office/drawing/2014/main" id="{2FA5F839-41FA-9946-F357-C97943480E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523" t="16841" r="12886" b="13217"/>
          <a:stretch/>
        </p:blipFill>
        <p:spPr bwMode="auto">
          <a:xfrm>
            <a:off x="886325" y="1315452"/>
            <a:ext cx="3609473" cy="479658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6785A649-BB05-942C-3208-EB2D71AE95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591" b="9941"/>
          <a:stretch/>
        </p:blipFill>
        <p:spPr bwMode="auto">
          <a:xfrm>
            <a:off x="4447672" y="1315452"/>
            <a:ext cx="4744453" cy="50637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A15BF73-B935-4937-15C0-AF97DD4FFA63}"/>
              </a:ext>
            </a:extLst>
          </p:cNvPr>
          <p:cNvSpPr txBox="1"/>
          <p:nvPr/>
        </p:nvSpPr>
        <p:spPr>
          <a:xfrm>
            <a:off x="886325" y="6295422"/>
            <a:ext cx="9203606" cy="646331"/>
          </a:xfrm>
          <a:prstGeom prst="rect">
            <a:avLst/>
          </a:prstGeom>
          <a:noFill/>
        </p:spPr>
        <p:txBody>
          <a:bodyPr wrap="square">
            <a:spAutoFit/>
          </a:bodyPr>
          <a:lstStyle/>
          <a:p>
            <a:r>
              <a:rPr lang="en-US" dirty="0">
                <a:hlinkClick r:id="rId5"/>
              </a:rPr>
              <a:t>https://www.britishmuseum.org/collection/object/G_1923-0401-928?selectedImageId=1613358766</a:t>
            </a:r>
            <a:r>
              <a:rPr lang="en-US" dirty="0"/>
              <a:t> </a:t>
            </a:r>
          </a:p>
        </p:txBody>
      </p:sp>
      <p:sp>
        <p:nvSpPr>
          <p:cNvPr id="7" name="TextBox 6">
            <a:extLst>
              <a:ext uri="{FF2B5EF4-FFF2-40B4-BE49-F238E27FC236}">
                <a16:creationId xmlns:a16="http://schemas.microsoft.com/office/drawing/2014/main" id="{9AF432B5-CC3A-BCD5-3402-620D49916E5E}"/>
              </a:ext>
            </a:extLst>
          </p:cNvPr>
          <p:cNvSpPr txBox="1"/>
          <p:nvPr/>
        </p:nvSpPr>
        <p:spPr>
          <a:xfrm>
            <a:off x="8856451" y="1683112"/>
            <a:ext cx="2833023" cy="4801314"/>
          </a:xfrm>
          <a:prstGeom prst="rect">
            <a:avLst/>
          </a:prstGeom>
          <a:noFill/>
        </p:spPr>
        <p:txBody>
          <a:bodyPr wrap="square">
            <a:spAutoFit/>
          </a:bodyPr>
          <a:lstStyle/>
          <a:p>
            <a:r>
              <a:rPr lang="en-GB" b="0" i="0" u="none" strike="noStrike" dirty="0">
                <a:solidFill>
                  <a:srgbClr val="000000"/>
                </a:solidFill>
                <a:effectLst/>
                <a:latin typeface="Helvetica Neue" panose="02000503000000020004" pitchFamily="2" charset="0"/>
              </a:rPr>
              <a:t>Seal of glass paste imitating sard: with a bust of Octavian in intaglio: the head, in profile to the left, shows abundant hair falling on the brow in the style of Hellenistic royal portraits. Behind the fringe is a fillet tied at the nape of the neck.</a:t>
            </a:r>
          </a:p>
          <a:p>
            <a:r>
              <a:rPr lang="en-GB" b="0" i="0" u="none" strike="noStrike" dirty="0">
                <a:solidFill>
                  <a:srgbClr val="000000"/>
                </a:solidFill>
                <a:effectLst/>
                <a:latin typeface="Helvetica Neue" panose="02000503000000020004" pitchFamily="2" charset="0"/>
              </a:rPr>
              <a:t>Immediately below the bust is a Capricorn; balanced on its back is a theatrical mask and above that a cornucopia.</a:t>
            </a:r>
          </a:p>
          <a:p>
            <a:endParaRPr lang="en-GB" dirty="0">
              <a:solidFill>
                <a:srgbClr val="000000"/>
              </a:solidFill>
              <a:latin typeface="Helvetica Neue" panose="02000503000000020004" pitchFamily="2" charset="0"/>
            </a:endParaRPr>
          </a:p>
          <a:p>
            <a:r>
              <a:rPr lang="en-GB" dirty="0">
                <a:solidFill>
                  <a:srgbClr val="000000"/>
                </a:solidFill>
                <a:latin typeface="Helvetica Neue" panose="02000503000000020004" pitchFamily="2" charset="0"/>
              </a:rPr>
              <a:t>30s-20s BC, 1.4x1.1cm</a:t>
            </a:r>
            <a:endParaRPr lang="en-US" dirty="0"/>
          </a:p>
        </p:txBody>
      </p:sp>
    </p:spTree>
    <p:extLst>
      <p:ext uri="{BB962C8B-B14F-4D97-AF65-F5344CB8AC3E}">
        <p14:creationId xmlns:p14="http://schemas.microsoft.com/office/powerpoint/2010/main" val="3176807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94F06883-6391-1710-C154-E8FC946E68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4"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DDCA0E2-8F6D-FCF3-9772-93B538F72533}"/>
              </a:ext>
            </a:extLst>
          </p:cNvPr>
          <p:cNvSpPr txBox="1"/>
          <p:nvPr/>
        </p:nvSpPr>
        <p:spPr>
          <a:xfrm>
            <a:off x="6894785" y="669579"/>
            <a:ext cx="4566746" cy="2862322"/>
          </a:xfrm>
          <a:prstGeom prst="rect">
            <a:avLst/>
          </a:prstGeom>
          <a:noFill/>
        </p:spPr>
        <p:txBody>
          <a:bodyPr wrap="square">
            <a:spAutoFit/>
          </a:bodyPr>
          <a:lstStyle/>
          <a:p>
            <a:r>
              <a:rPr lang="en-GB" sz="2000" b="0" i="0" u="none" strike="noStrike" dirty="0">
                <a:solidFill>
                  <a:srgbClr val="000000"/>
                </a:solidFill>
                <a:effectLst/>
                <a:latin typeface="Helvetica Neue" panose="02000503000000020004" pitchFamily="2" charset="0"/>
              </a:rPr>
              <a:t>Cameo of deep blue glass paste, engraved with a laureate head of Augustus in profile; the rim is milled like that of a coin.</a:t>
            </a:r>
          </a:p>
          <a:p>
            <a:endParaRPr lang="en-GB" sz="2000" dirty="0">
              <a:solidFill>
                <a:srgbClr val="000000"/>
              </a:solidFill>
              <a:latin typeface="Helvetica Neue" panose="02000503000000020004" pitchFamily="2" charset="0"/>
            </a:endParaRPr>
          </a:p>
          <a:p>
            <a:r>
              <a:rPr lang="en-GB" sz="2000" b="0" i="0" u="none" strike="noStrike" dirty="0">
                <a:solidFill>
                  <a:srgbClr val="000000"/>
                </a:solidFill>
                <a:effectLst/>
                <a:latin typeface="Helvetica Neue" panose="02000503000000020004" pitchFamily="2" charset="0"/>
              </a:rPr>
              <a:t>British Museum Asset No. 1865,1214.90</a:t>
            </a:r>
          </a:p>
          <a:p>
            <a:endParaRPr lang="en-GB" sz="2000" dirty="0">
              <a:solidFill>
                <a:srgbClr val="000000"/>
              </a:solidFill>
              <a:latin typeface="Helvetica Neue" panose="02000503000000020004" pitchFamily="2" charset="0"/>
            </a:endParaRPr>
          </a:p>
          <a:p>
            <a:r>
              <a:rPr lang="en-GB" sz="2000" dirty="0">
                <a:solidFill>
                  <a:srgbClr val="000000"/>
                </a:solidFill>
                <a:latin typeface="Helvetica Neue" panose="02000503000000020004" pitchFamily="2" charset="0"/>
              </a:rPr>
              <a:t>First century AD</a:t>
            </a:r>
            <a:endParaRPr lang="en-US" sz="2000" dirty="0"/>
          </a:p>
        </p:txBody>
      </p:sp>
      <p:sp>
        <p:nvSpPr>
          <p:cNvPr id="7" name="TextBox 6">
            <a:extLst>
              <a:ext uri="{FF2B5EF4-FFF2-40B4-BE49-F238E27FC236}">
                <a16:creationId xmlns:a16="http://schemas.microsoft.com/office/drawing/2014/main" id="{DDDEB9A6-65D3-34CF-EA00-A8ADE26C8D75}"/>
              </a:ext>
            </a:extLst>
          </p:cNvPr>
          <p:cNvSpPr txBox="1"/>
          <p:nvPr/>
        </p:nvSpPr>
        <p:spPr>
          <a:xfrm>
            <a:off x="6132300" y="4933050"/>
            <a:ext cx="6096000" cy="1754326"/>
          </a:xfrm>
          <a:prstGeom prst="rect">
            <a:avLst/>
          </a:prstGeom>
          <a:noFill/>
        </p:spPr>
        <p:txBody>
          <a:bodyPr wrap="square">
            <a:spAutoFit/>
          </a:bodyPr>
          <a:lstStyle/>
          <a:p>
            <a:r>
              <a:rPr lang="en-GB" b="0" i="0" u="none" strike="noStrike" dirty="0">
                <a:solidFill>
                  <a:srgbClr val="000000"/>
                </a:solidFill>
                <a:effectLst/>
              </a:rPr>
              <a:t>In sealing letters-patent, rescripts, or epistles, he at first used the figure of a sphinx, afterwards the head of Alexander the Great and at last his own, engraved by the hand of Dioscorides; which practice was retained by the succeeding emperors. </a:t>
            </a:r>
          </a:p>
          <a:p>
            <a:pPr algn="r"/>
            <a:r>
              <a:rPr lang="en-GB" dirty="0">
                <a:solidFill>
                  <a:srgbClr val="000000"/>
                </a:solidFill>
              </a:rPr>
              <a:t>Suetonius, </a:t>
            </a:r>
            <a:r>
              <a:rPr lang="en-GB" i="1" dirty="0">
                <a:solidFill>
                  <a:srgbClr val="000000"/>
                </a:solidFill>
              </a:rPr>
              <a:t>Augustus </a:t>
            </a:r>
            <a:r>
              <a:rPr lang="en-GB" dirty="0">
                <a:solidFill>
                  <a:srgbClr val="000000"/>
                </a:solidFill>
              </a:rPr>
              <a:t>50</a:t>
            </a:r>
            <a:endParaRPr lang="en-US" dirty="0"/>
          </a:p>
        </p:txBody>
      </p:sp>
    </p:spTree>
    <p:extLst>
      <p:ext uri="{BB962C8B-B14F-4D97-AF65-F5344CB8AC3E}">
        <p14:creationId xmlns:p14="http://schemas.microsoft.com/office/powerpoint/2010/main" val="3929985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9AAB2-2794-5E9F-1521-1233D5DAE2D0}"/>
              </a:ext>
            </a:extLst>
          </p:cNvPr>
          <p:cNvSpPr>
            <a:spLocks noGrp="1"/>
          </p:cNvSpPr>
          <p:nvPr>
            <p:ph type="title"/>
          </p:nvPr>
        </p:nvSpPr>
        <p:spPr/>
        <p:txBody>
          <a:bodyPr/>
          <a:lstStyle/>
          <a:p>
            <a:r>
              <a:rPr lang="en-US" dirty="0"/>
              <a:t>Carnelian intaglio 2 BC – AD 4</a:t>
            </a:r>
          </a:p>
        </p:txBody>
      </p:sp>
      <p:pic>
        <p:nvPicPr>
          <p:cNvPr id="4" name="Picture 3">
            <a:extLst>
              <a:ext uri="{FF2B5EF4-FFF2-40B4-BE49-F238E27FC236}">
                <a16:creationId xmlns:a16="http://schemas.microsoft.com/office/drawing/2014/main" id="{A5D3F468-D6AA-D103-9BF4-56BAED0D1B2D}"/>
              </a:ext>
            </a:extLst>
          </p:cNvPr>
          <p:cNvPicPr>
            <a:picLocks noChangeAspect="1"/>
          </p:cNvPicPr>
          <p:nvPr/>
        </p:nvPicPr>
        <p:blipFill>
          <a:blip r:embed="rId3"/>
          <a:stretch>
            <a:fillRect/>
          </a:stretch>
        </p:blipFill>
        <p:spPr>
          <a:xfrm>
            <a:off x="5498265" y="1331467"/>
            <a:ext cx="6693735" cy="5045529"/>
          </a:xfrm>
          <a:prstGeom prst="rect">
            <a:avLst/>
          </a:prstGeom>
        </p:spPr>
      </p:pic>
      <p:sp>
        <p:nvSpPr>
          <p:cNvPr id="5" name="TextBox 4">
            <a:extLst>
              <a:ext uri="{FF2B5EF4-FFF2-40B4-BE49-F238E27FC236}">
                <a16:creationId xmlns:a16="http://schemas.microsoft.com/office/drawing/2014/main" id="{3D222AE2-4938-E25A-B3EC-58AE831C47B1}"/>
              </a:ext>
            </a:extLst>
          </p:cNvPr>
          <p:cNvSpPr txBox="1"/>
          <p:nvPr/>
        </p:nvSpPr>
        <p:spPr>
          <a:xfrm>
            <a:off x="508000" y="2278743"/>
            <a:ext cx="5094514" cy="2308324"/>
          </a:xfrm>
          <a:prstGeom prst="rect">
            <a:avLst/>
          </a:prstGeom>
          <a:noFill/>
        </p:spPr>
        <p:txBody>
          <a:bodyPr wrap="square" rtlCol="0">
            <a:spAutoFit/>
          </a:bodyPr>
          <a:lstStyle/>
          <a:p>
            <a:pPr marL="285750" indent="-285750">
              <a:buFont typeface="Arial" panose="020B0604020202020204" pitchFamily="34" charset="0"/>
              <a:buChar char="•"/>
            </a:pPr>
            <a:r>
              <a:rPr lang="en-US" dirty="0"/>
              <a:t>1.2cm</a:t>
            </a:r>
          </a:p>
          <a:p>
            <a:pPr marL="285750" indent="-285750">
              <a:buFont typeface="Arial" panose="020B0604020202020204" pitchFamily="34" charset="0"/>
              <a:buChar char="•"/>
            </a:pPr>
            <a:r>
              <a:rPr lang="en-US" dirty="0"/>
              <a:t>Gaius and Lucius Caesar (CL CAE) with shields, spears, lituus and </a:t>
            </a:r>
            <a:r>
              <a:rPr lang="en-US" dirty="0" err="1"/>
              <a:t>simpulum</a:t>
            </a:r>
            <a:r>
              <a:rPr lang="en-US" dirty="0"/>
              <a:t>.</a:t>
            </a:r>
          </a:p>
          <a:p>
            <a:pPr marL="285750" indent="-285750">
              <a:buFont typeface="Arial" panose="020B0604020202020204" pitchFamily="34" charset="0"/>
              <a:buChar char="•"/>
            </a:pPr>
            <a:r>
              <a:rPr lang="en-US" dirty="0"/>
              <a:t>Now in Florence, Museo </a:t>
            </a:r>
            <a:r>
              <a:rPr lang="en-US" dirty="0" err="1"/>
              <a:t>Archeologico</a:t>
            </a:r>
            <a:r>
              <a:rPr lang="en-US" dirty="0"/>
              <a:t> Nazionale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Portraits of Gaius and Lucius also appear in other forms on </a:t>
            </a:r>
            <a:r>
              <a:rPr lang="en-US" dirty="0" err="1"/>
              <a:t>glyptics</a:t>
            </a:r>
            <a:endParaRPr lang="en-US" dirty="0"/>
          </a:p>
        </p:txBody>
      </p:sp>
      <p:sp>
        <p:nvSpPr>
          <p:cNvPr id="7" name="TextBox 6">
            <a:extLst>
              <a:ext uri="{FF2B5EF4-FFF2-40B4-BE49-F238E27FC236}">
                <a16:creationId xmlns:a16="http://schemas.microsoft.com/office/drawing/2014/main" id="{EBF4F378-730C-2B56-4C3F-CB26B14BA9F3}"/>
              </a:ext>
            </a:extLst>
          </p:cNvPr>
          <p:cNvSpPr txBox="1"/>
          <p:nvPr/>
        </p:nvSpPr>
        <p:spPr>
          <a:xfrm>
            <a:off x="6656832" y="6053830"/>
            <a:ext cx="6096000" cy="646331"/>
          </a:xfrm>
          <a:prstGeom prst="rect">
            <a:avLst/>
          </a:prstGeom>
          <a:noFill/>
        </p:spPr>
        <p:txBody>
          <a:bodyPr wrap="square">
            <a:spAutoFit/>
          </a:bodyPr>
          <a:lstStyle/>
          <a:p>
            <a:r>
              <a:rPr lang="en-GB" dirty="0" err="1">
                <a:effectLst/>
                <a:latin typeface="Helvetica Neue" panose="02000503000000020004" pitchFamily="2" charset="0"/>
              </a:rPr>
              <a:t>Zweierlein</a:t>
            </a:r>
            <a:r>
              <a:rPr lang="en-GB" dirty="0">
                <a:effectLst/>
                <a:latin typeface="Helvetica Neue" panose="02000503000000020004" pitchFamily="2" charset="0"/>
              </a:rPr>
              <a:t>-Diehl, E. (2007). </a:t>
            </a:r>
            <a:r>
              <a:rPr lang="en-GB" i="1" dirty="0" err="1">
                <a:effectLst/>
                <a:latin typeface="Helvetica Neue" panose="02000503000000020004" pitchFamily="2" charset="0"/>
              </a:rPr>
              <a:t>Antike</a:t>
            </a:r>
            <a:r>
              <a:rPr lang="en-GB" i="1" dirty="0">
                <a:effectLst/>
                <a:latin typeface="Helvetica Neue" panose="02000503000000020004" pitchFamily="2" charset="0"/>
              </a:rPr>
              <a:t> </a:t>
            </a:r>
            <a:r>
              <a:rPr lang="en-GB" i="1" dirty="0" err="1">
                <a:effectLst/>
                <a:latin typeface="Helvetica Neue" panose="02000503000000020004" pitchFamily="2" charset="0"/>
              </a:rPr>
              <a:t>Gemmen</a:t>
            </a:r>
            <a:r>
              <a:rPr lang="en-GB" i="1" dirty="0">
                <a:effectLst/>
                <a:latin typeface="Helvetica Neue" panose="02000503000000020004" pitchFamily="2" charset="0"/>
              </a:rPr>
              <a:t> und </a:t>
            </a:r>
            <a:r>
              <a:rPr lang="en-GB" i="1" dirty="0" err="1">
                <a:effectLst/>
                <a:latin typeface="Helvetica Neue" panose="02000503000000020004" pitchFamily="2" charset="0"/>
              </a:rPr>
              <a:t>ihr</a:t>
            </a:r>
            <a:r>
              <a:rPr lang="en-GB" i="1" dirty="0">
                <a:effectLst/>
                <a:latin typeface="Helvetica Neue" panose="02000503000000020004" pitchFamily="2" charset="0"/>
              </a:rPr>
              <a:t> Nachleben</a:t>
            </a:r>
            <a:r>
              <a:rPr lang="en-GB" dirty="0">
                <a:effectLst/>
                <a:latin typeface="Helvetica Neue" panose="02000503000000020004" pitchFamily="2" charset="0"/>
              </a:rPr>
              <a:t>. Berlin, Walter de Gruyter.</a:t>
            </a:r>
          </a:p>
        </p:txBody>
      </p:sp>
    </p:spTree>
    <p:extLst>
      <p:ext uri="{BB962C8B-B14F-4D97-AF65-F5344CB8AC3E}">
        <p14:creationId xmlns:p14="http://schemas.microsoft.com/office/powerpoint/2010/main" val="38080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9994"/>
            <a:ext cx="10515600" cy="1325563"/>
          </a:xfrm>
        </p:spPr>
        <p:txBody>
          <a:bodyPr/>
          <a:lstStyle/>
          <a:p>
            <a:r>
              <a:rPr lang="en-US" b="1" dirty="0"/>
              <a:t>RIC 1</a:t>
            </a:r>
            <a:r>
              <a:rPr lang="en-US" b="1" baseline="30000" dirty="0"/>
              <a:t>2</a:t>
            </a:r>
            <a:r>
              <a:rPr lang="en-US" b="1" dirty="0"/>
              <a:t> 206</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075" y="1088658"/>
            <a:ext cx="4133635" cy="3966406"/>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422" y="1119531"/>
            <a:ext cx="3693577" cy="3823655"/>
          </a:xfrm>
          <a:prstGeom prst="rect">
            <a:avLst/>
          </a:prstGeom>
        </p:spPr>
      </p:pic>
      <p:sp>
        <p:nvSpPr>
          <p:cNvPr id="6" name="TextBox 5"/>
          <p:cNvSpPr txBox="1"/>
          <p:nvPr/>
        </p:nvSpPr>
        <p:spPr>
          <a:xfrm>
            <a:off x="532075" y="5330104"/>
            <a:ext cx="11636188" cy="1446550"/>
          </a:xfrm>
          <a:prstGeom prst="rect">
            <a:avLst/>
          </a:prstGeom>
          <a:noFill/>
        </p:spPr>
        <p:txBody>
          <a:bodyPr wrap="square" rtlCol="0">
            <a:spAutoFit/>
          </a:bodyPr>
          <a:lstStyle/>
          <a:p>
            <a:r>
              <a:rPr lang="en-US" sz="2200" dirty="0" err="1"/>
              <a:t>Aureus</a:t>
            </a:r>
            <a:r>
              <a:rPr lang="en-US" sz="2200" dirty="0"/>
              <a:t>, mint of Rome, 2 BC – AD 4. Laureate head of Augustus, CAESAR AVGVSTVS DIVI F PATER PATRIAE /  Gaius and Lucius Caesar standing, each, togate, resting hand on shield and spear, </a:t>
            </a:r>
            <a:r>
              <a:rPr lang="en-US" sz="2200" dirty="0" err="1"/>
              <a:t>simpulum</a:t>
            </a:r>
            <a:r>
              <a:rPr lang="en-US" sz="2200" dirty="0"/>
              <a:t> (=pontifex), right, and </a:t>
            </a:r>
            <a:r>
              <a:rPr lang="en-US" sz="2200" dirty="0" err="1"/>
              <a:t>lituus</a:t>
            </a:r>
            <a:r>
              <a:rPr lang="en-US" sz="2200" dirty="0"/>
              <a:t> (= augur), left, flanking, left and right respectively, C L CAESARES AVGVSTI F COS DESIG PRINC IVVENT.</a:t>
            </a:r>
          </a:p>
        </p:txBody>
      </p:sp>
      <p:sp>
        <p:nvSpPr>
          <p:cNvPr id="7" name="TextBox 6"/>
          <p:cNvSpPr txBox="1"/>
          <p:nvPr/>
        </p:nvSpPr>
        <p:spPr>
          <a:xfrm>
            <a:off x="7820498" y="351954"/>
            <a:ext cx="4446495" cy="461665"/>
          </a:xfrm>
          <a:prstGeom prst="rect">
            <a:avLst/>
          </a:prstGeom>
          <a:noFill/>
        </p:spPr>
        <p:txBody>
          <a:bodyPr wrap="square" rtlCol="0">
            <a:spAutoFit/>
          </a:bodyPr>
          <a:lstStyle/>
          <a:p>
            <a:r>
              <a:rPr lang="en-US" sz="2400" i="1" dirty="0"/>
              <a:t>Res Gestae Divi Augustus</a:t>
            </a:r>
            <a:r>
              <a:rPr lang="en-US" sz="2400" dirty="0"/>
              <a:t> 14.1</a:t>
            </a:r>
          </a:p>
        </p:txBody>
      </p:sp>
      <p:sp>
        <p:nvSpPr>
          <p:cNvPr id="8" name="TextBox 7">
            <a:extLst>
              <a:ext uri="{FF2B5EF4-FFF2-40B4-BE49-F238E27FC236}">
                <a16:creationId xmlns:a16="http://schemas.microsoft.com/office/drawing/2014/main" id="{16164FAA-5D8F-B3BD-5B0C-C29F1647B7AB}"/>
              </a:ext>
            </a:extLst>
          </p:cNvPr>
          <p:cNvSpPr txBox="1"/>
          <p:nvPr/>
        </p:nvSpPr>
        <p:spPr>
          <a:xfrm>
            <a:off x="9062169" y="979512"/>
            <a:ext cx="2748227" cy="2862322"/>
          </a:xfrm>
          <a:prstGeom prst="rect">
            <a:avLst/>
          </a:prstGeom>
          <a:noFill/>
        </p:spPr>
        <p:txBody>
          <a:bodyPr wrap="square">
            <a:spAutoFit/>
          </a:bodyPr>
          <a:lstStyle/>
          <a:p>
            <a:r>
              <a:rPr lang="en-US" baseline="0" dirty="0"/>
              <a:t>the Roman equestrians hailed Gaius and Lucius “as leader of the youth, and </a:t>
            </a:r>
            <a:r>
              <a:rPr lang="en-US" baseline="0" dirty="0" err="1"/>
              <a:t>honoured</a:t>
            </a:r>
            <a:r>
              <a:rPr lang="en-US" baseline="0" dirty="0"/>
              <a:t> them with silver shields and spears”</a:t>
            </a:r>
          </a:p>
          <a:p>
            <a:endParaRPr lang="en-US" baseline="0" dirty="0"/>
          </a:p>
          <a:p>
            <a:r>
              <a:rPr lang="en-US" baseline="0" dirty="0" err="1"/>
              <a:t>Simpulum</a:t>
            </a:r>
            <a:r>
              <a:rPr lang="en-US" baseline="0" dirty="0"/>
              <a:t> – Gaius’ position as pontifex</a:t>
            </a:r>
          </a:p>
          <a:p>
            <a:r>
              <a:rPr lang="en-US" dirty="0" err="1"/>
              <a:t>Lituus</a:t>
            </a:r>
            <a:r>
              <a:rPr lang="en-US" dirty="0"/>
              <a:t> – Lucius’ position as augur</a:t>
            </a:r>
            <a:endParaRPr lang="en-US" baseline="0" dirty="0"/>
          </a:p>
        </p:txBody>
      </p:sp>
      <p:sp>
        <p:nvSpPr>
          <p:cNvPr id="9" name="TextBox 8">
            <a:extLst>
              <a:ext uri="{FF2B5EF4-FFF2-40B4-BE49-F238E27FC236}">
                <a16:creationId xmlns:a16="http://schemas.microsoft.com/office/drawing/2014/main" id="{E3542364-04DE-55E5-BF2B-647277E1DF20}"/>
              </a:ext>
            </a:extLst>
          </p:cNvPr>
          <p:cNvSpPr txBox="1"/>
          <p:nvPr/>
        </p:nvSpPr>
        <p:spPr>
          <a:xfrm>
            <a:off x="8632999" y="4131734"/>
            <a:ext cx="3693577" cy="923330"/>
          </a:xfrm>
          <a:prstGeom prst="rect">
            <a:avLst/>
          </a:prstGeom>
          <a:noFill/>
        </p:spPr>
        <p:txBody>
          <a:bodyPr wrap="square">
            <a:spAutoFit/>
          </a:bodyPr>
          <a:lstStyle/>
          <a:p>
            <a:r>
              <a:rPr lang="en-US" sz="1800" b="1" dirty="0"/>
              <a:t>8 BC – AD</a:t>
            </a:r>
            <a:r>
              <a:rPr lang="en-US" sz="1800" b="1" baseline="0" dirty="0"/>
              <a:t> 13 – ONLY aurei and denarii produced were of this type.</a:t>
            </a:r>
          </a:p>
        </p:txBody>
      </p:sp>
    </p:spTree>
    <p:extLst>
      <p:ext uri="{BB962C8B-B14F-4D97-AF65-F5344CB8AC3E}">
        <p14:creationId xmlns:p14="http://schemas.microsoft.com/office/powerpoint/2010/main" val="1162781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B127-D315-D123-58DD-433565B1C352}"/>
              </a:ext>
            </a:extLst>
          </p:cNvPr>
          <p:cNvSpPr>
            <a:spLocks noGrp="1"/>
          </p:cNvSpPr>
          <p:nvPr>
            <p:ph type="title"/>
          </p:nvPr>
        </p:nvSpPr>
        <p:spPr>
          <a:xfrm>
            <a:off x="548092" y="69383"/>
            <a:ext cx="11095816" cy="1325563"/>
          </a:xfrm>
        </p:spPr>
        <p:txBody>
          <a:bodyPr>
            <a:normAutofit/>
          </a:bodyPr>
          <a:lstStyle/>
          <a:p>
            <a:r>
              <a:rPr lang="en-US" sz="3600" dirty="0"/>
              <a:t>Where is Livia on Roman imperial coinage under Augustus?</a:t>
            </a:r>
          </a:p>
        </p:txBody>
      </p:sp>
      <p:pic>
        <p:nvPicPr>
          <p:cNvPr id="5" name="Picture 4">
            <a:extLst>
              <a:ext uri="{FF2B5EF4-FFF2-40B4-BE49-F238E27FC236}">
                <a16:creationId xmlns:a16="http://schemas.microsoft.com/office/drawing/2014/main" id="{ECCB07BF-DE51-86F1-4253-DD6E4CE997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7117" y="1556531"/>
            <a:ext cx="2453573" cy="2377934"/>
          </a:xfrm>
          <a:prstGeom prst="rect">
            <a:avLst/>
          </a:prstGeom>
        </p:spPr>
      </p:pic>
      <p:pic>
        <p:nvPicPr>
          <p:cNvPr id="6" name="Picture 5">
            <a:extLst>
              <a:ext uri="{FF2B5EF4-FFF2-40B4-BE49-F238E27FC236}">
                <a16:creationId xmlns:a16="http://schemas.microsoft.com/office/drawing/2014/main" id="{B8711702-8EF5-52F3-2488-6AD3B3CFBE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80288" y="1556531"/>
            <a:ext cx="2323132" cy="2364699"/>
          </a:xfrm>
          <a:prstGeom prst="rect">
            <a:avLst/>
          </a:prstGeom>
        </p:spPr>
      </p:pic>
      <p:sp>
        <p:nvSpPr>
          <p:cNvPr id="7" name="TextBox 6">
            <a:extLst>
              <a:ext uri="{FF2B5EF4-FFF2-40B4-BE49-F238E27FC236}">
                <a16:creationId xmlns:a16="http://schemas.microsoft.com/office/drawing/2014/main" id="{A5E07D7C-60C6-339D-02E9-322DA0F5AD32}"/>
              </a:ext>
            </a:extLst>
          </p:cNvPr>
          <p:cNvSpPr txBox="1"/>
          <p:nvPr/>
        </p:nvSpPr>
        <p:spPr>
          <a:xfrm>
            <a:off x="5663018" y="1690688"/>
            <a:ext cx="6270999" cy="2554545"/>
          </a:xfrm>
          <a:prstGeom prst="rect">
            <a:avLst/>
          </a:prstGeom>
          <a:noFill/>
        </p:spPr>
        <p:txBody>
          <a:bodyPr wrap="square" rtlCol="0">
            <a:spAutoFit/>
          </a:bodyPr>
          <a:lstStyle/>
          <a:p>
            <a:r>
              <a:rPr lang="en-US" sz="1600" dirty="0"/>
              <a:t>Gold Aureus, RIC 1</a:t>
            </a:r>
            <a:r>
              <a:rPr lang="en-US" sz="1600" baseline="30000" dirty="0"/>
              <a:t>2</a:t>
            </a:r>
            <a:r>
              <a:rPr lang="en-US" sz="1600" dirty="0"/>
              <a:t> Augustus 219, AD 13-14</a:t>
            </a:r>
          </a:p>
          <a:p>
            <a:endParaRPr lang="en-US" sz="1600" dirty="0"/>
          </a:p>
          <a:p>
            <a:r>
              <a:rPr lang="en-US" sz="1600" dirty="0"/>
              <a:t>Laureate head of Augustus, </a:t>
            </a:r>
            <a:r>
              <a:rPr lang="en-GB" sz="1600" b="0" i="0" u="none" strike="noStrike" dirty="0">
                <a:solidFill>
                  <a:srgbClr val="333333"/>
                </a:solidFill>
                <a:effectLst/>
                <a:highlight>
                  <a:srgbClr val="FFFFFF"/>
                </a:highlight>
                <a:latin typeface="Helvetica Neue" panose="02000503000000020004" pitchFamily="2" charset="0"/>
              </a:rPr>
              <a:t>CAESAR AVGVSTVS DIVI F PATER PATRIAE</a:t>
            </a:r>
          </a:p>
          <a:p>
            <a:endParaRPr lang="en-GB" sz="1600" dirty="0">
              <a:solidFill>
                <a:srgbClr val="333333"/>
              </a:solidFill>
              <a:highlight>
                <a:srgbClr val="FFFFFF"/>
              </a:highlight>
              <a:latin typeface="Helvetica Neue" panose="02000503000000020004" pitchFamily="2" charset="0"/>
            </a:endParaRPr>
          </a:p>
          <a:p>
            <a:r>
              <a:rPr lang="en-GB" sz="1600" b="0" i="0" u="none" strike="noStrike" dirty="0">
                <a:solidFill>
                  <a:srgbClr val="333333"/>
                </a:solidFill>
                <a:effectLst/>
                <a:highlight>
                  <a:srgbClr val="FFFFFF"/>
                </a:highlight>
                <a:latin typeface="Helvetica Neue" panose="02000503000000020004" pitchFamily="2" charset="0"/>
              </a:rPr>
              <a:t>Female figure,, draped, seated right, holding branch in left hand and leaning right on sceptre, PONTIF MAXIM</a:t>
            </a:r>
          </a:p>
          <a:p>
            <a:r>
              <a:rPr lang="en-GB" sz="1600" dirty="0">
                <a:solidFill>
                  <a:srgbClr val="333333"/>
                </a:solidFill>
                <a:highlight>
                  <a:srgbClr val="FFFFFF"/>
                </a:highlight>
                <a:latin typeface="Helvetica Neue" panose="02000503000000020004" pitchFamily="2" charset="0"/>
              </a:rPr>
              <a:t>Image courtesy of the </a:t>
            </a:r>
            <a:r>
              <a:rPr lang="en-GB" sz="1600" dirty="0" err="1">
                <a:solidFill>
                  <a:srgbClr val="333333"/>
                </a:solidFill>
                <a:highlight>
                  <a:srgbClr val="FFFFFF"/>
                </a:highlight>
                <a:latin typeface="Helvetica Neue" panose="02000503000000020004" pitchFamily="2" charset="0"/>
              </a:rPr>
              <a:t>BnF</a:t>
            </a:r>
            <a:endParaRPr lang="en-GB" sz="1600" dirty="0">
              <a:solidFill>
                <a:srgbClr val="333333"/>
              </a:solidFill>
              <a:highlight>
                <a:srgbClr val="FFFFFF"/>
              </a:highlight>
              <a:latin typeface="Helvetica Neue" panose="02000503000000020004" pitchFamily="2" charset="0"/>
            </a:endParaRPr>
          </a:p>
          <a:p>
            <a:r>
              <a:rPr lang="en-US" sz="1600" dirty="0">
                <a:hlinkClick r:id="rId5"/>
              </a:rPr>
              <a:t>https://numismatics.org/ocre/id/ric.1(2).aug.219</a:t>
            </a:r>
            <a:endParaRPr lang="en-GB" sz="1600" dirty="0">
              <a:solidFill>
                <a:srgbClr val="333333"/>
              </a:solidFill>
              <a:highlight>
                <a:srgbClr val="FFFFFF"/>
              </a:highlight>
              <a:latin typeface="Helvetica Neue" panose="02000503000000020004" pitchFamily="2" charset="0"/>
            </a:endParaRPr>
          </a:p>
          <a:p>
            <a:endParaRPr lang="en-US" sz="1600" dirty="0"/>
          </a:p>
        </p:txBody>
      </p:sp>
      <p:pic>
        <p:nvPicPr>
          <p:cNvPr id="8" name="Picture 7">
            <a:extLst>
              <a:ext uri="{FF2B5EF4-FFF2-40B4-BE49-F238E27FC236}">
                <a16:creationId xmlns:a16="http://schemas.microsoft.com/office/drawing/2014/main" id="{C5157E25-1FB4-8E97-BEAD-0878177449B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7117" y="4180445"/>
            <a:ext cx="2453573" cy="2441889"/>
          </a:xfrm>
          <a:prstGeom prst="rect">
            <a:avLst/>
          </a:prstGeom>
        </p:spPr>
      </p:pic>
      <p:pic>
        <p:nvPicPr>
          <p:cNvPr id="9" name="Picture 8">
            <a:extLst>
              <a:ext uri="{FF2B5EF4-FFF2-40B4-BE49-F238E27FC236}">
                <a16:creationId xmlns:a16="http://schemas.microsoft.com/office/drawing/2014/main" id="{05DA8434-01C1-CE61-47E2-A5FD5F717C6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20690" y="4195109"/>
            <a:ext cx="2421244" cy="2427009"/>
          </a:xfrm>
          <a:prstGeom prst="rect">
            <a:avLst/>
          </a:prstGeom>
        </p:spPr>
      </p:pic>
      <p:sp>
        <p:nvSpPr>
          <p:cNvPr id="10" name="TextBox 9">
            <a:extLst>
              <a:ext uri="{FF2B5EF4-FFF2-40B4-BE49-F238E27FC236}">
                <a16:creationId xmlns:a16="http://schemas.microsoft.com/office/drawing/2014/main" id="{555AC471-F44D-3130-6B97-241261AFB5EA}"/>
              </a:ext>
            </a:extLst>
          </p:cNvPr>
          <p:cNvSpPr txBox="1"/>
          <p:nvPr/>
        </p:nvSpPr>
        <p:spPr>
          <a:xfrm>
            <a:off x="5663017" y="4406818"/>
            <a:ext cx="6270999" cy="2308324"/>
          </a:xfrm>
          <a:prstGeom prst="rect">
            <a:avLst/>
          </a:prstGeom>
          <a:noFill/>
        </p:spPr>
        <p:txBody>
          <a:bodyPr wrap="square" rtlCol="0">
            <a:spAutoFit/>
          </a:bodyPr>
          <a:lstStyle/>
          <a:p>
            <a:r>
              <a:rPr lang="en-US" sz="1600" dirty="0"/>
              <a:t>Bronze dupondius, RIC 1</a:t>
            </a:r>
            <a:r>
              <a:rPr lang="en-US" sz="1600" baseline="30000" dirty="0"/>
              <a:t>2</a:t>
            </a:r>
            <a:r>
              <a:rPr lang="en-US" sz="1600" dirty="0"/>
              <a:t> Claudius 101, AD 41-50</a:t>
            </a:r>
          </a:p>
          <a:p>
            <a:endParaRPr lang="en-US" sz="1600" dirty="0"/>
          </a:p>
          <a:p>
            <a:r>
              <a:rPr lang="en-US" sz="1600" dirty="0"/>
              <a:t>Radiate head of Augustus,</a:t>
            </a:r>
            <a:r>
              <a:rPr lang="en-GB" sz="1600" b="1" i="0" u="none" strike="noStrike" dirty="0">
                <a:solidFill>
                  <a:srgbClr val="333333"/>
                </a:solidFill>
                <a:effectLst/>
                <a:latin typeface="Helvetica Neue" panose="02000503000000020004" pitchFamily="2" charset="0"/>
              </a:rPr>
              <a:t>  </a:t>
            </a:r>
            <a:r>
              <a:rPr lang="en-GB" sz="1600" b="0" i="0" u="none" strike="noStrike" dirty="0">
                <a:solidFill>
                  <a:srgbClr val="333333"/>
                </a:solidFill>
                <a:effectLst/>
                <a:highlight>
                  <a:srgbClr val="FFFFFF"/>
                </a:highlight>
                <a:latin typeface="Helvetica Neue" panose="02000503000000020004" pitchFamily="2" charset="0"/>
              </a:rPr>
              <a:t>DIVVS AVGVSTVS S C</a:t>
            </a:r>
          </a:p>
          <a:p>
            <a:endParaRPr lang="en-GB" sz="1600" dirty="0">
              <a:solidFill>
                <a:srgbClr val="333333"/>
              </a:solidFill>
              <a:highlight>
                <a:srgbClr val="FFFFFF"/>
              </a:highlight>
              <a:latin typeface="Helvetica Neue" panose="02000503000000020004" pitchFamily="2" charset="0"/>
            </a:endParaRPr>
          </a:p>
          <a:p>
            <a:r>
              <a:rPr lang="en-GB" sz="1600" b="0" i="0" u="none" strike="noStrike" dirty="0">
                <a:solidFill>
                  <a:srgbClr val="333333"/>
                </a:solidFill>
                <a:effectLst/>
                <a:highlight>
                  <a:srgbClr val="FFFFFF"/>
                </a:highlight>
                <a:latin typeface="Helvetica Neue" panose="02000503000000020004" pitchFamily="2" charset="0"/>
              </a:rPr>
              <a:t>Livia, draped, wearing a wreath of corn-ears, seated left on an ornamented throne, holding corn-ears in right hand and long torch in left, DIVA AVGVSTA</a:t>
            </a:r>
          </a:p>
          <a:p>
            <a:r>
              <a:rPr lang="en-GB" sz="1600" dirty="0">
                <a:solidFill>
                  <a:srgbClr val="333333"/>
                </a:solidFill>
                <a:highlight>
                  <a:srgbClr val="FFFFFF"/>
                </a:highlight>
                <a:latin typeface="Helvetica Neue" panose="02000503000000020004" pitchFamily="2" charset="0"/>
              </a:rPr>
              <a:t>Image courtesy of the </a:t>
            </a:r>
            <a:r>
              <a:rPr lang="en-GB" sz="1600" dirty="0" err="1">
                <a:solidFill>
                  <a:srgbClr val="333333"/>
                </a:solidFill>
                <a:highlight>
                  <a:srgbClr val="FFFFFF"/>
                </a:highlight>
                <a:latin typeface="Helvetica Neue" panose="02000503000000020004" pitchFamily="2" charset="0"/>
              </a:rPr>
              <a:t>BnF</a:t>
            </a:r>
            <a:endParaRPr lang="en-GB" sz="1600" dirty="0">
              <a:solidFill>
                <a:srgbClr val="333333"/>
              </a:solidFill>
              <a:highlight>
                <a:srgbClr val="FFFFFF"/>
              </a:highlight>
              <a:latin typeface="Helvetica Neue" panose="02000503000000020004" pitchFamily="2" charset="0"/>
            </a:endParaRPr>
          </a:p>
          <a:p>
            <a:r>
              <a:rPr lang="en-US" sz="1600" dirty="0">
                <a:hlinkClick r:id="rId8"/>
              </a:rPr>
              <a:t>https://numismatics.org/ocre/id/ric.1(2).cl.101</a:t>
            </a:r>
            <a:r>
              <a:rPr lang="en-US" sz="1600" dirty="0"/>
              <a:t> </a:t>
            </a:r>
          </a:p>
        </p:txBody>
      </p:sp>
    </p:spTree>
    <p:extLst>
      <p:ext uri="{BB962C8B-B14F-4D97-AF65-F5344CB8AC3E}">
        <p14:creationId xmlns:p14="http://schemas.microsoft.com/office/powerpoint/2010/main" val="3858620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2014</TotalTime>
  <Words>2575</Words>
  <Application>Microsoft Macintosh PowerPoint</Application>
  <PresentationFormat>Widescreen</PresentationFormat>
  <Paragraphs>200</Paragraphs>
  <Slides>27</Slides>
  <Notes>27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Aptos</vt:lpstr>
      <vt:lpstr>Aptos Display</vt:lpstr>
      <vt:lpstr>Arial</vt:lpstr>
      <vt:lpstr>Helvetica Neue</vt:lpstr>
      <vt:lpstr>Noto Sans</vt:lpstr>
      <vt:lpstr>noto_sansregular</vt:lpstr>
      <vt:lpstr>Palatino Linotype</vt:lpstr>
      <vt:lpstr>ReithSans</vt:lpstr>
      <vt:lpstr>Verdana</vt:lpstr>
      <vt:lpstr>Work Sans</vt:lpstr>
      <vt:lpstr>Office Theme</vt:lpstr>
      <vt:lpstr>Diversifying the Imperial Image</vt:lpstr>
      <vt:lpstr>Cameos, gems (incl. seals) and glass pastes</vt:lpstr>
      <vt:lpstr>PowerPoint Presentation</vt:lpstr>
      <vt:lpstr>PowerPoint Presentation</vt:lpstr>
      <vt:lpstr>Portraiture as a statement of loyalty</vt:lpstr>
      <vt:lpstr>PowerPoint Presentation</vt:lpstr>
      <vt:lpstr>Carnelian intaglio 2 BC – AD 4</vt:lpstr>
      <vt:lpstr>RIC 12 206</vt:lpstr>
      <vt:lpstr>Where is Livia on Roman imperial coinage under Augustus?</vt:lpstr>
      <vt:lpstr>Lead Tokens</vt:lpstr>
      <vt:lpstr>PowerPoint Presentation</vt:lpstr>
      <vt:lpstr>Provincial Coinage</vt:lpstr>
      <vt:lpstr>Roman Provincial Coinage</vt:lpstr>
      <vt:lpstr>The Big Problem of Small Change</vt:lpstr>
      <vt:lpstr>Local Culture in Ephesus</vt:lpstr>
      <vt:lpstr>RIC 12 476</vt:lpstr>
      <vt:lpstr>British Museum 1995,0401.1</vt:lpstr>
      <vt:lpstr>Livia and Julia aligned with local goddesses</vt:lpstr>
      <vt:lpstr>Tarracco, Hispania: Gaius and Lucius Caesar</vt:lpstr>
      <vt:lpstr>Tarracco, Hispania</vt:lpstr>
      <vt:lpstr>Bronze as of Nemausus (Nîmes)</vt:lpstr>
      <vt:lpstr>Athens.... pretending the Empire does not exist?</vt:lpstr>
      <vt:lpstr>What other additional sources or resources are useful in teaching the imperial image? </vt:lpstr>
      <vt:lpstr>PowerPoint Presentation</vt:lpstr>
      <vt:lpstr>PowerPoint Presentation</vt:lpstr>
      <vt:lpstr>PowerPoint Presentation</vt:lpstr>
      <vt:lpstr>Pella in Macedonia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Rowan, Clare</dc:creator>
  <cp:lastModifiedBy>Rowan, Clare</cp:lastModifiedBy>
  <cp:revision>140</cp:revision>
  <cp:lastPrinted>2025-02-26T10:54:18Z</cp:lastPrinted>
  <dcterms:created xsi:type="dcterms:W3CDTF">2025-02-17T10:22:46Z</dcterms:created>
  <dcterms:modified xsi:type="dcterms:W3CDTF">2025-02-26T15:38:03Z</dcterms:modified>
</cp:coreProperties>
</file>