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6"/>
  </p:notesMasterIdLst>
  <p:sldIdLst>
    <p:sldId id="256" r:id="rId2"/>
    <p:sldId id="259" r:id="rId3"/>
    <p:sldId id="260" r:id="rId4"/>
    <p:sldId id="261" r:id="rId5"/>
    <p:sldId id="263" r:id="rId6"/>
    <p:sldId id="406" r:id="rId7"/>
    <p:sldId id="408" r:id="rId8"/>
    <p:sldId id="468" r:id="rId9"/>
    <p:sldId id="410" r:id="rId10"/>
    <p:sldId id="469" r:id="rId11"/>
    <p:sldId id="460" r:id="rId12"/>
    <p:sldId id="522" r:id="rId13"/>
    <p:sldId id="441" r:id="rId14"/>
    <p:sldId id="641" r:id="rId15"/>
    <p:sldId id="452" r:id="rId16"/>
    <p:sldId id="511" r:id="rId17"/>
    <p:sldId id="497" r:id="rId18"/>
    <p:sldId id="642" r:id="rId19"/>
    <p:sldId id="509" r:id="rId20"/>
    <p:sldId id="488" r:id="rId21"/>
    <p:sldId id="489" r:id="rId22"/>
    <p:sldId id="491" r:id="rId23"/>
    <p:sldId id="494" r:id="rId24"/>
    <p:sldId id="501" r:id="rId25"/>
    <p:sldId id="523" r:id="rId26"/>
    <p:sldId id="524" r:id="rId27"/>
    <p:sldId id="462" r:id="rId28"/>
    <p:sldId id="587" r:id="rId29"/>
    <p:sldId id="610" r:id="rId30"/>
    <p:sldId id="612" r:id="rId31"/>
    <p:sldId id="339" r:id="rId32"/>
    <p:sldId id="278" r:id="rId33"/>
    <p:sldId id="391" r:id="rId34"/>
    <p:sldId id="362" r:id="rId35"/>
    <p:sldId id="349" r:id="rId36"/>
    <p:sldId id="354" r:id="rId37"/>
    <p:sldId id="375" r:id="rId38"/>
    <p:sldId id="373" r:id="rId39"/>
    <p:sldId id="640" r:id="rId40"/>
    <p:sldId id="631" r:id="rId41"/>
    <p:sldId id="632" r:id="rId42"/>
    <p:sldId id="636" r:id="rId43"/>
    <p:sldId id="643" r:id="rId44"/>
    <p:sldId id="262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85"/>
    <p:restoredTop sz="94678"/>
  </p:normalViewPr>
  <p:slideViewPr>
    <p:cSldViewPr snapToGrid="0" snapToObjects="1">
      <p:cViewPr varScale="1">
        <p:scale>
          <a:sx n="72" d="100"/>
          <a:sy n="72" d="100"/>
        </p:scale>
        <p:origin x="216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6E993-63A8-104E-9D9E-282A27E86E40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8364D-88FE-BF43-9EC0-7512E1C7A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6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Slide Image Placeholder 1">
            <a:extLst>
              <a:ext uri="{FF2B5EF4-FFF2-40B4-BE49-F238E27FC236}">
                <a16:creationId xmlns:a16="http://schemas.microsoft.com/office/drawing/2014/main" id="{D9C83093-39B3-FC4B-B4F3-3D3E4716A0D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4" name="Notes Placeholder 2">
            <a:extLst>
              <a:ext uri="{FF2B5EF4-FFF2-40B4-BE49-F238E27FC236}">
                <a16:creationId xmlns:a16="http://schemas.microsoft.com/office/drawing/2014/main" id="{A668C429-8A3A-6A4B-B74F-6F88001D8E4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151555" name="Slide Number Placeholder 3">
            <a:extLst>
              <a:ext uri="{FF2B5EF4-FFF2-40B4-BE49-F238E27FC236}">
                <a16:creationId xmlns:a16="http://schemas.microsoft.com/office/drawing/2014/main" id="{4B2C80F1-EE3E-BE46-ACC9-43B3EF2B83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925AE3F-B97B-9743-9F1B-97938AE4480F}" type="slidenum">
              <a:rPr lang="en-US" altLang="en-US" sz="1200" smtClean="0"/>
              <a:pPr/>
              <a:t>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971109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Image Placeholder 1">
            <a:extLst>
              <a:ext uri="{FF2B5EF4-FFF2-40B4-BE49-F238E27FC236}">
                <a16:creationId xmlns:a16="http://schemas.microsoft.com/office/drawing/2014/main" id="{D0BAB434-DE68-F14E-8B6B-807E5063EC9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0" name="Notes Placeholder 2">
            <a:extLst>
              <a:ext uri="{FF2B5EF4-FFF2-40B4-BE49-F238E27FC236}">
                <a16:creationId xmlns:a16="http://schemas.microsoft.com/office/drawing/2014/main" id="{2B71114C-B544-4D42-8159-7705162D75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155651" name="Slide Number Placeholder 3">
            <a:extLst>
              <a:ext uri="{FF2B5EF4-FFF2-40B4-BE49-F238E27FC236}">
                <a16:creationId xmlns:a16="http://schemas.microsoft.com/office/drawing/2014/main" id="{5269916E-9FF1-E947-B10E-27762F6E6D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4026CA7-890E-3342-A902-19EB8BA103DE}" type="slidenum">
              <a:rPr lang="en-US" altLang="en-US" sz="1200" smtClean="0"/>
              <a:pPr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897608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Slide Image Placeholder 1">
            <a:extLst>
              <a:ext uri="{FF2B5EF4-FFF2-40B4-BE49-F238E27FC236}">
                <a16:creationId xmlns:a16="http://schemas.microsoft.com/office/drawing/2014/main" id="{1B2EA87D-9AAC-2040-9950-734779641B4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4866" name="Notes Placeholder 2">
            <a:extLst>
              <a:ext uri="{FF2B5EF4-FFF2-40B4-BE49-F238E27FC236}">
                <a16:creationId xmlns:a16="http://schemas.microsoft.com/office/drawing/2014/main" id="{252F104F-F295-3F43-B49A-66F2689EE2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164867" name="Slide Number Placeholder 3">
            <a:extLst>
              <a:ext uri="{FF2B5EF4-FFF2-40B4-BE49-F238E27FC236}">
                <a16:creationId xmlns:a16="http://schemas.microsoft.com/office/drawing/2014/main" id="{9E146087-93D3-4049-8678-B1B09DAF59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B22C68F-3802-D643-9B0D-3F260F25C87B}" type="slidenum">
              <a:rPr lang="en-US" altLang="en-US" sz="1200" smtClean="0"/>
              <a:pPr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730922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>
            <a:extLst>
              <a:ext uri="{FF2B5EF4-FFF2-40B4-BE49-F238E27FC236}">
                <a16:creationId xmlns:a16="http://schemas.microsoft.com/office/drawing/2014/main" id="{676DDFB0-C22B-FE41-97B1-03D2A0377A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8E8828D-60EF-AD40-9D45-0BC12CEE59FD}" type="slidenum">
              <a:rPr lang="en-US" altLang="en-US" sz="1200"/>
              <a:pPr/>
              <a:t>20</a:t>
            </a:fld>
            <a:endParaRPr lang="en-US" altLang="en-US" sz="1200"/>
          </a:p>
        </p:txBody>
      </p:sp>
      <p:sp>
        <p:nvSpPr>
          <p:cNvPr id="73730" name="Rectangle 2">
            <a:extLst>
              <a:ext uri="{FF2B5EF4-FFF2-40B4-BE49-F238E27FC236}">
                <a16:creationId xmlns:a16="http://schemas.microsoft.com/office/drawing/2014/main" id="{D830DE35-8A22-4049-AFE3-C459795902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3704BB63-2ED3-E548-B7F3-464F554B14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1948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>
            <a:extLst>
              <a:ext uri="{FF2B5EF4-FFF2-40B4-BE49-F238E27FC236}">
                <a16:creationId xmlns:a16="http://schemas.microsoft.com/office/drawing/2014/main" id="{491388F2-0811-1C40-A07C-999BAA7E3D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CF757B9-EC90-5344-934D-4513AAACCD46}" type="slidenum">
              <a:rPr lang="en-US" altLang="en-US" sz="1200"/>
              <a:pPr/>
              <a:t>21</a:t>
            </a:fld>
            <a:endParaRPr lang="en-US" altLang="en-US" sz="1200"/>
          </a:p>
        </p:txBody>
      </p:sp>
      <p:sp>
        <p:nvSpPr>
          <p:cNvPr id="75778" name="Rectangle 2">
            <a:extLst>
              <a:ext uri="{FF2B5EF4-FFF2-40B4-BE49-F238E27FC236}">
                <a16:creationId xmlns:a16="http://schemas.microsoft.com/office/drawing/2014/main" id="{E5E85023-E508-E143-A930-7C76A5219D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343D228E-CC87-4147-A841-C11CA64355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7756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>
            <a:extLst>
              <a:ext uri="{FF2B5EF4-FFF2-40B4-BE49-F238E27FC236}">
                <a16:creationId xmlns:a16="http://schemas.microsoft.com/office/drawing/2014/main" id="{807CCC0E-8130-B049-A340-944F51755A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748AACD-85F2-5943-8F26-BAFED74743AB}" type="slidenum">
              <a:rPr lang="en-US" altLang="en-US" sz="1200"/>
              <a:pPr/>
              <a:t>24</a:t>
            </a:fld>
            <a:endParaRPr lang="en-US" altLang="en-US" sz="1200"/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9326F9EC-9FD6-1C43-A0FE-3B67259937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42621C92-5994-E14E-9198-DF45FC1644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4822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>
            <a:extLst>
              <a:ext uri="{FF2B5EF4-FFF2-40B4-BE49-F238E27FC236}">
                <a16:creationId xmlns:a16="http://schemas.microsoft.com/office/drawing/2014/main" id="{DFAAF200-8B26-404E-AB9F-8C7913C582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FFC6F2-9F8B-174C-8718-243126666645}" type="slidenum">
              <a:rPr lang="en-US" altLang="en-US" sz="1200"/>
              <a:pPr/>
              <a:t>25</a:t>
            </a:fld>
            <a:endParaRPr lang="en-US" altLang="en-US" sz="1200"/>
          </a:p>
        </p:txBody>
      </p:sp>
      <p:sp>
        <p:nvSpPr>
          <p:cNvPr id="97282" name="Rectangle 2">
            <a:extLst>
              <a:ext uri="{FF2B5EF4-FFF2-40B4-BE49-F238E27FC236}">
                <a16:creationId xmlns:a16="http://schemas.microsoft.com/office/drawing/2014/main" id="{83B30CBD-C794-454E-AB6C-4DDB3FB14A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9A1128E0-383D-9D40-9760-91AD310133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697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11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65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1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11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99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291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09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5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89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2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244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BA8BE-7F15-D646-A982-C2B7E427D48D}" type="datetimeFigureOut">
              <a:rPr lang="en-US" smtClean="0"/>
              <a:t>8/24/2019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13467-66FD-8B46-B51D-470143C8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45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06A5-4801-1148-A3B2-C1821162E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1085787"/>
            <a:ext cx="9144000" cy="1053909"/>
          </a:xfrm>
        </p:spPr>
        <p:txBody>
          <a:bodyPr>
            <a:normAutofit fontScale="90000"/>
          </a:bodyPr>
          <a:lstStyle/>
          <a:p>
            <a:r>
              <a:rPr lang="en-US" dirty="0"/>
              <a:t>The Homeric World:</a:t>
            </a:r>
            <a:br>
              <a:rPr lang="en-US" dirty="0"/>
            </a:br>
            <a:r>
              <a:rPr lang="en-US" dirty="0"/>
              <a:t>Mycenaean Greece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D5AFA2-2F59-5E46-AB51-4AFB8D0B331D}"/>
              </a:ext>
            </a:extLst>
          </p:cNvPr>
          <p:cNvSpPr txBox="1"/>
          <p:nvPr/>
        </p:nvSpPr>
        <p:spPr>
          <a:xfrm>
            <a:off x="640080" y="5266944"/>
            <a:ext cx="5998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Dr</a:t>
            </a:r>
            <a:r>
              <a:rPr lang="en-US" sz="2800" dirty="0"/>
              <a:t> Ellen Adams</a:t>
            </a:r>
          </a:p>
          <a:p>
            <a:r>
              <a:rPr lang="en-US" sz="2800" dirty="0" err="1"/>
              <a:t>ellen.adams@kcl.ac.uk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6152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06A5-4801-1148-A3B2-C1821162E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335979"/>
            <a:ext cx="9144000" cy="105390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34D5E9-704B-C944-BACF-555D3BA17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84" y="-21702"/>
            <a:ext cx="9955515" cy="688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41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ycenae walls LH IIIA.jpeg">
            <a:extLst>
              <a:ext uri="{FF2B5EF4-FFF2-40B4-BE49-F238E27FC236}">
                <a16:creationId xmlns:a16="http://schemas.microsoft.com/office/drawing/2014/main" id="{2DB81EEA-DD6C-E044-9D66-EC7FBD8A1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"/>
            <a:ext cx="6299200" cy="3529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4755" name="TextBox 3">
            <a:extLst>
              <a:ext uri="{FF2B5EF4-FFF2-40B4-BE49-F238E27FC236}">
                <a16:creationId xmlns:a16="http://schemas.microsoft.com/office/drawing/2014/main" id="{7592461A-3167-044A-907C-274F1AFCB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9464" y="461963"/>
            <a:ext cx="1944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400" b="1"/>
              <a:t>MYCENAE</a:t>
            </a:r>
          </a:p>
        </p:txBody>
      </p:sp>
      <p:sp>
        <p:nvSpPr>
          <p:cNvPr id="74756" name="TextBox 4">
            <a:extLst>
              <a:ext uri="{FF2B5EF4-FFF2-40B4-BE49-F238E27FC236}">
                <a16:creationId xmlns:a16="http://schemas.microsoft.com/office/drawing/2014/main" id="{C4C10C19-54DD-3B46-B433-B6B068EC5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3201" y="1209676"/>
            <a:ext cx="2799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LH IIIA , c.1340 BC</a:t>
            </a:r>
          </a:p>
        </p:txBody>
      </p:sp>
      <p:pic>
        <p:nvPicPr>
          <p:cNvPr id="6" name="Picture 5" descr="Mycenae walls LH IIIb.jpeg">
            <a:extLst>
              <a:ext uri="{FF2B5EF4-FFF2-40B4-BE49-F238E27FC236}">
                <a16:creationId xmlns:a16="http://schemas.microsoft.com/office/drawing/2014/main" id="{D6F83E6D-D1DB-A543-BC4F-B9EF617A5C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113" y="2530476"/>
            <a:ext cx="5130800" cy="432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EA528C-3110-C44D-BE19-3F40F2A03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1776" y="2101851"/>
            <a:ext cx="2903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LH IIIB1, c.1250 BC</a:t>
            </a:r>
          </a:p>
        </p:txBody>
      </p:sp>
      <p:pic>
        <p:nvPicPr>
          <p:cNvPr id="9220" name="Picture 4" descr="http://www.visit-ancient-greece.com/image-files/mycenae-lion-gate.jpg">
            <a:extLst>
              <a:ext uri="{FF2B5EF4-FFF2-40B4-BE49-F238E27FC236}">
                <a16:creationId xmlns:a16="http://schemas.microsoft.com/office/drawing/2014/main" id="{AA4470F1-8D69-C24D-A9F4-563C462E3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44675" y="2852738"/>
            <a:ext cx="3195638" cy="4005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1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Image result for lion gate mycenae">
            <a:extLst>
              <a:ext uri="{FF2B5EF4-FFF2-40B4-BE49-F238E27FC236}">
                <a16:creationId xmlns:a16="http://schemas.microsoft.com/office/drawing/2014/main" id="{15CD4137-1D46-6A4E-B99E-E1D757809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4994" cy="536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Picture 4" descr="Image result for lion gate mycenae">
            <a:extLst>
              <a:ext uri="{FF2B5EF4-FFF2-40B4-BE49-F238E27FC236}">
                <a16:creationId xmlns:a16="http://schemas.microsoft.com/office/drawing/2014/main" id="{54804875-7A77-C244-8510-B27E498EB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994" y="3326268"/>
            <a:ext cx="54864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TextBox 1">
            <a:extLst>
              <a:ext uri="{FF2B5EF4-FFF2-40B4-BE49-F238E27FC236}">
                <a16:creationId xmlns:a16="http://schemas.microsoft.com/office/drawing/2014/main" id="{17B5E173-F6E6-5B40-B8EC-081F8EFC4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550" y="5229226"/>
            <a:ext cx="1519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/>
              <a:t>Lion Gate</a:t>
            </a:r>
          </a:p>
        </p:txBody>
      </p:sp>
      <p:sp>
        <p:nvSpPr>
          <p:cNvPr id="54277" name="TextBox 2">
            <a:extLst>
              <a:ext uri="{FF2B5EF4-FFF2-40B4-BE49-F238E27FC236}">
                <a16:creationId xmlns:a16="http://schemas.microsoft.com/office/drawing/2014/main" id="{715BEB8F-4214-A24A-94FE-1D983CD5F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9963" y="1268414"/>
            <a:ext cx="2266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4000">
                <a:solidFill>
                  <a:schemeClr val="tx2"/>
                </a:solidFill>
              </a:rPr>
              <a:t>Mycenae</a:t>
            </a:r>
          </a:p>
        </p:txBody>
      </p:sp>
    </p:spTree>
    <p:extLst>
      <p:ext uri="{BB962C8B-B14F-4D97-AF65-F5344CB8AC3E}">
        <p14:creationId xmlns:p14="http://schemas.microsoft.com/office/powerpoint/2010/main" val="2736672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F1D21D9F-B167-1842-9E80-14DACE15ACEE}"/>
              </a:ext>
            </a:extLst>
          </p:cNvPr>
          <p:cNvSpPr txBox="1">
            <a:spLocks noChangeArrowheads="1"/>
          </p:cNvSpPr>
          <p:nvPr/>
        </p:nvSpPr>
        <p:spPr>
          <a:xfrm>
            <a:off x="3265713" y="81643"/>
            <a:ext cx="5012871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sz="2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en-US" sz="2800" b="1" dirty="0">
                <a:solidFill>
                  <a:schemeClr val="tx1"/>
                </a:solidFill>
                <a:latin typeface="+mn-lt"/>
              </a:rPr>
              <a:t>Mycenaean tholos (Atreus)</a:t>
            </a:r>
          </a:p>
        </p:txBody>
      </p:sp>
      <p:pic>
        <p:nvPicPr>
          <p:cNvPr id="19458" name="Picture 4" descr="Image result for treasury atreus">
            <a:extLst>
              <a:ext uri="{FF2B5EF4-FFF2-40B4-BE49-F238E27FC236}">
                <a16:creationId xmlns:a16="http://schemas.microsoft.com/office/drawing/2014/main" id="{E52F2878-7ADB-604F-9A6A-BD928CEA8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7325"/>
            <a:ext cx="765175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263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F1D21D9F-B167-1842-9E80-14DACE15ACEE}"/>
              </a:ext>
            </a:extLst>
          </p:cNvPr>
          <p:cNvSpPr txBox="1">
            <a:spLocks noChangeArrowheads="1"/>
          </p:cNvSpPr>
          <p:nvPr/>
        </p:nvSpPr>
        <p:spPr>
          <a:xfrm>
            <a:off x="3265713" y="81643"/>
            <a:ext cx="5012871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sz="28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en-US" sz="2800" b="1" dirty="0">
                <a:solidFill>
                  <a:schemeClr val="tx1"/>
                </a:solidFill>
                <a:latin typeface="+mn-lt"/>
              </a:rPr>
              <a:t>Mycenaean tholos (Atreus)</a:t>
            </a:r>
          </a:p>
        </p:txBody>
      </p:sp>
      <p:pic>
        <p:nvPicPr>
          <p:cNvPr id="19458" name="Picture 4" descr="Image result for treasury atreus">
            <a:extLst>
              <a:ext uri="{FF2B5EF4-FFF2-40B4-BE49-F238E27FC236}">
                <a16:creationId xmlns:a16="http://schemas.microsoft.com/office/drawing/2014/main" id="{E52F2878-7ADB-604F-9A6A-BD928CEA8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7325"/>
            <a:ext cx="765175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IMG_7056.jpg">
            <a:extLst>
              <a:ext uri="{FF2B5EF4-FFF2-40B4-BE49-F238E27FC236}">
                <a16:creationId xmlns:a16="http://schemas.microsoft.com/office/drawing/2014/main" id="{AABEC605-31EF-BF4D-A706-CF186105D3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494" y="1457325"/>
            <a:ext cx="4050506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675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http://cdn.lightgalleries.net/4bd5ec11d961e/images/Greule_090323__0049_DRV_MIF-2.jpg">
            <a:extLst>
              <a:ext uri="{FF2B5EF4-FFF2-40B4-BE49-F238E27FC236}">
                <a16:creationId xmlns:a16="http://schemas.microsoft.com/office/drawing/2014/main" id="{8779B12E-EF43-0A4D-B175-8B79A2F3B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578" y="1883339"/>
            <a:ext cx="7359422" cy="490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www.mlahanas.de/Greeks/Temples/images/TholoDecoration.jpg">
            <a:extLst>
              <a:ext uri="{FF2B5EF4-FFF2-40B4-BE49-F238E27FC236}">
                <a16:creationId xmlns:a16="http://schemas.microsoft.com/office/drawing/2014/main" id="{AF841051-E7EF-3A44-AB9F-0A92EE5BD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60" y="0"/>
            <a:ext cx="4321175" cy="33035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Box 8">
            <a:extLst>
              <a:ext uri="{FF2B5EF4-FFF2-40B4-BE49-F238E27FC236}">
                <a16:creationId xmlns:a16="http://schemas.microsoft.com/office/drawing/2014/main" id="{04CD84C4-DC54-F547-B80E-90532A18C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9237" y="671059"/>
            <a:ext cx="47327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tx2"/>
                </a:solidFill>
              </a:rPr>
              <a:t>Treasury of Atreus</a:t>
            </a:r>
          </a:p>
        </p:txBody>
      </p:sp>
    </p:spTree>
    <p:extLst>
      <p:ext uri="{BB962C8B-B14F-4D97-AF65-F5344CB8AC3E}">
        <p14:creationId xmlns:p14="http://schemas.microsoft.com/office/powerpoint/2010/main" val="3540219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EB9246E-AE83-9D48-B75E-89F8577F5C6A}"/>
              </a:ext>
            </a:extLst>
          </p:cNvPr>
          <p:cNvSpPr txBox="1">
            <a:spLocks noChangeArrowheads="1"/>
          </p:cNvSpPr>
          <p:nvPr/>
        </p:nvSpPr>
        <p:spPr>
          <a:xfrm>
            <a:off x="1010104" y="646794"/>
            <a:ext cx="8569325" cy="523875"/>
          </a:xfrm>
          <a:prstGeom prst="rect">
            <a:avLst/>
          </a:prstGeom>
        </p:spPr>
        <p:txBody>
          <a:bodyPr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sz="2800" b="1" dirty="0">
                <a:solidFill>
                  <a:schemeClr val="tx1"/>
                </a:solidFill>
                <a:latin typeface="+mn-lt"/>
              </a:rPr>
              <a:t>‘Tholos’ versus ‘chamber’ tombs</a:t>
            </a:r>
          </a:p>
        </p:txBody>
      </p:sp>
      <p:pic>
        <p:nvPicPr>
          <p:cNvPr id="22530" name="Picture 3" descr="TholosPlan&amp;Section2">
            <a:extLst>
              <a:ext uri="{FF2B5EF4-FFF2-40B4-BE49-F238E27FC236}">
                <a16:creationId xmlns:a16="http://schemas.microsoft.com/office/drawing/2014/main" id="{A42D2709-16CF-1E4A-8AEE-F7CAB5D42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4" y="1974293"/>
            <a:ext cx="6036128" cy="4883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4" descr="ChamberTombPlan&amp;Section2">
            <a:extLst>
              <a:ext uri="{FF2B5EF4-FFF2-40B4-BE49-F238E27FC236}">
                <a16:creationId xmlns:a16="http://schemas.microsoft.com/office/drawing/2014/main" id="{25B2E55D-5428-C341-9359-D11710836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741" y="1974293"/>
            <a:ext cx="5453975" cy="488370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920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Image result for megaron">
            <a:extLst>
              <a:ext uri="{FF2B5EF4-FFF2-40B4-BE49-F238E27FC236}">
                <a16:creationId xmlns:a16="http://schemas.microsoft.com/office/drawing/2014/main" id="{2B068390-4256-354B-B656-01F8D4F38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833" y="3345994"/>
            <a:ext cx="701040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>
            <a:extLst>
              <a:ext uri="{FF2B5EF4-FFF2-40B4-BE49-F238E27FC236}">
                <a16:creationId xmlns:a16="http://schemas.microsoft.com/office/drawing/2014/main" id="{854F4181-2C36-C74D-9D2B-B1ADA6EF8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032" y="0"/>
            <a:ext cx="6095167" cy="325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Box 1">
            <a:extLst>
              <a:ext uri="{FF2B5EF4-FFF2-40B4-BE49-F238E27FC236}">
                <a16:creationId xmlns:a16="http://schemas.microsoft.com/office/drawing/2014/main" id="{2695F490-9F8C-9742-9E7B-C0C9D6A67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130" y="4963204"/>
            <a:ext cx="2352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4000" dirty="0">
                <a:solidFill>
                  <a:schemeClr val="tx2"/>
                </a:solidFill>
              </a:rPr>
              <a:t>Megaron </a:t>
            </a:r>
          </a:p>
        </p:txBody>
      </p:sp>
    </p:spTree>
    <p:extLst>
      <p:ext uri="{BB962C8B-B14F-4D97-AF65-F5344CB8AC3E}">
        <p14:creationId xmlns:p14="http://schemas.microsoft.com/office/powerpoint/2010/main" val="3414183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 result for megaron">
            <a:extLst>
              <a:ext uri="{FF2B5EF4-FFF2-40B4-BE49-F238E27FC236}">
                <a16:creationId xmlns:a16="http://schemas.microsoft.com/office/drawing/2014/main" id="{63ECE7C7-6C81-434C-ACCC-CD8D54E39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67" y="0"/>
            <a:ext cx="122903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289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2">
            <a:extLst>
              <a:ext uri="{FF2B5EF4-FFF2-40B4-BE49-F238E27FC236}">
                <a16:creationId xmlns:a16="http://schemas.microsoft.com/office/drawing/2014/main" id="{345A8247-19E8-504F-9FF9-2EA850C97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476250"/>
            <a:ext cx="3814762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2" name="Picture 4">
            <a:extLst>
              <a:ext uri="{FF2B5EF4-FFF2-40B4-BE49-F238E27FC236}">
                <a16:creationId xmlns:a16="http://schemas.microsoft.com/office/drawing/2014/main" id="{AAB83FB7-B4FB-374E-8379-4B6B977CF4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1" y="692151"/>
            <a:ext cx="54276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Rectangle 1">
            <a:extLst>
              <a:ext uri="{FF2B5EF4-FFF2-40B4-BE49-F238E27FC236}">
                <a16:creationId xmlns:a16="http://schemas.microsoft.com/office/drawing/2014/main" id="{B3C70086-B6A3-2D40-B5E5-3C1694FE1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3551" y="5819776"/>
            <a:ext cx="2855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/>
              <a:t>Page-shaped tablet</a:t>
            </a:r>
          </a:p>
        </p:txBody>
      </p:sp>
      <p:sp>
        <p:nvSpPr>
          <p:cNvPr id="71684" name="Rectangle 2">
            <a:extLst>
              <a:ext uri="{FF2B5EF4-FFF2-40B4-BE49-F238E27FC236}">
                <a16:creationId xmlns:a16="http://schemas.microsoft.com/office/drawing/2014/main" id="{4738B32E-F0CC-1948-88B7-61AC22FE5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1" y="2205038"/>
            <a:ext cx="40624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/>
              <a:t>Elongated / ‘palm-leaf tablet’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E33BF3E5-67A3-A341-89E3-A3267AFB01C4}"/>
              </a:ext>
            </a:extLst>
          </p:cNvPr>
          <p:cNvSpPr txBox="1">
            <a:spLocks noChangeArrowheads="1"/>
          </p:cNvSpPr>
          <p:nvPr/>
        </p:nvSpPr>
        <p:spPr>
          <a:xfrm>
            <a:off x="5959475" y="3344863"/>
            <a:ext cx="4313238" cy="1446212"/>
          </a:xfrm>
          <a:prstGeom prst="rect">
            <a:avLst/>
          </a:prstGeom>
        </p:spPr>
        <p:txBody>
          <a:bodyPr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kern="0" dirty="0"/>
              <a:t>Linear B</a:t>
            </a:r>
          </a:p>
          <a:p>
            <a:pPr eaLnBrk="1" hangingPunct="1">
              <a:defRPr/>
            </a:pPr>
            <a:r>
              <a:rPr lang="en-US" altLang="en-US" kern="0" dirty="0"/>
              <a:t>Clay documents</a:t>
            </a:r>
          </a:p>
        </p:txBody>
      </p:sp>
    </p:spTree>
    <p:extLst>
      <p:ext uri="{BB962C8B-B14F-4D97-AF65-F5344CB8AC3E}">
        <p14:creationId xmlns:p14="http://schemas.microsoft.com/office/powerpoint/2010/main" val="3049310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06A5-4801-1148-A3B2-C1821162E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335979"/>
            <a:ext cx="9144000" cy="1053909"/>
          </a:xfrm>
        </p:spPr>
        <p:txBody>
          <a:bodyPr>
            <a:normAutofit/>
          </a:bodyPr>
          <a:lstStyle/>
          <a:p>
            <a:r>
              <a:rPr lang="en-US" dirty="0"/>
              <a:t>Contents and challenges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7C2565-6157-3B4C-98B0-13EBC6A8410C}"/>
              </a:ext>
            </a:extLst>
          </p:cNvPr>
          <p:cNvSpPr txBox="1"/>
          <p:nvPr/>
        </p:nvSpPr>
        <p:spPr>
          <a:xfrm>
            <a:off x="1243584" y="1901952"/>
            <a:ext cx="97109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Key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Life in the Mycenaean 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Decorative 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Tombs, Graves and Burials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Prescribed Sources: artworks, architectural features, plans and Linear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Prehistory/protohistory: creating a narrative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Interpreting visual/material culture - reading plans and images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16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>
            <a:extLst>
              <a:ext uri="{FF2B5EF4-FFF2-40B4-BE49-F238E27FC236}">
                <a16:creationId xmlns:a16="http://schemas.microsoft.com/office/drawing/2014/main" id="{D47EC3F5-FE71-3044-9A7A-8BE133C8F1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126288" y="34103"/>
            <a:ext cx="3541712" cy="701731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/>
              <a:t>Linear B</a:t>
            </a:r>
          </a:p>
        </p:txBody>
      </p:sp>
      <p:pic>
        <p:nvPicPr>
          <p:cNvPr id="72706" name="Picture 3">
            <a:extLst>
              <a:ext uri="{FF2B5EF4-FFF2-40B4-BE49-F238E27FC236}">
                <a16:creationId xmlns:a16="http://schemas.microsoft.com/office/drawing/2014/main" id="{263E65C9-7AE5-704D-9F5D-CAFAF0736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56022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ext Box 4">
            <a:extLst>
              <a:ext uri="{FF2B5EF4-FFF2-40B4-BE49-F238E27FC236}">
                <a16:creationId xmlns:a16="http://schemas.microsoft.com/office/drawing/2014/main" id="{37EE585C-77D4-B842-AF7D-E9588B6C4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2813" y="5184775"/>
            <a:ext cx="33321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/>
              <a:t>The syllabary,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/>
              <a:t>after Pylos scribe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/>
              <a:t>of Class I</a:t>
            </a:r>
          </a:p>
        </p:txBody>
      </p:sp>
    </p:spTree>
    <p:extLst>
      <p:ext uri="{BB962C8B-B14F-4D97-AF65-F5344CB8AC3E}">
        <p14:creationId xmlns:p14="http://schemas.microsoft.com/office/powerpoint/2010/main" val="3626091600"/>
      </p:ext>
    </p:extLst>
  </p:cSld>
  <p:clrMapOvr>
    <a:masterClrMapping/>
  </p:clrMapOvr>
  <p:transition>
    <p:split orient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2">
            <a:extLst>
              <a:ext uri="{FF2B5EF4-FFF2-40B4-BE49-F238E27FC236}">
                <a16:creationId xmlns:a16="http://schemas.microsoft.com/office/drawing/2014/main" id="{F08A55AD-4811-094F-8382-DDD9D661D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028700"/>
            <a:ext cx="9144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/>
              <a:t>Logograms, ‘ideograms’ or commodity signs</a:t>
            </a:r>
          </a:p>
        </p:txBody>
      </p:sp>
      <p:sp>
        <p:nvSpPr>
          <p:cNvPr id="74754" name="Rectangle 4">
            <a:extLst>
              <a:ext uri="{FF2B5EF4-FFF2-40B4-BE49-F238E27FC236}">
                <a16:creationId xmlns:a16="http://schemas.microsoft.com/office/drawing/2014/main" id="{EB1E2B5C-625A-B141-BFF8-215D2D89C7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-9525"/>
            <a:ext cx="7772400" cy="1143000"/>
          </a:xfrm>
        </p:spPr>
        <p:txBody>
          <a:bodyPr/>
          <a:lstStyle/>
          <a:p>
            <a:r>
              <a:rPr lang="en-US" altLang="en-US"/>
              <a:t>Linear 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D6E47D-EFC8-494A-AE77-0DE422413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043" y="1578169"/>
            <a:ext cx="10782191" cy="511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969801"/>
      </p:ext>
    </p:extLst>
  </p:cSld>
  <p:clrMapOvr>
    <a:masterClrMapping/>
  </p:clrMapOvr>
  <p:transition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2">
            <a:extLst>
              <a:ext uri="{FF2B5EF4-FFF2-40B4-BE49-F238E27FC236}">
                <a16:creationId xmlns:a16="http://schemas.microsoft.com/office/drawing/2014/main" id="{1B1784FF-1956-444C-B5C8-FB8ADA980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639" y="307976"/>
            <a:ext cx="6308725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2" name="Picture 3">
            <a:extLst>
              <a:ext uri="{FF2B5EF4-FFF2-40B4-BE49-F238E27FC236}">
                <a16:creationId xmlns:a16="http://schemas.microsoft.com/office/drawing/2014/main" id="{7AAB3B08-DF85-5D4B-A95E-B1F519C1F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325" y="3789364"/>
            <a:ext cx="6737350" cy="260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Text Box 2">
            <a:extLst>
              <a:ext uri="{FF2B5EF4-FFF2-40B4-BE49-F238E27FC236}">
                <a16:creationId xmlns:a16="http://schemas.microsoft.com/office/drawing/2014/main" id="{B51C497D-3419-E04B-B0F2-BA4479760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6063" y="3068639"/>
            <a:ext cx="914400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/>
              <a:t>Measures and numerals</a:t>
            </a:r>
          </a:p>
        </p:txBody>
      </p:sp>
    </p:spTree>
    <p:extLst>
      <p:ext uri="{BB962C8B-B14F-4D97-AF65-F5344CB8AC3E}">
        <p14:creationId xmlns:p14="http://schemas.microsoft.com/office/powerpoint/2010/main" val="3358657054"/>
      </p:ext>
    </p:extLst>
  </p:cSld>
  <p:clrMapOvr>
    <a:masterClrMapping/>
  </p:clrMapOvr>
  <p:transition spd="slow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Box 1">
            <a:extLst>
              <a:ext uri="{FF2B5EF4-FFF2-40B4-BE49-F238E27FC236}">
                <a16:creationId xmlns:a16="http://schemas.microsoft.com/office/drawing/2014/main" id="{063B1DA0-D25A-4E4B-A24A-1160D3E8A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9114" y="476251"/>
            <a:ext cx="8747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800"/>
              <a:t>Large scale 	  Animal husbandry	 Manufacture</a:t>
            </a:r>
          </a:p>
        </p:txBody>
      </p:sp>
      <p:pic>
        <p:nvPicPr>
          <p:cNvPr id="82946" name="Picture 2" descr="Image result for sheep">
            <a:extLst>
              <a:ext uri="{FF2B5EF4-FFF2-40B4-BE49-F238E27FC236}">
                <a16:creationId xmlns:a16="http://schemas.microsoft.com/office/drawing/2014/main" id="{29D43DBD-0085-6E4B-818C-75E604D55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6" y="1125539"/>
            <a:ext cx="2551113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Rectangle 2">
            <a:extLst>
              <a:ext uri="{FF2B5EF4-FFF2-40B4-BE49-F238E27FC236}">
                <a16:creationId xmlns:a16="http://schemas.microsoft.com/office/drawing/2014/main" id="{D48DAACC-4DD5-954C-A656-D48747F22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9276" y="863600"/>
            <a:ext cx="18653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800"/>
              <a:t>agriculture</a:t>
            </a:r>
          </a:p>
        </p:txBody>
      </p:sp>
      <p:pic>
        <p:nvPicPr>
          <p:cNvPr id="82948" name="Picture 4" descr="Related image">
            <a:extLst>
              <a:ext uri="{FF2B5EF4-FFF2-40B4-BE49-F238E27FC236}">
                <a16:creationId xmlns:a16="http://schemas.microsoft.com/office/drawing/2014/main" id="{82826518-4AC8-7743-BC50-6ADAA4E10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14" y="1387476"/>
            <a:ext cx="24352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9" name="Picture 6" descr="Image result for bronze working">
            <a:extLst>
              <a:ext uri="{FF2B5EF4-FFF2-40B4-BE49-F238E27FC236}">
                <a16:creationId xmlns:a16="http://schemas.microsoft.com/office/drawing/2014/main" id="{8EF685C3-C0F0-8D4D-B361-9413C816B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889" y="971551"/>
            <a:ext cx="1958975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17CC19-63B2-E34C-B5AC-FF975B480138}"/>
              </a:ext>
            </a:extLst>
          </p:cNvPr>
          <p:cNvSpPr txBox="1"/>
          <p:nvPr/>
        </p:nvSpPr>
        <p:spPr>
          <a:xfrm>
            <a:off x="1789113" y="3141663"/>
            <a:ext cx="3529012" cy="32316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/>
              <a:t>Records of taxation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/>
              <a:t>Land-holdings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/>
              <a:t>Religious offerings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/>
              <a:t>Contributions to festivals &amp; banquets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/>
              <a:t>Inventories 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pic>
        <p:nvPicPr>
          <p:cNvPr id="82951" name="Picture 8" descr="Image result for linear B tablet">
            <a:extLst>
              <a:ext uri="{FF2B5EF4-FFF2-40B4-BE49-F238E27FC236}">
                <a16:creationId xmlns:a16="http://schemas.microsoft.com/office/drawing/2014/main" id="{C729C113-17D3-0E40-A96F-1D05B365E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88" y="3789363"/>
            <a:ext cx="47625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49551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>
            <a:extLst>
              <a:ext uri="{FF2B5EF4-FFF2-40B4-BE49-F238E27FC236}">
                <a16:creationId xmlns:a16="http://schemas.microsoft.com/office/drawing/2014/main" id="{AEB48180-4889-0543-B6BC-745DF2E2C6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r>
              <a:rPr lang="en-US" altLang="en-US"/>
              <a:t>Administrative bureaucracy</a:t>
            </a:r>
          </a:p>
        </p:txBody>
      </p:sp>
      <p:pic>
        <p:nvPicPr>
          <p:cNvPr id="89090" name="Picture 3">
            <a:extLst>
              <a:ext uri="{FF2B5EF4-FFF2-40B4-BE49-F238E27FC236}">
                <a16:creationId xmlns:a16="http://schemas.microsoft.com/office/drawing/2014/main" id="{B6D244CC-86AD-ED4C-BE75-CCD5D710959F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988050"/>
            <a:ext cx="849313" cy="717550"/>
          </a:xfrm>
        </p:spPr>
      </p:pic>
      <p:pic>
        <p:nvPicPr>
          <p:cNvPr id="89091" name="Picture 4">
            <a:extLst>
              <a:ext uri="{FF2B5EF4-FFF2-40B4-BE49-F238E27FC236}">
                <a16:creationId xmlns:a16="http://schemas.microsoft.com/office/drawing/2014/main" id="{7A143C13-FBE3-C24E-BEA0-E3B208735955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15438" y="5988050"/>
            <a:ext cx="2976562" cy="496888"/>
          </a:xfrm>
        </p:spPr>
      </p:pic>
      <p:pic>
        <p:nvPicPr>
          <p:cNvPr id="89092" name="Picture 5">
            <a:extLst>
              <a:ext uri="{FF2B5EF4-FFF2-40B4-BE49-F238E27FC236}">
                <a16:creationId xmlns:a16="http://schemas.microsoft.com/office/drawing/2014/main" id="{6B8A732E-EC47-914D-9176-56CF75FC51A0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948113"/>
            <a:ext cx="3116263" cy="1520825"/>
          </a:xfrm>
        </p:spPr>
      </p:pic>
      <p:pic>
        <p:nvPicPr>
          <p:cNvPr id="147462" name="Picture 6">
            <a:extLst>
              <a:ext uri="{FF2B5EF4-FFF2-40B4-BE49-F238E27FC236}">
                <a16:creationId xmlns:a16="http://schemas.microsoft.com/office/drawing/2014/main" id="{C6E417AE-1310-AF48-AE43-94A901228B3E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74225" y="1022350"/>
            <a:ext cx="2517775" cy="2873375"/>
          </a:xfrm>
        </p:spPr>
      </p:pic>
      <p:cxnSp>
        <p:nvCxnSpPr>
          <p:cNvPr id="89094" name="AutoShape 7">
            <a:extLst>
              <a:ext uri="{FF2B5EF4-FFF2-40B4-BE49-F238E27FC236}">
                <a16:creationId xmlns:a16="http://schemas.microsoft.com/office/drawing/2014/main" id="{EBC8C776-CA33-B64B-952A-B9757298531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533650" y="5035551"/>
            <a:ext cx="2324100" cy="1190625"/>
          </a:xfrm>
          <a:prstGeom prst="bentConnector3">
            <a:avLst>
              <a:gd name="adj1" fmla="val 50000"/>
            </a:avLst>
          </a:prstGeom>
          <a:noFill/>
          <a:ln w="50800">
            <a:solidFill>
              <a:srgbClr val="FFFF00">
                <a:alpha val="59999"/>
              </a:srgb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7464" name="AutoShape 8">
            <a:extLst>
              <a:ext uri="{FF2B5EF4-FFF2-40B4-BE49-F238E27FC236}">
                <a16:creationId xmlns:a16="http://schemas.microsoft.com/office/drawing/2014/main" id="{15A92BB5-6805-3247-87F2-E20EDE33A19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808789" y="3175001"/>
            <a:ext cx="1881187" cy="1463675"/>
          </a:xfrm>
          <a:prstGeom prst="bentConnector3">
            <a:avLst>
              <a:gd name="adj1" fmla="val 50000"/>
            </a:avLst>
          </a:prstGeom>
          <a:noFill/>
          <a:ln w="63500">
            <a:solidFill>
              <a:srgbClr val="FFFF00">
                <a:alpha val="50195"/>
              </a:srgb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096" name="AutoShape 10">
            <a:extLst>
              <a:ext uri="{FF2B5EF4-FFF2-40B4-BE49-F238E27FC236}">
                <a16:creationId xmlns:a16="http://schemas.microsoft.com/office/drawing/2014/main" id="{2FF8086D-6DAB-234B-88CF-BD815CDA2A2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6229351" y="4819650"/>
            <a:ext cx="436563" cy="1417638"/>
          </a:xfrm>
          <a:prstGeom prst="bentConnector2">
            <a:avLst/>
          </a:prstGeom>
          <a:noFill/>
          <a:ln w="50800">
            <a:solidFill>
              <a:srgbClr val="FFFF00">
                <a:alpha val="59999"/>
              </a:srgb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7467" name="Text Box 11">
            <a:extLst>
              <a:ext uri="{FF2B5EF4-FFF2-40B4-BE49-F238E27FC236}">
                <a16:creationId xmlns:a16="http://schemas.microsoft.com/office/drawing/2014/main" id="{E119AC49-BE58-9140-AF8F-21EEA9CB1F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3756" y="874584"/>
            <a:ext cx="137249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20000" dirty="0">
                <a:solidFill>
                  <a:srgbClr val="FF0000">
                    <a:alpha val="70000"/>
                  </a:srgbClr>
                </a:solidFill>
              </a:rPr>
              <a:t>?</a:t>
            </a:r>
          </a:p>
        </p:txBody>
      </p:sp>
      <p:pic>
        <p:nvPicPr>
          <p:cNvPr id="89098" name="Picture 5">
            <a:extLst>
              <a:ext uri="{FF2B5EF4-FFF2-40B4-BE49-F238E27FC236}">
                <a16:creationId xmlns:a16="http://schemas.microsoft.com/office/drawing/2014/main" id="{03B3D31F-085D-574D-980E-C0029EF51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222376"/>
            <a:ext cx="27178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9" name="TextBox 15">
            <a:extLst>
              <a:ext uri="{FF2B5EF4-FFF2-40B4-BE49-F238E27FC236}">
                <a16:creationId xmlns:a16="http://schemas.microsoft.com/office/drawing/2014/main" id="{6013CDE7-42FF-5A4E-8B95-617054A7C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465763"/>
            <a:ext cx="14303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7DC1EF"/>
                </a:solidFill>
              </a:rPr>
              <a:t>‘peripheral’</a:t>
            </a:r>
          </a:p>
        </p:txBody>
      </p:sp>
      <p:sp>
        <p:nvSpPr>
          <p:cNvPr id="89100" name="TextBox 17">
            <a:extLst>
              <a:ext uri="{FF2B5EF4-FFF2-40B4-BE49-F238E27FC236}">
                <a16:creationId xmlns:a16="http://schemas.microsoft.com/office/drawing/2014/main" id="{C253024C-3D07-6541-A852-528C793CE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314" y="5119688"/>
            <a:ext cx="2262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7DC1EF"/>
                </a:solidFill>
              </a:rPr>
              <a:t>‘central’ / ‘archival’</a:t>
            </a:r>
          </a:p>
        </p:txBody>
      </p:sp>
    </p:spTree>
    <p:extLst>
      <p:ext uri="{BB962C8B-B14F-4D97-AF65-F5344CB8AC3E}">
        <p14:creationId xmlns:p14="http://schemas.microsoft.com/office/powerpoint/2010/main" val="234838650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7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>
            <a:extLst>
              <a:ext uri="{FF2B5EF4-FFF2-40B4-BE49-F238E27FC236}">
                <a16:creationId xmlns:a16="http://schemas.microsoft.com/office/drawing/2014/main" id="{72A408CF-65C7-D640-9FFC-BB1A672D9B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34103"/>
            <a:ext cx="8229600" cy="701731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 b="1"/>
              <a:t>Potentials &amp; Limitations</a:t>
            </a:r>
          </a:p>
        </p:txBody>
      </p:sp>
      <p:sp>
        <p:nvSpPr>
          <p:cNvPr id="96258" name="Rectangle 3">
            <a:extLst>
              <a:ext uri="{FF2B5EF4-FFF2-40B4-BE49-F238E27FC236}">
                <a16:creationId xmlns:a16="http://schemas.microsoft.com/office/drawing/2014/main" id="{AFD62BE5-9E7E-CB4B-8D9A-FA9DB0783FA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487738" y="1233488"/>
            <a:ext cx="8704262" cy="4437062"/>
          </a:xfr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/>
              <a:t>texts</a:t>
            </a:r>
            <a:r>
              <a:rPr lang="en-US" altLang="en-US" b="1"/>
              <a:t> can </a:t>
            </a:r>
            <a:r>
              <a:rPr lang="en-US" altLang="en-US"/>
              <a:t>offer:</a:t>
            </a:r>
          </a:p>
          <a:p>
            <a:pPr lvl="1">
              <a:spcAft>
                <a:spcPts val="600"/>
              </a:spcAft>
            </a:pPr>
            <a:r>
              <a:rPr lang="en-US" altLang="en-US">
                <a:solidFill>
                  <a:srgbClr val="FFFF00"/>
                </a:solidFill>
              </a:rPr>
              <a:t>specific </a:t>
            </a:r>
            <a:r>
              <a:rPr lang="en-US" altLang="en-US"/>
              <a:t>types of information re. individual actions</a:t>
            </a:r>
          </a:p>
          <a:p>
            <a:pPr lvl="1">
              <a:spcAft>
                <a:spcPts val="600"/>
              </a:spcAft>
            </a:pPr>
            <a:r>
              <a:rPr lang="en-US" altLang="en-US">
                <a:solidFill>
                  <a:srgbClr val="FFFF00"/>
                </a:solidFill>
              </a:rPr>
              <a:t>qualitative </a:t>
            </a:r>
            <a:r>
              <a:rPr lang="en-US" altLang="en-US"/>
              <a:t>/ </a:t>
            </a:r>
            <a:r>
              <a:rPr lang="en-US" altLang="en-US">
                <a:solidFill>
                  <a:srgbClr val="FFFF00"/>
                </a:solidFill>
              </a:rPr>
              <a:t>quantitative </a:t>
            </a:r>
            <a:r>
              <a:rPr lang="en-US" altLang="en-US"/>
              <a:t>information re. commodities not preserved (e.g., textiles; oil)</a:t>
            </a:r>
          </a:p>
          <a:p>
            <a:pPr lvl="1">
              <a:spcAft>
                <a:spcPts val="600"/>
              </a:spcAft>
              <a:buNone/>
            </a:pPr>
            <a:endParaRPr lang="en-US" altLang="en-US"/>
          </a:p>
          <a:p>
            <a:pPr>
              <a:spcAft>
                <a:spcPts val="600"/>
              </a:spcAft>
            </a:pPr>
            <a:r>
              <a:rPr lang="en-US" altLang="en-US"/>
              <a:t>(Linear B) texts</a:t>
            </a:r>
            <a:r>
              <a:rPr lang="en-US" altLang="en-US" b="1"/>
              <a:t> cannot </a:t>
            </a:r>
            <a:r>
              <a:rPr lang="en-US" altLang="en-US"/>
              <a:t>offer:</a:t>
            </a:r>
          </a:p>
          <a:p>
            <a:pPr lvl="1">
              <a:spcAft>
                <a:spcPts val="600"/>
              </a:spcAft>
            </a:pPr>
            <a:r>
              <a:rPr lang="en-US" altLang="en-US">
                <a:solidFill>
                  <a:srgbClr val="FFFF00"/>
                </a:solidFill>
              </a:rPr>
              <a:t>diachronic </a:t>
            </a:r>
            <a:r>
              <a:rPr lang="en-US" altLang="en-US"/>
              <a:t>perspective — needs to be linked to archaeological data</a:t>
            </a:r>
          </a:p>
          <a:p>
            <a:pPr lvl="1">
              <a:spcAft>
                <a:spcPts val="600"/>
              </a:spcAft>
            </a:pPr>
            <a:r>
              <a:rPr lang="en-US" altLang="en-US"/>
              <a:t>total, </a:t>
            </a:r>
            <a:r>
              <a:rPr lang="en-US" altLang="en-US">
                <a:solidFill>
                  <a:srgbClr val="FFFF00"/>
                </a:solidFill>
              </a:rPr>
              <a:t>panoptic </a:t>
            </a:r>
            <a:r>
              <a:rPr lang="en-US" altLang="en-US"/>
              <a:t>view — selective and written from particular point of view</a:t>
            </a:r>
          </a:p>
        </p:txBody>
      </p:sp>
    </p:spTree>
    <p:extLst>
      <p:ext uri="{BB962C8B-B14F-4D97-AF65-F5344CB8AC3E}">
        <p14:creationId xmlns:p14="http://schemas.microsoft.com/office/powerpoint/2010/main" val="1934347553"/>
      </p:ext>
    </p:extLst>
  </p:cSld>
  <p:clrMapOvr>
    <a:masterClrMapping/>
  </p:clrMapOvr>
  <p:transition>
    <p:split orient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Picture 2" descr="Image result for mycenaean textiles">
            <a:extLst>
              <a:ext uri="{FF2B5EF4-FFF2-40B4-BE49-F238E27FC236}">
                <a16:creationId xmlns:a16="http://schemas.microsoft.com/office/drawing/2014/main" id="{DF304BB7-7C9E-3C4C-9337-9A1F23D63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247650"/>
            <a:ext cx="3816350" cy="636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TextBox 1">
            <a:extLst>
              <a:ext uri="{FF2B5EF4-FFF2-40B4-BE49-F238E27FC236}">
                <a16:creationId xmlns:a16="http://schemas.microsoft.com/office/drawing/2014/main" id="{DD461BC3-FF4C-0F4D-9221-F1F297DB0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1539" y="247651"/>
            <a:ext cx="41354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600">
                <a:solidFill>
                  <a:schemeClr val="tx2"/>
                </a:solidFill>
              </a:rPr>
              <a:t>Mycenaean textiles</a:t>
            </a:r>
          </a:p>
        </p:txBody>
      </p:sp>
      <p:pic>
        <p:nvPicPr>
          <p:cNvPr id="103427" name="Picture 4" descr="Image result for knossos fresco LM II">
            <a:extLst>
              <a:ext uri="{FF2B5EF4-FFF2-40B4-BE49-F238E27FC236}">
                <a16:creationId xmlns:a16="http://schemas.microsoft.com/office/drawing/2014/main" id="{D63310EA-AB54-E34F-A2B9-5990D4388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2454275"/>
            <a:ext cx="3854450" cy="343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2">
            <a:extLst>
              <a:ext uri="{FF2B5EF4-FFF2-40B4-BE49-F238E27FC236}">
                <a16:creationId xmlns:a16="http://schemas.microsoft.com/office/drawing/2014/main" id="{4AD43FA2-8AAF-0341-B7CF-9685543F6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7800" y="5902326"/>
            <a:ext cx="382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/>
              <a:t>Detail of "Campstool" Fresco Knossos, c. l450-l350</a:t>
            </a:r>
          </a:p>
        </p:txBody>
      </p:sp>
      <p:sp>
        <p:nvSpPr>
          <p:cNvPr id="103429" name="Rectangle 3">
            <a:extLst>
              <a:ext uri="{FF2B5EF4-FFF2-40B4-BE49-F238E27FC236}">
                <a16:creationId xmlns:a16="http://schemas.microsoft.com/office/drawing/2014/main" id="{BEEB069F-D983-3742-8C40-D1DA23414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8663" y="1268414"/>
            <a:ext cx="4502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/>
              <a:t>Detail of woman in Tiryns “Procession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/>
              <a:t>Fresco”</a:t>
            </a:r>
          </a:p>
        </p:txBody>
      </p:sp>
    </p:spTree>
    <p:extLst>
      <p:ext uri="{BB962C8B-B14F-4D97-AF65-F5344CB8AC3E}">
        <p14:creationId xmlns:p14="http://schemas.microsoft.com/office/powerpoint/2010/main" val="176368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rubiconheritage.com/wp-content/uploads/2012/09/p5140197.jpg">
            <a:extLst>
              <a:ext uri="{FF2B5EF4-FFF2-40B4-BE49-F238E27FC236}">
                <a16:creationId xmlns:a16="http://schemas.microsoft.com/office/drawing/2014/main" id="{67C5F667-004B-244C-AEAE-659E3C28B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36" y="2356722"/>
            <a:ext cx="4803842" cy="360320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C11CF04-0576-A146-B74E-4526CDF8A0C4}"/>
              </a:ext>
            </a:extLst>
          </p:cNvPr>
          <p:cNvSpPr txBox="1">
            <a:spLocks/>
          </p:cNvSpPr>
          <p:nvPr/>
        </p:nvSpPr>
        <p:spPr>
          <a:xfrm>
            <a:off x="1847850" y="4508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2800" b="1" dirty="0">
                <a:solidFill>
                  <a:schemeClr val="tx2"/>
                </a:solidFill>
                <a:latin typeface="+mn-lt"/>
              </a:rPr>
              <a:t>bronze</a:t>
            </a:r>
          </a:p>
        </p:txBody>
      </p:sp>
      <p:sp>
        <p:nvSpPr>
          <p:cNvPr id="104451" name="TextBox 4">
            <a:extLst>
              <a:ext uri="{FF2B5EF4-FFF2-40B4-BE49-F238E27FC236}">
                <a16:creationId xmlns:a16="http://schemas.microsoft.com/office/drawing/2014/main" id="{C5B614FE-D5BD-D643-AE65-4A833B784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2007" y="335835"/>
            <a:ext cx="30940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2400" b="1" dirty="0"/>
              <a:t>Pylos </a:t>
            </a:r>
            <a:r>
              <a:rPr lang="en-GB" altLang="en-US" sz="2400" dirty="0"/>
              <a:t>– ‘bronze’: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2400" dirty="0"/>
              <a:t>c. 576 kg allocated to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2400" dirty="0"/>
              <a:t>c. 300 smiths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2400" dirty="0"/>
              <a:t>at 17 locations</a:t>
            </a:r>
          </a:p>
        </p:txBody>
      </p:sp>
      <p:pic>
        <p:nvPicPr>
          <p:cNvPr id="6" name="Picture 5" descr="DendraArmour">
            <a:extLst>
              <a:ext uri="{FF2B5EF4-FFF2-40B4-BE49-F238E27FC236}">
                <a16:creationId xmlns:a16="http://schemas.microsoft.com/office/drawing/2014/main" id="{05589B2B-7A89-9E43-BDF7-93F358B62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1" y="0"/>
            <a:ext cx="3619500" cy="69236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1E9F21-C647-514F-A56D-5D6AE1B1C534}"/>
              </a:ext>
            </a:extLst>
          </p:cNvPr>
          <p:cNvSpPr txBox="1"/>
          <p:nvPr/>
        </p:nvSpPr>
        <p:spPr>
          <a:xfrm>
            <a:off x="5888038" y="5959929"/>
            <a:ext cx="2504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Dendra</a:t>
            </a:r>
            <a:r>
              <a:rPr lang="en-US" sz="2800" dirty="0"/>
              <a:t> panoply</a:t>
            </a:r>
          </a:p>
        </p:txBody>
      </p:sp>
    </p:spTree>
    <p:extLst>
      <p:ext uri="{BB962C8B-B14F-4D97-AF65-F5344CB8AC3E}">
        <p14:creationId xmlns:p14="http://schemas.microsoft.com/office/powerpoint/2010/main" val="20011803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8EED97-EC9C-5846-98D7-B67430E0AE4F}"/>
              </a:ext>
            </a:extLst>
          </p:cNvPr>
          <p:cNvSpPr txBox="1"/>
          <p:nvPr/>
        </p:nvSpPr>
        <p:spPr>
          <a:xfrm>
            <a:off x="424542" y="1290865"/>
            <a:ext cx="6466115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PO-TI-NI-JA. </a:t>
            </a:r>
            <a:r>
              <a:rPr lang="en-GB" sz="2800" dirty="0" err="1">
                <a:latin typeface="Arial" charset="0"/>
              </a:rPr>
              <a:t>Potnia</a:t>
            </a:r>
            <a:endParaRPr lang="en-GB" sz="2800" dirty="0"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PO-SE-DA-O-NE. Poseidon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PO-SI-DA-E-JA. </a:t>
            </a:r>
            <a:r>
              <a:rPr lang="en-GB" sz="2800" dirty="0" err="1">
                <a:latin typeface="Arial" charset="0"/>
              </a:rPr>
              <a:t>Posidaieia</a:t>
            </a:r>
            <a:r>
              <a:rPr lang="en-GB" sz="2800" dirty="0">
                <a:latin typeface="Arial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DI-WE/DI-WI-JE-U. Zeus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DI-W-JA. </a:t>
            </a:r>
            <a:r>
              <a:rPr lang="en-GB" sz="2800" dirty="0" err="1">
                <a:latin typeface="Arial" charset="0"/>
              </a:rPr>
              <a:t>Diwia</a:t>
            </a:r>
            <a:r>
              <a:rPr lang="en-GB" sz="2800" dirty="0">
                <a:latin typeface="Arial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E-RA. Hera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A-TI-MI-TE. Artemis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E-MA-A. Hermes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A-RE-JA. Ares?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DI-WO-NU-SO-JO. </a:t>
            </a:r>
            <a:r>
              <a:rPr lang="en-GB" sz="2800" dirty="0" err="1">
                <a:latin typeface="Arial" charset="0"/>
              </a:rPr>
              <a:t>Dionysos</a:t>
            </a:r>
            <a:endParaRPr lang="en-GB" sz="2800" dirty="0">
              <a:latin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latin typeface="Arial" charset="0"/>
              </a:rPr>
              <a:t>MA-TE-RE TE-I-JA. Mater </a:t>
            </a:r>
            <a:r>
              <a:rPr lang="en-GB" sz="2800" dirty="0" err="1">
                <a:latin typeface="Arial" charset="0"/>
              </a:rPr>
              <a:t>theia</a:t>
            </a:r>
            <a:r>
              <a:rPr lang="en-GB" sz="2800" dirty="0">
                <a:latin typeface="Arial" charset="0"/>
              </a:rPr>
              <a:t> </a:t>
            </a:r>
          </a:p>
        </p:txBody>
      </p:sp>
      <p:sp>
        <p:nvSpPr>
          <p:cNvPr id="41987" name="TextBox 2">
            <a:extLst>
              <a:ext uri="{FF2B5EF4-FFF2-40B4-BE49-F238E27FC236}">
                <a16:creationId xmlns:a16="http://schemas.microsoft.com/office/drawing/2014/main" id="{2DD2F73B-20CA-B846-BE13-E68F3F43E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31088" y="196850"/>
            <a:ext cx="34480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4400" dirty="0">
                <a:solidFill>
                  <a:schemeClr val="tx2"/>
                </a:solidFill>
              </a:rPr>
              <a:t>Pylos Deities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5E1DD3-28D8-7A41-8703-AE31ECDF3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5113" y="4111625"/>
            <a:ext cx="25542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/>
              <a:t>TE-O-I. The gods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400" dirty="0"/>
              <a:t>TE-O. (The) god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5961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">
            <a:extLst>
              <a:ext uri="{FF2B5EF4-FFF2-40B4-BE49-F238E27FC236}">
                <a16:creationId xmlns:a16="http://schemas.microsoft.com/office/drawing/2014/main" id="{69CFF611-0283-5B4B-BD3E-F47396ED3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5" y="246063"/>
            <a:ext cx="4383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600">
                <a:solidFill>
                  <a:schemeClr val="tx2"/>
                </a:solidFill>
              </a:rPr>
              <a:t>Offerings: bloodless </a:t>
            </a:r>
          </a:p>
        </p:txBody>
      </p:sp>
      <p:pic>
        <p:nvPicPr>
          <p:cNvPr id="40963" name="Picture 2" descr="Image result for minoan wool">
            <a:extLst>
              <a:ext uri="{FF2B5EF4-FFF2-40B4-BE49-F238E27FC236}">
                <a16:creationId xmlns:a16="http://schemas.microsoft.com/office/drawing/2014/main" id="{F12C065F-97BC-734B-B7C2-7522DB063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064" y="277813"/>
            <a:ext cx="1825625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AutoShape 4" descr="Image result for minoan cheese">
            <a:extLst>
              <a:ext uri="{FF2B5EF4-FFF2-40B4-BE49-F238E27FC236}">
                <a16:creationId xmlns:a16="http://schemas.microsoft.com/office/drawing/2014/main" id="{23E819E3-CC1D-9C4C-B907-A8B829D549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00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0965" name="AutoShape 6" descr="Image result for minoan cheese">
            <a:extLst>
              <a:ext uri="{FF2B5EF4-FFF2-40B4-BE49-F238E27FC236}">
                <a16:creationId xmlns:a16="http://schemas.microsoft.com/office/drawing/2014/main" id="{C56AEA5F-715B-8944-9FA7-FE2FB413BF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52613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0966" name="AutoShape 8" descr="Image result for minoan cheese">
            <a:extLst>
              <a:ext uri="{FF2B5EF4-FFF2-40B4-BE49-F238E27FC236}">
                <a16:creationId xmlns:a16="http://schemas.microsoft.com/office/drawing/2014/main" id="{A67D14C4-3218-6E4D-8B67-FC0618E35F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5013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pic>
        <p:nvPicPr>
          <p:cNvPr id="40967" name="Picture 10" descr="Image result for ancient greek cheese">
            <a:extLst>
              <a:ext uri="{FF2B5EF4-FFF2-40B4-BE49-F238E27FC236}">
                <a16:creationId xmlns:a16="http://schemas.microsoft.com/office/drawing/2014/main" id="{0BCBDD03-01F3-0341-B716-460F13EEE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425450"/>
            <a:ext cx="2381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AutoShape 12" descr="Image result for ancient barley">
            <a:extLst>
              <a:ext uri="{FF2B5EF4-FFF2-40B4-BE49-F238E27FC236}">
                <a16:creationId xmlns:a16="http://schemas.microsoft.com/office/drawing/2014/main" id="{0B2A2260-509A-E840-8A66-EE20B30F4BE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57413" y="2746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0969" name="AutoShape 14" descr="Image result for ancient barley">
            <a:extLst>
              <a:ext uri="{FF2B5EF4-FFF2-40B4-BE49-F238E27FC236}">
                <a16:creationId xmlns:a16="http://schemas.microsoft.com/office/drawing/2014/main" id="{D33F27AF-D0A3-BF49-B8B9-12804E599F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09813" y="427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pic>
        <p:nvPicPr>
          <p:cNvPr id="40970" name="Picture 16" descr="Image result for ancient barley">
            <a:extLst>
              <a:ext uri="{FF2B5EF4-FFF2-40B4-BE49-F238E27FC236}">
                <a16:creationId xmlns:a16="http://schemas.microsoft.com/office/drawing/2014/main" id="{912B6F28-B7A8-C841-B36A-3EF9C8326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2492376"/>
            <a:ext cx="16192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1" name="Picture 18" descr="Image result for ancient greek wine">
            <a:extLst>
              <a:ext uri="{FF2B5EF4-FFF2-40B4-BE49-F238E27FC236}">
                <a16:creationId xmlns:a16="http://schemas.microsoft.com/office/drawing/2014/main" id="{C26706FC-61AC-3F43-AB9F-CA0131E94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13" y="2852738"/>
            <a:ext cx="1668462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Picture 20" descr="Image result for minoan honey">
            <a:extLst>
              <a:ext uri="{FF2B5EF4-FFF2-40B4-BE49-F238E27FC236}">
                <a16:creationId xmlns:a16="http://schemas.microsoft.com/office/drawing/2014/main" id="{A20ED66F-4CB1-064A-A0FE-E3000985E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269" y="934244"/>
            <a:ext cx="283210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3" name="TextBox 7">
            <a:extLst>
              <a:ext uri="{FF2B5EF4-FFF2-40B4-BE49-F238E27FC236}">
                <a16:creationId xmlns:a16="http://schemas.microsoft.com/office/drawing/2014/main" id="{99FE9819-F041-B74C-9462-39FA76C57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2889" y="1093788"/>
            <a:ext cx="8524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</a:rPr>
              <a:t>Honey</a:t>
            </a:r>
          </a:p>
        </p:txBody>
      </p:sp>
      <p:sp>
        <p:nvSpPr>
          <p:cNvPr id="40974" name="TextBox 8">
            <a:extLst>
              <a:ext uri="{FF2B5EF4-FFF2-40B4-BE49-F238E27FC236}">
                <a16:creationId xmlns:a16="http://schemas.microsoft.com/office/drawing/2014/main" id="{CDB572D7-D04C-EF4A-8849-9C979EAFC62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078538" y="2308225"/>
            <a:ext cx="1249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/>
              <a:t>Wool</a:t>
            </a:r>
          </a:p>
        </p:txBody>
      </p:sp>
      <p:sp>
        <p:nvSpPr>
          <p:cNvPr id="40975" name="TextBox 9">
            <a:extLst>
              <a:ext uri="{FF2B5EF4-FFF2-40B4-BE49-F238E27FC236}">
                <a16:creationId xmlns:a16="http://schemas.microsoft.com/office/drawing/2014/main" id="{8C3ADB29-E226-B84D-A22E-658793C66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3689" y="1955800"/>
            <a:ext cx="979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/>
              <a:t>Cheese</a:t>
            </a:r>
          </a:p>
        </p:txBody>
      </p:sp>
      <p:sp>
        <p:nvSpPr>
          <p:cNvPr id="40976" name="TextBox 10">
            <a:extLst>
              <a:ext uri="{FF2B5EF4-FFF2-40B4-BE49-F238E27FC236}">
                <a16:creationId xmlns:a16="http://schemas.microsoft.com/office/drawing/2014/main" id="{EBF28F45-0FB9-3942-A7DE-FBF3B7B15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425" y="2871789"/>
            <a:ext cx="71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</a:rPr>
              <a:t>Wine</a:t>
            </a:r>
          </a:p>
        </p:txBody>
      </p:sp>
      <p:sp>
        <p:nvSpPr>
          <p:cNvPr id="40977" name="TextBox 11">
            <a:extLst>
              <a:ext uri="{FF2B5EF4-FFF2-40B4-BE49-F238E27FC236}">
                <a16:creationId xmlns:a16="http://schemas.microsoft.com/office/drawing/2014/main" id="{0464375A-8C0D-4D4F-997C-3CB5D91C2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7750" y="2524125"/>
            <a:ext cx="838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/>
              <a:t>Barley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D77BD3-8142-B844-AB54-81C1EF3094DB}"/>
              </a:ext>
            </a:extLst>
          </p:cNvPr>
          <p:cNvSpPr txBox="1"/>
          <p:nvPr/>
        </p:nvSpPr>
        <p:spPr>
          <a:xfrm>
            <a:off x="1852614" y="3611564"/>
            <a:ext cx="4530725" cy="19082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3200" dirty="0">
                <a:latin typeface="Arial" charset="0"/>
              </a:rPr>
              <a:t>Other terms: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TE-O-PO-RI-JA ( = </a:t>
            </a:r>
            <a:r>
              <a:rPr lang="en-GB" dirty="0" err="1">
                <a:latin typeface="Arial" charset="0"/>
              </a:rPr>
              <a:t>theophoria</a:t>
            </a:r>
            <a:r>
              <a:rPr lang="en-GB" dirty="0">
                <a:latin typeface="Arial" charset="0"/>
              </a:rPr>
              <a:t>). A festival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dirty="0">
              <a:latin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342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06A5-4801-1148-A3B2-C1821162E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335979"/>
            <a:ext cx="9144000" cy="105390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AA1776-A3D6-794D-B072-46EB05001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264" y="0"/>
            <a:ext cx="78014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34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">
            <a:extLst>
              <a:ext uri="{FF2B5EF4-FFF2-40B4-BE49-F238E27FC236}">
                <a16:creationId xmlns:a16="http://schemas.microsoft.com/office/drawing/2014/main" id="{C2F3F7E2-2CF1-7E46-8C96-02DC2E180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5" y="246063"/>
            <a:ext cx="4383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600">
                <a:solidFill>
                  <a:schemeClr val="tx2"/>
                </a:solidFill>
              </a:rPr>
              <a:t>Offerings: bloodless </a:t>
            </a:r>
          </a:p>
        </p:txBody>
      </p:sp>
      <p:sp>
        <p:nvSpPr>
          <p:cNvPr id="43011" name="AutoShape 4" descr="Image result for minoan cheese">
            <a:extLst>
              <a:ext uri="{FF2B5EF4-FFF2-40B4-BE49-F238E27FC236}">
                <a16:creationId xmlns:a16="http://schemas.microsoft.com/office/drawing/2014/main" id="{29C257B1-9CE6-DD47-8DA8-7FA222246F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00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3012" name="AutoShape 6" descr="Image result for minoan cheese">
            <a:extLst>
              <a:ext uri="{FF2B5EF4-FFF2-40B4-BE49-F238E27FC236}">
                <a16:creationId xmlns:a16="http://schemas.microsoft.com/office/drawing/2014/main" id="{09D1C49D-368D-274C-B606-E4F7E46198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52613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3013" name="AutoShape 8" descr="Image result for minoan cheese">
            <a:extLst>
              <a:ext uri="{FF2B5EF4-FFF2-40B4-BE49-F238E27FC236}">
                <a16:creationId xmlns:a16="http://schemas.microsoft.com/office/drawing/2014/main" id="{4D721948-0CE8-7846-A336-69F2747362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5013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3014" name="AutoShape 12" descr="Image result for ancient barley">
            <a:extLst>
              <a:ext uri="{FF2B5EF4-FFF2-40B4-BE49-F238E27FC236}">
                <a16:creationId xmlns:a16="http://schemas.microsoft.com/office/drawing/2014/main" id="{6806980F-00B4-304E-ADDF-8A087D7D46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57413" y="2746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3015" name="AutoShape 14" descr="Image result for ancient barley">
            <a:extLst>
              <a:ext uri="{FF2B5EF4-FFF2-40B4-BE49-F238E27FC236}">
                <a16:creationId xmlns:a16="http://schemas.microsoft.com/office/drawing/2014/main" id="{9E0148CF-396C-9844-9835-AD125D4178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09813" y="427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3016" name="TextBox 7">
            <a:extLst>
              <a:ext uri="{FF2B5EF4-FFF2-40B4-BE49-F238E27FC236}">
                <a16:creationId xmlns:a16="http://schemas.microsoft.com/office/drawing/2014/main" id="{3359589E-3980-E14A-B8BC-05E4D38E5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2889" y="1093788"/>
            <a:ext cx="8524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</a:rPr>
              <a:t>Honey</a:t>
            </a:r>
          </a:p>
        </p:txBody>
      </p:sp>
      <p:pic>
        <p:nvPicPr>
          <p:cNvPr id="43017" name="Picture 2" descr="Image result for mycenaean perfume">
            <a:extLst>
              <a:ext uri="{FF2B5EF4-FFF2-40B4-BE49-F238E27FC236}">
                <a16:creationId xmlns:a16="http://schemas.microsoft.com/office/drawing/2014/main" id="{0EDEFC5E-FAD9-0C4B-A041-2921BD580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4" y="1081088"/>
            <a:ext cx="1957387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8" name="TextBox 10">
            <a:extLst>
              <a:ext uri="{FF2B5EF4-FFF2-40B4-BE49-F238E27FC236}">
                <a16:creationId xmlns:a16="http://schemas.microsoft.com/office/drawing/2014/main" id="{BE498A37-945A-BF4E-B5ED-49778D644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5039" y="1093788"/>
            <a:ext cx="466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</a:rPr>
              <a:t>Oil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8058CE-B1AC-D54B-8A1D-C85E03F67846}"/>
              </a:ext>
            </a:extLst>
          </p:cNvPr>
          <p:cNvSpPr txBox="1"/>
          <p:nvPr/>
        </p:nvSpPr>
        <p:spPr>
          <a:xfrm>
            <a:off x="6456364" y="493714"/>
            <a:ext cx="4530725" cy="27392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3200" dirty="0">
                <a:latin typeface="Arial" charset="0"/>
              </a:rPr>
              <a:t>Blood sacrifice:</a:t>
            </a:r>
          </a:p>
          <a:p>
            <a:pPr>
              <a:defRPr/>
            </a:pPr>
            <a:r>
              <a:rPr lang="en-GB" dirty="0" err="1">
                <a:latin typeface="Arial" charset="0"/>
              </a:rPr>
              <a:t>Suovetaurilia</a:t>
            </a:r>
            <a:endParaRPr lang="en-GB" dirty="0"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Sus: pig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 err="1">
                <a:latin typeface="Arial" charset="0"/>
              </a:rPr>
              <a:t>Ovis</a:t>
            </a:r>
            <a:r>
              <a:rPr lang="en-GB" dirty="0">
                <a:latin typeface="Arial" charset="0"/>
              </a:rPr>
              <a:t>: sheep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Taurus: bull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dirty="0"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dirty="0">
              <a:latin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3200" dirty="0"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3CE4EE-54DF-1948-B589-17762DE91ADF}"/>
              </a:ext>
            </a:extLst>
          </p:cNvPr>
          <p:cNvSpPr txBox="1"/>
          <p:nvPr/>
        </p:nvSpPr>
        <p:spPr>
          <a:xfrm>
            <a:off x="1852614" y="3540126"/>
            <a:ext cx="4098925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3200" dirty="0">
                <a:solidFill>
                  <a:schemeClr val="tx2"/>
                </a:solidFill>
                <a:latin typeface="Arial" charset="0"/>
              </a:rPr>
              <a:t>Festivals</a:t>
            </a:r>
            <a:r>
              <a:rPr lang="en-GB" dirty="0">
                <a:latin typeface="Arial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RE-KE-TO-RO-RI-JO. </a:t>
            </a:r>
            <a:r>
              <a:rPr lang="en-GB" dirty="0" err="1">
                <a:latin typeface="Arial" charset="0"/>
              </a:rPr>
              <a:t>Lekhestroterion</a:t>
            </a:r>
            <a:r>
              <a:rPr lang="en-GB" dirty="0">
                <a:latin typeface="Arial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TO-NO-E-KE-TE-RI-JO. </a:t>
            </a:r>
            <a:r>
              <a:rPr lang="en-GB" dirty="0" err="1">
                <a:latin typeface="Arial" charset="0"/>
              </a:rPr>
              <a:t>Thronohelkesterion</a:t>
            </a:r>
            <a:r>
              <a:rPr lang="en-GB" dirty="0">
                <a:latin typeface="Arial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ME-TU-WO NE-WO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TU-RU-PTE-RE-JA. </a:t>
            </a:r>
            <a:r>
              <a:rPr lang="en-GB" dirty="0" err="1">
                <a:latin typeface="Arial" charset="0"/>
              </a:rPr>
              <a:t>Thrypteria</a:t>
            </a:r>
            <a:endParaRPr lang="en-GB" dirty="0"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0048EE-FB49-8341-B788-FF903C596A6F}"/>
              </a:ext>
            </a:extLst>
          </p:cNvPr>
          <p:cNvSpPr txBox="1"/>
          <p:nvPr/>
        </p:nvSpPr>
        <p:spPr>
          <a:xfrm>
            <a:off x="6157913" y="2924176"/>
            <a:ext cx="4259262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3200" dirty="0">
                <a:solidFill>
                  <a:schemeClr val="tx2"/>
                </a:solidFill>
                <a:latin typeface="Arial" charset="0"/>
              </a:rPr>
              <a:t>Cult personnel: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I-JE-RE-U = </a:t>
            </a:r>
            <a:r>
              <a:rPr lang="en-GB" dirty="0" err="1">
                <a:latin typeface="Arial" charset="0"/>
              </a:rPr>
              <a:t>hiereus</a:t>
            </a:r>
            <a:endParaRPr lang="en-GB" dirty="0"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I-JE-RE-JA = </a:t>
            </a:r>
            <a:r>
              <a:rPr lang="en-GB" dirty="0" err="1">
                <a:latin typeface="Arial" charset="0"/>
              </a:rPr>
              <a:t>hiereia</a:t>
            </a:r>
            <a:endParaRPr lang="en-GB" dirty="0"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KA-RA-WI-PO-RO (=</a:t>
            </a:r>
            <a:r>
              <a:rPr lang="en-GB" dirty="0" err="1">
                <a:latin typeface="Arial" charset="0"/>
              </a:rPr>
              <a:t>klarwiphoros</a:t>
            </a:r>
            <a:r>
              <a:rPr lang="en-GB" dirty="0">
                <a:latin typeface="Arial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PU-KO-WO (=</a:t>
            </a:r>
            <a:r>
              <a:rPr lang="en-GB" dirty="0" err="1">
                <a:latin typeface="Arial" charset="0"/>
              </a:rPr>
              <a:t>purkooi</a:t>
            </a:r>
            <a:r>
              <a:rPr lang="en-GB" dirty="0">
                <a:latin typeface="Arial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KI-RE-TI-WI-JA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I-JE-RO-WO-KO (=the </a:t>
            </a:r>
            <a:r>
              <a:rPr lang="en-GB" dirty="0" err="1">
                <a:latin typeface="Arial" charset="0"/>
              </a:rPr>
              <a:t>hierourgoi</a:t>
            </a:r>
            <a:r>
              <a:rPr lang="en-GB" dirty="0">
                <a:latin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8159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0A66916E-CC8F-AF4B-A960-B3A25BA15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970" y="365125"/>
            <a:ext cx="8969829" cy="1325563"/>
          </a:xfrm>
        </p:spPr>
        <p:txBody>
          <a:bodyPr/>
          <a:lstStyle/>
          <a:p>
            <a:r>
              <a:rPr lang="en-US" altLang="en-US" b="1" dirty="0"/>
              <a:t>Implications of decipherment</a:t>
            </a:r>
          </a:p>
        </p:txBody>
      </p:sp>
      <p:sp>
        <p:nvSpPr>
          <p:cNvPr id="69634" name="TextBox 2">
            <a:extLst>
              <a:ext uri="{FF2B5EF4-FFF2-40B4-BE49-F238E27FC236}">
                <a16:creationId xmlns:a16="http://schemas.microsoft.com/office/drawing/2014/main" id="{11C1B510-1CCF-AF40-86F1-491AB603C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562102"/>
            <a:ext cx="9974283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dirty="0"/>
              <a:t>Mycenaeans spoke Greek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dirty="0"/>
              <a:t>Greek did not arrive with the </a:t>
            </a:r>
            <a:r>
              <a:rPr lang="ja-JP" altLang="en-US" sz="3200"/>
              <a:t>‘</a:t>
            </a:r>
            <a:r>
              <a:rPr lang="en-US" altLang="ja-JP" sz="3200" dirty="0"/>
              <a:t>Dorian invasion</a:t>
            </a:r>
            <a:r>
              <a:rPr lang="ja-JP" altLang="en-US" sz="3200"/>
              <a:t>’</a:t>
            </a:r>
            <a:r>
              <a:rPr lang="en-US" altLang="ja-JP" sz="3200" dirty="0"/>
              <a:t> after the fall of the palaces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dirty="0"/>
              <a:t>Homer</a:t>
            </a:r>
            <a:r>
              <a:rPr lang="ja-JP" altLang="en-US" sz="3200"/>
              <a:t>’</a:t>
            </a:r>
            <a:r>
              <a:rPr lang="en-US" altLang="ja-JP" sz="3200" dirty="0"/>
              <a:t>s heroes spoke Greek in the Bronze 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dirty="0"/>
              <a:t>Oral poetry handed down traditions in Greek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dirty="0"/>
              <a:t>The Mycenaeans worshipped deities with the same names as later Greeks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dirty="0"/>
              <a:t>Rewriting of European history</a:t>
            </a:r>
          </a:p>
        </p:txBody>
      </p:sp>
    </p:spTree>
    <p:extLst>
      <p:ext uri="{BB962C8B-B14F-4D97-AF65-F5344CB8AC3E}">
        <p14:creationId xmlns:p14="http://schemas.microsoft.com/office/powerpoint/2010/main" val="10506368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793" name="Straight Connector 2">
            <a:extLst>
              <a:ext uri="{FF2B5EF4-FFF2-40B4-BE49-F238E27FC236}">
                <a16:creationId xmlns:a16="http://schemas.microsoft.com/office/drawing/2014/main" id="{1DE8C326-C490-4445-8EC9-099CD6CA0C1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828800" y="1981200"/>
            <a:ext cx="8534400" cy="76200"/>
          </a:xfrm>
          <a:prstGeom prst="line">
            <a:avLst/>
          </a:prstGeom>
          <a:noFill/>
          <a:ln w="825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4" name="TextBox 3">
            <a:extLst>
              <a:ext uri="{FF2B5EF4-FFF2-40B4-BE49-F238E27FC236}">
                <a16:creationId xmlns:a16="http://schemas.microsoft.com/office/drawing/2014/main" id="{D7EE4C04-3FEC-6743-9186-B5DAEFC77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914401"/>
            <a:ext cx="624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rgbClr val="DFD293"/>
                </a:solidFill>
              </a:rPr>
              <a:t>Chronological sequence</a:t>
            </a:r>
          </a:p>
        </p:txBody>
      </p:sp>
      <p:sp>
        <p:nvSpPr>
          <p:cNvPr id="33795" name="TextBox 4">
            <a:extLst>
              <a:ext uri="{FF2B5EF4-FFF2-40B4-BE49-F238E27FC236}">
                <a16:creationId xmlns:a16="http://schemas.microsoft.com/office/drawing/2014/main" id="{EEF322C9-2740-CC42-8416-BEF2E4C06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09801"/>
            <a:ext cx="899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/>
              <a:t>Minoans   Mycenaeans    Dark Age  Homer   Classical</a:t>
            </a:r>
          </a:p>
        </p:txBody>
      </p:sp>
      <p:sp>
        <p:nvSpPr>
          <p:cNvPr id="14" name="Curved Up Arrow 13">
            <a:extLst>
              <a:ext uri="{FF2B5EF4-FFF2-40B4-BE49-F238E27FC236}">
                <a16:creationId xmlns:a16="http://schemas.microsoft.com/office/drawing/2014/main" id="{CF372EBD-148A-434D-8DEA-E8D662D2E8C4}"/>
              </a:ext>
            </a:extLst>
          </p:cNvPr>
          <p:cNvSpPr/>
          <p:nvPr/>
        </p:nvSpPr>
        <p:spPr bwMode="auto">
          <a:xfrm flipH="1">
            <a:off x="1847850" y="2743200"/>
            <a:ext cx="2133600" cy="990600"/>
          </a:xfrm>
          <a:prstGeom prst="curvedUpArrow">
            <a:avLst/>
          </a:prstGeom>
          <a:solidFill>
            <a:schemeClr val="bg2">
              <a:lumMod val="50000"/>
              <a:lumOff val="50000"/>
            </a:schemeClr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15" name="Curved Up Arrow 14">
            <a:extLst>
              <a:ext uri="{FF2B5EF4-FFF2-40B4-BE49-F238E27FC236}">
                <a16:creationId xmlns:a16="http://schemas.microsoft.com/office/drawing/2014/main" id="{A997FCB6-548F-D449-8DBA-6B6FB99B1121}"/>
              </a:ext>
            </a:extLst>
          </p:cNvPr>
          <p:cNvSpPr/>
          <p:nvPr/>
        </p:nvSpPr>
        <p:spPr bwMode="auto">
          <a:xfrm flipH="1">
            <a:off x="3359150" y="2743200"/>
            <a:ext cx="1657350" cy="685800"/>
          </a:xfrm>
          <a:prstGeom prst="curvedUpArrow">
            <a:avLst/>
          </a:prstGeom>
          <a:solidFill>
            <a:schemeClr val="bg2">
              <a:lumMod val="50000"/>
              <a:lumOff val="50000"/>
            </a:schemeClr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16" name="Curved Up Arrow 15">
            <a:extLst>
              <a:ext uri="{FF2B5EF4-FFF2-40B4-BE49-F238E27FC236}">
                <a16:creationId xmlns:a16="http://schemas.microsoft.com/office/drawing/2014/main" id="{6C6CE7B0-A75A-8A4F-8708-BCBB31B86B64}"/>
              </a:ext>
            </a:extLst>
          </p:cNvPr>
          <p:cNvSpPr/>
          <p:nvPr/>
        </p:nvSpPr>
        <p:spPr bwMode="auto">
          <a:xfrm flipH="1">
            <a:off x="4572000" y="2743200"/>
            <a:ext cx="1676400" cy="533400"/>
          </a:xfrm>
          <a:prstGeom prst="curvedUpArrow">
            <a:avLst/>
          </a:prstGeom>
          <a:solidFill>
            <a:schemeClr val="bg2">
              <a:lumMod val="50000"/>
              <a:lumOff val="50000"/>
            </a:schemeClr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17" name="Curved Up Arrow 16">
            <a:extLst>
              <a:ext uri="{FF2B5EF4-FFF2-40B4-BE49-F238E27FC236}">
                <a16:creationId xmlns:a16="http://schemas.microsoft.com/office/drawing/2014/main" id="{D89B6CF4-E003-B045-92ED-223E1022682D}"/>
              </a:ext>
            </a:extLst>
          </p:cNvPr>
          <p:cNvSpPr/>
          <p:nvPr/>
        </p:nvSpPr>
        <p:spPr bwMode="auto">
          <a:xfrm flipH="1">
            <a:off x="4953000" y="2743200"/>
            <a:ext cx="4648200" cy="1143000"/>
          </a:xfrm>
          <a:prstGeom prst="curvedUpArrow">
            <a:avLst/>
          </a:prstGeom>
          <a:solidFill>
            <a:schemeClr val="bg2">
              <a:lumMod val="50000"/>
              <a:lumOff val="50000"/>
            </a:schemeClr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18" name="Curved Up Arrow 17">
            <a:extLst>
              <a:ext uri="{FF2B5EF4-FFF2-40B4-BE49-F238E27FC236}">
                <a16:creationId xmlns:a16="http://schemas.microsoft.com/office/drawing/2014/main" id="{DC0828B6-4845-0E48-B35F-6ED49DD7F624}"/>
              </a:ext>
            </a:extLst>
          </p:cNvPr>
          <p:cNvSpPr/>
          <p:nvPr/>
        </p:nvSpPr>
        <p:spPr bwMode="auto">
          <a:xfrm flipH="1">
            <a:off x="2514600" y="2743200"/>
            <a:ext cx="7543800" cy="1447800"/>
          </a:xfrm>
          <a:prstGeom prst="curvedUpArrow">
            <a:avLst/>
          </a:prstGeom>
          <a:solidFill>
            <a:schemeClr val="bg2">
              <a:lumMod val="50000"/>
              <a:lumOff val="50000"/>
            </a:schemeClr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19" name="Curved Up Arrow 18">
            <a:extLst>
              <a:ext uri="{FF2B5EF4-FFF2-40B4-BE49-F238E27FC236}">
                <a16:creationId xmlns:a16="http://schemas.microsoft.com/office/drawing/2014/main" id="{6A8FBA81-B7DD-2044-B20B-5BCF6CDDC511}"/>
              </a:ext>
            </a:extLst>
          </p:cNvPr>
          <p:cNvSpPr/>
          <p:nvPr/>
        </p:nvSpPr>
        <p:spPr bwMode="auto">
          <a:xfrm flipH="1">
            <a:off x="6324600" y="2743200"/>
            <a:ext cx="2971800" cy="838200"/>
          </a:xfrm>
          <a:prstGeom prst="curvedUpArrow">
            <a:avLst/>
          </a:prstGeom>
          <a:solidFill>
            <a:schemeClr val="bg2">
              <a:lumMod val="50000"/>
              <a:lumOff val="50000"/>
            </a:schemeClr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1" name="Curved Up Arrow 20">
            <a:extLst>
              <a:ext uri="{FF2B5EF4-FFF2-40B4-BE49-F238E27FC236}">
                <a16:creationId xmlns:a16="http://schemas.microsoft.com/office/drawing/2014/main" id="{4C0D0908-C399-2444-8D81-CE4029C78F5D}"/>
              </a:ext>
            </a:extLst>
          </p:cNvPr>
          <p:cNvSpPr/>
          <p:nvPr/>
        </p:nvSpPr>
        <p:spPr bwMode="auto">
          <a:xfrm flipH="1">
            <a:off x="6743700" y="2743200"/>
            <a:ext cx="1066800" cy="457200"/>
          </a:xfrm>
          <a:prstGeom prst="curvedUpArrow">
            <a:avLst/>
          </a:prstGeom>
          <a:solidFill>
            <a:schemeClr val="bg2">
              <a:lumMod val="50000"/>
              <a:lumOff val="50000"/>
            </a:schemeClr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2" name="Curved Up Arrow 21">
            <a:extLst>
              <a:ext uri="{FF2B5EF4-FFF2-40B4-BE49-F238E27FC236}">
                <a16:creationId xmlns:a16="http://schemas.microsoft.com/office/drawing/2014/main" id="{E04EC076-D524-7448-AFAA-0AC95AC3036A}"/>
              </a:ext>
            </a:extLst>
          </p:cNvPr>
          <p:cNvSpPr/>
          <p:nvPr/>
        </p:nvSpPr>
        <p:spPr bwMode="auto">
          <a:xfrm flipH="1">
            <a:off x="8229600" y="2743200"/>
            <a:ext cx="762000" cy="457200"/>
          </a:xfrm>
          <a:prstGeom prst="curvedUpArrow">
            <a:avLst/>
          </a:prstGeom>
          <a:solidFill>
            <a:schemeClr val="bg2">
              <a:lumMod val="50000"/>
              <a:lumOff val="50000"/>
            </a:schemeClr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3" name="Curved Up Arrow 22">
            <a:extLst>
              <a:ext uri="{FF2B5EF4-FFF2-40B4-BE49-F238E27FC236}">
                <a16:creationId xmlns:a16="http://schemas.microsoft.com/office/drawing/2014/main" id="{BAF08581-05A5-2F40-AC60-C697195C02DD}"/>
              </a:ext>
            </a:extLst>
          </p:cNvPr>
          <p:cNvSpPr/>
          <p:nvPr/>
        </p:nvSpPr>
        <p:spPr bwMode="auto">
          <a:xfrm flipH="1">
            <a:off x="4079875" y="2743200"/>
            <a:ext cx="4032250" cy="914400"/>
          </a:xfrm>
          <a:prstGeom prst="curvedUpArrow">
            <a:avLst>
              <a:gd name="adj1" fmla="val 25000"/>
              <a:gd name="adj2" fmla="val 50000"/>
              <a:gd name="adj3" fmla="val 23979"/>
            </a:avLst>
          </a:prstGeom>
          <a:solidFill>
            <a:schemeClr val="bg2">
              <a:lumMod val="50000"/>
              <a:lumOff val="50000"/>
            </a:schemeClr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3806" name="TextBox 24">
            <a:extLst>
              <a:ext uri="{FF2B5EF4-FFF2-40B4-BE49-F238E27FC236}">
                <a16:creationId xmlns:a16="http://schemas.microsoft.com/office/drawing/2014/main" id="{3FA93277-63C5-BE48-AF2D-4A6D1C1F6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2600" y="5257800"/>
            <a:ext cx="2057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/>
              <a:t>Birth of western history…</a:t>
            </a:r>
          </a:p>
        </p:txBody>
      </p:sp>
      <p:cxnSp>
        <p:nvCxnSpPr>
          <p:cNvPr id="33807" name="Straight Connector 25">
            <a:extLst>
              <a:ext uri="{FF2B5EF4-FFF2-40B4-BE49-F238E27FC236}">
                <a16:creationId xmlns:a16="http://schemas.microsoft.com/office/drawing/2014/main" id="{3F2D768E-BF7D-3A4B-B6A7-57440843634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951913" y="3998913"/>
            <a:ext cx="2514600" cy="3175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6852345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>
            <a:extLst>
              <a:ext uri="{FF2B5EF4-FFF2-40B4-BE49-F238E27FC236}">
                <a16:creationId xmlns:a16="http://schemas.microsoft.com/office/drawing/2014/main" id="{BD51CB6E-52AD-A245-84CC-91419893DB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15000" y="593271"/>
            <a:ext cx="47244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Mycenae Lion Gate</a:t>
            </a:r>
          </a:p>
        </p:txBody>
      </p:sp>
      <p:pic>
        <p:nvPicPr>
          <p:cNvPr id="40962" name="Picture 4" descr="C110">
            <a:extLst>
              <a:ext uri="{FF2B5EF4-FFF2-40B4-BE49-F238E27FC236}">
                <a16:creationId xmlns:a16="http://schemas.microsoft.com/office/drawing/2014/main" id="{BA61303E-F46C-5D40-B726-80E30C013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86" y="3770850"/>
            <a:ext cx="4980214" cy="308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5">
            <a:extLst>
              <a:ext uri="{FF2B5EF4-FFF2-40B4-BE49-F238E27FC236}">
                <a16:creationId xmlns:a16="http://schemas.microsoft.com/office/drawing/2014/main" id="{A9D50347-CA4D-BC47-9786-4313732B2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186" y="3267075"/>
            <a:ext cx="381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dirty="0"/>
              <a:t>Dodwell 1834</a:t>
            </a:r>
          </a:p>
        </p:txBody>
      </p:sp>
      <p:sp>
        <p:nvSpPr>
          <p:cNvPr id="40964" name="Rectangle 6">
            <a:extLst>
              <a:ext uri="{FF2B5EF4-FFF2-40B4-BE49-F238E27FC236}">
                <a16:creationId xmlns:a16="http://schemas.microsoft.com/office/drawing/2014/main" id="{C977308E-905E-7A4F-960B-C01744786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4113" y="23685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pic>
        <p:nvPicPr>
          <p:cNvPr id="40965" name="Picture 7" descr="Lion'sGate">
            <a:extLst>
              <a:ext uri="{FF2B5EF4-FFF2-40B4-BE49-F238E27FC236}">
                <a16:creationId xmlns:a16="http://schemas.microsoft.com/office/drawing/2014/main" id="{FCAB6270-61A8-594A-9B18-B8476969D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133600"/>
            <a:ext cx="5894614" cy="368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8" descr="Myc plan">
            <a:extLst>
              <a:ext uri="{FF2B5EF4-FFF2-40B4-BE49-F238E27FC236}">
                <a16:creationId xmlns:a16="http://schemas.microsoft.com/office/drawing/2014/main" id="{D97935DE-049C-7D4E-9185-074189FC3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3962400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55649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C:\My Documents\My Pictures\V12 Warrior vase.jpg">
            <a:extLst>
              <a:ext uri="{FF2B5EF4-FFF2-40B4-BE49-F238E27FC236}">
                <a16:creationId xmlns:a16="http://schemas.microsoft.com/office/drawing/2014/main" id="{7984A4C2-E3F3-5A49-B510-294DE6249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64" y="685800"/>
            <a:ext cx="7685212" cy="601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Text Box 3">
            <a:extLst>
              <a:ext uri="{FF2B5EF4-FFF2-40B4-BE49-F238E27FC236}">
                <a16:creationId xmlns:a16="http://schemas.microsoft.com/office/drawing/2014/main" id="{EAF67D10-9AB8-6545-843E-37A240290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164" y="5798640"/>
            <a:ext cx="17222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chemeClr val="bg1"/>
                </a:solidFill>
              </a:rPr>
              <a:t>Warrior Vase </a:t>
            </a:r>
          </a:p>
        </p:txBody>
      </p:sp>
      <p:pic>
        <p:nvPicPr>
          <p:cNvPr id="5" name="Picture 4" descr="DendraArmour">
            <a:extLst>
              <a:ext uri="{FF2B5EF4-FFF2-40B4-BE49-F238E27FC236}">
                <a16:creationId xmlns:a16="http://schemas.microsoft.com/office/drawing/2014/main" id="{AF865086-B551-2647-943A-6929D113A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1" y="0"/>
            <a:ext cx="3619500" cy="69236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5764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DCF17626-6613-5749-8560-76B5B650856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44928" y="299810"/>
            <a:ext cx="2558143" cy="156164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/>
              <a:t>Boar tusks helmets</a:t>
            </a:r>
          </a:p>
        </p:txBody>
      </p:sp>
      <p:pic>
        <p:nvPicPr>
          <p:cNvPr id="26626" name="Picture 3" descr="Boar's head helmets">
            <a:extLst>
              <a:ext uri="{FF2B5EF4-FFF2-40B4-BE49-F238E27FC236}">
                <a16:creationId xmlns:a16="http://schemas.microsoft.com/office/drawing/2014/main" id="{1C776D55-C664-8F47-96B8-B49367BA4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0"/>
            <a:ext cx="8077200" cy="599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4" descr="Untitled1">
            <a:extLst>
              <a:ext uri="{FF2B5EF4-FFF2-40B4-BE49-F238E27FC236}">
                <a16:creationId xmlns:a16="http://schemas.microsoft.com/office/drawing/2014/main" id="{7EFEFE22-7510-6F47-89AA-87D63C743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84" y="2057400"/>
            <a:ext cx="329088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039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id="{072867DB-1CED-6E4D-B996-CAA48853506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0"/>
            <a:ext cx="91440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/>
              <a:t>Heinrich Schliemann and Troy</a:t>
            </a:r>
          </a:p>
        </p:txBody>
      </p:sp>
      <p:pic>
        <p:nvPicPr>
          <p:cNvPr id="34818" name="Picture 3" descr="Schliemann">
            <a:extLst>
              <a:ext uri="{FF2B5EF4-FFF2-40B4-BE49-F238E27FC236}">
                <a16:creationId xmlns:a16="http://schemas.microsoft.com/office/drawing/2014/main" id="{B304A3C0-A3C9-0D41-9AEE-3ECE47AA5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538" y="914400"/>
            <a:ext cx="4462462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4" descr="TroyTrench">
            <a:extLst>
              <a:ext uri="{FF2B5EF4-FFF2-40B4-BE49-F238E27FC236}">
                <a16:creationId xmlns:a16="http://schemas.microsoft.com/office/drawing/2014/main" id="{A6B73CAF-E2AD-6D4A-8BE4-643A70E61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09600"/>
            <a:ext cx="4419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5" descr="Troy periods">
            <a:extLst>
              <a:ext uri="{FF2B5EF4-FFF2-40B4-BE49-F238E27FC236}">
                <a16:creationId xmlns:a16="http://schemas.microsoft.com/office/drawing/2014/main" id="{CE96CCF3-CB0D-1446-8629-6F17D911A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768726"/>
            <a:ext cx="4419600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41895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7487B20C-6D54-4248-A0F7-2354DF5E7EB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905000" y="609600"/>
            <a:ext cx="3429000" cy="1447800"/>
          </a:xfrm>
        </p:spPr>
        <p:txBody>
          <a:bodyPr/>
          <a:lstStyle/>
          <a:p>
            <a:pPr eaLnBrk="1" hangingPunct="1"/>
            <a:r>
              <a:rPr lang="en-US" altLang="en-US"/>
              <a:t>The </a:t>
            </a:r>
            <a:r>
              <a:rPr lang="ja-JP" altLang="en-US"/>
              <a:t>‘</a:t>
            </a:r>
            <a:r>
              <a:rPr lang="en-US" altLang="ja-JP"/>
              <a:t>Jewels of Helen</a:t>
            </a:r>
            <a:r>
              <a:rPr lang="ja-JP" altLang="en-US"/>
              <a:t>’</a:t>
            </a:r>
            <a:endParaRPr lang="en-US" altLang="en-US"/>
          </a:p>
        </p:txBody>
      </p:sp>
      <p:pic>
        <p:nvPicPr>
          <p:cNvPr id="38914" name="Picture 3" descr="Helen'sjewels">
            <a:extLst>
              <a:ext uri="{FF2B5EF4-FFF2-40B4-BE49-F238E27FC236}">
                <a16:creationId xmlns:a16="http://schemas.microsoft.com/office/drawing/2014/main" id="{D9B1AA3B-D03C-2C40-A5E4-62FC8F7C6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39" y="0"/>
            <a:ext cx="44783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01132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EF81F450-D258-9A42-A6B1-6B70D92AD73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228600"/>
            <a:ext cx="7772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/>
              <a:t>Troy II and Troy VI</a:t>
            </a:r>
          </a:p>
        </p:txBody>
      </p:sp>
      <p:pic>
        <p:nvPicPr>
          <p:cNvPr id="36866" name="Picture 3" descr="TroyIIandIV">
            <a:extLst>
              <a:ext uri="{FF2B5EF4-FFF2-40B4-BE49-F238E27FC236}">
                <a16:creationId xmlns:a16="http://schemas.microsoft.com/office/drawing/2014/main" id="{81D2FE60-D315-7444-B596-A853DA1CA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82689"/>
            <a:ext cx="6553200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4">
            <a:extLst>
              <a:ext uri="{FF2B5EF4-FFF2-40B4-BE49-F238E27FC236}">
                <a16:creationId xmlns:a16="http://schemas.microsoft.com/office/drawing/2014/main" id="{4F30BE72-65A8-B844-9E9A-0931DA190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2362200"/>
            <a:ext cx="22098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/>
              <a:t>Troy II unshaded: Early Bronze Age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altLang="en-US" sz="2400"/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/>
              <a:t>Troy VI shaded: Late Bronze Age</a:t>
            </a:r>
          </a:p>
        </p:txBody>
      </p:sp>
    </p:spTree>
    <p:extLst>
      <p:ext uri="{BB962C8B-B14F-4D97-AF65-F5344CB8AC3E}">
        <p14:creationId xmlns:p14="http://schemas.microsoft.com/office/powerpoint/2010/main" val="31766666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ollus.oxfordjournals.org/content/74/1/79/F1.large.jpg">
            <a:extLst>
              <a:ext uri="{FF2B5EF4-FFF2-40B4-BE49-F238E27FC236}">
                <a16:creationId xmlns:a16="http://schemas.microsoft.com/office/drawing/2014/main" id="{AC921669-2C18-C847-A7D5-560BF6795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3214" y="1004889"/>
            <a:ext cx="9045575" cy="484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145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06A5-4801-1148-A3B2-C1821162E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335979"/>
            <a:ext cx="9144000" cy="105390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4E8FDE-9047-AF4F-89DF-498CD8B11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143" y="-10887"/>
            <a:ext cx="6850743" cy="685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7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kasapartotel.com/gorsel/galeri/dalis.jpg">
            <a:extLst>
              <a:ext uri="{FF2B5EF4-FFF2-40B4-BE49-F238E27FC236}">
                <a16:creationId xmlns:a16="http://schemas.microsoft.com/office/drawing/2014/main" id="{74DB3615-85CA-1542-8489-2130869E2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"/>
            <a:ext cx="6161088" cy="4151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KasShipReconstruction">
            <a:extLst>
              <a:ext uri="{FF2B5EF4-FFF2-40B4-BE49-F238E27FC236}">
                <a16:creationId xmlns:a16="http://schemas.microsoft.com/office/drawing/2014/main" id="{7E4142E5-61A6-7745-B681-A5C2B2EAA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9514" y="3630614"/>
            <a:ext cx="7108825" cy="3227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CF4D22C7-7A04-304E-900B-AA5CA85B0E93}"/>
              </a:ext>
            </a:extLst>
          </p:cNvPr>
          <p:cNvSpPr txBox="1">
            <a:spLocks noChangeArrowheads="1"/>
          </p:cNvSpPr>
          <p:nvPr/>
        </p:nvSpPr>
        <p:spPr>
          <a:xfrm>
            <a:off x="2559050" y="458789"/>
            <a:ext cx="7793038" cy="523875"/>
          </a:xfrm>
          <a:prstGeom prst="rect">
            <a:avLst/>
          </a:prstGeom>
        </p:spPr>
        <p:txBody>
          <a:bodyPr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sz="2800" b="1" dirty="0" err="1">
                <a:solidFill>
                  <a:schemeClr val="tx2"/>
                </a:solidFill>
                <a:latin typeface="+mn-lt"/>
              </a:rPr>
              <a:t>uluburun</a:t>
            </a:r>
            <a:endParaRPr lang="en-US" sz="2800" b="1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876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29D5E7E1-B6D4-B84B-92E3-E53BF2F40C40}"/>
              </a:ext>
            </a:extLst>
          </p:cNvPr>
          <p:cNvSpPr txBox="1">
            <a:spLocks noChangeArrowheads="1"/>
          </p:cNvSpPr>
          <p:nvPr/>
        </p:nvSpPr>
        <p:spPr>
          <a:xfrm>
            <a:off x="2568575" y="465139"/>
            <a:ext cx="7793038" cy="954087"/>
          </a:xfrm>
          <a:prstGeom prst="rect">
            <a:avLst/>
          </a:prstGeom>
        </p:spPr>
        <p:txBody>
          <a:bodyPr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Uluburun</a:t>
            </a:r>
            <a:r>
              <a:rPr lang="en-US" sz="2800" b="1" dirty="0">
                <a:solidFill>
                  <a:schemeClr val="tx1"/>
                </a:solidFill>
                <a:latin typeface="+mn-lt"/>
              </a:rPr>
              <a:t> – </a:t>
            </a:r>
          </a:p>
          <a:p>
            <a:pPr algn="r">
              <a:defRPr/>
            </a:pPr>
            <a:r>
              <a:rPr lang="en-US" sz="2800" b="1" dirty="0">
                <a:solidFill>
                  <a:schemeClr val="tx1"/>
                </a:solidFill>
                <a:latin typeface="+mn-lt"/>
              </a:rPr>
              <a:t>raw materials</a:t>
            </a:r>
          </a:p>
        </p:txBody>
      </p:sp>
      <p:pic>
        <p:nvPicPr>
          <p:cNvPr id="6" name="Picture 4" descr="copper bun ingot side view">
            <a:extLst>
              <a:ext uri="{FF2B5EF4-FFF2-40B4-BE49-F238E27FC236}">
                <a16:creationId xmlns:a16="http://schemas.microsoft.com/office/drawing/2014/main" id="{FB8B7E50-F3FC-164E-9327-030280BB3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08850" y="5734051"/>
            <a:ext cx="2700338" cy="874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54234BC0-00F2-FC4A-A2B7-333F870BCD4A}"/>
              </a:ext>
            </a:extLst>
          </p:cNvPr>
          <p:cNvSpPr txBox="1">
            <a:spLocks noChangeArrowheads="1"/>
          </p:cNvSpPr>
          <p:nvPr/>
        </p:nvSpPr>
        <p:spPr>
          <a:xfrm>
            <a:off x="7085014" y="1606550"/>
            <a:ext cx="3267075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altLang="en-US" sz="2400" b="1" dirty="0">
                <a:solidFill>
                  <a:schemeClr val="tx1"/>
                </a:solidFill>
                <a:latin typeface="+mn-lt"/>
              </a:rPr>
              <a:t>Copper Ingots</a:t>
            </a:r>
          </a:p>
        </p:txBody>
      </p:sp>
      <p:sp>
        <p:nvSpPr>
          <p:cNvPr id="16389" name="Rectangle 1">
            <a:extLst>
              <a:ext uri="{FF2B5EF4-FFF2-40B4-BE49-F238E27FC236}">
                <a16:creationId xmlns:a16="http://schemas.microsoft.com/office/drawing/2014/main" id="{6112CDBB-B486-8849-B862-08EED9A08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7425" y="2360613"/>
            <a:ext cx="26773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ea typeface="MS Mincho" panose="02020609040205080304" pitchFamily="49" charset="-128"/>
              </a:rPr>
              <a:t>(354 oxhide; 121 bun)</a:t>
            </a:r>
            <a:endParaRPr lang="en-GB" altLang="en-US" sz="2000"/>
          </a:p>
        </p:txBody>
      </p:sp>
      <p:pic>
        <p:nvPicPr>
          <p:cNvPr id="10" name="Picture 3" descr="copper oxhide ingot">
            <a:extLst>
              <a:ext uri="{FF2B5EF4-FFF2-40B4-BE49-F238E27FC236}">
                <a16:creationId xmlns:a16="http://schemas.microsoft.com/office/drawing/2014/main" id="{BE1AE898-2050-4B46-AFEC-D21331205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7026" y="301626"/>
            <a:ext cx="5516563" cy="3319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oval copper bun ingots">
            <a:extLst>
              <a:ext uri="{FF2B5EF4-FFF2-40B4-BE49-F238E27FC236}">
                <a16:creationId xmlns:a16="http://schemas.microsoft.com/office/drawing/2014/main" id="{48848E52-A494-6541-A9DC-9BAAA2472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651626" y="2971801"/>
            <a:ext cx="4016375" cy="2625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opper oxhide deposition on seafloor">
            <a:extLst>
              <a:ext uri="{FF2B5EF4-FFF2-40B4-BE49-F238E27FC236}">
                <a16:creationId xmlns:a16="http://schemas.microsoft.com/office/drawing/2014/main" id="{F166BC2A-FEFD-D548-B77B-639A6E95F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6000" contrast="6000"/>
          </a:blip>
          <a:srcRect t="19218" r="5959"/>
          <a:stretch>
            <a:fillRect/>
          </a:stretch>
        </p:blipFill>
        <p:spPr bwMode="auto">
          <a:xfrm>
            <a:off x="1733551" y="4095750"/>
            <a:ext cx="5186363" cy="1638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66613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olden Chalice">
            <a:extLst>
              <a:ext uri="{FF2B5EF4-FFF2-40B4-BE49-F238E27FC236}">
                <a16:creationId xmlns:a16="http://schemas.microsoft.com/office/drawing/2014/main" id="{C44EC3E0-3CC9-174F-9582-08C21F44F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389" y="1028701"/>
            <a:ext cx="3959225" cy="547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ronze and gold female figurine">
            <a:extLst>
              <a:ext uri="{FF2B5EF4-FFF2-40B4-BE49-F238E27FC236}">
                <a16:creationId xmlns:a16="http://schemas.microsoft.com/office/drawing/2014/main" id="{DDEB4A29-089D-3F49-94E4-954D311A3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114" y="1498600"/>
            <a:ext cx="22383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9B6EB1ED-7E1E-A548-848D-A93791205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376" y="5538789"/>
            <a:ext cx="51847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en-GB" altLang="en-US" sz="1800" dirty="0">
                <a:latin typeface="+mn-lt"/>
              </a:rPr>
              <a:t>Canaanite Figurine</a:t>
            </a:r>
          </a:p>
          <a:p>
            <a:pPr algn="r" eaLnBrk="1" hangingPunct="1">
              <a:spcBef>
                <a:spcPts val="0"/>
              </a:spcBef>
              <a:buNone/>
              <a:defRPr/>
            </a:pPr>
            <a:r>
              <a:rPr lang="en-GB" altLang="en-US" sz="1600" dirty="0">
                <a:latin typeface="+mn-lt"/>
              </a:rPr>
              <a:t>Bronze with gold foil - Expensive / Prestigious:</a:t>
            </a:r>
          </a:p>
          <a:p>
            <a:pPr algn="r" eaLnBrk="1" hangingPunct="1">
              <a:spcBef>
                <a:spcPts val="0"/>
              </a:spcBef>
              <a:buNone/>
              <a:defRPr/>
            </a:pPr>
            <a:r>
              <a:rPr lang="en-GB" altLang="en-US" sz="1600" dirty="0">
                <a:latin typeface="+mn-lt"/>
              </a:rPr>
              <a:t>Cargo or Protective Deity?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254FD1-7F8A-5346-A33D-0A05E77F1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89" y="620714"/>
            <a:ext cx="18806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/>
              <a:t>Gold chalice</a:t>
            </a:r>
          </a:p>
        </p:txBody>
      </p:sp>
      <p:pic>
        <p:nvPicPr>
          <p:cNvPr id="8" name="Picture 4" descr="faience rams head drinking cup">
            <a:extLst>
              <a:ext uri="{FF2B5EF4-FFF2-40B4-BE49-F238E27FC236}">
                <a16:creationId xmlns:a16="http://schemas.microsoft.com/office/drawing/2014/main" id="{D9F69282-A6F0-CE4F-AB1C-CFF070300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75" y="1427163"/>
            <a:ext cx="3074988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4BFF47-1949-6046-B68F-1E6E5AF239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4388" y="3767139"/>
            <a:ext cx="21139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/>
              <a:t>Faience ram’s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400"/>
              <a:t>head rhyton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EB33B37A-DFEC-C24C-9C99-46E4058E77A6}"/>
              </a:ext>
            </a:extLst>
          </p:cNvPr>
          <p:cNvSpPr txBox="1">
            <a:spLocks noChangeArrowheads="1"/>
          </p:cNvSpPr>
          <p:nvPr/>
        </p:nvSpPr>
        <p:spPr>
          <a:xfrm>
            <a:off x="2584450" y="142875"/>
            <a:ext cx="7793038" cy="954088"/>
          </a:xfrm>
          <a:prstGeom prst="rect">
            <a:avLst/>
          </a:prstGeom>
        </p:spPr>
        <p:txBody>
          <a:bodyPr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Uluburun</a:t>
            </a:r>
            <a:r>
              <a:rPr lang="en-US" sz="2800" b="1" dirty="0">
                <a:solidFill>
                  <a:schemeClr val="tx1"/>
                </a:solidFill>
                <a:latin typeface="+mn-lt"/>
              </a:rPr>
              <a:t> – manufactured goods</a:t>
            </a:r>
          </a:p>
          <a:p>
            <a:pPr algn="r">
              <a:defRPr/>
            </a:pPr>
            <a:r>
              <a:rPr lang="en-US" sz="2800" b="1" dirty="0">
                <a:solidFill>
                  <a:schemeClr val="tx1"/>
                </a:solidFill>
                <a:latin typeface="+mn-lt"/>
              </a:rPr>
              <a:t>Luxury items</a:t>
            </a:r>
          </a:p>
        </p:txBody>
      </p:sp>
    </p:spTree>
    <p:extLst>
      <p:ext uri="{BB962C8B-B14F-4D97-AF65-F5344CB8AC3E}">
        <p14:creationId xmlns:p14="http://schemas.microsoft.com/office/powerpoint/2010/main" val="126048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3CFC656-A55F-1041-9327-F078A87D9D06}"/>
              </a:ext>
            </a:extLst>
          </p:cNvPr>
          <p:cNvSpPr txBox="1">
            <a:spLocks noChangeArrowheads="1"/>
          </p:cNvSpPr>
          <p:nvPr/>
        </p:nvSpPr>
        <p:spPr>
          <a:xfrm>
            <a:off x="2559050" y="458789"/>
            <a:ext cx="7793038" cy="523875"/>
          </a:xfrm>
          <a:prstGeom prst="rect">
            <a:avLst/>
          </a:prstGeom>
        </p:spPr>
        <p:txBody>
          <a:bodyPr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sz="2800" b="1" dirty="0">
                <a:solidFill>
                  <a:schemeClr val="tx1"/>
                </a:solidFill>
                <a:latin typeface="+mn-lt"/>
              </a:rPr>
              <a:t>Mycenaeans on the </a:t>
            </a:r>
            <a:r>
              <a:rPr lang="en-US" sz="2800" b="1" dirty="0" err="1">
                <a:solidFill>
                  <a:schemeClr val="tx1"/>
                </a:solidFill>
                <a:latin typeface="+mn-lt"/>
              </a:rPr>
              <a:t>uluburun</a:t>
            </a:r>
            <a:r>
              <a:rPr lang="en-US" sz="2800" b="1" dirty="0">
                <a:solidFill>
                  <a:schemeClr val="tx1"/>
                </a:solidFill>
                <a:latin typeface="+mn-lt"/>
              </a:rPr>
              <a:t> ship?</a:t>
            </a:r>
          </a:p>
        </p:txBody>
      </p:sp>
      <p:pic>
        <p:nvPicPr>
          <p:cNvPr id="5" name="Picture 5" descr="mycenean piriform stirrup jar">
            <a:extLst>
              <a:ext uri="{FF2B5EF4-FFF2-40B4-BE49-F238E27FC236}">
                <a16:creationId xmlns:a16="http://schemas.microsoft.com/office/drawing/2014/main" id="{008E80D1-3785-6D44-AABE-04A9B0B67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25614" y="982663"/>
            <a:ext cx="2879725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mycenean fineware pitcher">
            <a:extLst>
              <a:ext uri="{FF2B5EF4-FFF2-40B4-BE49-F238E27FC236}">
                <a16:creationId xmlns:a16="http://schemas.microsoft.com/office/drawing/2014/main" id="{966B376F-70E9-8548-AC23-AEDC55C2F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95776" y="1901825"/>
            <a:ext cx="3141663" cy="3054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mycenean fineware cup and glob jar">
            <a:extLst>
              <a:ext uri="{FF2B5EF4-FFF2-40B4-BE49-F238E27FC236}">
                <a16:creationId xmlns:a16="http://schemas.microsoft.com/office/drawing/2014/main" id="{973471F7-C024-544E-BB42-AAE172BBE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68464" y="4710114"/>
            <a:ext cx="3094037" cy="1989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agate and faience beads">
            <a:extLst>
              <a:ext uri="{FF2B5EF4-FFF2-40B4-BE49-F238E27FC236}">
                <a16:creationId xmlns:a16="http://schemas.microsoft.com/office/drawing/2014/main" id="{F9EE04D8-CFF4-254D-8B75-DA87DD96F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888164" y="4110039"/>
            <a:ext cx="3635375" cy="2606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57" name="Picture 1" descr="C:\Users\user\Pictures\mycenaean steatite seal.jpg">
            <a:extLst>
              <a:ext uri="{FF2B5EF4-FFF2-40B4-BE49-F238E27FC236}">
                <a16:creationId xmlns:a16="http://schemas.microsoft.com/office/drawing/2014/main" id="{88185EF8-175A-B446-8C2E-BA9BE92D9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24789" y="1079501"/>
            <a:ext cx="2384425" cy="2271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C421FDE-1456-3541-AC7F-8C301F81E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025" y="3352801"/>
            <a:ext cx="29402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Mycenaean steatite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lentoid seal</a:t>
            </a:r>
            <a:endParaRPr lang="en-GB" alt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BE507F-8B94-2A44-9C51-C7ABEB1B9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5763" y="5753101"/>
            <a:ext cx="1422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Glass beads</a:t>
            </a:r>
            <a:endParaRPr lang="en-GB" altLang="en-US" sz="2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8BC37F-7518-284A-B059-4900CA26F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1" y="1296989"/>
            <a:ext cx="28039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/>
              <a:t>Mycenaean pottery</a:t>
            </a:r>
            <a:endParaRPr lang="en-GB" altLang="en-US" sz="2400"/>
          </a:p>
        </p:txBody>
      </p:sp>
    </p:spTree>
    <p:extLst>
      <p:ext uri="{BB962C8B-B14F-4D97-AF65-F5344CB8AC3E}">
        <p14:creationId xmlns:p14="http://schemas.microsoft.com/office/powerpoint/2010/main" val="13158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06A5-4801-1148-A3B2-C1821162E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335979"/>
            <a:ext cx="9144000" cy="105390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874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06A5-4801-1148-A3B2-C1821162E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335979"/>
            <a:ext cx="9144000" cy="105390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34D5E9-704B-C944-BACF-555D3BA17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84" y="-21702"/>
            <a:ext cx="9955515" cy="688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70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7187C1-7BB1-1E48-B35E-1AAC51E0CC8F}"/>
              </a:ext>
            </a:extLst>
          </p:cNvPr>
          <p:cNvSpPr txBox="1">
            <a:spLocks noChangeArrowheads="1"/>
          </p:cNvSpPr>
          <p:nvPr/>
        </p:nvSpPr>
        <p:spPr>
          <a:xfrm>
            <a:off x="1820864" y="290514"/>
            <a:ext cx="8497887" cy="70802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b="1" dirty="0">
                <a:solidFill>
                  <a:schemeClr val="tx2"/>
                </a:solidFill>
                <a:latin typeface="+mn-lt"/>
              </a:rPr>
              <a:t>Mycenae — ‘Grave Circles’</a:t>
            </a:r>
          </a:p>
        </p:txBody>
      </p:sp>
      <p:pic>
        <p:nvPicPr>
          <p:cNvPr id="150530" name="Picture 7" descr="MycenaePrehCemMapRed">
            <a:extLst>
              <a:ext uri="{FF2B5EF4-FFF2-40B4-BE49-F238E27FC236}">
                <a16:creationId xmlns:a16="http://schemas.microsoft.com/office/drawing/2014/main" id="{778132D0-9E26-DE4B-BC4D-1C3F2535D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998538"/>
            <a:ext cx="5257800" cy="585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1" name="Oval 1033">
            <a:extLst>
              <a:ext uri="{FF2B5EF4-FFF2-40B4-BE49-F238E27FC236}">
                <a16:creationId xmlns:a16="http://schemas.microsoft.com/office/drawing/2014/main" id="{1DF3CF60-3A33-7A46-A3AC-54ED8AA9DC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0" y="3733800"/>
            <a:ext cx="838200" cy="838200"/>
          </a:xfrm>
          <a:prstGeom prst="ellipse">
            <a:avLst/>
          </a:prstGeom>
          <a:noFill/>
          <a:ln w="50800">
            <a:solidFill>
              <a:srgbClr val="004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70C0"/>
              </a:solidFill>
            </a:endParaRPr>
          </a:p>
        </p:txBody>
      </p:sp>
      <p:sp>
        <p:nvSpPr>
          <p:cNvPr id="150532" name="Rectangle 1029">
            <a:extLst>
              <a:ext uri="{FF2B5EF4-FFF2-40B4-BE49-F238E27FC236}">
                <a16:creationId xmlns:a16="http://schemas.microsoft.com/office/drawing/2014/main" id="{83262262-E19C-7E4A-9A9D-D43A261F1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9188" y="3330575"/>
            <a:ext cx="800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720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50533" name="Rectangle 7">
            <a:extLst>
              <a:ext uri="{FF2B5EF4-FFF2-40B4-BE49-F238E27FC236}">
                <a16:creationId xmlns:a16="http://schemas.microsoft.com/office/drawing/2014/main" id="{DD041BB5-8A16-A349-B94F-D90B8F7CD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8940" y="3563939"/>
            <a:ext cx="2795361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/>
              <a:t>Schliemann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/>
              <a:t>(1876)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/>
              <a:t>Later, richer,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/>
              <a:t>fewer burials</a:t>
            </a:r>
            <a:endParaRPr lang="en-GB" altLang="en-US" sz="2800" dirty="0"/>
          </a:p>
        </p:txBody>
      </p:sp>
      <p:sp>
        <p:nvSpPr>
          <p:cNvPr id="150534" name="Oval 1032">
            <a:extLst>
              <a:ext uri="{FF2B5EF4-FFF2-40B4-BE49-F238E27FC236}">
                <a16:creationId xmlns:a16="http://schemas.microsoft.com/office/drawing/2014/main" id="{3264AB20-B857-534A-8E23-BC06468BB7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08400" y="3133725"/>
            <a:ext cx="838200" cy="838200"/>
          </a:xfrm>
          <a:prstGeom prst="ellipse">
            <a:avLst/>
          </a:prstGeom>
          <a:noFill/>
          <a:ln w="5080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50535" name="Rectangle 1029">
            <a:extLst>
              <a:ext uri="{FF2B5EF4-FFF2-40B4-BE49-F238E27FC236}">
                <a16:creationId xmlns:a16="http://schemas.microsoft.com/office/drawing/2014/main" id="{7B49475B-E573-6F4E-88BB-B78BFAE61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4089" y="1797051"/>
            <a:ext cx="80021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7200">
                <a:solidFill>
                  <a:srgbClr val="C00000"/>
                </a:solidFill>
              </a:rPr>
              <a:t>B</a:t>
            </a:r>
          </a:p>
        </p:txBody>
      </p:sp>
      <p:sp>
        <p:nvSpPr>
          <p:cNvPr id="150536" name="Rectangle 10">
            <a:extLst>
              <a:ext uri="{FF2B5EF4-FFF2-40B4-BE49-F238E27FC236}">
                <a16:creationId xmlns:a16="http://schemas.microsoft.com/office/drawing/2014/main" id="{E065417E-E6B0-964F-8E83-96B14BAD3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2382839"/>
            <a:ext cx="264636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800" dirty="0" err="1"/>
              <a:t>Mylonas</a:t>
            </a:r>
            <a:endParaRPr lang="en-US" altLang="en-US" sz="2800" dirty="0"/>
          </a:p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800" dirty="0"/>
              <a:t>(1952 - 4)</a:t>
            </a:r>
          </a:p>
          <a:p>
            <a:pPr algn="r">
              <a:spcBef>
                <a:spcPct val="0"/>
              </a:spcBef>
              <a:buFontTx/>
              <a:buNone/>
            </a:pPr>
            <a:endParaRPr lang="en-US" altLang="en-US" sz="2800" dirty="0"/>
          </a:p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800" dirty="0"/>
              <a:t>Earlier, poorer,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US" altLang="en-US" sz="2800" dirty="0"/>
              <a:t>more burials</a:t>
            </a:r>
            <a:endParaRPr lang="en-GB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20850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5F12F79-97E0-EC40-95D7-695DC569FAE7}"/>
              </a:ext>
            </a:extLst>
          </p:cNvPr>
          <p:cNvSpPr txBox="1">
            <a:spLocks noChangeArrowheads="1"/>
          </p:cNvSpPr>
          <p:nvPr/>
        </p:nvSpPr>
        <p:spPr>
          <a:xfrm>
            <a:off x="1797050" y="19050"/>
            <a:ext cx="84963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b="1" dirty="0">
                <a:solidFill>
                  <a:schemeClr val="tx2"/>
                </a:solidFill>
                <a:latin typeface="+mn-lt"/>
              </a:rPr>
              <a:t>Shaft Grave form and layout</a:t>
            </a:r>
          </a:p>
        </p:txBody>
      </p:sp>
      <p:pic>
        <p:nvPicPr>
          <p:cNvPr id="154626" name="Picture 3" descr="ShaftGrave">
            <a:extLst>
              <a:ext uri="{FF2B5EF4-FFF2-40B4-BE49-F238E27FC236}">
                <a16:creationId xmlns:a16="http://schemas.microsoft.com/office/drawing/2014/main" id="{D514A721-904D-1646-8F16-0EC02D983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1022"/>
            <a:ext cx="5399314" cy="609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27" name="Picture 4" descr="ShaftGraveSection">
            <a:extLst>
              <a:ext uri="{FF2B5EF4-FFF2-40B4-BE49-F238E27FC236}">
                <a16:creationId xmlns:a16="http://schemas.microsoft.com/office/drawing/2014/main" id="{F21333B5-B1F2-F940-AE03-C91C839FD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38" y="1676400"/>
            <a:ext cx="4805362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ShaftGraveChariotStela">
            <a:extLst>
              <a:ext uri="{FF2B5EF4-FFF2-40B4-BE49-F238E27FC236}">
                <a16:creationId xmlns:a16="http://schemas.microsoft.com/office/drawing/2014/main" id="{A501927E-197C-EE44-A980-8D75223D4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524000"/>
            <a:ext cx="3573463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032">
            <a:extLst>
              <a:ext uri="{FF2B5EF4-FFF2-40B4-BE49-F238E27FC236}">
                <a16:creationId xmlns:a16="http://schemas.microsoft.com/office/drawing/2014/main" id="{36D6EB55-D60F-484A-B9E6-798CEB63A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590800"/>
            <a:ext cx="1752600" cy="1066800"/>
          </a:xfrm>
          <a:prstGeom prst="ellipse">
            <a:avLst/>
          </a:prstGeom>
          <a:noFill/>
          <a:ln w="5080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4" name="Line 1033">
            <a:extLst>
              <a:ext uri="{FF2B5EF4-FFF2-40B4-BE49-F238E27FC236}">
                <a16:creationId xmlns:a16="http://schemas.microsoft.com/office/drawing/2014/main" id="{63CCFDC9-B478-A242-9A92-372952A33E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29200" y="3276600"/>
            <a:ext cx="2438400" cy="685800"/>
          </a:xfrm>
          <a:prstGeom prst="line">
            <a:avLst/>
          </a:prstGeom>
          <a:noFill/>
          <a:ln w="5080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3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Title 1">
            <a:extLst>
              <a:ext uri="{FF2B5EF4-FFF2-40B4-BE49-F238E27FC236}">
                <a16:creationId xmlns:a16="http://schemas.microsoft.com/office/drawing/2014/main" id="{3CDCA9CD-FCC4-1F44-8DCA-45F9EBA7D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-76200"/>
            <a:ext cx="4648200" cy="1143000"/>
          </a:xfrm>
        </p:spPr>
        <p:txBody>
          <a:bodyPr/>
          <a:lstStyle/>
          <a:p>
            <a:pPr eaLnBrk="1" hangingPunct="1"/>
            <a:r>
              <a:rPr lang="en-US" altLang="en-US"/>
              <a:t>Mycenae wall</a:t>
            </a:r>
          </a:p>
        </p:txBody>
      </p:sp>
      <p:pic>
        <p:nvPicPr>
          <p:cNvPr id="162818" name="Picture 2" descr="Untitled-4.jpg">
            <a:extLst>
              <a:ext uri="{FF2B5EF4-FFF2-40B4-BE49-F238E27FC236}">
                <a16:creationId xmlns:a16="http://schemas.microsoft.com/office/drawing/2014/main" id="{40763432-2299-7248-9160-5491475C4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0"/>
            <a:ext cx="3943350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19" name="TextBox 3">
            <a:extLst>
              <a:ext uri="{FF2B5EF4-FFF2-40B4-BE49-F238E27FC236}">
                <a16:creationId xmlns:a16="http://schemas.microsoft.com/office/drawing/2014/main" id="{194DB940-48BB-6847-83F8-25CDBE81C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1295401"/>
            <a:ext cx="41910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AutoNum type="arabicParenR"/>
            </a:pPr>
            <a:r>
              <a:rPr lang="en-US" altLang="en-US"/>
              <a:t>c. 1340 BC</a:t>
            </a:r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r>
              <a:rPr lang="en-US" altLang="en-US"/>
              <a:t>c. 1250 BC</a:t>
            </a:r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endParaRPr lang="en-US" altLang="en-US"/>
          </a:p>
          <a:p>
            <a:pPr>
              <a:buFontTx/>
              <a:buAutoNum type="arabicParenR"/>
            </a:pPr>
            <a:r>
              <a:rPr lang="en-US" altLang="en-US"/>
              <a:t>c. 1200 BC</a:t>
            </a:r>
          </a:p>
        </p:txBody>
      </p:sp>
    </p:spTree>
    <p:extLst>
      <p:ext uri="{BB962C8B-B14F-4D97-AF65-F5344CB8AC3E}">
        <p14:creationId xmlns:p14="http://schemas.microsoft.com/office/powerpoint/2010/main" val="724681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14DA822-9FC6-F441-916C-5A17DD5756F5}"/>
              </a:ext>
            </a:extLst>
          </p:cNvPr>
          <p:cNvSpPr txBox="1">
            <a:spLocks noChangeArrowheads="1"/>
          </p:cNvSpPr>
          <p:nvPr/>
        </p:nvSpPr>
        <p:spPr>
          <a:xfrm>
            <a:off x="1846264" y="44450"/>
            <a:ext cx="8497887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b="1" dirty="0">
                <a:solidFill>
                  <a:schemeClr val="tx2"/>
                </a:solidFill>
                <a:latin typeface="+mn-lt"/>
              </a:rPr>
              <a:t>Shaft grave material qualities</a:t>
            </a:r>
          </a:p>
        </p:txBody>
      </p:sp>
      <p:sp>
        <p:nvSpPr>
          <p:cNvPr id="163842" name="Rectangle 3">
            <a:extLst>
              <a:ext uri="{FF2B5EF4-FFF2-40B4-BE49-F238E27FC236}">
                <a16:creationId xmlns:a16="http://schemas.microsoft.com/office/drawing/2014/main" id="{9A1FBFFF-1169-6C43-B192-72EF7CC00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2114" y="1608138"/>
            <a:ext cx="8867775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39763" indent="-2286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7952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5416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0113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4685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9257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3829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C00000"/>
              </a:buClr>
            </a:pPr>
            <a:r>
              <a:rPr lang="en-US" altLang="en-US"/>
              <a:t>Martial</a:t>
            </a:r>
          </a:p>
          <a:p>
            <a:pPr eaLnBrk="1" hangingPunct="1">
              <a:lnSpc>
                <a:spcPct val="140000"/>
              </a:lnSpc>
              <a:buClr>
                <a:srgbClr val="C00000"/>
              </a:buClr>
            </a:pPr>
            <a:r>
              <a:rPr lang="en-US" altLang="en-US"/>
              <a:t>Elaboration of body</a:t>
            </a:r>
          </a:p>
          <a:p>
            <a:pPr eaLnBrk="1" hangingPunct="1">
              <a:lnSpc>
                <a:spcPct val="140000"/>
              </a:lnSpc>
              <a:buClr>
                <a:srgbClr val="C00000"/>
              </a:buClr>
            </a:pPr>
            <a:r>
              <a:rPr lang="en-US" altLang="en-US"/>
              <a:t>Biographical</a:t>
            </a:r>
          </a:p>
          <a:p>
            <a:pPr eaLnBrk="1" hangingPunct="1">
              <a:lnSpc>
                <a:spcPct val="140000"/>
              </a:lnSpc>
              <a:buClr>
                <a:srgbClr val="C00000"/>
              </a:buClr>
            </a:pPr>
            <a:r>
              <a:rPr lang="en-US" altLang="en-US"/>
              <a:t>Exotic </a:t>
            </a:r>
          </a:p>
          <a:p>
            <a:pPr lvl="1" eaLnBrk="1" hangingPunct="1">
              <a:lnSpc>
                <a:spcPct val="140000"/>
              </a:lnSpc>
              <a:buClr>
                <a:srgbClr val="C00000"/>
              </a:buClr>
            </a:pPr>
            <a:r>
              <a:rPr lang="en-US" altLang="en-US"/>
              <a:t>‘East’ (Crete; eastern Med; Anatolia)’</a:t>
            </a:r>
          </a:p>
          <a:p>
            <a:pPr lvl="1" eaLnBrk="1" hangingPunct="1">
              <a:lnSpc>
                <a:spcPct val="14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en-US"/>
              <a:t>‘North’ (Baltic; filtered through C Europe?)</a:t>
            </a: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C5B76015-B06E-7840-A60F-5926FA521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939" y="1484313"/>
            <a:ext cx="2344737" cy="316706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141_Karo_CXLI.jpg">
            <a:extLst>
              <a:ext uri="{FF2B5EF4-FFF2-40B4-BE49-F238E27FC236}">
                <a16:creationId xmlns:a16="http://schemas.microsoft.com/office/drawing/2014/main" id="{14CFF7BA-A0F9-754E-95D4-904C487882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6" y="836613"/>
            <a:ext cx="1743075" cy="2667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7DCE1ABA-CC92-4B48-B628-244B5DD1B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3921126"/>
            <a:ext cx="2012950" cy="14890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073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8C2A21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1175</TotalTime>
  <Words>645</Words>
  <Application>Microsoft Office PowerPoint</Application>
  <PresentationFormat>Widescreen</PresentationFormat>
  <Paragraphs>189</Paragraphs>
  <Slides>44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The Homeric World: Mycenaean Greece</vt:lpstr>
      <vt:lpstr>Contents and challenges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Mycenae wall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Linear B</vt:lpstr>
      <vt:lpstr>Linear B</vt:lpstr>
      <vt:lpstr>PowerPoint Presentation</vt:lpstr>
      <vt:lpstr>PowerPoint Presentation</vt:lpstr>
      <vt:lpstr>Administrative bureaucracy</vt:lpstr>
      <vt:lpstr>Potentials &amp; Limitations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Implications of decipherment</vt:lpstr>
      <vt:lpstr>PowerPoint Presentation</vt:lpstr>
      <vt:lpstr>Mycenae Lion Gate</vt:lpstr>
      <vt:lpstr>PowerPoint Presentation</vt:lpstr>
      <vt:lpstr>Boar tusks helmets</vt:lpstr>
      <vt:lpstr>Heinrich Schliemann and Troy</vt:lpstr>
      <vt:lpstr>The ‘Jewels of Helen’</vt:lpstr>
      <vt:lpstr>Troy II and Troy VI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Adams, Ellen</dc:creator>
  <cp:lastModifiedBy>Adams, Ellen</cp:lastModifiedBy>
  <cp:revision>22</cp:revision>
  <dcterms:created xsi:type="dcterms:W3CDTF">2019-07-21T14:34:49Z</dcterms:created>
  <dcterms:modified xsi:type="dcterms:W3CDTF">2019-08-24T21:42:42Z</dcterms:modified>
</cp:coreProperties>
</file>