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3" r:id="rId4"/>
    <p:sldId id="275" r:id="rId5"/>
    <p:sldId id="265" r:id="rId6"/>
    <p:sldId id="264" r:id="rId7"/>
    <p:sldId id="277" r:id="rId8"/>
    <p:sldId id="270" r:id="rId9"/>
    <p:sldId id="276" r:id="rId10"/>
    <p:sldId id="266" r:id="rId11"/>
    <p:sldId id="263" r:id="rId12"/>
    <p:sldId id="268" r:id="rId13"/>
    <p:sldId id="267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78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63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63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0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54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1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169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07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32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41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66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93236-1EDA-43B7-919E-1B1EFD1F61B8}" type="datetimeFigureOut">
              <a:rPr lang="en-GB" smtClean="0"/>
              <a:t>24/08/2019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5C560-3B89-4383-89E1-FE25C4ABD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055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A64EE-66DE-4548-9141-16A5340CA1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64822"/>
            <a:ext cx="9144000" cy="2387600"/>
          </a:xfrm>
        </p:spPr>
        <p:txBody>
          <a:bodyPr/>
          <a:lstStyle/>
          <a:p>
            <a:r>
              <a:rPr lang="en-GB" dirty="0"/>
              <a:t>GCSE Classical Civilisation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BE17A0-E062-40A4-AF43-933FAF39E1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War &amp; Warfare</a:t>
            </a:r>
          </a:p>
          <a:p>
            <a:endParaRPr lang="en-GB" dirty="0"/>
          </a:p>
          <a:p>
            <a:r>
              <a:rPr lang="en-GB" dirty="0"/>
              <a:t>4.3.The Roman Military in the Imperial Period</a:t>
            </a:r>
          </a:p>
          <a:p>
            <a:r>
              <a:rPr lang="en-GB" dirty="0"/>
              <a:t>4.4 The Romans at War</a:t>
            </a:r>
          </a:p>
        </p:txBody>
      </p:sp>
    </p:spTree>
    <p:extLst>
      <p:ext uri="{BB962C8B-B14F-4D97-AF65-F5344CB8AC3E}">
        <p14:creationId xmlns:p14="http://schemas.microsoft.com/office/powerpoint/2010/main" val="3709396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52153-9924-4DC4-B371-1A2903082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742" y="5726234"/>
            <a:ext cx="10150449" cy="58936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2000" dirty="0"/>
              <a:t>Mark Antony Legionary denarius, </a:t>
            </a:r>
            <a:r>
              <a:rPr lang="en-US" sz="2000" dirty="0" err="1"/>
              <a:t>Obv</a:t>
            </a:r>
            <a:r>
              <a:rPr lang="en-US" sz="2000" dirty="0"/>
              <a:t>: galley with banners; ANT AUG III VIR R P C (</a:t>
            </a:r>
            <a:r>
              <a:rPr lang="en-US" sz="2000" i="1" dirty="0"/>
              <a:t>triumvir </a:t>
            </a:r>
            <a:r>
              <a:rPr lang="en-US" sz="2000" i="1" dirty="0" err="1"/>
              <a:t>rei</a:t>
            </a:r>
            <a:r>
              <a:rPr lang="en-US" sz="2000" i="1" dirty="0"/>
              <a:t> </a:t>
            </a:r>
            <a:r>
              <a:rPr lang="en-US" sz="2000" i="1" dirty="0" err="1"/>
              <a:t>publicae</a:t>
            </a:r>
            <a:r>
              <a:rPr lang="en-US" sz="2000" i="1" dirty="0"/>
              <a:t> </a:t>
            </a:r>
            <a:r>
              <a:rPr lang="en-US" sz="2000" i="1" dirty="0" err="1"/>
              <a:t>constituendae</a:t>
            </a:r>
            <a:r>
              <a:rPr lang="en-US" sz="2000" dirty="0"/>
              <a:t>), Rev: eagle between two standards, likely minted in </a:t>
            </a:r>
            <a:r>
              <a:rPr lang="en-US" sz="2000" dirty="0" err="1"/>
              <a:t>Patrae</a:t>
            </a:r>
            <a:r>
              <a:rPr lang="en-US" sz="2000" dirty="0"/>
              <a:t> 32 BC (example BMC 197, RSC 33, Sear 356)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D3F5C28-4C65-426E-B736-8974A0D3AC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2" r="2" b="2"/>
          <a:stretch/>
        </p:blipFill>
        <p:spPr>
          <a:xfrm>
            <a:off x="1504640" y="1023306"/>
            <a:ext cx="10047280" cy="4453569"/>
          </a:xfrm>
          <a:prstGeom prst="rect">
            <a:avLst/>
          </a:prstGeom>
          <a:ln w="19050">
            <a:solidFill>
              <a:schemeClr val="tx1"/>
            </a:solidFill>
            <a:miter lim="800000"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379457" y="4697345"/>
            <a:ext cx="2271648" cy="7508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89373" y="1555760"/>
            <a:ext cx="2533008" cy="28125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725712" y="457919"/>
            <a:ext cx="1474217" cy="145307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135350" y="0"/>
            <a:ext cx="7337068" cy="91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E.g. A Propaganda War</a:t>
            </a:r>
          </a:p>
        </p:txBody>
      </p:sp>
    </p:spTree>
    <p:extLst>
      <p:ext uri="{BB962C8B-B14F-4D97-AF65-F5344CB8AC3E}">
        <p14:creationId xmlns:p14="http://schemas.microsoft.com/office/powerpoint/2010/main" val="798606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0F142D-FACA-4C2C-8571-818975512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756638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1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Relief commemorating the battle of Actium, Vatican Museum</a:t>
            </a:r>
            <a:br>
              <a:rPr lang="en-US" sz="1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800" dirty="0">
                <a:solidFill>
                  <a:srgbClr val="FFFFFF"/>
                </a:solidFill>
              </a:rPr>
              <a:t>(originally in </a:t>
            </a:r>
            <a:r>
              <a:rPr lang="en-US" sz="1800" dirty="0" err="1">
                <a:solidFill>
                  <a:srgbClr val="FFFFFF"/>
                </a:solidFill>
              </a:rPr>
              <a:t>Praeneste</a:t>
            </a:r>
            <a:r>
              <a:rPr lang="en-US" sz="1800" dirty="0">
                <a:solidFill>
                  <a:srgbClr val="FFFFFF"/>
                </a:solidFill>
              </a:rPr>
              <a:t>)</a:t>
            </a:r>
            <a:br>
              <a:rPr lang="en-US" sz="1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1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A8F84C-27D0-4D9A-BDA6-B3496C27CF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61" b="1"/>
          <a:stretch/>
        </p:blipFill>
        <p:spPr>
          <a:xfrm>
            <a:off x="3090735" y="307731"/>
            <a:ext cx="5955430" cy="399763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108554" y="2995945"/>
            <a:ext cx="1960584" cy="48082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899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83CBAC-4FA4-4AD6-A45F-7E471E964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The Arch of Trajan, Benevento</a:t>
            </a:r>
            <a:br>
              <a:rPr lang="en-US" sz="1800">
                <a:solidFill>
                  <a:srgbClr val="FFFFFF"/>
                </a:solidFill>
              </a:rPr>
            </a:b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C07D55-1043-4E25-9287-14E5FE5FE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3958" y="307731"/>
            <a:ext cx="3248080" cy="39976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BC653A-232B-4D5B-83C6-D9100A2CF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910" y="307731"/>
            <a:ext cx="5330182" cy="39976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506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1996A1-2FFE-4B1D-B450-DEE1153E7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rgbClr val="FFFFFF"/>
                </a:solidFill>
              </a:rPr>
              <a:t>Trajan’s Column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7F5E52-50DB-4A94-83FB-6676633CB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645" y="307731"/>
            <a:ext cx="2188706" cy="3997637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B1929A-1461-47F4-B1BF-A976D439AC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20080" y="307731"/>
            <a:ext cx="3647843" cy="39976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874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Trajan’s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1928"/>
            <a:ext cx="10515600" cy="4351338"/>
          </a:xfrm>
        </p:spPr>
        <p:txBody>
          <a:bodyPr/>
          <a:lstStyle/>
          <a:p>
            <a:r>
              <a:rPr lang="en-US" dirty="0"/>
              <a:t>A rather odd monument:</a:t>
            </a:r>
          </a:p>
          <a:p>
            <a:endParaRPr lang="en-US" dirty="0"/>
          </a:p>
          <a:p>
            <a:pPr lvl="1"/>
            <a:r>
              <a:rPr lang="en-US" dirty="0"/>
              <a:t>why erect a war memorial?</a:t>
            </a:r>
          </a:p>
          <a:p>
            <a:pPr lvl="1"/>
            <a:r>
              <a:rPr lang="en-US" dirty="0"/>
              <a:t>why here? </a:t>
            </a:r>
          </a:p>
          <a:p>
            <a:pPr lvl="1"/>
            <a:r>
              <a:rPr lang="en-US" dirty="0"/>
              <a:t>why in this form?</a:t>
            </a:r>
          </a:p>
          <a:p>
            <a:pPr lvl="2"/>
            <a:r>
              <a:rPr lang="en-US" dirty="0"/>
              <a:t>traditional?</a:t>
            </a:r>
          </a:p>
          <a:p>
            <a:pPr lvl="2"/>
            <a:r>
              <a:rPr lang="en-US" dirty="0"/>
              <a:t>innovative?</a:t>
            </a:r>
          </a:p>
          <a:p>
            <a:pPr lvl="1"/>
            <a:r>
              <a:rPr lang="en-US" dirty="0"/>
              <a:t>who is it about?</a:t>
            </a:r>
          </a:p>
          <a:p>
            <a:pPr lvl="1"/>
            <a:r>
              <a:rPr lang="en-US" dirty="0"/>
              <a:t>who is it for?</a:t>
            </a:r>
          </a:p>
          <a:p>
            <a:pPr lvl="1"/>
            <a:r>
              <a:rPr lang="en-US" dirty="0"/>
              <a:t>who paid for it?</a:t>
            </a:r>
          </a:p>
        </p:txBody>
      </p:sp>
    </p:spTree>
    <p:extLst>
      <p:ext uri="{BB962C8B-B14F-4D97-AF65-F5344CB8AC3E}">
        <p14:creationId xmlns:p14="http://schemas.microsoft.com/office/powerpoint/2010/main" val="157254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4.3 The Roman Military in the Imperial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the Roman army and navy were paid for, recruited and trained in the imperial period</a:t>
            </a:r>
          </a:p>
          <a:p>
            <a:r>
              <a:rPr lang="en-US" dirty="0"/>
              <a:t>The structure, </a:t>
            </a:r>
            <a:r>
              <a:rPr lang="en-US" dirty="0" err="1"/>
              <a:t>organisation</a:t>
            </a:r>
            <a:r>
              <a:rPr lang="en-US" dirty="0"/>
              <a:t> and command of the army and navy:</a:t>
            </a:r>
          </a:p>
          <a:p>
            <a:pPr lvl="1"/>
            <a:r>
              <a:rPr lang="en-US" dirty="0"/>
              <a:t>how a legion was </a:t>
            </a:r>
            <a:r>
              <a:rPr lang="en-US" dirty="0" err="1"/>
              <a:t>organised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layout of a legionary fortress</a:t>
            </a:r>
          </a:p>
          <a:p>
            <a:r>
              <a:rPr lang="en-US" dirty="0"/>
              <a:t>The equipment of the army and navy and how it was used in battle</a:t>
            </a:r>
          </a:p>
          <a:p>
            <a:r>
              <a:rPr lang="en-US" dirty="0"/>
              <a:t>The tactics and formations used by the army and navy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TWO PRESCRIBED SOURCES (but can do more</a:t>
            </a:r>
            <a:r>
              <a:rPr lang="mr-IN" dirty="0"/>
              <a:t>…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343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Structure of a Legion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99599"/>
            <a:ext cx="5181600" cy="4351338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 err="1"/>
              <a:t>contubernium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8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century </a:t>
            </a:r>
            <a:r>
              <a:rPr lang="mr-IN" dirty="0"/>
              <a:t>–</a:t>
            </a:r>
            <a:r>
              <a:rPr lang="en-US" dirty="0"/>
              <a:t> 80 [10 x </a:t>
            </a:r>
            <a:r>
              <a:rPr lang="en-US" dirty="0" err="1"/>
              <a:t>contubernium</a:t>
            </a:r>
            <a:r>
              <a:rPr lang="en-US" dirty="0"/>
              <a:t>]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cohort </a:t>
            </a:r>
            <a:r>
              <a:rPr lang="mr-IN" dirty="0"/>
              <a:t>–</a:t>
            </a:r>
            <a:r>
              <a:rPr lang="en-US" dirty="0"/>
              <a:t> 480 [6 x century]</a:t>
            </a:r>
          </a:p>
          <a:p>
            <a:pPr marL="685800" lvl="3">
              <a:spcBef>
                <a:spcPts val="1000"/>
              </a:spcBef>
            </a:pPr>
            <a:r>
              <a:rPr lang="en-US" dirty="0"/>
              <a:t>except first cohort </a:t>
            </a:r>
            <a:r>
              <a:rPr lang="mr-IN" dirty="0"/>
              <a:t>–</a:t>
            </a:r>
            <a:r>
              <a:rPr lang="en-US" dirty="0"/>
              <a:t> 800 [5 x 160 centuries]</a:t>
            </a:r>
          </a:p>
          <a:p>
            <a:pPr marL="228600" lvl="2">
              <a:spcBef>
                <a:spcPts val="1000"/>
              </a:spcBef>
            </a:pPr>
            <a:r>
              <a:rPr lang="en-US" dirty="0"/>
              <a:t>legion </a:t>
            </a:r>
            <a:r>
              <a:rPr lang="mr-IN" dirty="0"/>
              <a:t>–</a:t>
            </a:r>
            <a:r>
              <a:rPr lang="en-US" dirty="0"/>
              <a:t> c.5120 [first cohort + 9 x cohort]</a:t>
            </a:r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pPr marL="228600" lvl="2">
              <a:spcBef>
                <a:spcPts val="1000"/>
              </a:spcBef>
            </a:pPr>
            <a:r>
              <a:rPr lang="en-US" dirty="0">
                <a:solidFill>
                  <a:srgbClr val="FF0000"/>
                </a:solidFill>
              </a:rPr>
              <a:t>BUT</a:t>
            </a:r>
            <a:r>
              <a:rPr lang="en-US" dirty="0"/>
              <a:t> these numbers are not representative</a:t>
            </a:r>
          </a:p>
          <a:p>
            <a:pPr marL="685800" lvl="3">
              <a:spcBef>
                <a:spcPts val="1000"/>
              </a:spcBef>
            </a:pPr>
            <a:r>
              <a:rPr lang="en-US" dirty="0"/>
              <a:t>extras e.g. scouts </a:t>
            </a:r>
            <a:r>
              <a:rPr lang="en-US" dirty="0" err="1"/>
              <a:t>etc</a:t>
            </a:r>
            <a:endParaRPr lang="en-US" dirty="0"/>
          </a:p>
          <a:p>
            <a:pPr marL="685800" lvl="3">
              <a:spcBef>
                <a:spcPts val="1000"/>
              </a:spcBef>
            </a:pPr>
            <a:r>
              <a:rPr lang="en-US" dirty="0"/>
              <a:t>and in practice, numbers differed</a:t>
            </a:r>
          </a:p>
          <a:p>
            <a:pPr marL="228600" lvl="2">
              <a:spcBef>
                <a:spcPts val="10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120180" y="1879393"/>
            <a:ext cx="5181600" cy="4351338"/>
          </a:xfrm>
        </p:spPr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GB" dirty="0"/>
              <a:t>century has centurions</a:t>
            </a:r>
          </a:p>
          <a:p>
            <a:pPr marL="685800" lvl="3">
              <a:spcBef>
                <a:spcPts val="1000"/>
              </a:spcBef>
            </a:pPr>
            <a:r>
              <a:rPr lang="en-GB" dirty="0"/>
              <a:t>first cohort has 5 </a:t>
            </a:r>
            <a:r>
              <a:rPr lang="en-GB" i="1" dirty="0" err="1"/>
              <a:t>primi</a:t>
            </a:r>
            <a:r>
              <a:rPr lang="en-GB" i="1" dirty="0"/>
              <a:t> </a:t>
            </a:r>
            <a:r>
              <a:rPr lang="en-GB" i="1" dirty="0" err="1"/>
              <a:t>ordines</a:t>
            </a:r>
            <a:endParaRPr lang="en-GB" dirty="0"/>
          </a:p>
          <a:p>
            <a:pPr marL="685800" lvl="3">
              <a:spcBef>
                <a:spcPts val="1000"/>
              </a:spcBef>
            </a:pPr>
            <a:r>
              <a:rPr lang="en-GB" dirty="0"/>
              <a:t>most senior is </a:t>
            </a:r>
            <a:r>
              <a:rPr lang="en-GB" i="1" dirty="0"/>
              <a:t>primus </a:t>
            </a:r>
            <a:r>
              <a:rPr lang="en-GB" i="1" dirty="0" err="1"/>
              <a:t>pilus</a:t>
            </a:r>
            <a:endParaRPr lang="en-GB" i="1" dirty="0"/>
          </a:p>
          <a:p>
            <a:pPr marL="685800" lvl="3">
              <a:spcBef>
                <a:spcPts val="1000"/>
              </a:spcBef>
            </a:pPr>
            <a:r>
              <a:rPr lang="en-GB" dirty="0"/>
              <a:t>also </a:t>
            </a:r>
            <a:r>
              <a:rPr lang="en-GB" i="1" dirty="0"/>
              <a:t>signifier</a:t>
            </a:r>
            <a:r>
              <a:rPr lang="en-GB" dirty="0"/>
              <a:t>, </a:t>
            </a:r>
            <a:r>
              <a:rPr lang="en-GB" i="1" dirty="0" err="1"/>
              <a:t>optio</a:t>
            </a:r>
            <a:r>
              <a:rPr lang="en-GB" dirty="0"/>
              <a:t>, </a:t>
            </a:r>
            <a:r>
              <a:rPr lang="en-GB" i="1" dirty="0" err="1"/>
              <a:t>tesserarius</a:t>
            </a:r>
            <a:r>
              <a:rPr lang="en-GB" dirty="0"/>
              <a:t> &amp; </a:t>
            </a:r>
            <a:r>
              <a:rPr lang="en-GB" i="1" dirty="0" err="1"/>
              <a:t>cornicen</a:t>
            </a:r>
            <a:endParaRPr lang="en-GB" i="1" dirty="0"/>
          </a:p>
          <a:p>
            <a:pPr marL="228600" lvl="2">
              <a:spcBef>
                <a:spcPts val="1000"/>
              </a:spcBef>
            </a:pPr>
            <a:r>
              <a:rPr lang="en-GB" dirty="0"/>
              <a:t>l</a:t>
            </a:r>
            <a:r>
              <a:rPr lang="en-US" dirty="0" err="1"/>
              <a:t>egion</a:t>
            </a:r>
            <a:r>
              <a:rPr lang="en-US" dirty="0"/>
              <a:t> led by non-professionals</a:t>
            </a:r>
          </a:p>
          <a:p>
            <a:pPr marL="685800" lvl="3">
              <a:spcBef>
                <a:spcPts val="1000"/>
              </a:spcBef>
            </a:pPr>
            <a:r>
              <a:rPr lang="en-US" i="1" dirty="0" err="1"/>
              <a:t>legatus</a:t>
            </a:r>
            <a:endParaRPr lang="en-US" dirty="0"/>
          </a:p>
          <a:p>
            <a:pPr marL="685800" lvl="3">
              <a:spcBef>
                <a:spcPts val="1000"/>
              </a:spcBef>
            </a:pPr>
            <a:r>
              <a:rPr lang="en-US" dirty="0"/>
              <a:t>6 </a:t>
            </a:r>
            <a:r>
              <a:rPr lang="en-US" i="1" dirty="0"/>
              <a:t>tribunes</a:t>
            </a:r>
          </a:p>
          <a:p>
            <a:pPr marL="1143000" lvl="4">
              <a:spcBef>
                <a:spcPts val="1000"/>
              </a:spcBef>
            </a:pPr>
            <a:r>
              <a:rPr lang="en-US" dirty="0"/>
              <a:t>most senior = </a:t>
            </a:r>
            <a:r>
              <a:rPr lang="en-US" i="1" dirty="0" err="1"/>
              <a:t>tribunus</a:t>
            </a:r>
            <a:r>
              <a:rPr lang="en-US" i="1" dirty="0"/>
              <a:t> </a:t>
            </a:r>
            <a:r>
              <a:rPr lang="en-US" i="1" dirty="0" err="1"/>
              <a:t>laticlavius</a:t>
            </a:r>
            <a:endParaRPr lang="en-US" i="1" dirty="0"/>
          </a:p>
          <a:p>
            <a:pPr marL="1143000" lvl="4">
              <a:spcBef>
                <a:spcPts val="1000"/>
              </a:spcBef>
            </a:pPr>
            <a:r>
              <a:rPr lang="en-US" dirty="0"/>
              <a:t>Other 5 </a:t>
            </a:r>
            <a:r>
              <a:rPr lang="en-US" i="1" dirty="0" err="1"/>
              <a:t>tribuni</a:t>
            </a:r>
            <a:r>
              <a:rPr lang="en-US" i="1" dirty="0"/>
              <a:t> </a:t>
            </a:r>
            <a:r>
              <a:rPr lang="en-US" i="1" dirty="0" err="1"/>
              <a:t>angusticlavi</a:t>
            </a:r>
            <a:endParaRPr lang="en-US" i="1" dirty="0"/>
          </a:p>
          <a:p>
            <a:pPr marL="228600" lvl="2">
              <a:spcBef>
                <a:spcPts val="1000"/>
              </a:spcBef>
            </a:pPr>
            <a:r>
              <a:rPr lang="en-GB" dirty="0"/>
              <a:t>camp prefect</a:t>
            </a:r>
          </a:p>
          <a:p>
            <a:pPr marL="228600" lvl="2">
              <a:spcBef>
                <a:spcPts val="1000"/>
              </a:spcBef>
            </a:pPr>
            <a:r>
              <a:rPr lang="en-US" i="1" dirty="0" err="1"/>
              <a:t>aquilifer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61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2376" y="160277"/>
            <a:ext cx="3832542" cy="6555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/>
              <a:t>Tab. </a:t>
            </a:r>
            <a:r>
              <a:rPr lang="en-US" sz="1400" b="1" u="sng" dirty="0" err="1"/>
              <a:t>Vindol</a:t>
            </a:r>
            <a:r>
              <a:rPr lang="en-US" sz="1400" b="1" u="sng" dirty="0"/>
              <a:t>. 1 154</a:t>
            </a:r>
            <a:endParaRPr lang="en-US" sz="1400" b="1" dirty="0"/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“18 May, net number of the First Cohort of </a:t>
            </a:r>
            <a:r>
              <a:rPr lang="en-US" sz="1400" dirty="0" err="1"/>
              <a:t>Tungrians</a:t>
            </a:r>
            <a:r>
              <a:rPr lang="en-US" sz="1400" dirty="0"/>
              <a:t>, of which the commander is </a:t>
            </a:r>
            <a:r>
              <a:rPr lang="en-US" sz="1400" dirty="0" err="1"/>
              <a:t>Iulius</a:t>
            </a:r>
            <a:r>
              <a:rPr lang="en-US" sz="1400" dirty="0"/>
              <a:t> </a:t>
            </a:r>
            <a:r>
              <a:rPr lang="en-US" sz="1400" dirty="0" err="1"/>
              <a:t>Verecundus</a:t>
            </a:r>
            <a:r>
              <a:rPr lang="en-US" sz="1400" dirty="0"/>
              <a:t> the prefect, 752, including centurions 6</a:t>
            </a:r>
          </a:p>
          <a:p>
            <a:r>
              <a:rPr lang="en-US" sz="1400" dirty="0"/>
              <a:t>of whom there are absent:</a:t>
            </a:r>
          </a:p>
          <a:p>
            <a:r>
              <a:rPr lang="en-US" sz="1400" dirty="0"/>
              <a:t>guards of the governor 46</a:t>
            </a:r>
          </a:p>
          <a:p>
            <a:r>
              <a:rPr lang="en-US" sz="1400" dirty="0"/>
              <a:t>at the office of </a:t>
            </a:r>
            <a:r>
              <a:rPr lang="en-US" sz="1400" dirty="0" err="1"/>
              <a:t>Ferox</a:t>
            </a:r>
            <a:endParaRPr lang="en-US" sz="1400" dirty="0"/>
          </a:p>
          <a:p>
            <a:r>
              <a:rPr lang="en-US" sz="1400" dirty="0"/>
              <a:t>at Coria 337</a:t>
            </a:r>
          </a:p>
          <a:p>
            <a:r>
              <a:rPr lang="en-US" sz="1400" dirty="0"/>
              <a:t>including centurions 2 (?)</a:t>
            </a:r>
          </a:p>
          <a:p>
            <a:r>
              <a:rPr lang="en-US" sz="1400" dirty="0"/>
              <a:t>at London centurion 1 (?)</a:t>
            </a:r>
          </a:p>
          <a:p>
            <a:r>
              <a:rPr lang="en-US" sz="1400" dirty="0"/>
              <a:t>… 6</a:t>
            </a:r>
          </a:p>
          <a:p>
            <a:r>
              <a:rPr lang="en-US" sz="1400" dirty="0"/>
              <a:t>including centurion 1</a:t>
            </a:r>
          </a:p>
          <a:p>
            <a:r>
              <a:rPr lang="en-US" sz="1400" dirty="0"/>
              <a:t>… 9</a:t>
            </a:r>
          </a:p>
          <a:p>
            <a:r>
              <a:rPr lang="en-US" sz="1400" dirty="0"/>
              <a:t>including centurion 1</a:t>
            </a:r>
          </a:p>
          <a:p>
            <a:r>
              <a:rPr lang="en-US" sz="1400" dirty="0"/>
              <a:t>… 11</a:t>
            </a:r>
          </a:p>
          <a:p>
            <a:r>
              <a:rPr lang="en-US" sz="1400" dirty="0"/>
              <a:t>at (?) … 1 (?)</a:t>
            </a:r>
          </a:p>
          <a:p>
            <a:r>
              <a:rPr lang="en-US" sz="1400" dirty="0"/>
              <a:t>45</a:t>
            </a:r>
          </a:p>
          <a:p>
            <a:r>
              <a:rPr lang="en-US" sz="1400" dirty="0"/>
              <a:t>total absentees 456</a:t>
            </a:r>
          </a:p>
          <a:p>
            <a:r>
              <a:rPr lang="en-US" sz="1400" dirty="0"/>
              <a:t>including centurions 5</a:t>
            </a:r>
          </a:p>
          <a:p>
            <a:r>
              <a:rPr lang="en-US" sz="1400" dirty="0"/>
              <a:t>remainder, present 296</a:t>
            </a:r>
          </a:p>
          <a:p>
            <a:r>
              <a:rPr lang="en-US" sz="1400" dirty="0"/>
              <a:t>including centurion 1</a:t>
            </a:r>
          </a:p>
          <a:p>
            <a:r>
              <a:rPr lang="en-US" sz="1400" dirty="0"/>
              <a:t>from these:</a:t>
            </a:r>
          </a:p>
          <a:p>
            <a:r>
              <a:rPr lang="en-US" sz="1400" dirty="0"/>
              <a:t>sick 15</a:t>
            </a:r>
          </a:p>
          <a:p>
            <a:r>
              <a:rPr lang="en-US" sz="1400" dirty="0"/>
              <a:t>wounded 6</a:t>
            </a:r>
          </a:p>
          <a:p>
            <a:r>
              <a:rPr lang="en-US" sz="1400" dirty="0"/>
              <a:t>suffering from inflammation of the eyes 10</a:t>
            </a:r>
          </a:p>
          <a:p>
            <a:r>
              <a:rPr lang="en-US" sz="1400" dirty="0"/>
              <a:t>total of these 31</a:t>
            </a:r>
          </a:p>
          <a:p>
            <a:r>
              <a:rPr lang="en-US" sz="1400" dirty="0"/>
              <a:t>remainder, fit for active service 265</a:t>
            </a:r>
          </a:p>
          <a:p>
            <a:r>
              <a:rPr lang="en-US" sz="1400" dirty="0"/>
              <a:t>including centurion 1.” 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863" y="340118"/>
            <a:ext cx="2745491" cy="5919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451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33D5E-802A-43D0-B5B0-8F94F4083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803" y="5959011"/>
            <a:ext cx="5414305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/>
              <a:t>(Roman fortress at Chester)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37F9F27-7EAE-4C2A-85FE-AA3BFB3D25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2043"/>
          <a:stretch/>
        </p:blipFill>
        <p:spPr>
          <a:xfrm>
            <a:off x="838489" y="1199400"/>
            <a:ext cx="10456452" cy="4634939"/>
          </a:xfrm>
          <a:prstGeom prst="rect">
            <a:avLst/>
          </a:prstGeom>
          <a:ln w="19050">
            <a:solidFill>
              <a:schemeClr val="tx1"/>
            </a:solidFill>
            <a:miter lim="800000"/>
          </a:ln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147680" y="160277"/>
            <a:ext cx="10515600" cy="83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E.g. Structure of a Fortress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635139" y="4598714"/>
            <a:ext cx="591875" cy="166441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26586" y="1010977"/>
            <a:ext cx="2096223" cy="189866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833642" y="2194560"/>
            <a:ext cx="801497" cy="45617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090164" y="591791"/>
            <a:ext cx="61654" cy="229319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669708" y="3156222"/>
            <a:ext cx="1196080" cy="309457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825743" y="2174354"/>
            <a:ext cx="1129995" cy="43939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14826" y="1984967"/>
            <a:ext cx="998788" cy="128221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535284" y="1997296"/>
            <a:ext cx="579542" cy="120824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84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7090A-88CD-44EE-BF23-D04FA98F3A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244" y="2895050"/>
            <a:ext cx="5638800" cy="93027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Bronze statuette of a legionary</a:t>
            </a:r>
            <a:br>
              <a:rPr lang="en-US" sz="3400" dirty="0">
                <a:solidFill>
                  <a:srgbClr val="FFFFFF"/>
                </a:solidFill>
              </a:rPr>
            </a:b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British Museum (1867,0510.4)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450" b="6517"/>
          <a:stretch/>
        </p:blipFill>
        <p:spPr>
          <a:xfrm>
            <a:off x="6905205" y="171155"/>
            <a:ext cx="4953534" cy="662715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202352" y="480832"/>
            <a:ext cx="2984035" cy="81371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47898" y="715081"/>
            <a:ext cx="752174" cy="8630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931077" y="2095928"/>
            <a:ext cx="3440271" cy="36987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162937" y="2120586"/>
            <a:ext cx="1270064" cy="36987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190022" y="4043909"/>
            <a:ext cx="3181326" cy="54247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04075" y="5823735"/>
            <a:ext cx="2646674" cy="57501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69280" y="122057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helmet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47043" y="1940104"/>
            <a:ext cx="275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tunic &amp; </a:t>
            </a:r>
            <a:r>
              <a:rPr lang="en-US" i="1" dirty="0" err="1">
                <a:solidFill>
                  <a:srgbClr val="FF0000"/>
                </a:solidFill>
              </a:rPr>
              <a:t>lorica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segmentata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21680" y="4398025"/>
            <a:ext cx="96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sporran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661012" y="5462770"/>
            <a:ext cx="173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leather sandals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1874" y="4475423"/>
            <a:ext cx="3310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(&amp; shield, sword, dagger &amp; spear)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35349" y="155532"/>
            <a:ext cx="591903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E.g. Legionary Equipment</a:t>
            </a:r>
          </a:p>
        </p:txBody>
      </p:sp>
    </p:spTree>
    <p:extLst>
      <p:ext uri="{BB962C8B-B14F-4D97-AF65-F5344CB8AC3E}">
        <p14:creationId xmlns:p14="http://schemas.microsoft.com/office/powerpoint/2010/main" val="3478445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904" y="101027"/>
            <a:ext cx="4858304" cy="6289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43692" y="6398745"/>
            <a:ext cx="3031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Tropaeum</a:t>
            </a:r>
            <a:r>
              <a:rPr lang="en-US" dirty="0"/>
              <a:t> </a:t>
            </a:r>
            <a:r>
              <a:rPr lang="en-US" dirty="0" err="1"/>
              <a:t>Traiani</a:t>
            </a:r>
            <a:r>
              <a:rPr lang="en-US" dirty="0"/>
              <a:t> (</a:t>
            </a:r>
            <a:r>
              <a:rPr lang="en-US" dirty="0" err="1"/>
              <a:t>Adamklissi</a:t>
            </a:r>
            <a:r>
              <a:rPr lang="en-US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5181" y="1460928"/>
            <a:ext cx="5608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(BUT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be aware of variety</a:t>
            </a:r>
            <a:r>
              <a:rPr lang="mr-IN" sz="2400" dirty="0"/>
              <a:t>…</a:t>
            </a:r>
            <a:r>
              <a:rPr lang="en-GB" sz="2400" dirty="0"/>
              <a:t> and decoration)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18773" y="2565429"/>
            <a:ext cx="553122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“There has never been a regulation for dress and weapons in the Spanish infantry because that would remove the spirit which is necessary in a soldier. It is the finery, the plumes and the bright </a:t>
            </a:r>
            <a:r>
              <a:rPr lang="en-US" dirty="0" err="1"/>
              <a:t>colours</a:t>
            </a:r>
            <a:r>
              <a:rPr lang="en-US" dirty="0"/>
              <a:t> which give spirit and strength to a soldier so that he can with furious resolution overcome any difficulty or accomplish any valorous exploit.”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17</a:t>
            </a:r>
            <a:r>
              <a:rPr lang="en-US" sz="1600" baseline="30000" dirty="0"/>
              <a:t>th</a:t>
            </a:r>
            <a:r>
              <a:rPr lang="en-US" sz="1600" dirty="0"/>
              <a:t> C officer, quoted in G. Parker, </a:t>
            </a:r>
            <a:r>
              <a:rPr lang="en-US" sz="1600" i="1" dirty="0"/>
              <a:t>The Army of Flanders and the Spanish Road 1567-1659</a:t>
            </a:r>
            <a:r>
              <a:rPr lang="en-US" sz="1600" dirty="0"/>
              <a:t> (Cambridge, 1972), 164</a:t>
            </a:r>
          </a:p>
        </p:txBody>
      </p:sp>
    </p:spTree>
    <p:extLst>
      <p:ext uri="{BB962C8B-B14F-4D97-AF65-F5344CB8AC3E}">
        <p14:creationId xmlns:p14="http://schemas.microsoft.com/office/powerpoint/2010/main" val="360065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4.4 The Romans 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battle at Actium</a:t>
            </a:r>
          </a:p>
          <a:p>
            <a:pPr lvl="1"/>
            <a:r>
              <a:rPr lang="en-US" dirty="0"/>
              <a:t>key events &amp; individuals (Octavian, Marcus Agrippa, Mark Antony, Cleopatra)</a:t>
            </a:r>
          </a:p>
          <a:p>
            <a:pPr lvl="1"/>
            <a:r>
              <a:rPr lang="en-US" dirty="0"/>
              <a:t>significance of the battle and how the Romans commemorated it</a:t>
            </a:r>
          </a:p>
          <a:p>
            <a:r>
              <a:rPr lang="en-US" dirty="0"/>
              <a:t>Trajan’s campaign against the </a:t>
            </a:r>
            <a:r>
              <a:rPr lang="en-US" dirty="0" err="1"/>
              <a:t>Dacians</a:t>
            </a:r>
            <a:endParaRPr lang="en-US" dirty="0"/>
          </a:p>
          <a:p>
            <a:pPr lvl="1"/>
            <a:r>
              <a:rPr lang="en-US" dirty="0"/>
              <a:t>reasons for the war</a:t>
            </a:r>
          </a:p>
          <a:p>
            <a:pPr lvl="1"/>
            <a:r>
              <a:rPr lang="en-US" dirty="0"/>
              <a:t>presentation of warfare in the material sources</a:t>
            </a:r>
          </a:p>
          <a:p>
            <a:pPr lvl="1"/>
            <a:r>
              <a:rPr lang="en-US" dirty="0"/>
              <a:t>image of Trajan as emperor</a:t>
            </a:r>
          </a:p>
          <a:p>
            <a:pPr lvl="1"/>
            <a:r>
              <a:rPr lang="en-US" dirty="0"/>
              <a:t>pursuit of military glory</a:t>
            </a:r>
          </a:p>
          <a:p>
            <a:pPr lvl="1"/>
            <a:r>
              <a:rPr lang="en-US" dirty="0"/>
              <a:t>victims of warfare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FOUR PRESCRIBED SOURCES (but can do more</a:t>
            </a:r>
            <a:r>
              <a:rPr lang="mr-IN" dirty="0"/>
              <a:t>…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27175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modules are both focused on the first and second centuries</a:t>
            </a:r>
          </a:p>
          <a:p>
            <a:r>
              <a:rPr lang="en-US" dirty="0"/>
              <a:t>the early and high Empire</a:t>
            </a:r>
          </a:p>
          <a:p>
            <a:r>
              <a:rPr lang="en-US" dirty="0"/>
              <a:t>Octavian/Augustus through to Trajan</a:t>
            </a:r>
          </a:p>
          <a:p>
            <a:r>
              <a:rPr lang="en-US" dirty="0"/>
              <a:t>period of Rome’s professional army (cf. Greece)</a:t>
            </a:r>
          </a:p>
          <a:p>
            <a:r>
              <a:rPr lang="en-US" dirty="0"/>
              <a:t>Actium and </a:t>
            </a:r>
            <a:r>
              <a:rPr lang="en-US" dirty="0" err="1"/>
              <a:t>Dacian</a:t>
            </a:r>
            <a:r>
              <a:rPr lang="en-US" dirty="0"/>
              <a:t> war bookend that period</a:t>
            </a:r>
          </a:p>
          <a:p>
            <a:pPr lvl="1"/>
            <a:r>
              <a:rPr lang="en-US" dirty="0"/>
              <a:t>31BC: end of civil war &amp; “start” of the imperial period?</a:t>
            </a:r>
          </a:p>
          <a:p>
            <a:pPr lvl="1"/>
            <a:r>
              <a:rPr lang="en-US" dirty="0"/>
              <a:t>101-102AD; 105-106AD: height of Empire &amp; Rome’s </a:t>
            </a:r>
            <a:r>
              <a:rPr lang="en-US" i="1" dirty="0" err="1"/>
              <a:t>optimus</a:t>
            </a:r>
            <a:r>
              <a:rPr lang="en-US" i="1" dirty="0"/>
              <a:t> </a:t>
            </a:r>
            <a:r>
              <a:rPr lang="en-US" i="1" dirty="0" err="1"/>
              <a:t>princeps</a:t>
            </a:r>
            <a:endParaRPr lang="en-US" dirty="0"/>
          </a:p>
          <a:p>
            <a:r>
              <a:rPr lang="en-US" dirty="0"/>
              <a:t>about place of war in society: how used? how seen?</a:t>
            </a:r>
          </a:p>
          <a:p>
            <a:r>
              <a:rPr lang="en-US" dirty="0"/>
              <a:t>i.e. two battles actually tell us about wider politics &amp; culture</a:t>
            </a:r>
          </a:p>
          <a:p>
            <a:r>
              <a:rPr lang="en-US" dirty="0"/>
              <a:t>war is a window onto changing nature of Empire</a:t>
            </a:r>
          </a:p>
        </p:txBody>
      </p:sp>
    </p:spTree>
    <p:extLst>
      <p:ext uri="{BB962C8B-B14F-4D97-AF65-F5344CB8AC3E}">
        <p14:creationId xmlns:p14="http://schemas.microsoft.com/office/powerpoint/2010/main" val="329236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619</Words>
  <Application>Microsoft Office PowerPoint</Application>
  <PresentationFormat>Widescreen</PresentationFormat>
  <Paragraphs>116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GCSE Classical Civilisation</vt:lpstr>
      <vt:lpstr>4.3 The Roman Military in the Imperial Period</vt:lpstr>
      <vt:lpstr>E.g. Structure of a Legion</vt:lpstr>
      <vt:lpstr>PowerPoint Presentation</vt:lpstr>
      <vt:lpstr>(Roman fortress at Chester)</vt:lpstr>
      <vt:lpstr>Bronze statuette of a legionary British Museum (1867,0510.4)</vt:lpstr>
      <vt:lpstr>PowerPoint Presentation</vt:lpstr>
      <vt:lpstr>4.4 The Romans at War</vt:lpstr>
      <vt:lpstr>Background</vt:lpstr>
      <vt:lpstr>Mark Antony Legionary denarius, Obv: galley with banners; ANT AUG III VIR R P C (triumvir rei publicae constituendae), Rev: eagle between two standards, likely minted in Patrae 32 BC (example BMC 197, RSC 33, Sear 356) </vt:lpstr>
      <vt:lpstr> Relief commemorating the battle of Actium, Vatican Museum (originally in Praeneste) </vt:lpstr>
      <vt:lpstr> The Arch of Trajan, Benevento </vt:lpstr>
      <vt:lpstr>Trajan’s Column</vt:lpstr>
      <vt:lpstr>Case Study: Trajan’s Column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 Classical Civilisation</dc:title>
  <dc:creator>Hall, Edith</dc:creator>
  <cp:lastModifiedBy>Lecture</cp:lastModifiedBy>
  <cp:revision>18</cp:revision>
  <dcterms:created xsi:type="dcterms:W3CDTF">2019-06-17T11:28:20Z</dcterms:created>
  <dcterms:modified xsi:type="dcterms:W3CDTF">2019-08-24T21:59:34Z</dcterms:modified>
</cp:coreProperties>
</file>