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93A1F-4D36-FA40-953E-7DF6ABDDFDE5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1CCEC-B42D-6444-8600-AC82AFCA2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42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01D33CE-A7D7-F046-82D8-4235C3C6332E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ea typeface="ＭＳ Ｐゴシック" charset="0"/>
                <a:cs typeface="ＭＳ Ｐゴシック" charset="0"/>
              </a:rPr>
              <a:t>Recap walls to Piraeus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B9BD5D3-574A-4D4E-9784-8450FD9984E2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Melos = neutral island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6E896575-02D0-C041-B39C-4187C1ADC682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3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6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4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0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5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6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0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0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7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4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6A168-443C-6346-AFA7-8CC9381D0317}" type="datetimeFigureOut">
              <a:rPr lang="en-US" smtClean="0"/>
              <a:t>19/04/16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C1A1C-08F7-2347-91DF-10D088B1E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youtube.com/watch?v=J_xuzTG6l_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331"/>
            <a:ext cx="9144000" cy="62116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How did the Greeks stop the Persian invasion?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45343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5869"/>
            <a:ext cx="9144000" cy="5772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Athenians and Spartans attacked each other’s territory and allies for many years – the war was a stalemate.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 rot="21144407">
            <a:off x="2061656" y="3736126"/>
            <a:ext cx="6534715" cy="1015663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We’re going to look at one event in 416 BC – the mid point of the war.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 rot="21144407">
            <a:off x="2214057" y="5048014"/>
            <a:ext cx="6534715" cy="1015663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In 416 BC the Athenians attacked the neutral island of Melos.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224099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7938"/>
            <a:ext cx="9159875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924300" y="5084763"/>
            <a:ext cx="647700" cy="4318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63938" y="5661025"/>
            <a:ext cx="1439862" cy="461963"/>
          </a:xfrm>
          <a:prstGeom prst="rect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Melos</a:t>
            </a:r>
          </a:p>
        </p:txBody>
      </p:sp>
    </p:spTree>
    <p:extLst>
      <p:ext uri="{BB962C8B-B14F-4D97-AF65-F5344CB8AC3E}">
        <p14:creationId xmlns:p14="http://schemas.microsoft.com/office/powerpoint/2010/main" val="288827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32700" cy="1368425"/>
          </a:xfrm>
          <a:solidFill>
            <a:schemeClr val="tx1"/>
          </a:solidFill>
        </p:spPr>
        <p:txBody>
          <a:bodyPr/>
          <a:lstStyle/>
          <a:p>
            <a:r>
              <a:rPr lang="en-US" sz="7000">
                <a:solidFill>
                  <a:schemeClr val="bg1"/>
                </a:solidFill>
                <a:latin typeface="Crackhouse" charset="0"/>
                <a:ea typeface="ヒラギノ角ゴ Pro W3" charset="0"/>
                <a:cs typeface="Crackhouse" charset="0"/>
              </a:rPr>
              <a:t>Atrocity on Melos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 rot="21426943">
            <a:off x="179388" y="1557338"/>
            <a:ext cx="8713787" cy="5040312"/>
          </a:xfrm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Athens sent a task force to Melos in 416 BC.</a:t>
            </a:r>
          </a:p>
          <a:p>
            <a:endParaRPr lang="en-US">
              <a:latin typeface="Arial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Melos, an old colony of Sparta, had not joined the Athenian Empire and was neutral.</a:t>
            </a:r>
          </a:p>
          <a:p>
            <a:endParaRPr lang="en-US">
              <a:latin typeface="Arial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The Athenians sent a delegation to “negotiate” with the Melians before attacking.  </a:t>
            </a:r>
          </a:p>
          <a:p>
            <a:endParaRPr lang="en-US">
              <a:latin typeface="Arial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The Athenian arguments were chilling…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96947">
            <a:off x="5311775" y="998538"/>
            <a:ext cx="3105150" cy="4657725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2752">
            <a:off x="311150" y="2146300"/>
            <a:ext cx="4371975" cy="355758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 rot="331831">
            <a:off x="3203575" y="549275"/>
            <a:ext cx="5256213" cy="14763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3000"/>
              <a:t>“…would you not agree to us being neutral? Friends instead of enemies?”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 rot="488188">
            <a:off x="755650" y="4652963"/>
            <a:ext cx="6769100" cy="1939925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000" dirty="0">
                <a:solidFill>
                  <a:srgbClr val="FFFFFF"/>
                </a:solidFill>
              </a:rPr>
              <a:t>“No… your hatred of us is a sign of our power. The strong do what they have the power to do, the weak accept what they must…”</a:t>
            </a:r>
          </a:p>
        </p:txBody>
      </p:sp>
    </p:spTree>
    <p:extLst>
      <p:ext uri="{BB962C8B-B14F-4D97-AF65-F5344CB8AC3E}">
        <p14:creationId xmlns:p14="http://schemas.microsoft.com/office/powerpoint/2010/main" val="415542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The writer Thucydides tells us about the meeting of the Athenian and </a:t>
            </a:r>
            <a:r>
              <a:rPr lang="en-US" sz="3400" dirty="0" err="1" smtClean="0">
                <a:latin typeface="Arial" charset="0"/>
                <a:ea typeface="ヒラギノ角ゴ Pro W3" charset="0"/>
                <a:cs typeface="ヒラギノ角ゴ Pro W3" charset="0"/>
              </a:rPr>
              <a:t>Melian</a:t>
            </a: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 leaders.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3400" dirty="0">
              <a:latin typeface="Arial" charset="0"/>
              <a:ea typeface="ヒラギノ角ゴ Pro W3" charset="0"/>
              <a:cs typeface="ヒラギノ角ゴ Pro W3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It is called the </a:t>
            </a:r>
            <a:r>
              <a:rPr lang="en-US" sz="3400" dirty="0" err="1" smtClean="0">
                <a:latin typeface="Arial" charset="0"/>
                <a:ea typeface="ヒラギノ角ゴ Pro W3" charset="0"/>
                <a:cs typeface="ヒラギノ角ゴ Pro W3" charset="0"/>
              </a:rPr>
              <a:t>Melian</a:t>
            </a: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 Dialogue – what is a dialogue?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3400" dirty="0">
              <a:latin typeface="Arial" charset="0"/>
              <a:ea typeface="ヒラギノ角ゴ Pro W3" charset="0"/>
              <a:cs typeface="ヒラギノ角ゴ Pro W3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Do </a:t>
            </a:r>
            <a:r>
              <a:rPr lang="en-US" sz="3400" dirty="0">
                <a:latin typeface="Arial" charset="0"/>
                <a:ea typeface="ヒラギノ角ゴ Pro W3" charset="0"/>
                <a:cs typeface="ヒラギノ角ゴ Pro W3" charset="0"/>
              </a:rPr>
              <a:t>the Athenians think Melos is a legitimate target</a:t>
            </a: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?</a:t>
            </a:r>
            <a:endParaRPr lang="en-US" sz="3400" dirty="0">
              <a:latin typeface="Arial" charset="0"/>
              <a:ea typeface="ヒラギノ角ゴ Pro W3" charset="0"/>
              <a:cs typeface="ヒラギノ角ゴ Pro W3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Why </a:t>
            </a:r>
            <a:r>
              <a:rPr lang="en-US" sz="3400" dirty="0">
                <a:latin typeface="Arial" charset="0"/>
                <a:ea typeface="ヒラギノ角ゴ Pro W3" charset="0"/>
                <a:cs typeface="ヒラギノ角ゴ Pro W3" charset="0"/>
              </a:rPr>
              <a:t>does Athens deserve her Empire? 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dirty="0" smtClean="0">
                <a:latin typeface="Arial" charset="0"/>
                <a:ea typeface="ヒラギノ角ゴ Pro W3" charset="0"/>
                <a:cs typeface="ヒラギノ角ゴ Pro W3" charset="0"/>
              </a:rPr>
              <a:t>Why </a:t>
            </a:r>
            <a:r>
              <a:rPr lang="en-US" sz="3400" dirty="0">
                <a:latin typeface="Arial" charset="0"/>
                <a:ea typeface="ヒラギノ角ゴ Pro W3" charset="0"/>
                <a:cs typeface="ヒラギノ角ゴ Pro W3" charset="0"/>
              </a:rPr>
              <a:t>must Athens control Melos? </a:t>
            </a:r>
          </a:p>
        </p:txBody>
      </p:sp>
    </p:spTree>
    <p:extLst>
      <p:ext uri="{BB962C8B-B14F-4D97-AF65-F5344CB8AC3E}">
        <p14:creationId xmlns:p14="http://schemas.microsoft.com/office/powerpoint/2010/main" val="168643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 rot="-513707">
            <a:off x="684213" y="2420938"/>
            <a:ext cx="8027987" cy="830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Read top paragraph page 407:</a:t>
            </a:r>
          </a:p>
          <a:p>
            <a:r>
              <a:rPr lang="en-US"/>
              <a:t>The last thing the Athenians say before the siege.</a:t>
            </a:r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27988" cy="1484313"/>
          </a:xfrm>
          <a:solidFill>
            <a:srgbClr val="00FFFF"/>
          </a:solidFill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How could you describe Athenian actions at Melos?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 rot="-518432">
            <a:off x="815975" y="1927225"/>
            <a:ext cx="6383338" cy="178435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1000">
                <a:solidFill>
                  <a:srgbClr val="FFFFFF"/>
                </a:solidFill>
                <a:latin typeface="Crackhouse" charset="0"/>
                <a:cs typeface="Crackhouse" charset="0"/>
              </a:rPr>
              <a:t>Ruthless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352144">
            <a:off x="1752600" y="3754438"/>
            <a:ext cx="6638925" cy="178593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1000">
                <a:solidFill>
                  <a:srgbClr val="FFFFFF"/>
                </a:solidFill>
                <a:latin typeface="Crackhouse" charset="0"/>
                <a:cs typeface="Crackhouse" charset="0"/>
              </a:rPr>
              <a:t>Vindictive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 rot="-518432">
            <a:off x="161925" y="4470400"/>
            <a:ext cx="5235575" cy="178593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11000">
                <a:solidFill>
                  <a:srgbClr val="FFFFFF"/>
                </a:solidFill>
                <a:latin typeface="Crackhouse" charset="0"/>
                <a:cs typeface="Crackhouse" charset="0"/>
              </a:rPr>
              <a:t>Savage</a:t>
            </a:r>
          </a:p>
        </p:txBody>
      </p:sp>
      <p:sp>
        <p:nvSpPr>
          <p:cNvPr id="8" name="TextBox 7"/>
          <p:cNvSpPr txBox="1"/>
          <p:nvPr/>
        </p:nvSpPr>
        <p:spPr>
          <a:xfrm rot="1553600">
            <a:off x="3079750" y="1366838"/>
            <a:ext cx="6481763" cy="16319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0000" dirty="0">
                <a:solidFill>
                  <a:srgbClr val="FFFFFF"/>
                </a:solidFill>
                <a:latin typeface="Crackhouse"/>
                <a:cs typeface="Crackhouse"/>
              </a:rPr>
              <a:t>Aggressive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-518432">
            <a:off x="122238" y="719138"/>
            <a:ext cx="8018462" cy="1939925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0">
                <a:solidFill>
                  <a:srgbClr val="FFFFFF"/>
                </a:solidFill>
                <a:latin typeface="Crackhouse" charset="0"/>
                <a:cs typeface="Crackhouse" charset="0"/>
              </a:rPr>
              <a:t>Calculated</a:t>
            </a:r>
          </a:p>
        </p:txBody>
      </p:sp>
    </p:spTree>
    <p:extLst>
      <p:ext uri="{BB962C8B-B14F-4D97-AF65-F5344CB8AC3E}">
        <p14:creationId xmlns:p14="http://schemas.microsoft.com/office/powerpoint/2010/main" val="3345453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3999" cy="1414169"/>
          </a:xfrm>
          <a:solidFill>
            <a:srgbClr val="FF00FF"/>
          </a:solidFill>
        </p:spPr>
        <p:txBody>
          <a:bodyPr>
            <a:normAutofit/>
          </a:bodyPr>
          <a:lstStyle/>
          <a:p>
            <a:r>
              <a:rPr lang="en-GB" sz="3800" dirty="0" smtClean="0"/>
              <a:t>Eventually many of Athens’ allies went over to Sparta.  </a:t>
            </a:r>
            <a:endParaRPr lang="en-US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4168"/>
            <a:ext cx="9144000" cy="54438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1289961">
            <a:off x="724583" y="2048179"/>
            <a:ext cx="7474250" cy="2554545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Athens defeated: 404 BC</a:t>
            </a:r>
            <a:endParaRPr lang="en-US" sz="8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416424"/>
            <a:ext cx="9143999" cy="1414169"/>
          </a:xfrm>
          <a:prstGeom prst="rect">
            <a:avLst/>
          </a:prstGeom>
          <a:solidFill>
            <a:srgbClr val="00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 smtClean="0"/>
              <a:t>Sparta also gained money from the Persians – who were scared of the Athenian navy.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78090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3999" cy="1414169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r>
              <a:rPr lang="en-US" sz="5300" b="1" i="1" dirty="0" smtClean="0"/>
              <a:t>Sparta </a:t>
            </a:r>
            <a:r>
              <a:rPr lang="en-US" sz="5300" b="1" i="1" dirty="0" err="1" smtClean="0"/>
              <a:t>vs</a:t>
            </a:r>
            <a:r>
              <a:rPr lang="en-US" sz="5300" b="1" i="1" dirty="0" smtClean="0"/>
              <a:t> Athens</a:t>
            </a:r>
            <a:br>
              <a:rPr lang="en-US" sz="5300" b="1" i="1" dirty="0" smtClean="0"/>
            </a:br>
            <a:r>
              <a:rPr lang="en-US" dirty="0" smtClean="0"/>
              <a:t>Why did the Greeks fight each other?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4168"/>
            <a:ext cx="9144000" cy="5443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504705">
            <a:off x="3965613" y="4406824"/>
            <a:ext cx="5052483" cy="2092881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Find out how Athens’ power increased after the Persian Wars.</a:t>
            </a:r>
          </a:p>
          <a:p>
            <a:pPr algn="ctr"/>
            <a:endParaRPr lang="en-US" sz="2600" dirty="0"/>
          </a:p>
          <a:p>
            <a:pPr algn="ctr"/>
            <a:r>
              <a:rPr lang="en-US" sz="2600" dirty="0" smtClean="0"/>
              <a:t>Investigate what happened in the war between Athens and Sparta.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4829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361342">
            <a:off x="288682" y="4819720"/>
            <a:ext cx="8083094" cy="830997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After the Persians had been defeated, some Greek cities wanted to work together to stop the Persians from returning.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21361342">
            <a:off x="452110" y="5747654"/>
            <a:ext cx="8083094" cy="830997"/>
          </a:xfrm>
          <a:prstGeom prst="rect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Many Greeks felt that Athens should be the leader as they had been the ones that had fought the Persians the most.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498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361342">
            <a:off x="5916883" y="1168514"/>
            <a:ext cx="3150850" cy="2308324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alliance was to be based on the island of Delos – no one lived there and the island was sacred to Apollo (Sun god).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21361342">
            <a:off x="1783530" y="5253448"/>
            <a:ext cx="5190621" cy="830997"/>
          </a:xfrm>
          <a:prstGeom prst="rect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alliance was to be called the </a:t>
            </a:r>
            <a:r>
              <a:rPr lang="en-US" sz="2400" dirty="0" err="1" smtClean="0"/>
              <a:t>Delian</a:t>
            </a:r>
            <a:r>
              <a:rPr lang="en-US" sz="2400" dirty="0" smtClean="0"/>
              <a:t> League and Athens was the leader.</a:t>
            </a:r>
            <a:endParaRPr lang="en-US" sz="2400" dirty="0"/>
          </a:p>
        </p:txBody>
      </p:sp>
      <p:sp>
        <p:nvSpPr>
          <p:cNvPr id="2" name="Oval 1"/>
          <p:cNvSpPr/>
          <p:nvPr/>
        </p:nvSpPr>
        <p:spPr>
          <a:xfrm>
            <a:off x="4407422" y="4052242"/>
            <a:ext cx="354835" cy="317457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911661" y="3249263"/>
            <a:ext cx="1101855" cy="802979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280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201706">
            <a:off x="1251260" y="1064414"/>
            <a:ext cx="7059345" cy="2554545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hlinkClick r:id="rId2"/>
              </a:rPr>
              <a:t>Athens and the Delian League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2016955" y="4612460"/>
            <a:ext cx="4407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32 </a:t>
            </a:r>
            <a:r>
              <a:rPr lang="en-US" sz="4000" dirty="0" err="1" smtClean="0"/>
              <a:t>mins</a:t>
            </a:r>
            <a:r>
              <a:rPr lang="en-US" sz="4000" dirty="0" smtClean="0"/>
              <a:t> to 43 </a:t>
            </a:r>
            <a:r>
              <a:rPr lang="en-US" sz="4000" dirty="0" err="1" smtClean="0"/>
              <a:t>mins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2927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075" y="-25400"/>
            <a:ext cx="9242425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 rot="-274169">
            <a:off x="116205" y="1882058"/>
            <a:ext cx="8569325" cy="646331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rgbClr val="FFFFFF"/>
                </a:solidFill>
              </a:rPr>
              <a:t>Allies send money and soldiers to Athens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-274169">
            <a:off x="207040" y="5734316"/>
            <a:ext cx="8152244" cy="800219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600" dirty="0" smtClean="0">
                <a:solidFill>
                  <a:srgbClr val="FFFFFF"/>
                </a:solidFill>
              </a:rPr>
              <a:t>Allies NOT allowed to leave</a:t>
            </a:r>
            <a:endParaRPr lang="en-US" sz="46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-274169">
            <a:off x="63501" y="339981"/>
            <a:ext cx="8569325" cy="861774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5000" dirty="0" smtClean="0">
                <a:solidFill>
                  <a:srgbClr val="FFFFFF"/>
                </a:solidFill>
              </a:rPr>
              <a:t>Pericles = Leader of Athens</a:t>
            </a:r>
            <a:endParaRPr lang="en-US" sz="5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141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Box 2"/>
          <p:cNvSpPr txBox="1">
            <a:spLocks noChangeArrowheads="1"/>
          </p:cNvSpPr>
          <p:nvPr/>
        </p:nvSpPr>
        <p:spPr bwMode="auto">
          <a:xfrm rot="556831">
            <a:off x="128588" y="4629150"/>
            <a:ext cx="4179887" cy="1939925"/>
          </a:xfrm>
          <a:prstGeom prst="rect">
            <a:avLst/>
          </a:prstGeom>
          <a:solidFill>
            <a:srgbClr val="FFFF00"/>
          </a:solidFill>
          <a:ln w="635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6000"/>
              <a:t>What did Pericles do?</a:t>
            </a:r>
          </a:p>
        </p:txBody>
      </p:sp>
    </p:spTree>
    <p:extLst>
      <p:ext uri="{BB962C8B-B14F-4D97-AF65-F5344CB8AC3E}">
        <p14:creationId xmlns:p14="http://schemas.microsoft.com/office/powerpoint/2010/main" val="83356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z="4000">
                <a:latin typeface="Calibri" charset="0"/>
                <a:ea typeface="ＭＳ Ｐゴシック" charset="0"/>
                <a:cs typeface="ＭＳ Ｐゴシック" charset="0"/>
              </a:rPr>
              <a:t>Two major problems affecting Athens: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0000" dirty="0">
                <a:solidFill>
                  <a:srgbClr val="FFFF00"/>
                </a:solidFill>
                <a:latin typeface="Calibri" charset="0"/>
                <a:ea typeface="ＭＳ Ｐゴシック" charset="0"/>
                <a:cs typeface="ＭＳ Ｐゴシック" charset="0"/>
              </a:rPr>
              <a:t>Rebuilding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sz="10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10000" dirty="0">
                <a:solidFill>
                  <a:srgbClr val="FF6600"/>
                </a:solidFill>
                <a:latin typeface="Calibri" charset="0"/>
                <a:ea typeface="ＭＳ Ｐゴシック" charset="0"/>
                <a:cs typeface="ＭＳ Ｐゴシック" charset="0"/>
              </a:rPr>
              <a:t>Un</a:t>
            </a:r>
            <a:r>
              <a:rPr lang="en-US" sz="10000" dirty="0">
                <a:solidFill>
                  <a:srgbClr val="FFFF00"/>
                </a:solidFill>
                <a:latin typeface="Calibri" charset="0"/>
                <a:ea typeface="ＭＳ Ｐゴシック" charset="0"/>
                <a:cs typeface="ＭＳ Ｐゴシック" charset="0"/>
              </a:rPr>
              <a:t>employment</a:t>
            </a:r>
          </a:p>
        </p:txBody>
      </p:sp>
      <p:sp>
        <p:nvSpPr>
          <p:cNvPr id="3" name="TextBox 2"/>
          <p:cNvSpPr txBox="1"/>
          <p:nvPr/>
        </p:nvSpPr>
        <p:spPr>
          <a:xfrm rot="20655645">
            <a:off x="4237038" y="1192213"/>
            <a:ext cx="4392612" cy="1322387"/>
          </a:xfrm>
          <a:prstGeom prst="rect">
            <a:avLst/>
          </a:prstGeom>
          <a:solidFill>
            <a:srgbClr val="FF66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latin typeface="+mn-lt"/>
              </a:rPr>
              <a:t>Building program - Parthenon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638" y="4941888"/>
            <a:ext cx="4176712" cy="1014412"/>
          </a:xfrm>
          <a:prstGeom prst="rect">
            <a:avLst/>
          </a:prstGeom>
          <a:solidFill>
            <a:srgbClr val="3366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000" dirty="0" err="1">
                <a:latin typeface="+mn-lt"/>
              </a:rPr>
              <a:t>Compulsary</a:t>
            </a:r>
            <a:r>
              <a:rPr lang="en-US" sz="3000" dirty="0">
                <a:latin typeface="+mn-lt"/>
              </a:rPr>
              <a:t> Naval service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850" y="2205038"/>
            <a:ext cx="3816350" cy="2062162"/>
          </a:xfrm>
          <a:prstGeom prst="rect">
            <a:avLst/>
          </a:prstGeom>
          <a:solidFill>
            <a:srgbClr val="78FF6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latin typeface="+mn-lt"/>
              </a:rPr>
              <a:t>Payment for 20,000 Athenians to work in the Athenian democracy</a:t>
            </a:r>
          </a:p>
        </p:txBody>
      </p:sp>
      <p:sp>
        <p:nvSpPr>
          <p:cNvPr id="8" name="TextBox 7"/>
          <p:cNvSpPr txBox="1"/>
          <p:nvPr/>
        </p:nvSpPr>
        <p:spPr>
          <a:xfrm rot="21107530">
            <a:off x="2555875" y="1773238"/>
            <a:ext cx="4537075" cy="3600450"/>
          </a:xfrm>
          <a:prstGeom prst="rect">
            <a:avLst/>
          </a:prstGeom>
          <a:solidFill>
            <a:srgbClr val="FF89C6"/>
          </a:solidFill>
          <a:ln w="76200" cmpd="sng">
            <a:solidFill>
              <a:srgbClr val="660066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800" dirty="0">
                <a:latin typeface="+mn-lt"/>
              </a:rPr>
              <a:t>All these solutions cost a lot of money.</a:t>
            </a:r>
          </a:p>
          <a:p>
            <a:pPr algn="ctr">
              <a:defRPr/>
            </a:pPr>
            <a:endParaRPr lang="en-US" sz="3800" dirty="0">
              <a:latin typeface="+mn-lt"/>
            </a:endParaRPr>
          </a:p>
          <a:p>
            <a:pPr algn="ctr">
              <a:defRPr/>
            </a:pPr>
            <a:r>
              <a:rPr lang="en-US" sz="3800" dirty="0">
                <a:latin typeface="+mn-lt"/>
              </a:rPr>
              <a:t> Where was Pericles getting his money from?</a:t>
            </a:r>
          </a:p>
        </p:txBody>
      </p:sp>
    </p:spTree>
    <p:extLst>
      <p:ext uri="{BB962C8B-B14F-4D97-AF65-F5344CB8AC3E}">
        <p14:creationId xmlns:p14="http://schemas.microsoft.com/office/powerpoint/2010/main" val="286443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3999" cy="1414169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en-US" sz="3800" dirty="0" smtClean="0"/>
              <a:t>Athens’ allies had had enough</a:t>
            </a:r>
            <a:r>
              <a:rPr lang="is-IS" sz="3800" dirty="0" smtClean="0"/>
              <a:t>…</a:t>
            </a:r>
            <a:br>
              <a:rPr lang="is-IS" sz="3800" dirty="0" smtClean="0"/>
            </a:br>
            <a:r>
              <a:rPr lang="is-IS" sz="3800" dirty="0" smtClean="0"/>
              <a:t>They begged Sparta to attack the Athenians</a:t>
            </a:r>
            <a:endParaRPr lang="en-US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4168"/>
            <a:ext cx="9144000" cy="54438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1289961">
            <a:off x="262049" y="2640406"/>
            <a:ext cx="8627461" cy="2554545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Peloponnesian War </a:t>
            </a:r>
          </a:p>
          <a:p>
            <a:r>
              <a:rPr lang="en-US" sz="8000" dirty="0" smtClean="0"/>
              <a:t>431 – 404 BC</a:t>
            </a:r>
            <a:endParaRPr lang="en-US" sz="8000" dirty="0"/>
          </a:p>
        </p:txBody>
      </p:sp>
      <p:sp>
        <p:nvSpPr>
          <p:cNvPr id="6" name="TextBox 5"/>
          <p:cNvSpPr txBox="1"/>
          <p:nvPr/>
        </p:nvSpPr>
        <p:spPr>
          <a:xfrm rot="529615">
            <a:off x="6228704" y="3950530"/>
            <a:ext cx="1531979" cy="1323439"/>
          </a:xfrm>
          <a:prstGeom prst="rect">
            <a:avLst/>
          </a:prstGeom>
          <a:solidFill>
            <a:schemeClr val="bg1"/>
          </a:solidFill>
          <a:ln w="762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27 years!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58846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490</Words>
  <Application>Microsoft Macintosh PowerPoint</Application>
  <PresentationFormat>On-screen Show (4:3)</PresentationFormat>
  <Paragraphs>66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Sparta vs Athens Why did the Greeks fight each other?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major problems affecting Athens:</vt:lpstr>
      <vt:lpstr>Athens’ allies had had enough… They begged Sparta to attack the Athenians</vt:lpstr>
      <vt:lpstr>PowerPoint Presentation</vt:lpstr>
      <vt:lpstr>PowerPoint Presentation</vt:lpstr>
      <vt:lpstr>Atrocity on Melos</vt:lpstr>
      <vt:lpstr>PowerPoint Presentation</vt:lpstr>
      <vt:lpstr>How could you describe Athenian actions at Melos?</vt:lpstr>
      <vt:lpstr>Eventually many of Athens’ allies went over to Sparta.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 Wright</dc:creator>
  <cp:lastModifiedBy>P Wright</cp:lastModifiedBy>
  <cp:revision>6</cp:revision>
  <dcterms:created xsi:type="dcterms:W3CDTF">2016-04-19T10:54:34Z</dcterms:created>
  <dcterms:modified xsi:type="dcterms:W3CDTF">2016-04-19T11:44:08Z</dcterms:modified>
</cp:coreProperties>
</file>