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267" r:id="rId2"/>
    <p:sldId id="273" r:id="rId3"/>
    <p:sldId id="266" r:id="rId4"/>
    <p:sldId id="258" r:id="rId5"/>
    <p:sldId id="259" r:id="rId6"/>
    <p:sldId id="257" r:id="rId7"/>
    <p:sldId id="261" r:id="rId8"/>
    <p:sldId id="262" r:id="rId9"/>
    <p:sldId id="263" r:id="rId10"/>
    <p:sldId id="264" r:id="rId11"/>
    <p:sldId id="272" r:id="rId12"/>
    <p:sldId id="268" r:id="rId13"/>
    <p:sldId id="269" r:id="rId14"/>
    <p:sldId id="270" r:id="rId15"/>
    <p:sldId id="271" r:id="rId16"/>
    <p:sldId id="260" r:id="rId17"/>
    <p:sldId id="265"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02" autoAdjust="0"/>
    <p:restoredTop sz="86894" autoAdjust="0"/>
  </p:normalViewPr>
  <p:slideViewPr>
    <p:cSldViewPr snapToGrid="0">
      <p:cViewPr varScale="1">
        <p:scale>
          <a:sx n="65" d="100"/>
          <a:sy n="65" d="100"/>
        </p:scale>
        <p:origin x="-224" y="-1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96DA4B58-83D4-4A4B-B2C6-3F3C551045FE}" type="datetimeFigureOut">
              <a:rPr lang="en-GB" smtClean="0"/>
              <a:t>05/05/2020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9E1EA7A-7E48-4C0A-BB5F-9D35281B9427}" type="slidenum">
              <a:rPr lang="en-GB" smtClean="0"/>
              <a:t>‹#›</a:t>
            </a:fld>
            <a:endParaRPr lang="en-GB"/>
          </a:p>
        </p:txBody>
      </p:sp>
    </p:spTree>
    <p:extLst>
      <p:ext uri="{BB962C8B-B14F-4D97-AF65-F5344CB8AC3E}">
        <p14:creationId xmlns:p14="http://schemas.microsoft.com/office/powerpoint/2010/main" val="279749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382353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9E1EA7A-7E48-4C0A-BB5F-9D35281B9427}" type="slidenum">
              <a:rPr lang="en-GB" smtClean="0"/>
              <a:t>5</a:t>
            </a:fld>
            <a:endParaRPr lang="en-GB"/>
          </a:p>
        </p:txBody>
      </p:sp>
    </p:spTree>
    <p:extLst>
      <p:ext uri="{BB962C8B-B14F-4D97-AF65-F5344CB8AC3E}">
        <p14:creationId xmlns:p14="http://schemas.microsoft.com/office/powerpoint/2010/main" val="3642979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PRINTABLE VERSION ON THE</a:t>
            </a:r>
            <a:r>
              <a:rPr lang="en-GB" baseline="0" dirty="0" smtClean="0"/>
              <a:t> SYSTEM!</a:t>
            </a:r>
            <a:endParaRPr lang="en-GB" dirty="0"/>
          </a:p>
        </p:txBody>
      </p:sp>
      <p:sp>
        <p:nvSpPr>
          <p:cNvPr id="4" name="Slide Number Placeholder 3"/>
          <p:cNvSpPr>
            <a:spLocks noGrp="1"/>
          </p:cNvSpPr>
          <p:nvPr>
            <p:ph type="sldNum" sz="quarter" idx="10"/>
          </p:nvPr>
        </p:nvSpPr>
        <p:spPr/>
        <p:txBody>
          <a:bodyPr/>
          <a:lstStyle/>
          <a:p>
            <a:fld id="{19E1EA7A-7E48-4C0A-BB5F-9D35281B9427}" type="slidenum">
              <a:rPr lang="en-GB" smtClean="0"/>
              <a:t>16</a:t>
            </a:fld>
            <a:endParaRPr lang="en-GB"/>
          </a:p>
        </p:txBody>
      </p:sp>
    </p:spTree>
    <p:extLst>
      <p:ext uri="{BB962C8B-B14F-4D97-AF65-F5344CB8AC3E}">
        <p14:creationId xmlns:p14="http://schemas.microsoft.com/office/powerpoint/2010/main" val="1691072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EF235B87-8CC1-4889-81CA-041635E7CEA2}"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8817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6A586-D87D-4ADE-9A4E-CE419A4F8E20}" type="datetimeFigureOut">
              <a:rPr lang="en-GB" smtClean="0"/>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4287898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1533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6625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3448579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1099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4130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9759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1800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75835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6A586-D87D-4ADE-9A4E-CE419A4F8E20}" type="datetimeFigureOut">
              <a:rPr lang="en-GB" smtClean="0"/>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235B87-8CC1-4889-81CA-041635E7CEA2}"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9083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F6A586-D87D-4ADE-9A4E-CE419A4F8E20}" type="datetimeFigureOut">
              <a:rPr lang="en-GB" smtClean="0"/>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589973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F6A586-D87D-4ADE-9A4E-CE419A4F8E20}" type="datetimeFigureOut">
              <a:rPr lang="en-GB" smtClean="0"/>
              <a:t>05/05/2020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F235B87-8CC1-4889-81CA-041635E7CEA2}"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6543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F6A586-D87D-4ADE-9A4E-CE419A4F8E20}" type="datetimeFigureOut">
              <a:rPr lang="en-GB" smtClean="0"/>
              <a:t>05/05/2020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F235B87-8CC1-4889-81CA-041635E7CEA2}"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043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6A586-D87D-4ADE-9A4E-CE419A4F8E20}" type="datetimeFigureOut">
              <a:rPr lang="en-GB" smtClean="0"/>
              <a:t>05/05/2020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3090317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6A586-D87D-4ADE-9A4E-CE419A4F8E20}" type="datetimeFigureOut">
              <a:rPr lang="en-GB" smtClean="0"/>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235B87-8CC1-4889-81CA-041635E7CEA2}"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9074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6A586-D87D-4ADE-9A4E-CE419A4F8E20}" type="datetimeFigureOut">
              <a:rPr lang="en-GB" smtClean="0"/>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235B87-8CC1-4889-81CA-041635E7CEA2}" type="slidenum">
              <a:rPr lang="en-GB" smtClean="0"/>
              <a:t>‹#›</a:t>
            </a:fld>
            <a:endParaRPr lang="en-GB"/>
          </a:p>
        </p:txBody>
      </p:sp>
    </p:spTree>
    <p:extLst>
      <p:ext uri="{BB962C8B-B14F-4D97-AF65-F5344CB8AC3E}">
        <p14:creationId xmlns:p14="http://schemas.microsoft.com/office/powerpoint/2010/main" val="76537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F6A586-D87D-4ADE-9A4E-CE419A4F8E20}" type="datetimeFigureOut">
              <a:rPr lang="en-GB" smtClean="0"/>
              <a:t>05/05/2020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F235B87-8CC1-4889-81CA-041635E7CEA2}" type="slidenum">
              <a:rPr lang="en-GB" smtClean="0"/>
              <a:t>‹#›</a:t>
            </a:fld>
            <a:endParaRPr lang="en-GB"/>
          </a:p>
        </p:txBody>
      </p:sp>
    </p:spTree>
    <p:extLst>
      <p:ext uri="{BB962C8B-B14F-4D97-AF65-F5344CB8AC3E}">
        <p14:creationId xmlns:p14="http://schemas.microsoft.com/office/powerpoint/2010/main" val="149645267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247973" y="161050"/>
            <a:ext cx="11716719" cy="14972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04" y="274967"/>
            <a:ext cx="1383352" cy="13833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54456" y="243368"/>
            <a:ext cx="10101747" cy="1446550"/>
          </a:xfrm>
          <a:prstGeom prst="rect">
            <a:avLst/>
          </a:prstGeom>
          <a:noFill/>
        </p:spPr>
        <p:txBody>
          <a:bodyPr wrap="square" rtlCol="0">
            <a:spAutoFit/>
          </a:bodyPr>
          <a:lstStyle/>
          <a:p>
            <a:r>
              <a:rPr lang="en-GB" sz="4400" dirty="0" smtClean="0"/>
              <a:t>Answer the following questions in your book…</a:t>
            </a:r>
            <a:endParaRPr lang="en-GB" sz="4400" dirty="0"/>
          </a:p>
        </p:txBody>
      </p:sp>
      <p:sp>
        <p:nvSpPr>
          <p:cNvPr id="3" name="Rectangle 2"/>
          <p:cNvSpPr/>
          <p:nvPr/>
        </p:nvSpPr>
        <p:spPr>
          <a:xfrm>
            <a:off x="247973" y="1906291"/>
            <a:ext cx="11716719" cy="47424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342900" indent="-342900">
              <a:buAutoNum type="arabicParenR"/>
            </a:pPr>
            <a:r>
              <a:rPr lang="en-GB" sz="2000" dirty="0" smtClean="0"/>
              <a:t>Name the two rivers around which Mesopotamia developed.</a:t>
            </a:r>
          </a:p>
          <a:p>
            <a:pPr marL="342900" indent="-342900">
              <a:buAutoNum type="arabicParenR"/>
            </a:pPr>
            <a:endParaRPr lang="en-GB" sz="2000" dirty="0"/>
          </a:p>
          <a:p>
            <a:pPr marL="342900" indent="-342900">
              <a:buAutoNum type="arabicParenR"/>
            </a:pPr>
            <a:r>
              <a:rPr lang="en-GB" sz="2000" dirty="0" smtClean="0"/>
              <a:t>Name one city within Mesopotamia.</a:t>
            </a:r>
          </a:p>
          <a:p>
            <a:pPr marL="342900" indent="-342900">
              <a:buAutoNum type="arabicParenR"/>
            </a:pPr>
            <a:endParaRPr lang="en-GB" sz="2000" dirty="0"/>
          </a:p>
          <a:p>
            <a:pPr marL="342900" indent="-342900">
              <a:buAutoNum type="arabicParenR"/>
            </a:pPr>
            <a:r>
              <a:rPr lang="en-GB" sz="2000" dirty="0" smtClean="0"/>
              <a:t>Identify 3 important developments that came from the Mesopotamian Empire.</a:t>
            </a:r>
          </a:p>
          <a:p>
            <a:pPr marL="342900" indent="-342900">
              <a:buAutoNum type="arabicParenR"/>
            </a:pPr>
            <a:endParaRPr lang="en-GB" sz="2000" dirty="0"/>
          </a:p>
          <a:p>
            <a:pPr marL="342900" indent="-342900">
              <a:buAutoNum type="arabicParenR"/>
            </a:pPr>
            <a:r>
              <a:rPr lang="en-GB" sz="2000" dirty="0" smtClean="0"/>
              <a:t>What material were many Mesopotamian homes built out of?</a:t>
            </a:r>
          </a:p>
          <a:p>
            <a:pPr marL="342900" indent="-342900">
              <a:buAutoNum type="arabicParenR"/>
            </a:pPr>
            <a:endParaRPr lang="en-GB" sz="2000" dirty="0"/>
          </a:p>
          <a:p>
            <a:pPr marL="342900" indent="-342900">
              <a:buAutoNum type="arabicParenR"/>
            </a:pPr>
            <a:r>
              <a:rPr lang="en-GB" sz="2000" dirty="0" smtClean="0"/>
              <a:t>What was the name of the first writing system developed in Mesopotamia?</a:t>
            </a:r>
          </a:p>
          <a:p>
            <a:pPr marL="342900" indent="-342900">
              <a:buAutoNum type="arabicParenR"/>
            </a:pPr>
            <a:endParaRPr lang="en-GB" sz="2000" dirty="0"/>
          </a:p>
          <a:p>
            <a:pPr marL="342900" indent="-342900">
              <a:buAutoNum type="arabicParenR"/>
            </a:pPr>
            <a:r>
              <a:rPr lang="en-GB" sz="2000" dirty="0" smtClean="0"/>
              <a:t>What sort of jobs existed </a:t>
            </a:r>
            <a:r>
              <a:rPr lang="en-GB" sz="2000" smtClean="0"/>
              <a:t>within Mesopotamia?</a:t>
            </a:r>
            <a:endParaRPr lang="en-GB" sz="2000" dirty="0" smtClean="0"/>
          </a:p>
          <a:p>
            <a:pPr marL="342900" indent="-342900">
              <a:buAutoNum type="arabicParenR"/>
            </a:pPr>
            <a:endParaRPr lang="en-GB" sz="2000" dirty="0"/>
          </a:p>
          <a:p>
            <a:r>
              <a:rPr lang="en-GB" sz="2000" b="1" u="sng" dirty="0" smtClean="0"/>
              <a:t>Challenge:</a:t>
            </a:r>
            <a:r>
              <a:rPr lang="en-GB" sz="2000" b="1" dirty="0" smtClean="0"/>
              <a:t> </a:t>
            </a:r>
            <a:r>
              <a:rPr lang="en-GB" sz="2000" dirty="0" smtClean="0"/>
              <a:t>Think of your own question that you do not think anyone else will be able to answer – 5 house points for anyone who can create a question that no one else can answer (YOU MUST KNOW THE ANSWER)</a:t>
            </a:r>
            <a:endParaRPr lang="en-GB" sz="2000" b="1" u="sng" dirty="0"/>
          </a:p>
        </p:txBody>
      </p:sp>
    </p:spTree>
    <p:extLst>
      <p:ext uri="{BB962C8B-B14F-4D97-AF65-F5344CB8AC3E}">
        <p14:creationId xmlns:p14="http://schemas.microsoft.com/office/powerpoint/2010/main" val="1467521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Hattusili</a:t>
            </a:r>
            <a:r>
              <a:rPr lang="en-GB" dirty="0"/>
              <a:t> III</a:t>
            </a:r>
          </a:p>
        </p:txBody>
      </p:sp>
      <p:sp>
        <p:nvSpPr>
          <p:cNvPr id="3" name="Content Placeholder 2"/>
          <p:cNvSpPr>
            <a:spLocks noGrp="1"/>
          </p:cNvSpPr>
          <p:nvPr>
            <p:ph idx="1"/>
          </p:nvPr>
        </p:nvSpPr>
        <p:spPr>
          <a:xfrm>
            <a:off x="0" y="1032388"/>
            <a:ext cx="12192000" cy="5825612"/>
          </a:xfrm>
          <a:solidFill>
            <a:schemeClr val="bg1"/>
          </a:solidFill>
        </p:spPr>
        <p:txBody>
          <a:bodyPr>
            <a:normAutofit fontScale="85000" lnSpcReduction="20000"/>
          </a:bodyPr>
          <a:lstStyle/>
          <a:p>
            <a:pPr>
              <a:lnSpc>
                <a:spcPct val="150000"/>
              </a:lnSpc>
            </a:pP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reigned from 1267-1237BCE, and took the throne by defeating and exiling </a:t>
            </a:r>
            <a:r>
              <a:rPr lang="en-GB" dirty="0" err="1" smtClean="0">
                <a:latin typeface="Calibri" panose="020F0502020204030204" pitchFamily="34" charset="0"/>
                <a:cs typeface="Calibri" panose="020F0502020204030204" pitchFamily="34" charset="0"/>
              </a:rPr>
              <a:t>Muwatalli’s</a:t>
            </a:r>
            <a:r>
              <a:rPr lang="en-GB" dirty="0" smtClean="0">
                <a:latin typeface="Calibri" panose="020F0502020204030204" pitchFamily="34" charset="0"/>
                <a:cs typeface="Calibri" panose="020F0502020204030204" pitchFamily="34" charset="0"/>
              </a:rPr>
              <a:t> son, </a:t>
            </a:r>
            <a:r>
              <a:rPr lang="en-GB" dirty="0" err="1" smtClean="0">
                <a:latin typeface="Calibri" panose="020F0502020204030204" pitchFamily="34" charset="0"/>
                <a:cs typeface="Calibri" panose="020F0502020204030204" pitchFamily="34" charset="0"/>
              </a:rPr>
              <a:t>Urhi-Teshub</a:t>
            </a:r>
            <a:r>
              <a:rPr lang="en-GB" dirty="0" smtClean="0">
                <a:latin typeface="Calibri" panose="020F0502020204030204" pitchFamily="34" charset="0"/>
                <a:cs typeface="Calibri" panose="020F0502020204030204" pitchFamily="34" charset="0"/>
              </a:rPr>
              <a:t>,  once he became king after his father died. </a:t>
            </a: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was a brother of </a:t>
            </a:r>
            <a:r>
              <a:rPr lang="en-GB" dirty="0" err="1" smtClean="0">
                <a:latin typeface="Calibri" panose="020F0502020204030204" pitchFamily="34" charset="0"/>
                <a:cs typeface="Calibri" panose="020F0502020204030204" pitchFamily="34" charset="0"/>
              </a:rPr>
              <a:t>Muwatalli</a:t>
            </a:r>
            <a:r>
              <a:rPr lang="en-GB" dirty="0" smtClean="0">
                <a:latin typeface="Calibri" panose="020F0502020204030204" pitchFamily="34" charset="0"/>
                <a:cs typeface="Calibri" panose="020F0502020204030204" pitchFamily="34" charset="0"/>
              </a:rPr>
              <a:t>, so technically this was his own nephew! Once he took the throne, he released a propagandist (propaganda) text for the people, where he argued that his nephew had treated him poorly, and he only took the throne once matters had gotten ‘out of control’. He also stated that the boy was only the son of a concubine.</a:t>
            </a:r>
          </a:p>
          <a:p>
            <a:pPr>
              <a:lnSpc>
                <a:spcPct val="150000"/>
              </a:lnSpc>
            </a:pP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had participated in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and afterwards had married the impressive </a:t>
            </a:r>
            <a:r>
              <a:rPr lang="en-GB" dirty="0" err="1" smtClean="0">
                <a:latin typeface="Calibri" panose="020F0502020204030204" pitchFamily="34" charset="0"/>
                <a:cs typeface="Calibri" panose="020F0502020204030204" pitchFamily="34" charset="0"/>
              </a:rPr>
              <a:t>Hittie</a:t>
            </a:r>
            <a:r>
              <a:rPr lang="en-GB" dirty="0" smtClean="0">
                <a:latin typeface="Calibri" panose="020F0502020204030204" pitchFamily="34" charset="0"/>
                <a:cs typeface="Calibri" panose="020F0502020204030204" pitchFamily="34" charset="0"/>
              </a:rPr>
              <a:t> woman, </a:t>
            </a:r>
            <a:r>
              <a:rPr lang="en-GB" dirty="0" err="1" smtClean="0">
                <a:latin typeface="Calibri" panose="020F0502020204030204" pitchFamily="34" charset="0"/>
                <a:cs typeface="Calibri" panose="020F0502020204030204" pitchFamily="34" charset="0"/>
              </a:rPr>
              <a:t>Pudu-Hepa</a:t>
            </a:r>
            <a:r>
              <a:rPr lang="en-GB" dirty="0" smtClean="0">
                <a:latin typeface="Calibri" panose="020F0502020204030204" pitchFamily="34" charset="0"/>
                <a:cs typeface="Calibri" panose="020F0502020204030204" pitchFamily="34" charset="0"/>
              </a:rPr>
              <a:t> of </a:t>
            </a:r>
            <a:r>
              <a:rPr lang="en-GB" dirty="0" err="1" smtClean="0">
                <a:latin typeface="Calibri" panose="020F0502020204030204" pitchFamily="34" charset="0"/>
                <a:cs typeface="Calibri" panose="020F0502020204030204" pitchFamily="34" charset="0"/>
              </a:rPr>
              <a:t>Kizzuwadna</a:t>
            </a:r>
            <a:r>
              <a:rPr lang="en-GB" dirty="0" smtClean="0">
                <a:latin typeface="Calibri" panose="020F0502020204030204" pitchFamily="34" charset="0"/>
                <a:cs typeface="Calibri" panose="020F0502020204030204" pitchFamily="34" charset="0"/>
              </a:rPr>
              <a:t> – she would become one of the most influential Hittite queens ever.</a:t>
            </a:r>
          </a:p>
          <a:p>
            <a:pPr>
              <a:lnSpc>
                <a:spcPct val="150000"/>
              </a:lnSpc>
            </a:pPr>
            <a:r>
              <a:rPr lang="en-GB" dirty="0" smtClean="0">
                <a:latin typeface="Calibri" panose="020F0502020204030204" pitchFamily="34" charset="0"/>
                <a:cs typeface="Calibri" panose="020F0502020204030204" pitchFamily="34" charset="0"/>
              </a:rPr>
              <a:t>The exiled nephew, </a:t>
            </a:r>
            <a:r>
              <a:rPr lang="en-GB" dirty="0" err="1" smtClean="0">
                <a:latin typeface="Calibri" panose="020F0502020204030204" pitchFamily="34" charset="0"/>
                <a:cs typeface="Calibri" panose="020F0502020204030204" pitchFamily="34" charset="0"/>
              </a:rPr>
              <a:t>Urhi-Teshub</a:t>
            </a:r>
            <a:r>
              <a:rPr lang="en-GB" dirty="0" smtClean="0">
                <a:latin typeface="Calibri" panose="020F0502020204030204" pitchFamily="34" charset="0"/>
                <a:cs typeface="Calibri" panose="020F0502020204030204" pitchFamily="34" charset="0"/>
              </a:rPr>
              <a:t>, became a thorn in </a:t>
            </a:r>
            <a:r>
              <a:rPr lang="en-GB" dirty="0" err="1" smtClean="0">
                <a:latin typeface="Calibri" panose="020F0502020204030204" pitchFamily="34" charset="0"/>
                <a:cs typeface="Calibri" panose="020F0502020204030204" pitchFamily="34" charset="0"/>
              </a:rPr>
              <a:t>Hattusili’s</a:t>
            </a:r>
            <a:r>
              <a:rPr lang="en-GB" dirty="0" smtClean="0">
                <a:latin typeface="Calibri" panose="020F0502020204030204" pitchFamily="34" charset="0"/>
                <a:cs typeface="Calibri" panose="020F0502020204030204" pitchFamily="34" charset="0"/>
              </a:rPr>
              <a:t> side, and consistently challenged him for the throne while in exile. </a:t>
            </a: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demanded he be exiled even further away, so the banished </a:t>
            </a:r>
            <a:r>
              <a:rPr lang="en-GB" dirty="0" err="1" smtClean="0">
                <a:latin typeface="Calibri" panose="020F0502020204030204" pitchFamily="34" charset="0"/>
                <a:cs typeface="Calibri" panose="020F0502020204030204" pitchFamily="34" charset="0"/>
              </a:rPr>
              <a:t>Urhi</a:t>
            </a:r>
            <a:r>
              <a:rPr lang="en-GB" dirty="0" smtClean="0">
                <a:latin typeface="Calibri" panose="020F0502020204030204" pitchFamily="34" charset="0"/>
                <a:cs typeface="Calibri" panose="020F0502020204030204" pitchFamily="34" charset="0"/>
              </a:rPr>
              <a:t> fled to </a:t>
            </a:r>
            <a:r>
              <a:rPr lang="en-GB" dirty="0" err="1" smtClean="0">
                <a:latin typeface="Calibri" panose="020F0502020204030204" pitchFamily="34" charset="0"/>
                <a:cs typeface="Calibri" panose="020F0502020204030204" pitchFamily="34" charset="0"/>
              </a:rPr>
              <a:t>Egpyt</a:t>
            </a:r>
            <a:r>
              <a:rPr lang="en-GB" dirty="0" smtClean="0">
                <a:latin typeface="Calibri" panose="020F0502020204030204" pitchFamily="34" charset="0"/>
                <a:cs typeface="Calibri" panose="020F0502020204030204" pitchFamily="34" charset="0"/>
              </a:rPr>
              <a:t>, where he was warmly welcomed by Rameses II, who was still angry over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a:t>
            </a:r>
          </a:p>
          <a:p>
            <a:pPr>
              <a:lnSpc>
                <a:spcPct val="150000"/>
              </a:lnSpc>
            </a:pPr>
            <a:r>
              <a:rPr lang="en-GB" dirty="0" smtClean="0">
                <a:latin typeface="Calibri" panose="020F0502020204030204" pitchFamily="34" charset="0"/>
                <a:cs typeface="Calibri" panose="020F0502020204030204" pitchFamily="34" charset="0"/>
              </a:rPr>
              <a:t>At first Rameses refused to hand </a:t>
            </a:r>
            <a:r>
              <a:rPr lang="en-GB" dirty="0" err="1" smtClean="0">
                <a:latin typeface="Calibri" panose="020F0502020204030204" pitchFamily="34" charset="0"/>
                <a:cs typeface="Calibri" panose="020F0502020204030204" pitchFamily="34" charset="0"/>
              </a:rPr>
              <a:t>Urhi</a:t>
            </a:r>
            <a:r>
              <a:rPr lang="en-GB" dirty="0" smtClean="0">
                <a:latin typeface="Calibri" panose="020F0502020204030204" pitchFamily="34" charset="0"/>
                <a:cs typeface="Calibri" panose="020F0502020204030204" pitchFamily="34" charset="0"/>
              </a:rPr>
              <a:t> over, but later on the two kings signed a famous peace treaty, where they agreed a pact of nonaggression and said they were now a ‘brotherhood’. There were also diplomatic marriage between the two kingdoms, although the Hittites kept the land they took from </a:t>
            </a:r>
            <a:r>
              <a:rPr lang="en-GB" dirty="0" err="1" smtClean="0">
                <a:latin typeface="Calibri" panose="020F0502020204030204" pitchFamily="34" charset="0"/>
                <a:cs typeface="Calibri" panose="020F0502020204030204" pitchFamily="34" charset="0"/>
              </a:rPr>
              <a:t>egypt</a:t>
            </a:r>
            <a:r>
              <a:rPr lang="en-GB" dirty="0" smtClean="0">
                <a:latin typeface="Calibri" panose="020F0502020204030204" pitchFamily="34" charset="0"/>
                <a:cs typeface="Calibri" panose="020F0502020204030204" pitchFamily="34" charset="0"/>
              </a:rPr>
              <a:t> under the previous kings.</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932380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4199468"/>
          </a:xfrm>
        </p:spPr>
        <p:txBody>
          <a:bodyPr>
            <a:noAutofit/>
          </a:bodyPr>
          <a:lstStyle/>
          <a:p>
            <a:r>
              <a:rPr lang="en-GB" sz="8800" dirty="0" smtClean="0"/>
              <a:t>LOWER ABILITY VERSIONS BELOW!</a:t>
            </a:r>
            <a:endParaRPr lang="en-GB" sz="8800" dirty="0"/>
          </a:p>
        </p:txBody>
      </p:sp>
    </p:spTree>
    <p:extLst>
      <p:ext uri="{BB962C8B-B14F-4D97-AF65-F5344CB8AC3E}">
        <p14:creationId xmlns:p14="http://schemas.microsoft.com/office/powerpoint/2010/main" val="19796458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Suppiluliuma</a:t>
            </a:r>
            <a:r>
              <a:rPr lang="en-GB" dirty="0"/>
              <a:t> </a:t>
            </a:r>
            <a:r>
              <a:rPr lang="en-GB" dirty="0" smtClean="0"/>
              <a:t>I</a:t>
            </a:r>
            <a:endParaRPr lang="en-GB" dirty="0"/>
          </a:p>
        </p:txBody>
      </p:sp>
      <p:sp>
        <p:nvSpPr>
          <p:cNvPr id="3" name="Content Placeholder 2"/>
          <p:cNvSpPr>
            <a:spLocks noGrp="1"/>
          </p:cNvSpPr>
          <p:nvPr>
            <p:ph idx="1"/>
          </p:nvPr>
        </p:nvSpPr>
        <p:spPr>
          <a:xfrm>
            <a:off x="0" y="1061884"/>
            <a:ext cx="12192000" cy="5796115"/>
          </a:xfrm>
          <a:solidFill>
            <a:schemeClr val="bg1"/>
          </a:solidFill>
        </p:spPr>
        <p:txBody>
          <a:bodyPr>
            <a:normAutofit/>
          </a:bodyPr>
          <a:lstStyle/>
          <a:p>
            <a:pPr>
              <a:lnSpc>
                <a:spcPct val="150000"/>
              </a:lnSpc>
            </a:pP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was King from 1344-1322BCE. He had been a successful general in the Hittite army before he was king.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actually took the throne by organising a coup (a planned, military takeover) and killing the King before him and his own brother(!) </a:t>
            </a:r>
            <a:r>
              <a:rPr lang="en-GB" sz="1900" dirty="0" err="1" smtClean="0">
                <a:latin typeface="Calibri" panose="020F0502020204030204" pitchFamily="34" charset="0"/>
                <a:cs typeface="Calibri" panose="020F0502020204030204" pitchFamily="34" charset="0"/>
              </a:rPr>
              <a:t>Tudhaliya</a:t>
            </a:r>
            <a:r>
              <a:rPr lang="en-GB" sz="1900" dirty="0" smtClean="0">
                <a:latin typeface="Calibri" panose="020F0502020204030204" pitchFamily="34" charset="0"/>
                <a:cs typeface="Calibri" panose="020F0502020204030204" pitchFamily="34" charset="0"/>
              </a:rPr>
              <a:t> III.</a:t>
            </a:r>
          </a:p>
          <a:p>
            <a:pPr>
              <a:lnSpc>
                <a:spcPct val="150000"/>
              </a:lnSpc>
            </a:pPr>
            <a:r>
              <a:rPr lang="en-GB" sz="1900" dirty="0" err="1" smtClean="0">
                <a:latin typeface="Calibri" panose="020F0502020204030204" pitchFamily="34" charset="0"/>
                <a:cs typeface="Calibri" panose="020F0502020204030204" pitchFamily="34" charset="0"/>
              </a:rPr>
              <a:t>Suppiliuma</a:t>
            </a:r>
            <a:r>
              <a:rPr lang="en-GB" sz="1900" dirty="0" smtClean="0">
                <a:latin typeface="Calibri" panose="020F0502020204030204" pitchFamily="34" charset="0"/>
                <a:cs typeface="Calibri" panose="020F0502020204030204" pitchFamily="34" charset="0"/>
              </a:rPr>
              <a:t> made the Hittites more powerful in Anatolia again, when they Hittites had been weak when he brother was king before. He also ADDED to the empire by conquering nearby areas of Syria, and Mitanni. All conquered kingdoms had to promise to pay taxes and give soldiers. </a:t>
            </a:r>
          </a:p>
          <a:p>
            <a:pPr>
              <a:lnSpc>
                <a:spcPct val="150000"/>
              </a:lnSpc>
            </a:pPr>
            <a:r>
              <a:rPr lang="en-GB" sz="1900" dirty="0" smtClean="0">
                <a:latin typeface="Calibri" panose="020F0502020204030204" pitchFamily="34" charset="0"/>
                <a:cs typeface="Calibri" panose="020F0502020204030204" pitchFamily="34" charset="0"/>
              </a:rPr>
              <a:t>As his kingdom grew, a queen of Egypt asked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for a marriage to his son. But his son was suddenly killed on the journey to Egypt, so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took back all his help from Egypt and caused a rift (an argument) between the two empires.</a:t>
            </a:r>
          </a:p>
          <a:p>
            <a:pPr>
              <a:lnSpc>
                <a:spcPct val="150000"/>
              </a:lnSpc>
            </a:pPr>
            <a:r>
              <a:rPr lang="en-GB" sz="1900" dirty="0" smtClean="0">
                <a:latin typeface="Calibri" panose="020F0502020204030204" pitchFamily="34" charset="0"/>
                <a:cs typeface="Calibri" panose="020F0502020204030204" pitchFamily="34" charset="0"/>
              </a:rPr>
              <a:t>He sent another of his sons to conquer areas in Palestine, which the son was successful at and the empire got bigger. However, when the son returned with slaves and prisoners from Palestine, it became clear that these people had brought a devastating plague back with them. Many Hittites died, including </a:t>
            </a:r>
            <a:r>
              <a:rPr lang="en-GB" sz="1900" dirty="0" err="1" smtClean="0">
                <a:latin typeface="Calibri" panose="020F0502020204030204" pitchFamily="34" charset="0"/>
                <a:cs typeface="Calibri" panose="020F0502020204030204" pitchFamily="34" charset="0"/>
              </a:rPr>
              <a:t>Suppiliuma</a:t>
            </a:r>
            <a:r>
              <a:rPr lang="en-GB" sz="1900" dirty="0" smtClean="0">
                <a:latin typeface="Calibri" panose="020F0502020204030204" pitchFamily="34" charset="0"/>
                <a:cs typeface="Calibri" panose="020F0502020204030204" pitchFamily="34" charset="0"/>
              </a:rPr>
              <a:t> himself. </a:t>
            </a:r>
            <a:endParaRPr lang="en-GB" dirty="0"/>
          </a:p>
          <a:p>
            <a:endParaRPr lang="en-GB" dirty="0" smtClean="0"/>
          </a:p>
          <a:p>
            <a:endParaRPr lang="en-GB" dirty="0" smtClean="0"/>
          </a:p>
          <a:p>
            <a:endParaRPr lang="en-GB" dirty="0"/>
          </a:p>
        </p:txBody>
      </p:sp>
    </p:spTree>
    <p:extLst>
      <p:ext uri="{BB962C8B-B14F-4D97-AF65-F5344CB8AC3E}">
        <p14:creationId xmlns:p14="http://schemas.microsoft.com/office/powerpoint/2010/main" val="458563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smtClean="0"/>
              <a:t>Mursili</a:t>
            </a:r>
            <a:r>
              <a:rPr lang="en-GB" dirty="0" smtClean="0"/>
              <a:t> </a:t>
            </a:r>
            <a:r>
              <a:rPr lang="en-GB" dirty="0"/>
              <a:t>II</a:t>
            </a:r>
          </a:p>
        </p:txBody>
      </p:sp>
      <p:sp>
        <p:nvSpPr>
          <p:cNvPr id="3" name="Content Placeholder 2"/>
          <p:cNvSpPr>
            <a:spLocks noGrp="1"/>
          </p:cNvSpPr>
          <p:nvPr>
            <p:ph idx="1"/>
          </p:nvPr>
        </p:nvSpPr>
        <p:spPr>
          <a:xfrm>
            <a:off x="0" y="988142"/>
            <a:ext cx="12192000" cy="5869857"/>
          </a:xfrm>
          <a:solidFill>
            <a:schemeClr val="bg1"/>
          </a:solidFill>
        </p:spPr>
        <p:txBody>
          <a:bodyPr>
            <a:normAutofit/>
          </a:bodyPr>
          <a:lstStyle/>
          <a:p>
            <a:pPr>
              <a:lnSpc>
                <a:spcPct val="150000"/>
              </a:lnSpc>
            </a:pPr>
            <a:r>
              <a:rPr lang="en-GB" sz="2000" dirty="0" err="1" smtClean="0">
                <a:latin typeface="Calibri" panose="020F0502020204030204" pitchFamily="34" charset="0"/>
                <a:cs typeface="Calibri" panose="020F0502020204030204" pitchFamily="34" charset="0"/>
              </a:rPr>
              <a:t>Mursili</a:t>
            </a:r>
            <a:r>
              <a:rPr lang="en-GB" sz="2000" dirty="0" smtClean="0">
                <a:latin typeface="Calibri" panose="020F0502020204030204" pitchFamily="34" charset="0"/>
                <a:cs typeface="Calibri" panose="020F0502020204030204" pitchFamily="34" charset="0"/>
              </a:rPr>
              <a:t> was king from 1321-1295BCE</a:t>
            </a:r>
            <a:r>
              <a:rPr lang="en-GB" sz="2000" dirty="0">
                <a:latin typeface="Calibri" panose="020F0502020204030204" pitchFamily="34" charset="0"/>
                <a:cs typeface="Calibri" panose="020F0502020204030204" pitchFamily="34" charset="0"/>
              </a:rPr>
              <a:t>. </a:t>
            </a:r>
            <a:r>
              <a:rPr lang="en-GB" sz="2000" dirty="0" err="1">
                <a:latin typeface="Calibri" panose="020F0502020204030204" pitchFamily="34" charset="0"/>
                <a:cs typeface="Calibri" panose="020F0502020204030204" pitchFamily="34" charset="0"/>
              </a:rPr>
              <a:t>Suppiluliuma</a:t>
            </a:r>
            <a:r>
              <a:rPr lang="en-GB" sz="2000" dirty="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was meant to be followed </a:t>
            </a:r>
            <a:r>
              <a:rPr lang="en-GB" sz="2000" dirty="0">
                <a:latin typeface="Calibri" panose="020F0502020204030204" pitchFamily="34" charset="0"/>
                <a:cs typeface="Calibri" panose="020F0502020204030204" pitchFamily="34" charset="0"/>
              </a:rPr>
              <a:t>by his son </a:t>
            </a:r>
            <a:r>
              <a:rPr lang="en-GB" sz="2000" dirty="0" err="1">
                <a:latin typeface="Calibri" panose="020F0502020204030204" pitchFamily="34" charset="0"/>
                <a:cs typeface="Calibri" panose="020F0502020204030204" pitchFamily="34" charset="0"/>
              </a:rPr>
              <a:t>Arnuwanda</a:t>
            </a:r>
            <a:r>
              <a:rPr lang="en-GB" sz="2000" dirty="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II, but he died </a:t>
            </a:r>
            <a:r>
              <a:rPr lang="en-GB" sz="2000" dirty="0">
                <a:latin typeface="Calibri" panose="020F0502020204030204" pitchFamily="34" charset="0"/>
                <a:cs typeface="Calibri" panose="020F0502020204030204" pitchFamily="34" charset="0"/>
              </a:rPr>
              <a:t>from </a:t>
            </a:r>
            <a:r>
              <a:rPr lang="en-GB" sz="2000" dirty="0" smtClean="0">
                <a:latin typeface="Calibri" panose="020F0502020204030204" pitchFamily="34" charset="0"/>
                <a:cs typeface="Calibri" panose="020F0502020204030204" pitchFamily="34" charset="0"/>
              </a:rPr>
              <a:t>plague, so </a:t>
            </a:r>
            <a:r>
              <a:rPr lang="en-GB" sz="2000" dirty="0" err="1" smtClean="0">
                <a:latin typeface="Calibri" panose="020F0502020204030204" pitchFamily="34" charset="0"/>
                <a:cs typeface="Calibri" panose="020F0502020204030204" pitchFamily="34" charset="0"/>
              </a:rPr>
              <a:t>Mursili</a:t>
            </a:r>
            <a:r>
              <a:rPr lang="en-GB" sz="2000" dirty="0" smtClean="0">
                <a:latin typeface="Calibri" panose="020F0502020204030204" pitchFamily="34" charset="0"/>
                <a:cs typeface="Calibri" panose="020F0502020204030204" pitchFamily="34" charset="0"/>
              </a:rPr>
              <a:t> took over. </a:t>
            </a:r>
            <a:r>
              <a:rPr lang="en-GB" sz="2000" dirty="0" err="1">
                <a:latin typeface="Calibri" panose="020F0502020204030204" pitchFamily="34" charset="0"/>
                <a:cs typeface="Calibri" panose="020F0502020204030204" pitchFamily="34" charset="0"/>
              </a:rPr>
              <a:t>Mursilli</a:t>
            </a:r>
            <a:r>
              <a:rPr lang="en-GB" sz="2000" dirty="0">
                <a:latin typeface="Calibri" panose="020F0502020204030204" pitchFamily="34" charset="0"/>
                <a:cs typeface="Calibri" panose="020F0502020204030204" pitchFamily="34" charset="0"/>
              </a:rPr>
              <a:t> II </a:t>
            </a:r>
            <a:r>
              <a:rPr lang="en-GB" sz="2000" dirty="0" smtClean="0">
                <a:latin typeface="Calibri" panose="020F0502020204030204" pitchFamily="34" charset="0"/>
                <a:cs typeface="Calibri" panose="020F0502020204030204" pitchFamily="34" charset="0"/>
              </a:rPr>
              <a:t>didn’t have much </a:t>
            </a:r>
            <a:r>
              <a:rPr lang="en-GB" sz="2000" dirty="0">
                <a:latin typeface="Calibri" panose="020F0502020204030204" pitchFamily="34" charset="0"/>
                <a:cs typeface="Calibri" panose="020F0502020204030204" pitchFamily="34" charset="0"/>
              </a:rPr>
              <a:t>experience </a:t>
            </a:r>
            <a:r>
              <a:rPr lang="en-GB" sz="2000" dirty="0" smtClean="0">
                <a:latin typeface="Calibri" panose="020F0502020204030204" pitchFamily="34" charset="0"/>
                <a:cs typeface="Calibri" panose="020F0502020204030204" pitchFamily="34" charset="0"/>
              </a:rPr>
              <a:t> of being a king, and most of the Hittite nobles thought of him as a child. </a:t>
            </a:r>
            <a:r>
              <a:rPr lang="en-GB" sz="2000" dirty="0">
                <a:latin typeface="Calibri" panose="020F0502020204030204" pitchFamily="34" charset="0"/>
                <a:cs typeface="Calibri" panose="020F0502020204030204" pitchFamily="34" charset="0"/>
              </a:rPr>
              <a:t>None of the kings of the surrounding </a:t>
            </a:r>
            <a:r>
              <a:rPr lang="en-GB" sz="2000" dirty="0" smtClean="0">
                <a:latin typeface="Calibri" panose="020F0502020204030204" pitchFamily="34" charset="0"/>
                <a:cs typeface="Calibri" panose="020F0502020204030204" pitchFamily="34" charset="0"/>
              </a:rPr>
              <a:t>regions (</a:t>
            </a:r>
            <a:r>
              <a:rPr lang="en-GB" sz="2000" i="1" dirty="0" smtClean="0">
                <a:latin typeface="Calibri" panose="020F0502020204030204" pitchFamily="34" charset="0"/>
                <a:cs typeface="Calibri" panose="020F0502020204030204" pitchFamily="34" charset="0"/>
              </a:rPr>
              <a:t>areas</a:t>
            </a:r>
            <a:r>
              <a:rPr lang="en-GB" sz="2000" dirty="0" smtClean="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took the young monarch at all </a:t>
            </a:r>
            <a:r>
              <a:rPr lang="en-GB" sz="2000" dirty="0" smtClean="0">
                <a:latin typeface="Calibri" panose="020F0502020204030204" pitchFamily="34" charset="0"/>
                <a:cs typeface="Calibri" panose="020F0502020204030204" pitchFamily="34" charset="0"/>
              </a:rPr>
              <a:t>seriously, but </a:t>
            </a:r>
            <a:r>
              <a:rPr lang="en-GB" sz="2000" dirty="0">
                <a:latin typeface="Calibri" panose="020F0502020204030204" pitchFamily="34" charset="0"/>
                <a:cs typeface="Calibri" panose="020F0502020204030204" pitchFamily="34" charset="0"/>
              </a:rPr>
              <a:t>as they would soon find, this was a </a:t>
            </a:r>
            <a:r>
              <a:rPr lang="en-GB" sz="2000" dirty="0" smtClean="0">
                <a:latin typeface="Calibri" panose="020F0502020204030204" pitchFamily="34" charset="0"/>
                <a:cs typeface="Calibri" panose="020F0502020204030204" pitchFamily="34" charset="0"/>
              </a:rPr>
              <a:t>mistake.</a:t>
            </a:r>
          </a:p>
          <a:p>
            <a:pPr>
              <a:lnSpc>
                <a:spcPct val="150000"/>
              </a:lnSpc>
            </a:pPr>
            <a:r>
              <a:rPr lang="en-GB" sz="2000" dirty="0" err="1">
                <a:latin typeface="Calibri" panose="020F0502020204030204" pitchFamily="34" charset="0"/>
                <a:cs typeface="Calibri" panose="020F0502020204030204" pitchFamily="34" charset="0"/>
              </a:rPr>
              <a:t>Mursilli</a:t>
            </a:r>
            <a:r>
              <a:rPr lang="en-GB" sz="2000" dirty="0">
                <a:latin typeface="Calibri" panose="020F0502020204030204" pitchFamily="34" charset="0"/>
                <a:cs typeface="Calibri" panose="020F0502020204030204" pitchFamily="34" charset="0"/>
              </a:rPr>
              <a:t> II had learned more from his </a:t>
            </a:r>
            <a:r>
              <a:rPr lang="en-GB" sz="2000" dirty="0" smtClean="0">
                <a:latin typeface="Calibri" panose="020F0502020204030204" pitchFamily="34" charset="0"/>
                <a:cs typeface="Calibri" panose="020F0502020204030204" pitchFamily="34" charset="0"/>
              </a:rPr>
              <a:t>father more </a:t>
            </a:r>
            <a:r>
              <a:rPr lang="en-GB" sz="2000" dirty="0">
                <a:latin typeface="Calibri" panose="020F0502020204030204" pitchFamily="34" charset="0"/>
                <a:cs typeface="Calibri" panose="020F0502020204030204" pitchFamily="34" charset="0"/>
              </a:rPr>
              <a:t>than anyone thought and quickly </a:t>
            </a:r>
            <a:r>
              <a:rPr lang="en-GB" sz="2000" dirty="0" smtClean="0">
                <a:latin typeface="Calibri" panose="020F0502020204030204" pitchFamily="34" charset="0"/>
                <a:cs typeface="Calibri" panose="020F0502020204030204" pitchFamily="34" charset="0"/>
              </a:rPr>
              <a:t>conquered really difficult tribes in the area (like </a:t>
            </a:r>
            <a:r>
              <a:rPr lang="en-GB" sz="2000" dirty="0">
                <a:latin typeface="Calibri" panose="020F0502020204030204" pitchFamily="34" charset="0"/>
                <a:cs typeface="Calibri" panose="020F0502020204030204" pitchFamily="34" charset="0"/>
              </a:rPr>
              <a:t>the </a:t>
            </a:r>
            <a:r>
              <a:rPr lang="en-GB" sz="2000" dirty="0" err="1">
                <a:latin typeface="Calibri" panose="020F0502020204030204" pitchFamily="34" charset="0"/>
                <a:cs typeface="Calibri" panose="020F0502020204030204" pitchFamily="34" charset="0"/>
              </a:rPr>
              <a:t>Kaska</a:t>
            </a:r>
            <a:r>
              <a:rPr lang="en-GB" sz="2000" dirty="0">
                <a:latin typeface="Calibri" panose="020F0502020204030204" pitchFamily="34" charset="0"/>
                <a:cs typeface="Calibri" panose="020F0502020204030204" pitchFamily="34" charset="0"/>
              </a:rPr>
              <a:t>). He first secured the borders of the Hittite Empire and then expanded them</a:t>
            </a:r>
            <a:r>
              <a:rPr lang="en-GB" sz="2000" dirty="0" smtClean="0">
                <a:latin typeface="Calibri" panose="020F0502020204030204" pitchFamily="34" charset="0"/>
                <a:cs typeface="Calibri" panose="020F0502020204030204" pitchFamily="34" charset="0"/>
              </a:rPr>
              <a:t>.</a:t>
            </a:r>
          </a:p>
          <a:p>
            <a:pPr>
              <a:lnSpc>
                <a:spcPct val="150000"/>
              </a:lnSpc>
            </a:pPr>
            <a:r>
              <a:rPr lang="en-GB" sz="2000" dirty="0" smtClean="0">
                <a:latin typeface="Calibri" panose="020F0502020204030204" pitchFamily="34" charset="0"/>
                <a:cs typeface="Calibri" panose="020F0502020204030204" pitchFamily="34" charset="0"/>
              </a:rPr>
              <a:t>According to the Plague Prayers (a historical source), he spent at least 10years putting the country back together after the devastating affects of the plague from Palestine. </a:t>
            </a:r>
          </a:p>
          <a:p>
            <a:pPr>
              <a:lnSpc>
                <a:spcPct val="150000"/>
              </a:lnSpc>
            </a:pPr>
            <a:r>
              <a:rPr lang="en-GB" sz="2000" dirty="0" smtClean="0">
                <a:latin typeface="Calibri" panose="020F0502020204030204" pitchFamily="34" charset="0"/>
                <a:cs typeface="Calibri" panose="020F0502020204030204" pitchFamily="34" charset="0"/>
              </a:rPr>
              <a:t>He was very worried about the supernatural origins of the plague, and after asking the oracles (priests who spoke to the gods), he apologised for his father’s murder of his own brother, and the takeover of Syria. Although no land he didn’t give any of the land back to Syria!</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03672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Mutwatalli</a:t>
            </a:r>
            <a:r>
              <a:rPr lang="en-GB" dirty="0"/>
              <a:t> II</a:t>
            </a:r>
          </a:p>
        </p:txBody>
      </p:sp>
      <p:sp>
        <p:nvSpPr>
          <p:cNvPr id="3" name="Content Placeholder 2"/>
          <p:cNvSpPr>
            <a:spLocks noGrp="1"/>
          </p:cNvSpPr>
          <p:nvPr>
            <p:ph idx="1"/>
          </p:nvPr>
        </p:nvSpPr>
        <p:spPr>
          <a:xfrm>
            <a:off x="0" y="1303866"/>
            <a:ext cx="12192000" cy="5554133"/>
          </a:xfrm>
          <a:solidFill>
            <a:schemeClr val="bg1"/>
          </a:solidFill>
        </p:spPr>
        <p:txBody>
          <a:bodyPr>
            <a:normAutofit fontScale="85000" lnSpcReduction="10000"/>
          </a:bodyPr>
          <a:lstStyle/>
          <a:p>
            <a:pPr>
              <a:lnSpc>
                <a:spcPct val="150000"/>
              </a:lnSpc>
            </a:pP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was king from 1295-1272BCE, and was the son of </a:t>
            </a:r>
            <a:r>
              <a:rPr lang="en-GB" dirty="0" err="1" smtClean="0">
                <a:latin typeface="Calibri" panose="020F0502020204030204" pitchFamily="34" charset="0"/>
                <a:cs typeface="Calibri" panose="020F0502020204030204" pitchFamily="34" charset="0"/>
              </a:rPr>
              <a:t>Mursili</a:t>
            </a:r>
            <a:r>
              <a:rPr lang="en-GB" dirty="0" smtClean="0">
                <a:latin typeface="Calibri" panose="020F0502020204030204" pitchFamily="34" charset="0"/>
                <a:cs typeface="Calibri" panose="020F0502020204030204" pitchFamily="34" charset="0"/>
              </a:rPr>
              <a:t> II. </a:t>
            </a:r>
            <a:r>
              <a:rPr lang="en-GB" dirty="0">
                <a:latin typeface="Calibri" panose="020F0502020204030204" pitchFamily="34" charset="0"/>
                <a:cs typeface="Calibri" panose="020F0502020204030204" pitchFamily="34" charset="0"/>
              </a:rPr>
              <a:t>H</a:t>
            </a:r>
            <a:r>
              <a:rPr lang="en-GB" dirty="0" smtClean="0">
                <a:latin typeface="Calibri" panose="020F0502020204030204" pitchFamily="34" charset="0"/>
                <a:cs typeface="Calibri" panose="020F0502020204030204" pitchFamily="34" charset="0"/>
              </a:rPr>
              <a:t>e inherited a large and powerful empire from his father. However, the Hittites had now illegally taken Egyptian lands, and this caused a war with the incredibly strong Ancient Egyptians.</a:t>
            </a:r>
          </a:p>
          <a:p>
            <a:pPr>
              <a:lnSpc>
                <a:spcPct val="150000"/>
              </a:lnSpc>
            </a:pPr>
            <a:r>
              <a:rPr lang="en-GB" dirty="0" smtClean="0">
                <a:latin typeface="Calibri" panose="020F0502020204030204" pitchFamily="34" charset="0"/>
                <a:cs typeface="Calibri" panose="020F0502020204030204" pitchFamily="34" charset="0"/>
              </a:rPr>
              <a:t>The Egyptians, under Pharaoh Rameses II (</a:t>
            </a:r>
            <a:r>
              <a:rPr lang="en-GB" sz="1800" i="1" dirty="0" smtClean="0">
                <a:latin typeface="Calibri" panose="020F0502020204030204" pitchFamily="34" charset="0"/>
                <a:cs typeface="Calibri" panose="020F0502020204030204" pitchFamily="34" charset="0"/>
              </a:rPr>
              <a:t>SUPPOSEDLY the same </a:t>
            </a:r>
            <a:r>
              <a:rPr lang="en-GB" sz="1800" i="1" dirty="0" err="1" smtClean="0">
                <a:latin typeface="Calibri" panose="020F0502020204030204" pitchFamily="34" charset="0"/>
                <a:cs typeface="Calibri" panose="020F0502020204030204" pitchFamily="34" charset="0"/>
              </a:rPr>
              <a:t>Pharoh</a:t>
            </a:r>
            <a:r>
              <a:rPr lang="en-GB" sz="1800" i="1" dirty="0" smtClean="0">
                <a:latin typeface="Calibri" panose="020F0502020204030204" pitchFamily="34" charset="0"/>
                <a:cs typeface="Calibri" panose="020F0502020204030204" pitchFamily="34" charset="0"/>
              </a:rPr>
              <a:t> who Moses saved the Jews from!</a:t>
            </a:r>
            <a:r>
              <a:rPr lang="en-GB" dirty="0" smtClean="0">
                <a:latin typeface="Calibri" panose="020F0502020204030204" pitchFamily="34" charset="0"/>
                <a:cs typeface="Calibri" panose="020F0502020204030204" pitchFamily="34" charset="0"/>
              </a:rPr>
              <a:t>), challenged </a:t>
            </a: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on this illegal takeover, and the two empires met at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in 1275BCE. </a:t>
            </a:r>
            <a:endParaRPr lang="en-GB" dirty="0">
              <a:latin typeface="Calibri" panose="020F0502020204030204" pitchFamily="34" charset="0"/>
              <a:cs typeface="Calibri" panose="020F0502020204030204" pitchFamily="34" charset="0"/>
            </a:endParaRPr>
          </a:p>
          <a:p>
            <a:pPr>
              <a:lnSpc>
                <a:spcPct val="150000"/>
              </a:lnSpc>
            </a:pPr>
            <a:r>
              <a:rPr lang="en-GB" dirty="0" smtClean="0">
                <a:latin typeface="Calibri" panose="020F0502020204030204" pitchFamily="34" charset="0"/>
                <a:cs typeface="Calibri" panose="020F0502020204030204" pitchFamily="34" charset="0"/>
              </a:rPr>
              <a:t>This was a very significant battle, as it showed that the Hittites could stand up to a dominating power like the Egyptians, but it was an inconclusive battle – no side clearly won. This made both sides even more angry, and neither side was willing to admit they had lost.</a:t>
            </a:r>
          </a:p>
          <a:p>
            <a:pPr>
              <a:lnSpc>
                <a:spcPct val="150000"/>
              </a:lnSpc>
            </a:pPr>
            <a:r>
              <a:rPr lang="en-GB" dirty="0" smtClean="0">
                <a:latin typeface="Calibri" panose="020F0502020204030204" pitchFamily="34" charset="0"/>
                <a:cs typeface="Calibri" panose="020F0502020204030204" pitchFamily="34" charset="0"/>
              </a:rPr>
              <a:t>However, </a:t>
            </a: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did not lose any land as part of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and he maintained the borders of the Hittite empire.</a:t>
            </a:r>
          </a:p>
          <a:p>
            <a:pPr>
              <a:lnSpc>
                <a:spcPct val="150000"/>
              </a:lnSpc>
            </a:pPr>
            <a:r>
              <a:rPr lang="en-GB" dirty="0" smtClean="0">
                <a:latin typeface="Calibri" panose="020F0502020204030204" pitchFamily="34" charset="0"/>
                <a:cs typeface="Calibri" panose="020F0502020204030204" pitchFamily="34" charset="0"/>
              </a:rPr>
              <a:t>We know little else about his reign.</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738796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Hattusili</a:t>
            </a:r>
            <a:r>
              <a:rPr lang="en-GB" dirty="0"/>
              <a:t> III</a:t>
            </a:r>
          </a:p>
        </p:txBody>
      </p:sp>
      <p:sp>
        <p:nvSpPr>
          <p:cNvPr id="3" name="Content Placeholder 2"/>
          <p:cNvSpPr>
            <a:spLocks noGrp="1"/>
          </p:cNvSpPr>
          <p:nvPr>
            <p:ph idx="1"/>
          </p:nvPr>
        </p:nvSpPr>
        <p:spPr>
          <a:xfrm>
            <a:off x="0" y="1032388"/>
            <a:ext cx="12192000" cy="5825612"/>
          </a:xfrm>
          <a:solidFill>
            <a:schemeClr val="bg1"/>
          </a:solidFill>
        </p:spPr>
        <p:txBody>
          <a:bodyPr>
            <a:normAutofit fontScale="85000" lnSpcReduction="10000"/>
          </a:bodyPr>
          <a:lstStyle/>
          <a:p>
            <a:pPr>
              <a:lnSpc>
                <a:spcPct val="150000"/>
              </a:lnSpc>
            </a:pP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was king from 1267-1237BCE, and took the throne by defeating and exiling (sending away) </a:t>
            </a:r>
            <a:r>
              <a:rPr lang="en-GB" dirty="0" err="1" smtClean="0">
                <a:latin typeface="Calibri" panose="020F0502020204030204" pitchFamily="34" charset="0"/>
                <a:cs typeface="Calibri" panose="020F0502020204030204" pitchFamily="34" charset="0"/>
              </a:rPr>
              <a:t>Muwatalli’s</a:t>
            </a:r>
            <a:r>
              <a:rPr lang="en-GB" dirty="0" smtClean="0">
                <a:latin typeface="Calibri" panose="020F0502020204030204" pitchFamily="34" charset="0"/>
                <a:cs typeface="Calibri" panose="020F0502020204030204" pitchFamily="34" charset="0"/>
              </a:rPr>
              <a:t> son, </a:t>
            </a:r>
            <a:r>
              <a:rPr lang="en-GB" dirty="0" err="1" smtClean="0">
                <a:latin typeface="Calibri" panose="020F0502020204030204" pitchFamily="34" charset="0"/>
                <a:cs typeface="Calibri" panose="020F0502020204030204" pitchFamily="34" charset="0"/>
              </a:rPr>
              <a:t>Urhi-Teshub</a:t>
            </a:r>
            <a:r>
              <a:rPr lang="en-GB" dirty="0" smtClean="0">
                <a:latin typeface="Calibri" panose="020F0502020204030204" pitchFamily="34" charset="0"/>
                <a:cs typeface="Calibri" panose="020F0502020204030204" pitchFamily="34" charset="0"/>
              </a:rPr>
              <a:t>. </a:t>
            </a: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was a brother of </a:t>
            </a:r>
            <a:r>
              <a:rPr lang="en-GB" dirty="0" err="1" smtClean="0">
                <a:latin typeface="Calibri" panose="020F0502020204030204" pitchFamily="34" charset="0"/>
                <a:cs typeface="Calibri" panose="020F0502020204030204" pitchFamily="34" charset="0"/>
              </a:rPr>
              <a:t>Muwatalli</a:t>
            </a:r>
            <a:r>
              <a:rPr lang="en-GB" dirty="0" smtClean="0">
                <a:latin typeface="Calibri" panose="020F0502020204030204" pitchFamily="34" charset="0"/>
                <a:cs typeface="Calibri" panose="020F0502020204030204" pitchFamily="34" charset="0"/>
              </a:rPr>
              <a:t>, so technically this was his own nephew! Once he took the throne, he told people that his nephew had treated him poorly, and he only took the throne because the kingdom was being run badly. He also stated that the boy was only the son of a concubine (a royal prostitute).</a:t>
            </a:r>
          </a:p>
          <a:p>
            <a:pPr>
              <a:lnSpc>
                <a:spcPct val="150000"/>
              </a:lnSpc>
            </a:pP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had been part of in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and afterwards had married the impressive Hittite woman, </a:t>
            </a:r>
            <a:r>
              <a:rPr lang="en-GB" dirty="0" err="1" smtClean="0">
                <a:latin typeface="Calibri" panose="020F0502020204030204" pitchFamily="34" charset="0"/>
                <a:cs typeface="Calibri" panose="020F0502020204030204" pitchFamily="34" charset="0"/>
              </a:rPr>
              <a:t>Pudu-Hepa</a:t>
            </a:r>
            <a:r>
              <a:rPr lang="en-GB" dirty="0" smtClean="0">
                <a:latin typeface="Calibri" panose="020F0502020204030204" pitchFamily="34" charset="0"/>
                <a:cs typeface="Calibri" panose="020F0502020204030204" pitchFamily="34" charset="0"/>
              </a:rPr>
              <a:t> of </a:t>
            </a:r>
            <a:r>
              <a:rPr lang="en-GB" dirty="0" err="1" smtClean="0">
                <a:latin typeface="Calibri" panose="020F0502020204030204" pitchFamily="34" charset="0"/>
                <a:cs typeface="Calibri" panose="020F0502020204030204" pitchFamily="34" charset="0"/>
              </a:rPr>
              <a:t>Kizzuwadna</a:t>
            </a:r>
            <a:r>
              <a:rPr lang="en-GB" dirty="0" smtClean="0">
                <a:latin typeface="Calibri" panose="020F0502020204030204" pitchFamily="34" charset="0"/>
                <a:cs typeface="Calibri" panose="020F0502020204030204" pitchFamily="34" charset="0"/>
              </a:rPr>
              <a:t> – she would become one of the most important Hittite queens ever!</a:t>
            </a:r>
          </a:p>
          <a:p>
            <a:pPr>
              <a:lnSpc>
                <a:spcPct val="150000"/>
              </a:lnSpc>
            </a:pPr>
            <a:r>
              <a:rPr lang="en-GB" dirty="0" smtClean="0">
                <a:latin typeface="Calibri" panose="020F0502020204030204" pitchFamily="34" charset="0"/>
                <a:cs typeface="Calibri" panose="020F0502020204030204" pitchFamily="34" charset="0"/>
              </a:rPr>
              <a:t>The exiled nephew, </a:t>
            </a:r>
            <a:r>
              <a:rPr lang="en-GB" dirty="0" err="1" smtClean="0">
                <a:latin typeface="Calibri" panose="020F0502020204030204" pitchFamily="34" charset="0"/>
                <a:cs typeface="Calibri" panose="020F0502020204030204" pitchFamily="34" charset="0"/>
              </a:rPr>
              <a:t>Urhi-Teshub</a:t>
            </a:r>
            <a:r>
              <a:rPr lang="en-GB" dirty="0" smtClean="0">
                <a:latin typeface="Calibri" panose="020F0502020204030204" pitchFamily="34" charset="0"/>
                <a:cs typeface="Calibri" panose="020F0502020204030204" pitchFamily="34" charset="0"/>
              </a:rPr>
              <a:t>, became a thorn in </a:t>
            </a:r>
            <a:r>
              <a:rPr lang="en-GB" dirty="0" err="1" smtClean="0">
                <a:latin typeface="Calibri" panose="020F0502020204030204" pitchFamily="34" charset="0"/>
                <a:cs typeface="Calibri" panose="020F0502020204030204" pitchFamily="34" charset="0"/>
              </a:rPr>
              <a:t>Hattusili’s</a:t>
            </a:r>
            <a:r>
              <a:rPr lang="en-GB" dirty="0" smtClean="0">
                <a:latin typeface="Calibri" panose="020F0502020204030204" pitchFamily="34" charset="0"/>
                <a:cs typeface="Calibri" panose="020F0502020204030204" pitchFamily="34" charset="0"/>
              </a:rPr>
              <a:t> side, and kept on challenging him the throne. </a:t>
            </a:r>
            <a:r>
              <a:rPr lang="en-GB" dirty="0" err="1" smtClean="0">
                <a:latin typeface="Calibri" panose="020F0502020204030204" pitchFamily="34" charset="0"/>
                <a:cs typeface="Calibri" panose="020F0502020204030204" pitchFamily="34" charset="0"/>
              </a:rPr>
              <a:t>Hattusili</a:t>
            </a:r>
            <a:r>
              <a:rPr lang="en-GB" dirty="0" smtClean="0">
                <a:latin typeface="Calibri" panose="020F0502020204030204" pitchFamily="34" charset="0"/>
                <a:cs typeface="Calibri" panose="020F0502020204030204" pitchFamily="34" charset="0"/>
              </a:rPr>
              <a:t> banished </a:t>
            </a:r>
            <a:r>
              <a:rPr lang="en-GB" dirty="0" err="1" smtClean="0">
                <a:latin typeface="Calibri" panose="020F0502020204030204" pitchFamily="34" charset="0"/>
                <a:cs typeface="Calibri" panose="020F0502020204030204" pitchFamily="34" charset="0"/>
              </a:rPr>
              <a:t>Urhi</a:t>
            </a:r>
            <a:r>
              <a:rPr lang="en-GB" dirty="0" smtClean="0">
                <a:latin typeface="Calibri" panose="020F0502020204030204" pitchFamily="34" charset="0"/>
                <a:cs typeface="Calibri" panose="020F0502020204030204" pitchFamily="34" charset="0"/>
              </a:rPr>
              <a:t> </a:t>
            </a:r>
            <a:r>
              <a:rPr lang="en-GB" dirty="0" err="1" smtClean="0">
                <a:latin typeface="Calibri" panose="020F0502020204030204" pitchFamily="34" charset="0"/>
                <a:cs typeface="Calibri" panose="020F0502020204030204" pitchFamily="34" charset="0"/>
              </a:rPr>
              <a:t>evne</a:t>
            </a:r>
            <a:r>
              <a:rPr lang="en-GB" dirty="0" smtClean="0">
                <a:latin typeface="Calibri" panose="020F0502020204030204" pitchFamily="34" charset="0"/>
                <a:cs typeface="Calibri" panose="020F0502020204030204" pitchFamily="34" charset="0"/>
              </a:rPr>
              <a:t> further away, so </a:t>
            </a:r>
            <a:r>
              <a:rPr lang="en-GB" dirty="0" err="1" smtClean="0">
                <a:latin typeface="Calibri" panose="020F0502020204030204" pitchFamily="34" charset="0"/>
                <a:cs typeface="Calibri" panose="020F0502020204030204" pitchFamily="34" charset="0"/>
              </a:rPr>
              <a:t>Urhi</a:t>
            </a:r>
            <a:r>
              <a:rPr lang="en-GB" dirty="0" smtClean="0">
                <a:latin typeface="Calibri" panose="020F0502020204030204" pitchFamily="34" charset="0"/>
                <a:cs typeface="Calibri" panose="020F0502020204030204" pitchFamily="34" charset="0"/>
              </a:rPr>
              <a:t> ran away to </a:t>
            </a:r>
            <a:r>
              <a:rPr lang="en-GB" dirty="0" err="1" smtClean="0">
                <a:latin typeface="Calibri" panose="020F0502020204030204" pitchFamily="34" charset="0"/>
                <a:cs typeface="Calibri" panose="020F0502020204030204" pitchFamily="34" charset="0"/>
              </a:rPr>
              <a:t>Egpyt</a:t>
            </a:r>
            <a:r>
              <a:rPr lang="en-GB" dirty="0" smtClean="0">
                <a:latin typeface="Calibri" panose="020F0502020204030204" pitchFamily="34" charset="0"/>
                <a:cs typeface="Calibri" panose="020F0502020204030204" pitchFamily="34" charset="0"/>
              </a:rPr>
              <a:t>, where he was warmly welcomed by Rameses II, who was still angry over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a:t>
            </a:r>
          </a:p>
          <a:p>
            <a:pPr>
              <a:lnSpc>
                <a:spcPct val="150000"/>
              </a:lnSpc>
            </a:pPr>
            <a:r>
              <a:rPr lang="en-GB" dirty="0" smtClean="0">
                <a:latin typeface="Calibri" panose="020F0502020204030204" pitchFamily="34" charset="0"/>
                <a:cs typeface="Calibri" panose="020F0502020204030204" pitchFamily="34" charset="0"/>
              </a:rPr>
              <a:t>At first Rameses refused to hand </a:t>
            </a:r>
            <a:r>
              <a:rPr lang="en-GB" dirty="0" err="1" smtClean="0">
                <a:latin typeface="Calibri" panose="020F0502020204030204" pitchFamily="34" charset="0"/>
                <a:cs typeface="Calibri" panose="020F0502020204030204" pitchFamily="34" charset="0"/>
              </a:rPr>
              <a:t>Urhi</a:t>
            </a:r>
            <a:r>
              <a:rPr lang="en-GB" dirty="0" smtClean="0">
                <a:latin typeface="Calibri" panose="020F0502020204030204" pitchFamily="34" charset="0"/>
                <a:cs typeface="Calibri" panose="020F0502020204030204" pitchFamily="34" charset="0"/>
              </a:rPr>
              <a:t> over, but later on the two kings signed a famous peace treaty, where they agreed they were now a ‘brotherhood’. There were also marriage between the two kingdoms, although the Hittites kept the land they took from Egypt.</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457976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895454"/>
              </p:ext>
            </p:extLst>
          </p:nvPr>
        </p:nvGraphicFramePr>
        <p:xfrm>
          <a:off x="132740" y="117989"/>
          <a:ext cx="11872446" cy="6548284"/>
        </p:xfrm>
        <a:graphic>
          <a:graphicData uri="http://schemas.openxmlformats.org/drawingml/2006/table">
            <a:tbl>
              <a:tblPr firstRow="1" bandRow="1">
                <a:tableStyleId>{5940675A-B579-460E-94D1-54222C63F5DA}</a:tableStyleId>
              </a:tblPr>
              <a:tblGrid>
                <a:gridCol w="1978741">
                  <a:extLst>
                    <a:ext uri="{9D8B030D-6E8A-4147-A177-3AD203B41FA5}">
                      <a16:colId xmlns:a16="http://schemas.microsoft.com/office/drawing/2014/main" xmlns="" val="20000"/>
                    </a:ext>
                  </a:extLst>
                </a:gridCol>
                <a:gridCol w="1978741">
                  <a:extLst>
                    <a:ext uri="{9D8B030D-6E8A-4147-A177-3AD203B41FA5}">
                      <a16:colId xmlns:a16="http://schemas.microsoft.com/office/drawing/2014/main" xmlns="" val="20001"/>
                    </a:ext>
                  </a:extLst>
                </a:gridCol>
                <a:gridCol w="1978741">
                  <a:extLst>
                    <a:ext uri="{9D8B030D-6E8A-4147-A177-3AD203B41FA5}">
                      <a16:colId xmlns:a16="http://schemas.microsoft.com/office/drawing/2014/main" xmlns="" val="20002"/>
                    </a:ext>
                  </a:extLst>
                </a:gridCol>
                <a:gridCol w="1978741">
                  <a:extLst>
                    <a:ext uri="{9D8B030D-6E8A-4147-A177-3AD203B41FA5}">
                      <a16:colId xmlns:a16="http://schemas.microsoft.com/office/drawing/2014/main" xmlns="" val="20003"/>
                    </a:ext>
                  </a:extLst>
                </a:gridCol>
                <a:gridCol w="1978741">
                  <a:extLst>
                    <a:ext uri="{9D8B030D-6E8A-4147-A177-3AD203B41FA5}">
                      <a16:colId xmlns:a16="http://schemas.microsoft.com/office/drawing/2014/main" xmlns="" val="20004"/>
                    </a:ext>
                  </a:extLst>
                </a:gridCol>
                <a:gridCol w="1978741">
                  <a:extLst>
                    <a:ext uri="{9D8B030D-6E8A-4147-A177-3AD203B41FA5}">
                      <a16:colId xmlns:a16="http://schemas.microsoft.com/office/drawing/2014/main" xmlns="" val="20005"/>
                    </a:ext>
                  </a:extLst>
                </a:gridCol>
              </a:tblGrid>
              <a:tr h="1392592">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b="1" dirty="0" smtClean="0">
                          <a:latin typeface="Calibri" panose="020F0502020204030204" pitchFamily="34" charset="0"/>
                          <a:cs typeface="Calibri" panose="020F0502020204030204" pitchFamily="34" charset="0"/>
                        </a:rPr>
                        <a:t>How did</a:t>
                      </a:r>
                      <a:r>
                        <a:rPr lang="en-GB" b="1" baseline="0" dirty="0" smtClean="0">
                          <a:latin typeface="Calibri" panose="020F0502020204030204" pitchFamily="34" charset="0"/>
                          <a:cs typeface="Calibri" panose="020F0502020204030204" pitchFamily="34" charset="0"/>
                        </a:rPr>
                        <a:t> they gain the throne?</a:t>
                      </a:r>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b="1" dirty="0" smtClean="0">
                          <a:latin typeface="Calibri" panose="020F0502020204030204" pitchFamily="34" charset="0"/>
                          <a:cs typeface="Calibri" panose="020F0502020204030204" pitchFamily="34" charset="0"/>
                        </a:rPr>
                        <a:t>What</a:t>
                      </a:r>
                      <a:r>
                        <a:rPr lang="en-GB" b="1" baseline="0" dirty="0" smtClean="0">
                          <a:latin typeface="Calibri" panose="020F0502020204030204" pitchFamily="34" charset="0"/>
                          <a:cs typeface="Calibri" panose="020F0502020204030204" pitchFamily="34" charset="0"/>
                        </a:rPr>
                        <a:t> was the great challenge they faced as king?</a:t>
                      </a:r>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b="1" dirty="0" smtClean="0">
                          <a:latin typeface="Calibri" panose="020F0502020204030204" pitchFamily="34" charset="0"/>
                          <a:cs typeface="Calibri" panose="020F0502020204030204" pitchFamily="34" charset="0"/>
                        </a:rPr>
                        <a:t>What</a:t>
                      </a:r>
                      <a:r>
                        <a:rPr lang="en-GB" b="1" baseline="0" dirty="0" smtClean="0">
                          <a:latin typeface="Calibri" panose="020F0502020204030204" pitchFamily="34" charset="0"/>
                          <a:cs typeface="Calibri" panose="020F0502020204030204" pitchFamily="34" charset="0"/>
                        </a:rPr>
                        <a:t> was their greatest achievement as King?</a:t>
                      </a:r>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b="1" dirty="0" smtClean="0">
                          <a:latin typeface="Calibri" panose="020F0502020204030204" pitchFamily="34" charset="0"/>
                          <a:cs typeface="Calibri" panose="020F0502020204030204" pitchFamily="34" charset="0"/>
                        </a:rPr>
                        <a:t>What was</a:t>
                      </a:r>
                      <a:r>
                        <a:rPr lang="en-GB" b="1" baseline="0" dirty="0" smtClean="0">
                          <a:latin typeface="Calibri" panose="020F0502020204030204" pitchFamily="34" charset="0"/>
                          <a:cs typeface="Calibri" panose="020F0502020204030204" pitchFamily="34" charset="0"/>
                        </a:rPr>
                        <a:t> their greatest failure as King?</a:t>
                      </a:r>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b="1" dirty="0" smtClean="0">
                          <a:latin typeface="Calibri" panose="020F0502020204030204" pitchFamily="34" charset="0"/>
                          <a:cs typeface="Calibri" panose="020F0502020204030204" pitchFamily="34" charset="0"/>
                        </a:rPr>
                        <a:t>Score /5</a:t>
                      </a:r>
                      <a:endParaRPr lang="en-GB"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xmlns="" val="10000"/>
                  </a:ext>
                </a:extLst>
              </a:tr>
              <a:tr h="12889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err="1" smtClean="0">
                          <a:latin typeface="Calibri" panose="020F0502020204030204" pitchFamily="34" charset="0"/>
                          <a:cs typeface="Calibri" panose="020F0502020204030204" pitchFamily="34" charset="0"/>
                        </a:rPr>
                        <a:t>Suppiluliuma</a:t>
                      </a:r>
                      <a:r>
                        <a:rPr lang="en-GB" b="1" dirty="0" smtClean="0">
                          <a:latin typeface="Calibri" panose="020F0502020204030204" pitchFamily="34" charset="0"/>
                          <a:cs typeface="Calibri" panose="020F0502020204030204" pitchFamily="34" charset="0"/>
                        </a:rPr>
                        <a:t> I</a:t>
                      </a: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xmlns="" val="10001"/>
                  </a:ext>
                </a:extLst>
              </a:tr>
              <a:tr h="12889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err="1" smtClean="0">
                          <a:latin typeface="Calibri" panose="020F0502020204030204" pitchFamily="34" charset="0"/>
                          <a:cs typeface="Calibri" panose="020F0502020204030204" pitchFamily="34" charset="0"/>
                        </a:rPr>
                        <a:t>Mursili</a:t>
                      </a:r>
                      <a:r>
                        <a:rPr lang="en-GB" b="1" dirty="0" smtClean="0">
                          <a:latin typeface="Calibri" panose="020F0502020204030204" pitchFamily="34" charset="0"/>
                          <a:cs typeface="Calibri" panose="020F0502020204030204" pitchFamily="34" charset="0"/>
                        </a:rPr>
                        <a:t> II</a:t>
                      </a: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xmlns="" val="10002"/>
                  </a:ext>
                </a:extLst>
              </a:tr>
              <a:tr h="12889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err="1" smtClean="0">
                          <a:latin typeface="Calibri" panose="020F0502020204030204" pitchFamily="34" charset="0"/>
                          <a:cs typeface="Calibri" panose="020F0502020204030204" pitchFamily="34" charset="0"/>
                        </a:rPr>
                        <a:t>Mutwatalli</a:t>
                      </a:r>
                      <a:r>
                        <a:rPr lang="en-GB" b="1" dirty="0" smtClean="0">
                          <a:latin typeface="Calibri" panose="020F0502020204030204" pitchFamily="34" charset="0"/>
                          <a:cs typeface="Calibri" panose="020F0502020204030204" pitchFamily="34" charset="0"/>
                        </a:rPr>
                        <a:t> II</a:t>
                      </a: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xmlns="" val="10003"/>
                  </a:ext>
                </a:extLst>
              </a:tr>
              <a:tr h="12889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err="1" smtClean="0">
                          <a:latin typeface="Calibri" panose="020F0502020204030204" pitchFamily="34" charset="0"/>
                          <a:cs typeface="Calibri" panose="020F0502020204030204" pitchFamily="34" charset="0"/>
                        </a:rPr>
                        <a:t>Hattusili</a:t>
                      </a:r>
                      <a:r>
                        <a:rPr lang="en-GB" b="1" dirty="0" smtClean="0">
                          <a:latin typeface="Calibri" panose="020F0502020204030204" pitchFamily="34" charset="0"/>
                          <a:cs typeface="Calibri" panose="020F0502020204030204" pitchFamily="34" charset="0"/>
                        </a:rPr>
                        <a:t> III</a:t>
                      </a: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a:latin typeface="Calibri" panose="020F0502020204030204" pitchFamily="34" charset="0"/>
                        <a:cs typeface="Calibri" panose="020F0502020204030204" pitchFamily="34" charset="0"/>
                      </a:endParaRPr>
                    </a:p>
                  </a:txBody>
                  <a:tcPr>
                    <a:solidFill>
                      <a:schemeClr val="bg1"/>
                    </a:solidFill>
                  </a:tcPr>
                </a:tc>
                <a:tc>
                  <a:txBody>
                    <a:bodyPr/>
                    <a:lstStyle/>
                    <a:p>
                      <a:endParaRPr lang="en-GB"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1182083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Rectangle 3"/>
          <p:cNvSpPr/>
          <p:nvPr/>
        </p:nvSpPr>
        <p:spPr>
          <a:xfrm>
            <a:off x="232475" y="203486"/>
            <a:ext cx="10430359" cy="1286360"/>
          </a:xfrm>
          <a:prstGeom prst="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5400" b="1" u="sng"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5 Key Points from today’s Lesson</a:t>
            </a:r>
            <a:endParaRPr lang="en-GB" sz="5400" b="1" u="sng"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5" name="Rectangle 4"/>
          <p:cNvSpPr/>
          <p:nvPr/>
        </p:nvSpPr>
        <p:spPr>
          <a:xfrm>
            <a:off x="232475" y="1634065"/>
            <a:ext cx="7718156" cy="50147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342900" indent="-342900" algn="ctr">
              <a:buFont typeface="+mj-lt"/>
              <a:buAutoNum type="arabicPeriod"/>
            </a:pPr>
            <a:r>
              <a:rPr lang="en-GB" sz="2200" dirty="0" smtClean="0">
                <a:latin typeface="Calibri" panose="020F0502020204030204" pitchFamily="34" charset="0"/>
                <a:cs typeface="Calibri" panose="020F0502020204030204" pitchFamily="34" charset="0"/>
              </a:rPr>
              <a:t>The Hittite Kingdom was in modern day Turkey.</a:t>
            </a:r>
          </a:p>
          <a:p>
            <a:pPr marL="342900" indent="-342900" algn="ctr">
              <a:buFont typeface="+mj-lt"/>
              <a:buAutoNum type="arabicPeriod"/>
            </a:pPr>
            <a:endParaRPr lang="en-GB" sz="2200"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sz="2200" dirty="0" err="1" smtClean="0">
                <a:latin typeface="Calibri" panose="020F0502020204030204" pitchFamily="34" charset="0"/>
                <a:cs typeface="Calibri" panose="020F0502020204030204" pitchFamily="34" charset="0"/>
              </a:rPr>
              <a:t>Suppiluliuma</a:t>
            </a:r>
            <a:r>
              <a:rPr lang="en-GB" sz="2200" dirty="0" smtClean="0">
                <a:latin typeface="Calibri" panose="020F0502020204030204" pitchFamily="34" charset="0"/>
                <a:cs typeface="Calibri" panose="020F0502020204030204" pitchFamily="34" charset="0"/>
              </a:rPr>
              <a:t> I was the first king major King of the Hittite Empire, he expanded the empire into Syria.</a:t>
            </a:r>
          </a:p>
          <a:p>
            <a:pPr marL="342900" indent="-342900" algn="ctr">
              <a:buFont typeface="+mj-lt"/>
              <a:buAutoNum type="arabicPeriod"/>
            </a:pPr>
            <a:endParaRPr lang="en-GB" sz="2200"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sz="2200" dirty="0" err="1" smtClean="0">
                <a:latin typeface="Calibri" panose="020F0502020204030204" pitchFamily="34" charset="0"/>
                <a:cs typeface="Calibri" panose="020F0502020204030204" pitchFamily="34" charset="0"/>
              </a:rPr>
              <a:t>Mursili</a:t>
            </a:r>
            <a:r>
              <a:rPr lang="en-GB" sz="2200" dirty="0" smtClean="0">
                <a:latin typeface="Calibri" panose="020F0502020204030204" pitchFamily="34" charset="0"/>
                <a:cs typeface="Calibri" panose="020F0502020204030204" pitchFamily="34" charset="0"/>
              </a:rPr>
              <a:t> II was the son of </a:t>
            </a:r>
            <a:r>
              <a:rPr lang="en-GB" sz="2200" dirty="0" err="1" smtClean="0">
                <a:latin typeface="Calibri" panose="020F0502020204030204" pitchFamily="34" charset="0"/>
                <a:cs typeface="Calibri" panose="020F0502020204030204" pitchFamily="34" charset="0"/>
              </a:rPr>
              <a:t>Suppililiuma</a:t>
            </a:r>
            <a:r>
              <a:rPr lang="en-GB" sz="2200" dirty="0" smtClean="0">
                <a:latin typeface="Calibri" panose="020F0502020204030204" pitchFamily="34" charset="0"/>
                <a:cs typeface="Calibri" panose="020F0502020204030204" pitchFamily="34" charset="0"/>
              </a:rPr>
              <a:t>, he had to help rebuild the empire after the plague from Palestine.</a:t>
            </a:r>
          </a:p>
          <a:p>
            <a:pPr marL="342900" indent="-342900" algn="ctr">
              <a:buFont typeface="+mj-lt"/>
              <a:buAutoNum type="arabicPeriod"/>
            </a:pPr>
            <a:endParaRPr lang="en-GB" sz="2200"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sz="2200" dirty="0" err="1">
                <a:latin typeface="Calibri" panose="020F0502020204030204" pitchFamily="34" charset="0"/>
                <a:cs typeface="Calibri" panose="020F0502020204030204" pitchFamily="34" charset="0"/>
              </a:rPr>
              <a:t>Mutwatalli</a:t>
            </a:r>
            <a:r>
              <a:rPr lang="en-GB" sz="2200" dirty="0">
                <a:latin typeface="Calibri" panose="020F0502020204030204" pitchFamily="34" charset="0"/>
                <a:cs typeface="Calibri" panose="020F0502020204030204" pitchFamily="34" charset="0"/>
              </a:rPr>
              <a:t> </a:t>
            </a:r>
            <a:r>
              <a:rPr lang="en-GB" sz="2200" dirty="0" smtClean="0">
                <a:latin typeface="Calibri" panose="020F0502020204030204" pitchFamily="34" charset="0"/>
                <a:cs typeface="Calibri" panose="020F0502020204030204" pitchFamily="34" charset="0"/>
              </a:rPr>
              <a:t>II fought against the Egyptians because of illegal land </a:t>
            </a:r>
            <a:r>
              <a:rPr lang="en-GB" sz="2200" dirty="0" err="1" smtClean="0">
                <a:latin typeface="Calibri" panose="020F0502020204030204" pitchFamily="34" charset="0"/>
                <a:cs typeface="Calibri" panose="020F0502020204030204" pitchFamily="34" charset="0"/>
              </a:rPr>
              <a:t>seizues</a:t>
            </a:r>
            <a:r>
              <a:rPr lang="en-GB" sz="2200" dirty="0" smtClean="0">
                <a:latin typeface="Calibri" panose="020F0502020204030204" pitchFamily="34" charset="0"/>
                <a:cs typeface="Calibri" panose="020F0502020204030204" pitchFamily="34" charset="0"/>
              </a:rPr>
              <a:t> by previous kings. He fought at the battle of </a:t>
            </a:r>
            <a:r>
              <a:rPr lang="en-GB" sz="2200" dirty="0" err="1" smtClean="0">
                <a:latin typeface="Calibri" panose="020F0502020204030204" pitchFamily="34" charset="0"/>
                <a:cs typeface="Calibri" panose="020F0502020204030204" pitchFamily="34" charset="0"/>
              </a:rPr>
              <a:t>Qadesh</a:t>
            </a:r>
            <a:r>
              <a:rPr lang="en-GB" sz="2200" dirty="0" smtClean="0">
                <a:latin typeface="Calibri" panose="020F0502020204030204" pitchFamily="34" charset="0"/>
                <a:cs typeface="Calibri" panose="020F0502020204030204" pitchFamily="34" charset="0"/>
              </a:rPr>
              <a:t>.</a:t>
            </a:r>
          </a:p>
          <a:p>
            <a:pPr marL="342900" indent="-342900" algn="ctr">
              <a:buFont typeface="+mj-lt"/>
              <a:buAutoNum type="arabicPeriod"/>
            </a:pPr>
            <a:endParaRPr lang="en-GB" sz="2200"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sz="2200" dirty="0" err="1">
                <a:latin typeface="Calibri" panose="020F0502020204030204" pitchFamily="34" charset="0"/>
                <a:cs typeface="Calibri" panose="020F0502020204030204" pitchFamily="34" charset="0"/>
              </a:rPr>
              <a:t>Hattusili</a:t>
            </a:r>
            <a:r>
              <a:rPr lang="en-GB" sz="2200" dirty="0">
                <a:latin typeface="Calibri" panose="020F0502020204030204" pitchFamily="34" charset="0"/>
                <a:cs typeface="Calibri" panose="020F0502020204030204" pitchFamily="34" charset="0"/>
              </a:rPr>
              <a:t> </a:t>
            </a:r>
            <a:r>
              <a:rPr lang="en-GB" sz="2200" dirty="0" smtClean="0">
                <a:latin typeface="Calibri" panose="020F0502020204030204" pitchFamily="34" charset="0"/>
                <a:cs typeface="Calibri" panose="020F0502020204030204" pitchFamily="34" charset="0"/>
              </a:rPr>
              <a:t>III overthrew his own nephew to take the throne, he signed a peace treaty with Egypt to end the conflict.</a:t>
            </a:r>
            <a:endParaRPr lang="en-GB" sz="2200" dirty="0">
              <a:latin typeface="Calibri" panose="020F0502020204030204" pitchFamily="34" charset="0"/>
              <a:cs typeface="Calibri" panose="020F0502020204030204" pitchFamily="34" charset="0"/>
            </a:endParaRPr>
          </a:p>
        </p:txBody>
      </p:sp>
      <p:sp>
        <p:nvSpPr>
          <p:cNvPr id="6" name="Oval 5"/>
          <p:cNvSpPr/>
          <p:nvPr/>
        </p:nvSpPr>
        <p:spPr>
          <a:xfrm>
            <a:off x="7950631" y="1634065"/>
            <a:ext cx="4225872" cy="501470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200" b="1" u="sng" dirty="0" smtClean="0"/>
              <a:t>BONUS EXTRA POINTS!</a:t>
            </a:r>
          </a:p>
          <a:p>
            <a:pPr algn="ctr"/>
            <a:endParaRPr lang="en-GB" sz="2200" dirty="0"/>
          </a:p>
          <a:p>
            <a:pPr algn="ctr"/>
            <a:r>
              <a:rPr lang="en-GB" sz="2200" b="1" dirty="0" smtClean="0">
                <a:effectLst>
                  <a:outerShdw blurRad="38100" dist="38100" dir="2700000" algn="tl">
                    <a:srgbClr val="000000">
                      <a:alpha val="43137"/>
                    </a:srgbClr>
                  </a:outerShdw>
                </a:effectLst>
              </a:rPr>
              <a:t>6. </a:t>
            </a:r>
            <a:r>
              <a:rPr lang="en-GB" sz="2200" b="1" dirty="0" err="1" smtClean="0">
                <a:effectLst>
                  <a:outerShdw blurRad="38100" dist="38100" dir="2700000" algn="tl">
                    <a:srgbClr val="000000">
                      <a:alpha val="43137"/>
                    </a:srgbClr>
                  </a:outerShdw>
                </a:effectLst>
              </a:rPr>
              <a:t>Seti</a:t>
            </a:r>
            <a:r>
              <a:rPr lang="en-GB" sz="2200" b="1" dirty="0" smtClean="0">
                <a:effectLst>
                  <a:outerShdw blurRad="38100" dist="38100" dir="2700000" algn="tl">
                    <a:srgbClr val="000000">
                      <a:alpha val="43137"/>
                    </a:srgbClr>
                  </a:outerShdw>
                </a:effectLst>
              </a:rPr>
              <a:t> I of Egypt expanded the kingdom of Egypt as it rose to power at the same time as </a:t>
            </a:r>
            <a:r>
              <a:rPr lang="en-GB" sz="2200" b="1" smtClean="0">
                <a:effectLst>
                  <a:outerShdw blurRad="38100" dist="38100" dir="2700000" algn="tl">
                    <a:srgbClr val="000000">
                      <a:alpha val="43137"/>
                    </a:srgbClr>
                  </a:outerShdw>
                </a:effectLst>
              </a:rPr>
              <a:t>the Hittites</a:t>
            </a:r>
          </a:p>
          <a:p>
            <a:pPr algn="ctr"/>
            <a:endParaRPr lang="en-GB" sz="2200" b="1" dirty="0" smtClean="0">
              <a:effectLst>
                <a:outerShdw blurRad="38100" dist="38100" dir="2700000" algn="tl">
                  <a:srgbClr val="000000">
                    <a:alpha val="43137"/>
                  </a:srgbClr>
                </a:outerShdw>
              </a:effectLst>
            </a:endParaRPr>
          </a:p>
          <a:p>
            <a:pPr algn="ctr"/>
            <a:r>
              <a:rPr lang="en-GB" sz="2200" b="1" dirty="0" smtClean="0">
                <a:effectLst>
                  <a:outerShdw blurRad="38100" dist="38100" dir="2700000" algn="tl">
                    <a:srgbClr val="000000">
                      <a:alpha val="43137"/>
                    </a:srgbClr>
                  </a:outerShdw>
                </a:effectLst>
              </a:rPr>
              <a:t>7. Rameses II led Egyptian forces at the battle of </a:t>
            </a:r>
            <a:r>
              <a:rPr lang="en-GB" sz="2200" b="1" dirty="0" err="1" smtClean="0">
                <a:effectLst>
                  <a:outerShdw blurRad="38100" dist="38100" dir="2700000" algn="tl">
                    <a:srgbClr val="000000">
                      <a:alpha val="43137"/>
                    </a:srgbClr>
                  </a:outerShdw>
                </a:effectLst>
              </a:rPr>
              <a:t>Qadesh</a:t>
            </a:r>
            <a:r>
              <a:rPr lang="en-GB" sz="2200" b="1" dirty="0" smtClean="0">
                <a:effectLst>
                  <a:outerShdw blurRad="38100" dist="38100" dir="2700000" algn="tl">
                    <a:srgbClr val="000000">
                      <a:alpha val="43137"/>
                    </a:srgbClr>
                  </a:outerShdw>
                </a:effectLst>
              </a:rPr>
              <a:t>. </a:t>
            </a:r>
            <a:endParaRPr lang="en-GB" sz="2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18109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247973" y="161050"/>
            <a:ext cx="11716719" cy="14972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04" y="274967"/>
            <a:ext cx="1383352" cy="13833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54456" y="243368"/>
            <a:ext cx="10101747" cy="1446550"/>
          </a:xfrm>
          <a:prstGeom prst="rect">
            <a:avLst/>
          </a:prstGeom>
          <a:noFill/>
        </p:spPr>
        <p:txBody>
          <a:bodyPr wrap="square" rtlCol="0">
            <a:spAutoFit/>
          </a:bodyPr>
          <a:lstStyle/>
          <a:p>
            <a:r>
              <a:rPr lang="en-GB" sz="4400" dirty="0" smtClean="0"/>
              <a:t>Answer the following questions in your book…</a:t>
            </a:r>
            <a:endParaRPr lang="en-GB" sz="4400" dirty="0"/>
          </a:p>
        </p:txBody>
      </p:sp>
      <p:sp>
        <p:nvSpPr>
          <p:cNvPr id="3" name="Rectangle 2"/>
          <p:cNvSpPr/>
          <p:nvPr/>
        </p:nvSpPr>
        <p:spPr>
          <a:xfrm>
            <a:off x="247973" y="1906291"/>
            <a:ext cx="11716719" cy="47424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342900" indent="-342900">
              <a:buAutoNum type="arabicParenR"/>
            </a:pPr>
            <a:r>
              <a:rPr lang="en-GB" sz="2000" dirty="0" smtClean="0"/>
              <a:t>Name the two rivers around which Mesopotamia developed. </a:t>
            </a:r>
            <a:r>
              <a:rPr lang="en-GB" sz="2000" dirty="0" smtClean="0">
                <a:solidFill>
                  <a:srgbClr val="00B050"/>
                </a:solidFill>
              </a:rPr>
              <a:t>Tigris and Euphrates</a:t>
            </a:r>
            <a:endParaRPr lang="en-GB" sz="2000" dirty="0" smtClean="0"/>
          </a:p>
          <a:p>
            <a:pPr marL="342900" indent="-342900">
              <a:buAutoNum type="arabicParenR"/>
            </a:pPr>
            <a:endParaRPr lang="en-GB" sz="2000" dirty="0" smtClean="0">
              <a:solidFill>
                <a:srgbClr val="00B050"/>
              </a:solidFill>
            </a:endParaRPr>
          </a:p>
          <a:p>
            <a:pPr marL="342900" indent="-342900">
              <a:buAutoNum type="arabicParenR"/>
            </a:pPr>
            <a:r>
              <a:rPr lang="en-GB" sz="2000" dirty="0" smtClean="0"/>
              <a:t>Name one city within Mesopotamia. </a:t>
            </a:r>
            <a:r>
              <a:rPr lang="en-GB" sz="2000" dirty="0" smtClean="0">
                <a:solidFill>
                  <a:srgbClr val="00B050"/>
                </a:solidFill>
              </a:rPr>
              <a:t>Ur</a:t>
            </a:r>
            <a:endParaRPr lang="en-GB" sz="2000" dirty="0" smtClean="0"/>
          </a:p>
          <a:p>
            <a:pPr marL="342900" indent="-342900">
              <a:buAutoNum type="arabicParenR"/>
            </a:pPr>
            <a:endParaRPr lang="en-GB" sz="2000" dirty="0"/>
          </a:p>
          <a:p>
            <a:pPr marL="342900" indent="-342900">
              <a:buAutoNum type="arabicParenR"/>
            </a:pPr>
            <a:r>
              <a:rPr lang="en-GB" sz="2000" dirty="0" smtClean="0"/>
              <a:t>Identify 3 important developments that came from the Mesopotamian Empire. </a:t>
            </a:r>
            <a:r>
              <a:rPr lang="en-GB" sz="2000" dirty="0" smtClean="0">
                <a:solidFill>
                  <a:srgbClr val="00B050"/>
                </a:solidFill>
              </a:rPr>
              <a:t>Base 60 system, Zodiac, Years </a:t>
            </a:r>
            <a:endParaRPr lang="en-GB" sz="2000" dirty="0" smtClean="0"/>
          </a:p>
          <a:p>
            <a:pPr marL="342900" indent="-342900">
              <a:buAutoNum type="arabicParenR"/>
            </a:pPr>
            <a:endParaRPr lang="en-GB" sz="2000" dirty="0"/>
          </a:p>
          <a:p>
            <a:pPr marL="342900" indent="-342900">
              <a:buAutoNum type="arabicParenR"/>
            </a:pPr>
            <a:r>
              <a:rPr lang="en-GB" sz="2000" dirty="0" smtClean="0"/>
              <a:t>What material were many Mesopotamian homes built out of? </a:t>
            </a:r>
            <a:r>
              <a:rPr lang="en-GB" sz="2000" dirty="0" smtClean="0">
                <a:solidFill>
                  <a:srgbClr val="00B050"/>
                </a:solidFill>
              </a:rPr>
              <a:t>Sun-baked mud bricks</a:t>
            </a:r>
            <a:endParaRPr lang="en-GB" sz="2000" dirty="0" smtClean="0"/>
          </a:p>
          <a:p>
            <a:pPr marL="342900" indent="-342900">
              <a:buAutoNum type="arabicParenR"/>
            </a:pPr>
            <a:endParaRPr lang="en-GB" sz="2000" dirty="0"/>
          </a:p>
          <a:p>
            <a:pPr marL="342900" indent="-342900">
              <a:buAutoNum type="arabicParenR"/>
            </a:pPr>
            <a:r>
              <a:rPr lang="en-GB" sz="2000" dirty="0" smtClean="0"/>
              <a:t>What was the name of the first writing system developed in Mesopotamia? </a:t>
            </a:r>
            <a:r>
              <a:rPr lang="en-GB" sz="2000" dirty="0" smtClean="0">
                <a:solidFill>
                  <a:srgbClr val="00B050"/>
                </a:solidFill>
              </a:rPr>
              <a:t>Cuneiform</a:t>
            </a:r>
            <a:endParaRPr lang="en-GB" sz="2000" dirty="0" smtClean="0"/>
          </a:p>
          <a:p>
            <a:pPr marL="342900" indent="-342900">
              <a:buAutoNum type="arabicParenR"/>
            </a:pPr>
            <a:endParaRPr lang="en-GB" sz="2000" dirty="0"/>
          </a:p>
          <a:p>
            <a:pPr marL="342900" indent="-342900">
              <a:buAutoNum type="arabicParenR"/>
            </a:pPr>
            <a:r>
              <a:rPr lang="en-GB" sz="2000" dirty="0" smtClean="0"/>
              <a:t>What sort of jobs existed within Mesopotamia? </a:t>
            </a:r>
            <a:r>
              <a:rPr lang="en-GB" sz="2000" dirty="0" smtClean="0">
                <a:solidFill>
                  <a:srgbClr val="00B050"/>
                </a:solidFill>
              </a:rPr>
              <a:t>Builders, merchants, slaves, traders, farmers, craftsmen, tanners, blacksmiths etc.</a:t>
            </a:r>
            <a:endParaRPr lang="en-GB" sz="2000" dirty="0" smtClean="0"/>
          </a:p>
          <a:p>
            <a:pPr marL="342900" indent="-342900">
              <a:buAutoNum type="arabicParenR"/>
            </a:pPr>
            <a:endParaRPr lang="en-GB" sz="2000" dirty="0"/>
          </a:p>
          <a:p>
            <a:r>
              <a:rPr lang="en-GB" sz="2000" b="1" u="sng" dirty="0" smtClean="0"/>
              <a:t>Challenge:</a:t>
            </a:r>
            <a:r>
              <a:rPr lang="en-GB" sz="2000" b="1" dirty="0" smtClean="0"/>
              <a:t> </a:t>
            </a:r>
            <a:r>
              <a:rPr lang="en-GB" sz="2000" dirty="0" smtClean="0"/>
              <a:t>Think of your own question that you do not think anyone else will be able to answer – 5 house points for anyone who can create a question that no one else can answer (YOU MUST KNOW THE ANSWER)</a:t>
            </a:r>
            <a:endParaRPr lang="en-GB" sz="2000" b="1" u="sng" dirty="0"/>
          </a:p>
        </p:txBody>
      </p:sp>
    </p:spTree>
    <p:extLst>
      <p:ext uri="{BB962C8B-B14F-4D97-AF65-F5344CB8AC3E}">
        <p14:creationId xmlns:p14="http://schemas.microsoft.com/office/powerpoint/2010/main" val="33315889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544136"/>
            <a:ext cx="2927582" cy="3108543"/>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a:solidFill>
                  <a:prstClr val="black"/>
                </a:solidFill>
                <a:latin typeface="Calibri" panose="020F0502020204030204"/>
                <a:cs typeface="Arial" panose="020B0604020202020204" pitchFamily="34" charset="0"/>
              </a:rPr>
              <a:t>To understand </a:t>
            </a:r>
            <a:r>
              <a:rPr lang="en-GB" altLang="en-US" sz="2400" dirty="0" smtClean="0">
                <a:solidFill>
                  <a:prstClr val="black"/>
                </a:solidFill>
                <a:latin typeface="Calibri" panose="020F0502020204030204"/>
                <a:cs typeface="Arial" panose="020B0604020202020204" pitchFamily="34" charset="0"/>
              </a:rPr>
              <a:t>the key features of the ancient Hittite Empire</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To analyse the success of the Hittite Kings</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38617" y="0"/>
            <a:ext cx="7985811" cy="1384995"/>
          </a:xfrm>
          <a:prstGeom prst="rect">
            <a:avLst/>
          </a:prstGeom>
          <a:noFill/>
        </p:spPr>
        <p:txBody>
          <a:bodyPr wrap="square" rtlCol="0">
            <a:spAutoFit/>
          </a:bodyPr>
          <a:lstStyle/>
          <a:p>
            <a:pPr algn="ctr"/>
            <a:r>
              <a:rPr lang="en-GB" sz="4200" b="1" u="sng" dirty="0">
                <a:latin typeface="Calibri" panose="020F0502020204030204" pitchFamily="34" charset="0"/>
                <a:cs typeface="Calibri" panose="020F0502020204030204" pitchFamily="34" charset="0"/>
              </a:rPr>
              <a:t>The new Hittite Kingdom 1400-1190BCE</a:t>
            </a: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May 5, 2020</a:t>
            </a:fld>
            <a:endParaRPr lang="en-GB" sz="2400" b="1" u="sng" dirty="0">
              <a:latin typeface="Century Gothic" panose="020B0502020202020204" pitchFamily="34" charset="0"/>
            </a:endParaRPr>
          </a:p>
        </p:txBody>
      </p:sp>
      <p:pic>
        <p:nvPicPr>
          <p:cNvPr id="15" name="Picture 14"/>
          <p:cNvPicPr>
            <a:picLocks noChangeAspect="1"/>
          </p:cNvPicPr>
          <p:nvPr/>
        </p:nvPicPr>
        <p:blipFill>
          <a:blip r:embed="rId3"/>
          <a:stretch>
            <a:fillRect/>
          </a:stretch>
        </p:blipFill>
        <p:spPr>
          <a:xfrm>
            <a:off x="3352800" y="1643552"/>
            <a:ext cx="5298500" cy="3241996"/>
          </a:xfrm>
          <a:prstGeom prst="rect">
            <a:avLst/>
          </a:prstGeom>
        </p:spPr>
      </p:pic>
      <p:sp>
        <p:nvSpPr>
          <p:cNvPr id="21" name="TextBox 20"/>
          <p:cNvSpPr txBox="1"/>
          <p:nvPr/>
        </p:nvSpPr>
        <p:spPr>
          <a:xfrm>
            <a:off x="181380" y="5018389"/>
            <a:ext cx="6691860"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Key words/Spellings</a:t>
            </a:r>
            <a:r>
              <a:rPr lang="en-GB" sz="1600" dirty="0">
                <a:solidFill>
                  <a:prstClr val="black"/>
                </a:solidFill>
                <a:latin typeface="Calibri" panose="020F0502020204030204"/>
                <a:cs typeface="Arial" panose="020B0604020202020204" pitchFamily="34" charset="0"/>
              </a:rPr>
              <a:t>: Chronology, centuries, BC, AD, </a:t>
            </a:r>
            <a:r>
              <a:rPr lang="en-GB" sz="1600" dirty="0" smtClean="0">
                <a:solidFill>
                  <a:prstClr val="black"/>
                </a:solidFill>
                <a:latin typeface="Calibri" panose="020F0502020204030204"/>
                <a:cs typeface="Arial" panose="020B0604020202020204" pitchFamily="34" charset="0"/>
              </a:rPr>
              <a:t>Mesopotamia, Civilisation, Ur</a:t>
            </a:r>
            <a:endParaRPr lang="en-GB" sz="1600" dirty="0">
              <a:solidFill>
                <a:prstClr val="black"/>
              </a:solidFill>
              <a:latin typeface="Calibri" panose="020F0502020204030204"/>
              <a:cs typeface="Arial" panose="020B0604020202020204" pitchFamily="34" charset="0"/>
            </a:endParaRPr>
          </a:p>
        </p:txBody>
      </p:sp>
      <p:sp>
        <p:nvSpPr>
          <p:cNvPr id="19" name="TextBox 18"/>
          <p:cNvSpPr txBox="1"/>
          <p:nvPr/>
        </p:nvSpPr>
        <p:spPr>
          <a:xfrm>
            <a:off x="7471922" y="915587"/>
            <a:ext cx="4427001"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Which was the most successful Hittite King?</a:t>
            </a:r>
          </a:p>
          <a:p>
            <a:pPr>
              <a:defRPr/>
            </a:pP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spTree>
    <p:extLst>
      <p:ext uri="{BB962C8B-B14F-4D97-AF65-F5344CB8AC3E}">
        <p14:creationId xmlns:p14="http://schemas.microsoft.com/office/powerpoint/2010/main" val="34501276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47729" y="592429"/>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35169" y="1129366"/>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481256" y="861693"/>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2370785" y="1941797"/>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1400-1190BCE</a:t>
            </a:r>
          </a:p>
          <a:p>
            <a:pPr algn="ctr"/>
            <a:r>
              <a:rPr lang="en-GB" b="1" dirty="0" smtClean="0">
                <a:latin typeface="Calibri" panose="020F0502020204030204" pitchFamily="34" charset="0"/>
                <a:cs typeface="Calibri" panose="020F0502020204030204" pitchFamily="34" charset="0"/>
              </a:rPr>
              <a:t>The New </a:t>
            </a:r>
            <a:r>
              <a:rPr lang="en-GB" b="1" dirty="0" err="1" smtClean="0">
                <a:latin typeface="Calibri" panose="020F0502020204030204" pitchFamily="34" charset="0"/>
                <a:cs typeface="Calibri" panose="020F0502020204030204" pitchFamily="34" charset="0"/>
              </a:rPr>
              <a:t>Hittie</a:t>
            </a:r>
            <a:r>
              <a:rPr lang="en-GB" b="1" dirty="0" smtClean="0">
                <a:latin typeface="Calibri" panose="020F0502020204030204" pitchFamily="34" charset="0"/>
                <a:cs typeface="Calibri" panose="020F0502020204030204" pitchFamily="34" charset="0"/>
              </a:rPr>
              <a:t> Kingdom</a:t>
            </a:r>
            <a:endParaRPr lang="en-GB" b="1" dirty="0">
              <a:latin typeface="Calibri" panose="020F0502020204030204" pitchFamily="34" charset="0"/>
              <a:cs typeface="Calibri" panose="020F0502020204030204" pitchFamily="34" charset="0"/>
            </a:endParaRPr>
          </a:p>
        </p:txBody>
      </p:sp>
      <p:sp>
        <p:nvSpPr>
          <p:cNvPr id="11" name="TextBox 10"/>
          <p:cNvSpPr txBox="1"/>
          <p:nvPr/>
        </p:nvSpPr>
        <p:spPr>
          <a:xfrm>
            <a:off x="643944" y="819494"/>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2370785" y="1597094"/>
            <a:ext cx="1779432"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16" name="Straight Arrow Connector 15"/>
          <p:cNvCxnSpPr>
            <a:stCxn id="12" idx="0"/>
          </p:cNvCxnSpPr>
          <p:nvPr/>
        </p:nvCxnSpPr>
        <p:spPr>
          <a:xfrm flipV="1">
            <a:off x="3260501" y="661639"/>
            <a:ext cx="1533660" cy="9354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553792" y="347730"/>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17820" y="336928"/>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6754970" y="347730"/>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51515" y="9241"/>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893195" y="9241"/>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6059511" y="-21603"/>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05465" y="661639"/>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a:xfrm flipV="1">
            <a:off x="3260501" y="723276"/>
            <a:ext cx="2799010" cy="8738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4" name="Picture 43"/>
          <p:cNvPicPr>
            <a:picLocks noChangeAspect="1"/>
          </p:cNvPicPr>
          <p:nvPr/>
        </p:nvPicPr>
        <p:blipFill>
          <a:blip r:embed="rId2"/>
          <a:stretch>
            <a:fillRect/>
          </a:stretch>
        </p:blipFill>
        <p:spPr>
          <a:xfrm>
            <a:off x="6521001" y="2255210"/>
            <a:ext cx="5722514" cy="4576064"/>
          </a:xfrm>
          <a:prstGeom prst="rect">
            <a:avLst/>
          </a:prstGeom>
        </p:spPr>
      </p:pic>
      <p:sp>
        <p:nvSpPr>
          <p:cNvPr id="45" name="TextBox 44"/>
          <p:cNvSpPr txBox="1"/>
          <p:nvPr/>
        </p:nvSpPr>
        <p:spPr>
          <a:xfrm>
            <a:off x="201768" y="3528515"/>
            <a:ext cx="6117465" cy="2554545"/>
          </a:xfrm>
          <a:prstGeom prst="rect">
            <a:avLst/>
          </a:prstGeom>
          <a:noFill/>
        </p:spPr>
        <p:txBody>
          <a:bodyPr wrap="square" rtlCol="0">
            <a:spAutoFit/>
          </a:bodyPr>
          <a:lstStyle/>
          <a:p>
            <a:pPr algn="ctr"/>
            <a:r>
              <a:rPr lang="en-GB" sz="3200" b="1" dirty="0" smtClean="0"/>
              <a:t>Where in the Ancient Middle East will we study the Hittites?</a:t>
            </a:r>
          </a:p>
          <a:p>
            <a:pPr algn="ctr"/>
            <a:endParaRPr lang="en-GB" sz="3200" b="1" dirty="0"/>
          </a:p>
          <a:p>
            <a:pPr algn="ctr"/>
            <a:r>
              <a:rPr lang="en-GB" sz="3200" b="1" dirty="0" smtClean="0"/>
              <a:t>In Anatolia, or modern-day Turkey, as we know it!</a:t>
            </a:r>
            <a:endParaRPr lang="en-GB" sz="3200" b="1" dirty="0"/>
          </a:p>
        </p:txBody>
      </p:sp>
      <p:sp>
        <p:nvSpPr>
          <p:cNvPr id="46" name="Oval 45"/>
          <p:cNvSpPr/>
          <p:nvPr/>
        </p:nvSpPr>
        <p:spPr>
          <a:xfrm>
            <a:off x="6658377" y="2434107"/>
            <a:ext cx="2485623" cy="124925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5790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407" y="495435"/>
            <a:ext cx="6076336" cy="1893804"/>
          </a:xfrm>
        </p:spPr>
        <p:txBody>
          <a:bodyPr>
            <a:normAutofit/>
          </a:bodyPr>
          <a:lstStyle/>
          <a:p>
            <a:pPr algn="l"/>
            <a:r>
              <a:rPr lang="en-GB" sz="5400" b="1" u="sng" dirty="0" smtClean="0"/>
              <a:t>Who were the Hittites</a:t>
            </a:r>
            <a:r>
              <a:rPr lang="en-GB" sz="5400" u="sng" dirty="0" smtClean="0"/>
              <a:t>?</a:t>
            </a:r>
            <a:endParaRPr lang="en-GB" sz="5400" u="sng" dirty="0"/>
          </a:p>
        </p:txBody>
      </p:sp>
      <p:sp>
        <p:nvSpPr>
          <p:cNvPr id="3" name="Content Placeholder 2"/>
          <p:cNvSpPr>
            <a:spLocks noGrp="1"/>
          </p:cNvSpPr>
          <p:nvPr>
            <p:ph idx="1"/>
          </p:nvPr>
        </p:nvSpPr>
        <p:spPr>
          <a:xfrm>
            <a:off x="648929" y="2669183"/>
            <a:ext cx="8197501" cy="3318936"/>
          </a:xfrm>
        </p:spPr>
        <p:txBody>
          <a:bodyPr/>
          <a:lstStyle/>
          <a:p>
            <a:pPr marL="0" indent="0">
              <a:buNone/>
            </a:pPr>
            <a:r>
              <a:rPr lang="en-GB" dirty="0" smtClean="0"/>
              <a:t>Before we compare the great kings of the Hittite empire, we need to understand who the Hittites were as a people; where they came from, what their culture was like and what they achieved.</a:t>
            </a:r>
          </a:p>
        </p:txBody>
      </p:sp>
      <p:pic>
        <p:nvPicPr>
          <p:cNvPr id="5" name="Picture 4"/>
          <p:cNvPicPr>
            <a:picLocks noChangeAspect="1"/>
          </p:cNvPicPr>
          <p:nvPr/>
        </p:nvPicPr>
        <p:blipFill>
          <a:blip r:embed="rId3"/>
          <a:stretch>
            <a:fillRect/>
          </a:stretch>
        </p:blipFill>
        <p:spPr>
          <a:xfrm>
            <a:off x="5439012" y="177419"/>
            <a:ext cx="4073698" cy="2379513"/>
          </a:xfrm>
          <a:prstGeom prst="rect">
            <a:avLst/>
          </a:prstGeom>
        </p:spPr>
      </p:pic>
      <p:pic>
        <p:nvPicPr>
          <p:cNvPr id="4" name="Picture 3"/>
          <p:cNvPicPr>
            <a:picLocks noChangeAspect="1"/>
          </p:cNvPicPr>
          <p:nvPr/>
        </p:nvPicPr>
        <p:blipFill>
          <a:blip r:embed="rId4"/>
          <a:stretch>
            <a:fillRect/>
          </a:stretch>
        </p:blipFill>
        <p:spPr>
          <a:xfrm>
            <a:off x="8846430" y="-1"/>
            <a:ext cx="3345570" cy="3539613"/>
          </a:xfrm>
          <a:prstGeom prst="rect">
            <a:avLst/>
          </a:prstGeom>
        </p:spPr>
      </p:pic>
      <p:sp>
        <p:nvSpPr>
          <p:cNvPr id="6" name="Rectangle 5"/>
          <p:cNvSpPr/>
          <p:nvPr/>
        </p:nvSpPr>
        <p:spPr>
          <a:xfrm>
            <a:off x="147482" y="3967316"/>
            <a:ext cx="6577781" cy="2743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complete the structured reading on the basics of the Hittite people.</a:t>
            </a:r>
          </a:p>
          <a:p>
            <a:pPr algn="ctr"/>
            <a:r>
              <a:rPr lang="en-GB" sz="2200" b="1" dirty="0" smtClean="0">
                <a:latin typeface="Calibri" panose="020F0502020204030204" pitchFamily="34" charset="0"/>
                <a:cs typeface="Calibri" panose="020F0502020204030204" pitchFamily="34" charset="0"/>
              </a:rPr>
              <a:t>Remember</a:t>
            </a:r>
            <a:r>
              <a:rPr lang="en-GB" sz="2200" dirty="0" smtClean="0">
                <a:latin typeface="Calibri" panose="020F0502020204030204" pitchFamily="34" charset="0"/>
                <a:cs typeface="Calibri" panose="020F0502020204030204" pitchFamily="34" charset="0"/>
              </a:rPr>
              <a:t>; do the ‘give the paragraph a title’ first, and then do the ‘summarise the paragraph in a sentence.</a:t>
            </a:r>
          </a:p>
          <a:p>
            <a:pPr algn="ctr"/>
            <a:endParaRPr lang="en-GB" sz="2200" dirty="0" smtClean="0">
              <a:latin typeface="Calibri" panose="020F0502020204030204" pitchFamily="34" charset="0"/>
              <a:cs typeface="Calibri" panose="020F0502020204030204" pitchFamily="34" charset="0"/>
            </a:endParaRPr>
          </a:p>
          <a:p>
            <a:pPr algn="ctr"/>
            <a:r>
              <a:rPr lang="en-GB" sz="2200" dirty="0" smtClean="0">
                <a:latin typeface="Calibri" panose="020F0502020204030204" pitchFamily="34" charset="0"/>
                <a:cs typeface="Calibri" panose="020F0502020204030204" pitchFamily="34" charset="0"/>
              </a:rPr>
              <a:t>For each paragraph, these should make clear what the topic and most SIGNIFICANT information from each is</a:t>
            </a:r>
            <a:r>
              <a:rPr lang="en-GB" sz="2200" dirty="0" smtClean="0"/>
              <a:t>.</a:t>
            </a:r>
            <a:endParaRPr lang="en-GB" sz="2200" dirty="0"/>
          </a:p>
        </p:txBody>
      </p:sp>
      <p:sp>
        <p:nvSpPr>
          <p:cNvPr id="7" name="Rectangle 6"/>
          <p:cNvSpPr/>
          <p:nvPr/>
        </p:nvSpPr>
        <p:spPr>
          <a:xfrm>
            <a:off x="6931743" y="3967316"/>
            <a:ext cx="5029199" cy="27432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Next Steps…</a:t>
            </a: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Given that the Hittites developed their empire around 600 years after the peak of the city of Ur, </a:t>
            </a:r>
            <a:r>
              <a:rPr lang="en-GB" sz="2000" b="1" dirty="0" smtClean="0">
                <a:latin typeface="Calibri" panose="020F0502020204030204" pitchFamily="34" charset="0"/>
                <a:cs typeface="Calibri" panose="020F0502020204030204" pitchFamily="34" charset="0"/>
              </a:rPr>
              <a:t>what can you tell that they took from that earlier civilisation?</a:t>
            </a:r>
          </a:p>
          <a:p>
            <a:pPr algn="ctr"/>
            <a:endParaRPr lang="en-GB" sz="2000" dirty="0" smtClean="0">
              <a:latin typeface="Calibri" panose="020F0502020204030204" pitchFamily="34" charset="0"/>
              <a:cs typeface="Calibri" panose="020F0502020204030204" pitchFamily="34" charset="0"/>
            </a:endParaRPr>
          </a:p>
          <a:p>
            <a:pPr algn="ctr"/>
            <a:r>
              <a:rPr lang="en-GB" sz="2000" b="1" dirty="0" smtClean="0">
                <a:latin typeface="Calibri" panose="020F0502020204030204" pitchFamily="34" charset="0"/>
                <a:cs typeface="Calibri" panose="020F0502020204030204" pitchFamily="34" charset="0"/>
              </a:rPr>
              <a:t>How do you think the Hittites benefitted from the developments made in Ur?</a:t>
            </a:r>
            <a:endParaRPr lang="en-GB"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824826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924" y="805151"/>
            <a:ext cx="6830960" cy="1303867"/>
          </a:xfrm>
        </p:spPr>
        <p:txBody>
          <a:bodyPr>
            <a:noAutofit/>
          </a:bodyPr>
          <a:lstStyle/>
          <a:p>
            <a:pPr algn="l"/>
            <a:r>
              <a:rPr lang="en-GB" sz="5400" b="1" u="sng" dirty="0" smtClean="0"/>
              <a:t>The Great Kings of the Hittite Empire</a:t>
            </a:r>
            <a:endParaRPr lang="en-GB" sz="5400" b="1" u="sng" dirty="0"/>
          </a:p>
        </p:txBody>
      </p:sp>
      <p:sp>
        <p:nvSpPr>
          <p:cNvPr id="3" name="Content Placeholder 2"/>
          <p:cNvSpPr>
            <a:spLocks noGrp="1"/>
          </p:cNvSpPr>
          <p:nvPr>
            <p:ph idx="1"/>
          </p:nvPr>
        </p:nvSpPr>
        <p:spPr>
          <a:xfrm>
            <a:off x="648929" y="2438945"/>
            <a:ext cx="8185356" cy="3318936"/>
          </a:xfrm>
        </p:spPr>
        <p:txBody>
          <a:bodyPr>
            <a:normAutofit/>
          </a:bodyPr>
          <a:lstStyle/>
          <a:p>
            <a:pPr marL="0" indent="0">
              <a:buNone/>
            </a:pPr>
            <a:r>
              <a:rPr lang="en-GB" dirty="0" smtClean="0"/>
              <a:t>The height of the Hittite empire had 4 main kings, who followed each other in succession (no gaps between them). They were;</a:t>
            </a:r>
          </a:p>
          <a:p>
            <a:r>
              <a:rPr lang="en-GB" dirty="0" err="1" smtClean="0"/>
              <a:t>Suppiluliuma</a:t>
            </a:r>
            <a:r>
              <a:rPr lang="en-GB" dirty="0" smtClean="0"/>
              <a:t> I</a:t>
            </a:r>
          </a:p>
          <a:p>
            <a:r>
              <a:rPr lang="en-GB" dirty="0" err="1" smtClean="0"/>
              <a:t>Mufsili</a:t>
            </a:r>
            <a:r>
              <a:rPr lang="en-GB" dirty="0" smtClean="0"/>
              <a:t> II</a:t>
            </a:r>
          </a:p>
          <a:p>
            <a:r>
              <a:rPr lang="en-GB" dirty="0" err="1" smtClean="0"/>
              <a:t>Mutwatalli</a:t>
            </a:r>
            <a:r>
              <a:rPr lang="en-GB" dirty="0" smtClean="0"/>
              <a:t> II</a:t>
            </a:r>
          </a:p>
          <a:p>
            <a:r>
              <a:rPr lang="en-GB" dirty="0" err="1" smtClean="0"/>
              <a:t>Hattusili</a:t>
            </a:r>
            <a:r>
              <a:rPr lang="en-GB" dirty="0" smtClean="0"/>
              <a:t> III</a:t>
            </a:r>
          </a:p>
          <a:p>
            <a:endParaRPr lang="en-GB" dirty="0"/>
          </a:p>
        </p:txBody>
      </p:sp>
      <p:pic>
        <p:nvPicPr>
          <p:cNvPr id="4" name="Picture 3"/>
          <p:cNvPicPr>
            <a:picLocks noChangeAspect="1"/>
          </p:cNvPicPr>
          <p:nvPr/>
        </p:nvPicPr>
        <p:blipFill>
          <a:blip r:embed="rId2"/>
          <a:stretch>
            <a:fillRect/>
          </a:stretch>
        </p:blipFill>
        <p:spPr>
          <a:xfrm>
            <a:off x="7337114" y="17203"/>
            <a:ext cx="4854886" cy="2239300"/>
          </a:xfrm>
          <a:prstGeom prst="rect">
            <a:avLst/>
          </a:prstGeom>
        </p:spPr>
      </p:pic>
      <p:sp>
        <p:nvSpPr>
          <p:cNvPr id="5" name="Rectangle 4"/>
          <p:cNvSpPr/>
          <p:nvPr/>
        </p:nvSpPr>
        <p:spPr>
          <a:xfrm>
            <a:off x="3067665" y="3377381"/>
            <a:ext cx="5471651" cy="331838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using the profile on each King, complete the table comparing the challenges they faced and their achievements.</a:t>
            </a:r>
          </a:p>
          <a:p>
            <a:pPr algn="ctr"/>
            <a:r>
              <a:rPr lang="en-GB" sz="2000" dirty="0" smtClean="0">
                <a:latin typeface="Calibri" panose="020F0502020204030204" pitchFamily="34" charset="0"/>
                <a:cs typeface="Calibri" panose="020F0502020204030204" pitchFamily="34" charset="0"/>
              </a:rPr>
              <a:t>Make sure to rank each king /5, in terms of how SUCCESSFUL a king you believe they were.</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Once you have finished the table, write a paragraph explaining which Hittite king you believe was the most SIGNIFICANT and why.</a:t>
            </a:r>
            <a:endParaRPr lang="en-GB" sz="2000" dirty="0">
              <a:latin typeface="Calibri" panose="020F0502020204030204" pitchFamily="34" charset="0"/>
              <a:cs typeface="Calibri" panose="020F0502020204030204" pitchFamily="34" charset="0"/>
            </a:endParaRPr>
          </a:p>
        </p:txBody>
      </p:sp>
      <p:sp>
        <p:nvSpPr>
          <p:cNvPr id="6" name="Rectangle 5"/>
          <p:cNvSpPr/>
          <p:nvPr/>
        </p:nvSpPr>
        <p:spPr>
          <a:xfrm>
            <a:off x="8834286" y="2438945"/>
            <a:ext cx="3156154" cy="4256823"/>
          </a:xfrm>
          <a:prstGeom prst="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EXTENSION</a:t>
            </a:r>
            <a:r>
              <a:rPr lang="en-GB" dirty="0" smtClean="0">
                <a:latin typeface="Calibri" panose="020F0502020204030204" pitchFamily="34" charset="0"/>
                <a:cs typeface="Calibri" panose="020F0502020204030204" pitchFamily="34" charset="0"/>
              </a:rPr>
              <a:t> - </a:t>
            </a:r>
            <a:r>
              <a:rPr lang="en-GB" u="sng" dirty="0" smtClean="0">
                <a:latin typeface="Calibri" panose="020F0502020204030204" pitchFamily="34" charset="0"/>
                <a:cs typeface="Calibri" panose="020F0502020204030204" pitchFamily="34" charset="0"/>
              </a:rPr>
              <a:t>Powerful Hittite women!</a:t>
            </a:r>
          </a:p>
          <a:p>
            <a:pPr algn="ctr"/>
            <a:endParaRPr lang="en-GB" dirty="0">
              <a:latin typeface="Calibri" panose="020F0502020204030204" pitchFamily="34" charset="0"/>
              <a:cs typeface="Calibri" panose="020F0502020204030204" pitchFamily="34" charset="0"/>
            </a:endParaRPr>
          </a:p>
          <a:p>
            <a:pPr algn="ctr"/>
            <a:r>
              <a:rPr lang="en-GB" dirty="0" smtClean="0">
                <a:latin typeface="Calibri" panose="020F0502020204030204" pitchFamily="34" charset="0"/>
                <a:cs typeface="Calibri" panose="020F0502020204030204" pitchFamily="34" charset="0"/>
              </a:rPr>
              <a:t>Using your device, research the role and significance of the Hittite Queen, </a:t>
            </a:r>
            <a:r>
              <a:rPr lang="en-GB" dirty="0" err="1" smtClean="0">
                <a:latin typeface="Calibri" panose="020F0502020204030204" pitchFamily="34" charset="0"/>
                <a:cs typeface="Calibri" panose="020F0502020204030204" pitchFamily="34" charset="0"/>
              </a:rPr>
              <a:t>Pudu</a:t>
            </a:r>
            <a:r>
              <a:rPr lang="en-GB" dirty="0" smtClean="0">
                <a:latin typeface="Calibri" panose="020F0502020204030204" pitchFamily="34" charset="0"/>
                <a:cs typeface="Calibri" panose="020F0502020204030204" pitchFamily="34" charset="0"/>
              </a:rPr>
              <a:t> </a:t>
            </a:r>
            <a:r>
              <a:rPr lang="en-GB" dirty="0" err="1" smtClean="0">
                <a:latin typeface="Calibri" panose="020F0502020204030204" pitchFamily="34" charset="0"/>
                <a:cs typeface="Calibri" panose="020F0502020204030204" pitchFamily="34" charset="0"/>
              </a:rPr>
              <a:t>Hepa</a:t>
            </a:r>
            <a:r>
              <a:rPr lang="en-GB" dirty="0" smtClean="0">
                <a:latin typeface="Calibri" panose="020F0502020204030204" pitchFamily="34" charset="0"/>
                <a:cs typeface="Calibri" panose="020F0502020204030204" pitchFamily="34" charset="0"/>
              </a:rPr>
              <a:t>.</a:t>
            </a:r>
          </a:p>
          <a:p>
            <a:pPr algn="ctr"/>
            <a:endParaRPr lang="en-GB" dirty="0">
              <a:latin typeface="Calibri" panose="020F0502020204030204" pitchFamily="34" charset="0"/>
              <a:cs typeface="Calibri" panose="020F0502020204030204" pitchFamily="34" charset="0"/>
            </a:endParaRPr>
          </a:p>
          <a:p>
            <a:pPr algn="ctr"/>
            <a:r>
              <a:rPr lang="en-GB" b="1" u="sng" dirty="0" smtClean="0">
                <a:latin typeface="Calibri" panose="020F0502020204030204" pitchFamily="34" charset="0"/>
                <a:cs typeface="Calibri" panose="020F0502020204030204" pitchFamily="34" charset="0"/>
              </a:rPr>
              <a:t>Explain</a:t>
            </a:r>
            <a:r>
              <a:rPr lang="en-GB" dirty="0" smtClean="0">
                <a:latin typeface="Calibri" panose="020F0502020204030204" pitchFamily="34" charset="0"/>
                <a:cs typeface="Calibri" panose="020F0502020204030204" pitchFamily="34" charset="0"/>
              </a:rPr>
              <a:t>;</a:t>
            </a:r>
          </a:p>
          <a:p>
            <a:pPr marL="285750" indent="-285750" algn="ctr">
              <a:buFont typeface="Arial" panose="020B0604020202020204" pitchFamily="34" charset="0"/>
              <a:buChar char="•"/>
            </a:pPr>
            <a:r>
              <a:rPr lang="en-GB" dirty="0" smtClean="0">
                <a:latin typeface="Calibri" panose="020F0502020204030204" pitchFamily="34" charset="0"/>
                <a:cs typeface="Calibri" panose="020F0502020204030204" pitchFamily="34" charset="0"/>
              </a:rPr>
              <a:t>How she helped the kingdom after her husband’s death.</a:t>
            </a:r>
          </a:p>
          <a:p>
            <a:pPr marL="285750" indent="-285750" algn="ctr">
              <a:buFont typeface="Arial" panose="020B0604020202020204" pitchFamily="34" charset="0"/>
              <a:buChar char="•"/>
            </a:pPr>
            <a:endParaRPr lang="en-GB"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GB" dirty="0" smtClean="0">
                <a:latin typeface="Calibri" panose="020F0502020204030204" pitchFamily="34" charset="0"/>
                <a:cs typeface="Calibri" panose="020F0502020204030204" pitchFamily="34" charset="0"/>
              </a:rPr>
              <a:t>How she was treated by the Kingdom of Egypt.</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675863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Suppiluliuma</a:t>
            </a:r>
            <a:r>
              <a:rPr lang="en-GB" dirty="0"/>
              <a:t> </a:t>
            </a:r>
            <a:r>
              <a:rPr lang="en-GB" dirty="0" smtClean="0"/>
              <a:t>I</a:t>
            </a:r>
            <a:endParaRPr lang="en-GB" dirty="0"/>
          </a:p>
        </p:txBody>
      </p:sp>
      <p:sp>
        <p:nvSpPr>
          <p:cNvPr id="3" name="Content Placeholder 2"/>
          <p:cNvSpPr>
            <a:spLocks noGrp="1"/>
          </p:cNvSpPr>
          <p:nvPr>
            <p:ph idx="1"/>
          </p:nvPr>
        </p:nvSpPr>
        <p:spPr>
          <a:xfrm>
            <a:off x="0" y="1061884"/>
            <a:ext cx="12192000" cy="5796115"/>
          </a:xfrm>
          <a:solidFill>
            <a:schemeClr val="bg1"/>
          </a:solidFill>
        </p:spPr>
        <p:txBody>
          <a:bodyPr>
            <a:normAutofit fontScale="92500" lnSpcReduction="20000"/>
          </a:bodyPr>
          <a:lstStyle/>
          <a:p>
            <a:pPr>
              <a:lnSpc>
                <a:spcPct val="150000"/>
              </a:lnSpc>
            </a:pP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reigned from 1344-1322BCE. He had been a leading general in the Hittite army and had been part of a VERY unsuccessful campaign to take the nearby kingdom of Mitanni.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actually took the throne by organising a coup (a planned, military takeover) and killing the King before him and his own brother(!), </a:t>
            </a:r>
            <a:r>
              <a:rPr lang="en-GB" sz="1900" dirty="0" err="1" smtClean="0">
                <a:latin typeface="Calibri" panose="020F0502020204030204" pitchFamily="34" charset="0"/>
                <a:cs typeface="Calibri" panose="020F0502020204030204" pitchFamily="34" charset="0"/>
              </a:rPr>
              <a:t>Tudhaliya</a:t>
            </a:r>
            <a:r>
              <a:rPr lang="en-GB" sz="1900" dirty="0" smtClean="0">
                <a:latin typeface="Calibri" panose="020F0502020204030204" pitchFamily="34" charset="0"/>
                <a:cs typeface="Calibri" panose="020F0502020204030204" pitchFamily="34" charset="0"/>
              </a:rPr>
              <a:t> III.</a:t>
            </a:r>
          </a:p>
          <a:p>
            <a:pPr>
              <a:lnSpc>
                <a:spcPct val="150000"/>
              </a:lnSpc>
            </a:pP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successfully re-established Hittite power in Anatolia, which had been weakening under his brother, and brought competing kingdoms back under the king’s control. He also ADDED to the empire by conquering nearby areas of Syria, and he finally conquered the kingdom of Mitanni. All conquered kingdoms had to sign a treaty with the Hittites promising to pay tribute and serve in the military. </a:t>
            </a:r>
          </a:p>
          <a:p>
            <a:pPr>
              <a:lnSpc>
                <a:spcPct val="150000"/>
              </a:lnSpc>
            </a:pPr>
            <a:r>
              <a:rPr lang="en-GB" sz="1900" dirty="0" smtClean="0">
                <a:latin typeface="Calibri" panose="020F0502020204030204" pitchFamily="34" charset="0"/>
                <a:cs typeface="Calibri" panose="020F0502020204030204" pitchFamily="34" charset="0"/>
              </a:rPr>
              <a:t>As his kingdom grew, a queen of Egypt reached out to him, asking for a marriage of allegiance now that her husband (</a:t>
            </a:r>
            <a:r>
              <a:rPr lang="en-GB" sz="1900" dirty="0" err="1" smtClean="0">
                <a:latin typeface="Calibri" panose="020F0502020204030204" pitchFamily="34" charset="0"/>
                <a:cs typeface="Calibri" panose="020F0502020204030204" pitchFamily="34" charset="0"/>
              </a:rPr>
              <a:t>Pharoh</a:t>
            </a:r>
            <a:r>
              <a:rPr lang="en-GB" sz="1900" dirty="0" smtClean="0">
                <a:latin typeface="Calibri" panose="020F0502020204030204" pitchFamily="34" charset="0"/>
                <a:cs typeface="Calibri" panose="020F0502020204030204" pitchFamily="34" charset="0"/>
              </a:rPr>
              <a:t> Tutankhamun) had died.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was suspicious, but sent one of his favourite sons anyway. When this son was suddenly killed on the journey, he pulled back all help from Egypt and caused a rift (an argument) between the two empires.</a:t>
            </a:r>
          </a:p>
          <a:p>
            <a:pPr>
              <a:lnSpc>
                <a:spcPct val="150000"/>
              </a:lnSpc>
            </a:pPr>
            <a:r>
              <a:rPr lang="en-GB" sz="1900" dirty="0" smtClean="0">
                <a:latin typeface="Calibri" panose="020F0502020204030204" pitchFamily="34" charset="0"/>
                <a:cs typeface="Calibri" panose="020F0502020204030204" pitchFamily="34" charset="0"/>
              </a:rPr>
              <a:t>He sent another of his sons to conquer areas in Palestine, which the son was successful at and the empire once again expanded. However, upon returning to the Hittite empire with slaves and prisoners from Palestine, it became clear that these people had brought a devastating plague back with them. Many Hittites died, including </a:t>
            </a:r>
            <a:r>
              <a:rPr lang="en-GB" sz="1900" dirty="0" err="1" smtClean="0">
                <a:latin typeface="Calibri" panose="020F0502020204030204" pitchFamily="34" charset="0"/>
                <a:cs typeface="Calibri" panose="020F0502020204030204" pitchFamily="34" charset="0"/>
              </a:rPr>
              <a:t>Suppiluliuma</a:t>
            </a:r>
            <a:r>
              <a:rPr lang="en-GB" sz="1900" dirty="0" smtClean="0">
                <a:latin typeface="Calibri" panose="020F0502020204030204" pitchFamily="34" charset="0"/>
                <a:cs typeface="Calibri" panose="020F0502020204030204" pitchFamily="34" charset="0"/>
              </a:rPr>
              <a:t> himself. The plague was recorded in writings called the ‘Plague Prayers’.</a:t>
            </a:r>
          </a:p>
          <a:p>
            <a:endParaRPr lang="en-GB" dirty="0"/>
          </a:p>
          <a:p>
            <a:endParaRPr lang="en-GB" dirty="0" smtClean="0"/>
          </a:p>
          <a:p>
            <a:endParaRPr lang="en-GB" dirty="0" smtClean="0"/>
          </a:p>
          <a:p>
            <a:endParaRPr lang="en-GB" dirty="0"/>
          </a:p>
        </p:txBody>
      </p:sp>
    </p:spTree>
    <p:extLst>
      <p:ext uri="{BB962C8B-B14F-4D97-AF65-F5344CB8AC3E}">
        <p14:creationId xmlns:p14="http://schemas.microsoft.com/office/powerpoint/2010/main" val="16948111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smtClean="0"/>
              <a:t>Mursili</a:t>
            </a:r>
            <a:r>
              <a:rPr lang="en-GB" dirty="0" smtClean="0"/>
              <a:t> </a:t>
            </a:r>
            <a:r>
              <a:rPr lang="en-GB" dirty="0"/>
              <a:t>II</a:t>
            </a:r>
          </a:p>
        </p:txBody>
      </p:sp>
      <p:sp>
        <p:nvSpPr>
          <p:cNvPr id="3" name="Content Placeholder 2"/>
          <p:cNvSpPr>
            <a:spLocks noGrp="1"/>
          </p:cNvSpPr>
          <p:nvPr>
            <p:ph idx="1"/>
          </p:nvPr>
        </p:nvSpPr>
        <p:spPr>
          <a:xfrm>
            <a:off x="0" y="988142"/>
            <a:ext cx="12192000" cy="5869857"/>
          </a:xfrm>
          <a:solidFill>
            <a:schemeClr val="bg1"/>
          </a:solidFill>
        </p:spPr>
        <p:txBody>
          <a:bodyPr>
            <a:normAutofit/>
          </a:bodyPr>
          <a:lstStyle/>
          <a:p>
            <a:pPr>
              <a:lnSpc>
                <a:spcPct val="150000"/>
              </a:lnSpc>
            </a:pPr>
            <a:r>
              <a:rPr lang="en-GB" sz="2000" dirty="0" err="1" smtClean="0">
                <a:latin typeface="Calibri" panose="020F0502020204030204" pitchFamily="34" charset="0"/>
                <a:cs typeface="Calibri" panose="020F0502020204030204" pitchFamily="34" charset="0"/>
              </a:rPr>
              <a:t>Mursili</a:t>
            </a:r>
            <a:r>
              <a:rPr lang="en-GB" sz="2000" dirty="0" smtClean="0">
                <a:latin typeface="Calibri" panose="020F0502020204030204" pitchFamily="34" charset="0"/>
                <a:cs typeface="Calibri" panose="020F0502020204030204" pitchFamily="34" charset="0"/>
              </a:rPr>
              <a:t> reigned from 1321-1295BCE</a:t>
            </a:r>
            <a:r>
              <a:rPr lang="en-GB" sz="2000" dirty="0">
                <a:latin typeface="Calibri" panose="020F0502020204030204" pitchFamily="34" charset="0"/>
                <a:cs typeface="Calibri" panose="020F0502020204030204" pitchFamily="34" charset="0"/>
              </a:rPr>
              <a:t>. </a:t>
            </a:r>
            <a:r>
              <a:rPr lang="en-GB" sz="2000" dirty="0" err="1">
                <a:latin typeface="Calibri" panose="020F0502020204030204" pitchFamily="34" charset="0"/>
                <a:cs typeface="Calibri" panose="020F0502020204030204" pitchFamily="34" charset="0"/>
              </a:rPr>
              <a:t>Suppiluliuma</a:t>
            </a:r>
            <a:r>
              <a:rPr lang="en-GB" sz="2000" dirty="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was meant to be </a:t>
            </a:r>
            <a:r>
              <a:rPr lang="en-GB" sz="2000" dirty="0">
                <a:latin typeface="Calibri" panose="020F0502020204030204" pitchFamily="34" charset="0"/>
                <a:cs typeface="Calibri" panose="020F0502020204030204" pitchFamily="34" charset="0"/>
              </a:rPr>
              <a:t>succeeded by his son </a:t>
            </a:r>
            <a:r>
              <a:rPr lang="en-GB" sz="2000" dirty="0" err="1">
                <a:latin typeface="Calibri" panose="020F0502020204030204" pitchFamily="34" charset="0"/>
                <a:cs typeface="Calibri" panose="020F0502020204030204" pitchFamily="34" charset="0"/>
              </a:rPr>
              <a:t>Arnuwanda</a:t>
            </a:r>
            <a:r>
              <a:rPr lang="en-GB" sz="2000" dirty="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II, but he died </a:t>
            </a:r>
            <a:r>
              <a:rPr lang="en-GB" sz="2000" dirty="0">
                <a:latin typeface="Calibri" panose="020F0502020204030204" pitchFamily="34" charset="0"/>
                <a:cs typeface="Calibri" panose="020F0502020204030204" pitchFamily="34" charset="0"/>
              </a:rPr>
              <a:t>from </a:t>
            </a:r>
            <a:r>
              <a:rPr lang="en-GB" sz="2000" dirty="0" smtClean="0">
                <a:latin typeface="Calibri" panose="020F0502020204030204" pitchFamily="34" charset="0"/>
                <a:cs typeface="Calibri" panose="020F0502020204030204" pitchFamily="34" charset="0"/>
              </a:rPr>
              <a:t>plague, so </a:t>
            </a:r>
            <a:r>
              <a:rPr lang="en-GB" sz="2000" dirty="0" err="1" smtClean="0">
                <a:latin typeface="Calibri" panose="020F0502020204030204" pitchFamily="34" charset="0"/>
                <a:cs typeface="Calibri" panose="020F0502020204030204" pitchFamily="34" charset="0"/>
              </a:rPr>
              <a:t>Mursili</a:t>
            </a:r>
            <a:r>
              <a:rPr lang="en-GB" sz="2000" dirty="0" smtClean="0">
                <a:latin typeface="Calibri" panose="020F0502020204030204" pitchFamily="34" charset="0"/>
                <a:cs typeface="Calibri" panose="020F0502020204030204" pitchFamily="34" charset="0"/>
              </a:rPr>
              <a:t> took over. </a:t>
            </a:r>
            <a:r>
              <a:rPr lang="en-GB" sz="2000" dirty="0" err="1">
                <a:latin typeface="Calibri" panose="020F0502020204030204" pitchFamily="34" charset="0"/>
                <a:cs typeface="Calibri" panose="020F0502020204030204" pitchFamily="34" charset="0"/>
              </a:rPr>
              <a:t>Arnuwanda</a:t>
            </a:r>
            <a:r>
              <a:rPr lang="en-GB" sz="2000" dirty="0">
                <a:latin typeface="Calibri" panose="020F0502020204030204" pitchFamily="34" charset="0"/>
                <a:cs typeface="Calibri" panose="020F0502020204030204" pitchFamily="34" charset="0"/>
              </a:rPr>
              <a:t> II had been personally groomed for the throne by </a:t>
            </a:r>
            <a:r>
              <a:rPr lang="en-GB" sz="2000" dirty="0" err="1">
                <a:latin typeface="Calibri" panose="020F0502020204030204" pitchFamily="34" charset="0"/>
                <a:cs typeface="Calibri" panose="020F0502020204030204" pitchFamily="34" charset="0"/>
              </a:rPr>
              <a:t>Suppiluliuma</a:t>
            </a:r>
            <a:r>
              <a:rPr lang="en-GB" sz="2000" dirty="0">
                <a:latin typeface="Calibri" panose="020F0502020204030204" pitchFamily="34" charset="0"/>
                <a:cs typeface="Calibri" panose="020F0502020204030204" pitchFamily="34" charset="0"/>
              </a:rPr>
              <a:t> I, whereas </a:t>
            </a:r>
            <a:r>
              <a:rPr lang="en-GB" sz="2000" dirty="0" err="1">
                <a:latin typeface="Calibri" panose="020F0502020204030204" pitchFamily="34" charset="0"/>
                <a:cs typeface="Calibri" panose="020F0502020204030204" pitchFamily="34" charset="0"/>
              </a:rPr>
              <a:t>Mursilli</a:t>
            </a:r>
            <a:r>
              <a:rPr lang="en-GB" sz="2000" dirty="0">
                <a:latin typeface="Calibri" panose="020F0502020204030204" pitchFamily="34" charset="0"/>
                <a:cs typeface="Calibri" panose="020F0502020204030204" pitchFamily="34" charset="0"/>
              </a:rPr>
              <a:t> II had little experience and was regarded as no more than a child. None of the kings of the surrounding regions took the young monarch at all seriously when he ascended to the throne in 1321 BCE but, as they would soon find, this was a </a:t>
            </a:r>
            <a:r>
              <a:rPr lang="en-GB" sz="2000" dirty="0" smtClean="0">
                <a:latin typeface="Calibri" panose="020F0502020204030204" pitchFamily="34" charset="0"/>
                <a:cs typeface="Calibri" panose="020F0502020204030204" pitchFamily="34" charset="0"/>
              </a:rPr>
              <a:t>mistake.</a:t>
            </a:r>
          </a:p>
          <a:p>
            <a:pPr>
              <a:lnSpc>
                <a:spcPct val="150000"/>
              </a:lnSpc>
            </a:pPr>
            <a:r>
              <a:rPr lang="en-GB" sz="2000" dirty="0" err="1">
                <a:latin typeface="Calibri" panose="020F0502020204030204" pitchFamily="34" charset="0"/>
                <a:cs typeface="Calibri" panose="020F0502020204030204" pitchFamily="34" charset="0"/>
              </a:rPr>
              <a:t>Mursilli</a:t>
            </a:r>
            <a:r>
              <a:rPr lang="en-GB" sz="2000" dirty="0">
                <a:latin typeface="Calibri" panose="020F0502020204030204" pitchFamily="34" charset="0"/>
                <a:cs typeface="Calibri" panose="020F0502020204030204" pitchFamily="34" charset="0"/>
              </a:rPr>
              <a:t> II had learned more from his father than anyone thought and quickly set about conquering tribes which had long proved a problem (such as the </a:t>
            </a:r>
            <a:r>
              <a:rPr lang="en-GB" sz="2000" dirty="0" err="1">
                <a:latin typeface="Calibri" panose="020F0502020204030204" pitchFamily="34" charset="0"/>
                <a:cs typeface="Calibri" panose="020F0502020204030204" pitchFamily="34" charset="0"/>
              </a:rPr>
              <a:t>Kaska</a:t>
            </a:r>
            <a:r>
              <a:rPr lang="en-GB" sz="2000" dirty="0">
                <a:latin typeface="Calibri" panose="020F0502020204030204" pitchFamily="34" charset="0"/>
                <a:cs typeface="Calibri" panose="020F0502020204030204" pitchFamily="34" charset="0"/>
              </a:rPr>
              <a:t>). He first secured the borders of the Hittite Empire and then expanded them</a:t>
            </a:r>
            <a:r>
              <a:rPr lang="en-GB" sz="2000" dirty="0" smtClean="0">
                <a:latin typeface="Calibri" panose="020F0502020204030204" pitchFamily="34" charset="0"/>
                <a:cs typeface="Calibri" panose="020F0502020204030204" pitchFamily="34" charset="0"/>
              </a:rPr>
              <a:t>.</a:t>
            </a:r>
          </a:p>
          <a:p>
            <a:pPr>
              <a:lnSpc>
                <a:spcPct val="150000"/>
              </a:lnSpc>
            </a:pPr>
            <a:r>
              <a:rPr lang="en-GB" sz="2000" dirty="0" smtClean="0">
                <a:latin typeface="Calibri" panose="020F0502020204030204" pitchFamily="34" charset="0"/>
                <a:cs typeface="Calibri" panose="020F0502020204030204" pitchFamily="34" charset="0"/>
              </a:rPr>
              <a:t>According to the Plague Prayers, he spent at least 10years restoring the empire’s peoples and infrastructure following the devastating affects of the plague. He was particularly concerned about the supernatural origins of the plague, and after consulting oracles (priests who spoke to the gods), he apologised for his father’s murder of his own brother, and the takeover of Syria. Although no land was returned!</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34945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03867"/>
          </a:xfrm>
          <a:solidFill>
            <a:schemeClr val="bg1"/>
          </a:solidFill>
        </p:spPr>
        <p:txBody>
          <a:bodyPr>
            <a:normAutofit/>
          </a:bodyPr>
          <a:lstStyle/>
          <a:p>
            <a:pPr algn="l"/>
            <a:r>
              <a:rPr lang="en-GB" dirty="0" err="1"/>
              <a:t>Mutwatalli</a:t>
            </a:r>
            <a:r>
              <a:rPr lang="en-GB" dirty="0"/>
              <a:t> II</a:t>
            </a:r>
          </a:p>
        </p:txBody>
      </p:sp>
      <p:sp>
        <p:nvSpPr>
          <p:cNvPr id="3" name="Content Placeholder 2"/>
          <p:cNvSpPr>
            <a:spLocks noGrp="1"/>
          </p:cNvSpPr>
          <p:nvPr>
            <p:ph idx="1"/>
          </p:nvPr>
        </p:nvSpPr>
        <p:spPr>
          <a:xfrm>
            <a:off x="0" y="1303866"/>
            <a:ext cx="12192000" cy="5554133"/>
          </a:xfrm>
          <a:solidFill>
            <a:schemeClr val="bg1"/>
          </a:solidFill>
        </p:spPr>
        <p:txBody>
          <a:bodyPr>
            <a:normAutofit fontScale="85000" lnSpcReduction="10000"/>
          </a:bodyPr>
          <a:lstStyle/>
          <a:p>
            <a:pPr>
              <a:lnSpc>
                <a:spcPct val="150000"/>
              </a:lnSpc>
            </a:pP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reigned from 1295-1272BCE, and was the son of </a:t>
            </a:r>
            <a:r>
              <a:rPr lang="en-GB" dirty="0" err="1" smtClean="0">
                <a:latin typeface="Calibri" panose="020F0502020204030204" pitchFamily="34" charset="0"/>
                <a:cs typeface="Calibri" panose="020F0502020204030204" pitchFamily="34" charset="0"/>
              </a:rPr>
              <a:t>Mursili</a:t>
            </a:r>
            <a:r>
              <a:rPr lang="en-GB" dirty="0" smtClean="0">
                <a:latin typeface="Calibri" panose="020F0502020204030204" pitchFamily="34" charset="0"/>
                <a:cs typeface="Calibri" panose="020F0502020204030204" pitchFamily="34" charset="0"/>
              </a:rPr>
              <a:t> II. By this point he inherited a large and powerful empire from his father. However, the Hittites had now illegally seized Egyptian lands, and this brought them into conflict (again!) with the incredibly strong Ancient Egyptians.</a:t>
            </a:r>
          </a:p>
          <a:p>
            <a:pPr>
              <a:lnSpc>
                <a:spcPct val="150000"/>
              </a:lnSpc>
            </a:pPr>
            <a:r>
              <a:rPr lang="en-GB" dirty="0" smtClean="0">
                <a:latin typeface="Calibri" panose="020F0502020204030204" pitchFamily="34" charset="0"/>
                <a:cs typeface="Calibri" panose="020F0502020204030204" pitchFamily="34" charset="0"/>
              </a:rPr>
              <a:t>The Egyptians, under Pharaoh Rameses II (</a:t>
            </a:r>
            <a:r>
              <a:rPr lang="en-GB" sz="1800" i="1" dirty="0" smtClean="0">
                <a:latin typeface="Calibri" panose="020F0502020204030204" pitchFamily="34" charset="0"/>
                <a:cs typeface="Calibri" panose="020F0502020204030204" pitchFamily="34" charset="0"/>
              </a:rPr>
              <a:t>SUPPOSEDLY the same </a:t>
            </a:r>
            <a:r>
              <a:rPr lang="en-GB" sz="1800" i="1" dirty="0" err="1" smtClean="0">
                <a:latin typeface="Calibri" panose="020F0502020204030204" pitchFamily="34" charset="0"/>
                <a:cs typeface="Calibri" panose="020F0502020204030204" pitchFamily="34" charset="0"/>
              </a:rPr>
              <a:t>Pharoh</a:t>
            </a:r>
            <a:r>
              <a:rPr lang="en-GB" sz="1800" i="1" dirty="0" smtClean="0">
                <a:latin typeface="Calibri" panose="020F0502020204030204" pitchFamily="34" charset="0"/>
                <a:cs typeface="Calibri" panose="020F0502020204030204" pitchFamily="34" charset="0"/>
              </a:rPr>
              <a:t> who Moses saved the Jews from!</a:t>
            </a:r>
            <a:r>
              <a:rPr lang="en-GB" dirty="0" smtClean="0">
                <a:latin typeface="Calibri" panose="020F0502020204030204" pitchFamily="34" charset="0"/>
                <a:cs typeface="Calibri" panose="020F0502020204030204" pitchFamily="34" charset="0"/>
              </a:rPr>
              <a:t>), challenged </a:t>
            </a: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on this illegal seizure, and the two empires met at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in 1275BCE. </a:t>
            </a:r>
            <a:endParaRPr lang="en-GB" dirty="0">
              <a:latin typeface="Calibri" panose="020F0502020204030204" pitchFamily="34" charset="0"/>
              <a:cs typeface="Calibri" panose="020F0502020204030204" pitchFamily="34" charset="0"/>
            </a:endParaRPr>
          </a:p>
          <a:p>
            <a:pPr>
              <a:lnSpc>
                <a:spcPct val="150000"/>
              </a:lnSpc>
            </a:pPr>
            <a:r>
              <a:rPr lang="en-GB" dirty="0" smtClean="0">
                <a:latin typeface="Calibri" panose="020F0502020204030204" pitchFamily="34" charset="0"/>
                <a:cs typeface="Calibri" panose="020F0502020204030204" pitchFamily="34" charset="0"/>
              </a:rPr>
              <a:t>This was a very significant battle, as it demonstrated the ability of the Hittites to stand up to a dominating power like the Egyptians, but it was ultimately inconclusive – no side clearly won. This increased the hostility between both sides, as neither was willing to admit they had lost.</a:t>
            </a:r>
          </a:p>
          <a:p>
            <a:pPr>
              <a:lnSpc>
                <a:spcPct val="150000"/>
              </a:lnSpc>
            </a:pPr>
            <a:r>
              <a:rPr lang="en-GB" dirty="0" smtClean="0">
                <a:latin typeface="Calibri" panose="020F0502020204030204" pitchFamily="34" charset="0"/>
                <a:cs typeface="Calibri" panose="020F0502020204030204" pitchFamily="34" charset="0"/>
              </a:rPr>
              <a:t>However, </a:t>
            </a:r>
            <a:r>
              <a:rPr lang="en-GB" dirty="0" err="1" smtClean="0">
                <a:latin typeface="Calibri" panose="020F0502020204030204" pitchFamily="34" charset="0"/>
                <a:cs typeface="Calibri" panose="020F0502020204030204" pitchFamily="34" charset="0"/>
              </a:rPr>
              <a:t>Mutwatalli</a:t>
            </a:r>
            <a:r>
              <a:rPr lang="en-GB" dirty="0" smtClean="0">
                <a:latin typeface="Calibri" panose="020F0502020204030204" pitchFamily="34" charset="0"/>
                <a:cs typeface="Calibri" panose="020F0502020204030204" pitchFamily="34" charset="0"/>
              </a:rPr>
              <a:t> did not lose any land as part of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 and he maintained the borders of the Hittite empire.</a:t>
            </a:r>
          </a:p>
          <a:p>
            <a:pPr>
              <a:lnSpc>
                <a:spcPct val="150000"/>
              </a:lnSpc>
            </a:pPr>
            <a:r>
              <a:rPr lang="en-GB" dirty="0" smtClean="0">
                <a:latin typeface="Calibri" panose="020F0502020204030204" pitchFamily="34" charset="0"/>
                <a:cs typeface="Calibri" panose="020F0502020204030204" pitchFamily="34" charset="0"/>
              </a:rPr>
              <a:t>We know little else about his reign.</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51313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352</TotalTime>
  <Words>2690</Words>
  <Application>Microsoft Macintosh PowerPoint</Application>
  <PresentationFormat>Custom</PresentationFormat>
  <Paragraphs>152</Paragraphs>
  <Slides>17</Slides>
  <Notes>3</Notes>
  <HiddenSlides>9</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Organic</vt:lpstr>
      <vt:lpstr>PowerPoint Presentation</vt:lpstr>
      <vt:lpstr>PowerPoint Presentation</vt:lpstr>
      <vt:lpstr>PowerPoint Presentation</vt:lpstr>
      <vt:lpstr>PowerPoint Presentation</vt:lpstr>
      <vt:lpstr>Who were the Hittites?</vt:lpstr>
      <vt:lpstr>The Great Kings of the Hittite Empire</vt:lpstr>
      <vt:lpstr>Suppiluliuma I</vt:lpstr>
      <vt:lpstr>Mursili II</vt:lpstr>
      <vt:lpstr>Mutwatalli II</vt:lpstr>
      <vt:lpstr>Hattusili III</vt:lpstr>
      <vt:lpstr>LOWER ABILITY VERSIONS BELOW!</vt:lpstr>
      <vt:lpstr>Suppiluliuma I</vt:lpstr>
      <vt:lpstr>Mursili II</vt:lpstr>
      <vt:lpstr>Mutwatalli II</vt:lpstr>
      <vt:lpstr>Hattusili III</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Hittie Kingdom</dc:title>
  <dc:creator>Anna McOmish</dc:creator>
  <cp:lastModifiedBy>Paul Grigsby</cp:lastModifiedBy>
  <cp:revision>50</cp:revision>
  <cp:lastPrinted>2019-09-16T06:59:01Z</cp:lastPrinted>
  <dcterms:created xsi:type="dcterms:W3CDTF">2019-08-23T17:19:21Z</dcterms:created>
  <dcterms:modified xsi:type="dcterms:W3CDTF">2020-05-05T15:48:25Z</dcterms:modified>
</cp:coreProperties>
</file>