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9"/>
  </p:notesMasterIdLst>
  <p:sldIdLst>
    <p:sldId id="276" r:id="rId2"/>
    <p:sldId id="270" r:id="rId3"/>
    <p:sldId id="257" r:id="rId4"/>
    <p:sldId id="259" r:id="rId5"/>
    <p:sldId id="260" r:id="rId6"/>
    <p:sldId id="261" r:id="rId7"/>
    <p:sldId id="266" r:id="rId8"/>
    <p:sldId id="272" r:id="rId9"/>
    <p:sldId id="264" r:id="rId10"/>
    <p:sldId id="271" r:id="rId11"/>
    <p:sldId id="263" r:id="rId12"/>
    <p:sldId id="267" r:id="rId13"/>
    <p:sldId id="268" r:id="rId14"/>
    <p:sldId id="275" r:id="rId15"/>
    <p:sldId id="273" r:id="rId16"/>
    <p:sldId id="274" r:id="rId17"/>
    <p:sldId id="26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9408" autoAdjust="0"/>
  </p:normalViewPr>
  <p:slideViewPr>
    <p:cSldViewPr snapToGrid="0">
      <p:cViewPr varScale="1">
        <p:scale>
          <a:sx n="65" d="100"/>
          <a:sy n="65" d="100"/>
        </p:scale>
        <p:origin x="9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941B03-9A4E-40AA-B0ED-95F29579B239}" type="datetimeFigureOut">
              <a:rPr lang="en-GB" smtClean="0"/>
              <a:t>01/05/2020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1FC72E-5535-43CA-AB0F-18A11782931B}" type="slidenum">
              <a:rPr lang="en-GB" smtClean="0"/>
              <a:t>‹#›</a:t>
            </a:fld>
            <a:endParaRPr lang="en-GB"/>
          </a:p>
        </p:txBody>
      </p:sp>
    </p:spTree>
    <p:extLst>
      <p:ext uri="{BB962C8B-B14F-4D97-AF65-F5344CB8AC3E}">
        <p14:creationId xmlns:p14="http://schemas.microsoft.com/office/powerpoint/2010/main" val="4281515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785843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LOWER ABILITY VERSION</a:t>
            </a:r>
            <a:endParaRPr lang="en-GB" b="1" dirty="0"/>
          </a:p>
        </p:txBody>
      </p:sp>
      <p:sp>
        <p:nvSpPr>
          <p:cNvPr id="4" name="Slide Number Placeholder 3"/>
          <p:cNvSpPr>
            <a:spLocks noGrp="1"/>
          </p:cNvSpPr>
          <p:nvPr>
            <p:ph type="sldNum" sz="quarter" idx="10"/>
          </p:nvPr>
        </p:nvSpPr>
        <p:spPr/>
        <p:txBody>
          <a:bodyPr/>
          <a:lstStyle/>
          <a:p>
            <a:fld id="{F51FC72E-5535-43CA-AB0F-18A11782931B}" type="slidenum">
              <a:rPr lang="en-GB" smtClean="0"/>
              <a:t>8</a:t>
            </a:fld>
            <a:endParaRPr lang="en-GB"/>
          </a:p>
        </p:txBody>
      </p:sp>
    </p:spTree>
    <p:extLst>
      <p:ext uri="{BB962C8B-B14F-4D97-AF65-F5344CB8AC3E}">
        <p14:creationId xmlns:p14="http://schemas.microsoft.com/office/powerpoint/2010/main" val="3446833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TBH I’D DRAW OUT THE VENN DIAGRAM ON THE BOARD FOR THEM.</a:t>
            </a:r>
            <a:r>
              <a:rPr lang="en-GB" baseline="0" dirty="0" smtClean="0"/>
              <a:t> IT’S AMAZING WHAT KIDS CAN MESS UP.</a:t>
            </a:r>
          </a:p>
        </p:txBody>
      </p:sp>
      <p:sp>
        <p:nvSpPr>
          <p:cNvPr id="4" name="Slide Number Placeholder 3"/>
          <p:cNvSpPr>
            <a:spLocks noGrp="1"/>
          </p:cNvSpPr>
          <p:nvPr>
            <p:ph type="sldNum" sz="quarter" idx="10"/>
          </p:nvPr>
        </p:nvSpPr>
        <p:spPr/>
        <p:txBody>
          <a:bodyPr/>
          <a:lstStyle/>
          <a:p>
            <a:fld id="{F51FC72E-5535-43CA-AB0F-18A11782931B}" type="slidenum">
              <a:rPr lang="en-GB" smtClean="0"/>
              <a:t>9</a:t>
            </a:fld>
            <a:endParaRPr lang="en-GB"/>
          </a:p>
        </p:txBody>
      </p:sp>
    </p:spTree>
    <p:extLst>
      <p:ext uri="{BB962C8B-B14F-4D97-AF65-F5344CB8AC3E}">
        <p14:creationId xmlns:p14="http://schemas.microsoft.com/office/powerpoint/2010/main" val="42178216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LOWER ABILITY</a:t>
            </a:r>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15</a:t>
            </a:fld>
            <a:endParaRPr lang="en-GB"/>
          </a:p>
        </p:txBody>
      </p:sp>
    </p:spTree>
    <p:extLst>
      <p:ext uri="{BB962C8B-B14F-4D97-AF65-F5344CB8AC3E}">
        <p14:creationId xmlns:p14="http://schemas.microsoft.com/office/powerpoint/2010/main" val="2528318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LOWER ABILITY</a:t>
            </a:r>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16</a:t>
            </a:fld>
            <a:endParaRPr lang="en-GB"/>
          </a:p>
        </p:txBody>
      </p:sp>
    </p:spTree>
    <p:extLst>
      <p:ext uri="{BB962C8B-B14F-4D97-AF65-F5344CB8AC3E}">
        <p14:creationId xmlns:p14="http://schemas.microsoft.com/office/powerpoint/2010/main" val="37885800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a:xfrm>
            <a:off x="2692397" y="5037663"/>
            <a:ext cx="5214635" cy="279400"/>
          </a:xfrm>
        </p:spPr>
        <p:txBody>
          <a:bodyPr/>
          <a:lstStyle/>
          <a:p>
            <a:endParaRPr lang="en-GB"/>
          </a:p>
        </p:txBody>
      </p:sp>
      <p:sp>
        <p:nvSpPr>
          <p:cNvPr id="6" name="Slide Number Placeholder 5"/>
          <p:cNvSpPr>
            <a:spLocks noGrp="1"/>
          </p:cNvSpPr>
          <p:nvPr>
            <p:ph type="sldNum" sz="quarter" idx="12"/>
          </p:nvPr>
        </p:nvSpPr>
        <p:spPr>
          <a:xfrm>
            <a:off x="8956900" y="5037663"/>
            <a:ext cx="551167" cy="279400"/>
          </a:xfrm>
        </p:spPr>
        <p:txBody>
          <a:bodyPr/>
          <a:lstStyle/>
          <a:p>
            <a:fld id="{12D5D673-437F-489B-BF04-E421D7711DB6}" type="slidenum">
              <a:rPr lang="en-GB" smtClean="0"/>
              <a:t>‹#›</a:t>
            </a:fld>
            <a:endParaRPr lang="en-GB"/>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65257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99459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7746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6843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243714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27333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2189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43584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37443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4278567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6808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833043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641C9D3-128D-41FF-AB6A-EC81EE8674BF}" type="datetimeFigureOut">
              <a:rPr lang="en-GB" smtClean="0"/>
              <a:t>01/05/2020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2D5D673-437F-489B-BF04-E421D7711DB6}" type="slidenum">
              <a:rPr lang="en-GB" smtClean="0"/>
              <a:t>‹#›</a:t>
            </a:fld>
            <a:endParaRPr lang="en-GB"/>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05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641C9D3-128D-41FF-AB6A-EC81EE8674BF}" type="datetimeFigureOut">
              <a:rPr lang="en-GB" smtClean="0"/>
              <a:t>01/05/2020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81837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41C9D3-128D-41FF-AB6A-EC81EE8674BF}" type="datetimeFigureOut">
              <a:rPr lang="en-GB" smtClean="0"/>
              <a:t>01/05/2020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3439788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7769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545769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641C9D3-128D-41FF-AB6A-EC81EE8674BF}" type="datetimeFigureOut">
              <a:rPr lang="en-GB" smtClean="0"/>
              <a:t>01/05/2020</a:t>
            </a:fld>
            <a:endParaRPr lang="en-GB"/>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2D5D673-437F-489B-BF04-E421D7711DB6}" type="slidenum">
              <a:rPr lang="en-GB" smtClean="0"/>
              <a:t>‹#›</a:t>
            </a:fld>
            <a:endParaRPr lang="en-GB"/>
          </a:p>
        </p:txBody>
      </p:sp>
    </p:spTree>
    <p:extLst>
      <p:ext uri="{BB962C8B-B14F-4D97-AF65-F5344CB8AC3E}">
        <p14:creationId xmlns:p14="http://schemas.microsoft.com/office/powerpoint/2010/main" val="185370428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0421" y="161050"/>
            <a:ext cx="11887200" cy="100208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028" name="Picture 4" descr="Image result for bell wo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3137" y="232689"/>
            <a:ext cx="930442" cy="93044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60421" y="5771492"/>
            <a:ext cx="11887200" cy="108650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b="1" u="sng" dirty="0"/>
              <a:t>Challenge:</a:t>
            </a:r>
          </a:p>
          <a:p>
            <a:pPr algn="ctr"/>
            <a:r>
              <a:rPr lang="en-GB" sz="2400" b="1" dirty="0" smtClean="0"/>
              <a:t>How accurate (</a:t>
            </a:r>
            <a:r>
              <a:rPr lang="en-GB" sz="2400" b="1" i="1" dirty="0" smtClean="0"/>
              <a:t>factually correct</a:t>
            </a:r>
            <a:r>
              <a:rPr lang="en-GB" sz="2400" b="1" dirty="0" smtClean="0"/>
              <a:t>) do you believe the Egyptian sources on the Sea People are? Explain your answer</a:t>
            </a:r>
            <a:endParaRPr lang="en-GB" sz="2400" b="1" dirty="0"/>
          </a:p>
        </p:txBody>
      </p:sp>
      <p:sp>
        <p:nvSpPr>
          <p:cNvPr id="2" name="TextBox 1"/>
          <p:cNvSpPr txBox="1"/>
          <p:nvPr/>
        </p:nvSpPr>
        <p:spPr>
          <a:xfrm>
            <a:off x="1636295" y="343967"/>
            <a:ext cx="10411326" cy="707886"/>
          </a:xfrm>
          <a:prstGeom prst="rect">
            <a:avLst/>
          </a:prstGeom>
          <a:noFill/>
        </p:spPr>
        <p:txBody>
          <a:bodyPr wrap="square" rtlCol="0">
            <a:spAutoFit/>
          </a:bodyPr>
          <a:lstStyle/>
          <a:p>
            <a:r>
              <a:rPr lang="en-GB" sz="4000" dirty="0" smtClean="0"/>
              <a:t>Answer the following questions in your book…</a:t>
            </a:r>
            <a:endParaRPr lang="en-GB" sz="4000" dirty="0"/>
          </a:p>
        </p:txBody>
      </p:sp>
      <p:sp>
        <p:nvSpPr>
          <p:cNvPr id="6" name="TextBox 5"/>
          <p:cNvSpPr txBox="1"/>
          <p:nvPr/>
        </p:nvSpPr>
        <p:spPr>
          <a:xfrm>
            <a:off x="160421" y="1389819"/>
            <a:ext cx="11887200" cy="4154984"/>
          </a:xfrm>
          <a:prstGeom prst="rect">
            <a:avLst/>
          </a:prstGeom>
          <a:solidFill>
            <a:schemeClr val="bg1"/>
          </a:solidFill>
        </p:spPr>
        <p:txBody>
          <a:bodyPr wrap="square" rtlCol="0">
            <a:spAutoFit/>
          </a:bodyPr>
          <a:lstStyle/>
          <a:p>
            <a:pPr marL="342900" indent="-342900">
              <a:buAutoNum type="arabicParenR"/>
            </a:pPr>
            <a:r>
              <a:rPr lang="en-GB" sz="2400" dirty="0" smtClean="0"/>
              <a:t>The Battle of </a:t>
            </a:r>
            <a:r>
              <a:rPr lang="en-GB" sz="2400" dirty="0" err="1" smtClean="0"/>
              <a:t>Qadesh</a:t>
            </a:r>
            <a:r>
              <a:rPr lang="en-GB" sz="2400" dirty="0" smtClean="0"/>
              <a:t> took place in which modern day country?</a:t>
            </a:r>
          </a:p>
          <a:p>
            <a:pPr marL="342900" indent="-342900">
              <a:buAutoNum type="arabicParenR"/>
            </a:pPr>
            <a:endParaRPr lang="en-GB" sz="2400" dirty="0"/>
          </a:p>
          <a:p>
            <a:pPr marL="342900" indent="-342900">
              <a:buAutoNum type="arabicParenR"/>
            </a:pPr>
            <a:r>
              <a:rPr lang="en-GB" sz="2400" dirty="0" smtClean="0"/>
              <a:t>In what year did the Battle of </a:t>
            </a:r>
            <a:r>
              <a:rPr lang="en-GB" sz="2400" dirty="0" err="1" smtClean="0"/>
              <a:t>Qadesh</a:t>
            </a:r>
            <a:r>
              <a:rPr lang="en-GB" sz="2400" dirty="0" smtClean="0"/>
              <a:t> take place?</a:t>
            </a:r>
          </a:p>
          <a:p>
            <a:pPr marL="342900" indent="-342900">
              <a:buAutoNum type="arabicParenR"/>
            </a:pPr>
            <a:endParaRPr lang="en-GB" sz="2400" dirty="0"/>
          </a:p>
          <a:p>
            <a:pPr marL="342900" indent="-342900">
              <a:buAutoNum type="arabicParenR"/>
            </a:pPr>
            <a:r>
              <a:rPr lang="en-GB" sz="2400" dirty="0" smtClean="0"/>
              <a:t>Give two examples of things that got worse during the Bronze Age Collapse</a:t>
            </a:r>
          </a:p>
          <a:p>
            <a:pPr marL="342900" indent="-342900">
              <a:buAutoNum type="arabicParenR"/>
            </a:pPr>
            <a:endParaRPr lang="en-GB" sz="2400" dirty="0"/>
          </a:p>
          <a:p>
            <a:pPr marL="342900" indent="-342900">
              <a:buAutoNum type="arabicParenR"/>
            </a:pPr>
            <a:r>
              <a:rPr lang="en-GB" sz="2400" dirty="0" smtClean="0"/>
              <a:t>Who did contemporaries blame for the Bronze Age Collapse?</a:t>
            </a:r>
          </a:p>
          <a:p>
            <a:pPr marL="342900" indent="-342900">
              <a:buAutoNum type="arabicParenR"/>
            </a:pPr>
            <a:endParaRPr lang="en-GB" sz="2400" dirty="0"/>
          </a:p>
          <a:p>
            <a:pPr marL="342900" indent="-342900">
              <a:buAutoNum type="arabicParenR"/>
            </a:pPr>
            <a:r>
              <a:rPr lang="en-GB" sz="2400" dirty="0" smtClean="0"/>
              <a:t>Name one factor that lead to the Bronze Age Collapse</a:t>
            </a:r>
          </a:p>
          <a:p>
            <a:pPr marL="342900" indent="-342900">
              <a:buAutoNum type="arabicParenR"/>
            </a:pPr>
            <a:endParaRPr lang="en-GB" sz="2400" dirty="0"/>
          </a:p>
          <a:p>
            <a:pPr marL="342900" indent="-342900">
              <a:buAutoNum type="arabicParenR"/>
            </a:pPr>
            <a:r>
              <a:rPr lang="en-GB" sz="2400" dirty="0" smtClean="0"/>
              <a:t>Name the </a:t>
            </a:r>
            <a:r>
              <a:rPr lang="en-GB" sz="2400" dirty="0" err="1" smtClean="0"/>
              <a:t>Hittie</a:t>
            </a:r>
            <a:r>
              <a:rPr lang="en-GB" sz="2400" dirty="0" smtClean="0"/>
              <a:t> King whose son was assassinated by Egyptians </a:t>
            </a:r>
            <a:endParaRPr lang="en-GB" sz="2400" dirty="0"/>
          </a:p>
        </p:txBody>
      </p:sp>
    </p:spTree>
    <p:extLst>
      <p:ext uri="{BB962C8B-B14F-4D97-AF65-F5344CB8AC3E}">
        <p14:creationId xmlns:p14="http://schemas.microsoft.com/office/powerpoint/2010/main" val="4274940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4" name="Rectangle 3"/>
          <p:cNvSpPr>
            <a:spLocks noChangeArrowheads="1"/>
          </p:cNvSpPr>
          <p:nvPr/>
        </p:nvSpPr>
        <p:spPr bwMode="auto">
          <a:xfrm>
            <a:off x="6317932" y="427037"/>
            <a:ext cx="3169920" cy="4997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chemeClr val="dk1">
                    <a:lumMod val="0"/>
                    <a:lumOff val="0"/>
                  </a:schemeClr>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spcAft>
                <a:spcPts val="0"/>
              </a:spcAft>
            </a:pPr>
            <a:r>
              <a:rPr lang="en-GB" sz="1400" dirty="0">
                <a:latin typeface="Calibri" panose="020F0502020204030204" pitchFamily="34" charset="0"/>
                <a:cs typeface="Calibri" panose="020F0502020204030204" pitchFamily="34" charset="0"/>
              </a:rPr>
              <a:t>Ashurnasirpal was a megalomaniac</a:t>
            </a:r>
            <a:endParaRPr lang="en-GB" sz="1000" kern="1400" dirty="0">
              <a:solidFill>
                <a:srgbClr val="000000"/>
              </a:solidFill>
              <a:effectLst/>
              <a:latin typeface="Times New Roman" panose="02020603050405020304" pitchFamily="18" charset="0"/>
              <a:ea typeface="Times New Roman" panose="02020603050405020304" pitchFamily="18" charset="0"/>
            </a:endParaRPr>
          </a:p>
        </p:txBody>
      </p:sp>
      <p:sp>
        <p:nvSpPr>
          <p:cNvPr id="6" name="Oval 5"/>
          <p:cNvSpPr>
            <a:spLocks noChangeArrowheads="1"/>
          </p:cNvSpPr>
          <p:nvPr/>
        </p:nvSpPr>
        <p:spPr bwMode="auto">
          <a:xfrm>
            <a:off x="240030" y="138112"/>
            <a:ext cx="7166610" cy="6445568"/>
          </a:xfrm>
          <a:prstGeom prst="ellipse">
            <a:avLst/>
          </a:prstGeom>
          <a:noFill/>
          <a:ln w="9525" algn="in">
            <a:solidFill>
              <a:schemeClr val="dk1">
                <a:lumMod val="0"/>
                <a:lumOff val="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36576" tIns="36576" rIns="36576" bIns="36576" anchor="t" anchorCtr="0" upright="1">
            <a:noAutofit/>
          </a:bodyPr>
          <a:lstStyle/>
          <a:p>
            <a:endParaRPr lang="en-GB"/>
          </a:p>
        </p:txBody>
      </p:sp>
      <p:sp>
        <p:nvSpPr>
          <p:cNvPr id="8" name="Oval 7"/>
          <p:cNvSpPr>
            <a:spLocks noChangeArrowheads="1"/>
          </p:cNvSpPr>
          <p:nvPr/>
        </p:nvSpPr>
        <p:spPr bwMode="auto">
          <a:xfrm>
            <a:off x="4405313" y="199072"/>
            <a:ext cx="7222808" cy="6384608"/>
          </a:xfrm>
          <a:prstGeom prst="ellipse">
            <a:avLst/>
          </a:prstGeom>
          <a:noFill/>
          <a:ln w="9525" algn="in">
            <a:solidFill>
              <a:schemeClr val="dk1">
                <a:lumMod val="0"/>
                <a:lumOff val="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36576" tIns="36576" rIns="36576" bIns="36576" anchor="t" anchorCtr="0" upright="1">
            <a:noAutofit/>
          </a:bodyPr>
          <a:lstStyle/>
          <a:p>
            <a:endParaRPr lang="en-GB"/>
          </a:p>
        </p:txBody>
      </p:sp>
      <p:sp>
        <p:nvSpPr>
          <p:cNvPr id="9" name="Rectangle 8"/>
          <p:cNvSpPr>
            <a:spLocks noChangeArrowheads="1"/>
          </p:cNvSpPr>
          <p:nvPr/>
        </p:nvSpPr>
        <p:spPr bwMode="auto">
          <a:xfrm>
            <a:off x="5493067" y="1154747"/>
            <a:ext cx="824865" cy="4997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chemeClr val="dk1">
                    <a:lumMod val="0"/>
                    <a:lumOff val="0"/>
                  </a:schemeClr>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spcAft>
                <a:spcPts val="0"/>
              </a:spcAft>
            </a:pPr>
            <a:r>
              <a:rPr lang="en-GB" sz="1400" kern="1400" dirty="0" smtClean="0">
                <a:solidFill>
                  <a:srgbClr val="000000"/>
                </a:solidFill>
                <a:effectLst/>
                <a:latin typeface="Comic Sans MS" panose="030F0702030302020204" pitchFamily="66" charset="0"/>
                <a:ea typeface="Times New Roman" panose="02020603050405020304" pitchFamily="18" charset="0"/>
                <a:cs typeface="Tahoma" panose="020B0604030504040204" pitchFamily="34" charset="0"/>
              </a:rPr>
              <a:t>Both</a:t>
            </a:r>
            <a:endParaRPr lang="en-GB" sz="1000" kern="1400" dirty="0">
              <a:solidFill>
                <a:srgbClr val="000000"/>
              </a:solidFill>
              <a:effectLst/>
              <a:latin typeface="Times New Roman" panose="02020603050405020304" pitchFamily="18" charset="0"/>
              <a:ea typeface="Times New Roman" panose="02020603050405020304" pitchFamily="18" charset="0"/>
            </a:endParaRPr>
          </a:p>
        </p:txBody>
      </p:sp>
      <p:sp>
        <p:nvSpPr>
          <p:cNvPr id="10" name="Rectangle 9"/>
          <p:cNvSpPr>
            <a:spLocks noChangeArrowheads="1"/>
          </p:cNvSpPr>
          <p:nvPr/>
        </p:nvSpPr>
        <p:spPr bwMode="auto">
          <a:xfrm>
            <a:off x="2777489" y="344169"/>
            <a:ext cx="2045017" cy="4997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chemeClr val="dk1">
                    <a:lumMod val="0"/>
                    <a:lumOff val="0"/>
                  </a:schemeClr>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spcAft>
                <a:spcPts val="0"/>
              </a:spcAft>
            </a:pPr>
            <a:r>
              <a:rPr lang="en-GB" sz="1400" dirty="0">
                <a:latin typeface="Calibri" panose="020F0502020204030204" pitchFamily="34" charset="0"/>
                <a:cs typeface="Calibri" panose="020F0502020204030204" pitchFamily="34" charset="0"/>
              </a:rPr>
              <a:t>Ashurnasirpal was a pragmatic (</a:t>
            </a:r>
            <a:r>
              <a:rPr lang="en-GB" sz="1400" i="1" dirty="0">
                <a:latin typeface="Calibri" panose="020F0502020204030204" pitchFamily="34" charset="0"/>
                <a:cs typeface="Calibri" panose="020F0502020204030204" pitchFamily="34" charset="0"/>
              </a:rPr>
              <a:t>practical</a:t>
            </a:r>
            <a:r>
              <a:rPr lang="en-GB" sz="1400" dirty="0">
                <a:latin typeface="Calibri" panose="020F0502020204030204" pitchFamily="34" charset="0"/>
                <a:cs typeface="Calibri" panose="020F0502020204030204" pitchFamily="34" charset="0"/>
              </a:rPr>
              <a:t>) King</a:t>
            </a:r>
            <a:endParaRPr lang="en-GB" sz="1000" kern="14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72161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extBox 7"/>
          <p:cNvSpPr txBox="1"/>
          <p:nvPr/>
        </p:nvSpPr>
        <p:spPr>
          <a:xfrm>
            <a:off x="0" y="0"/>
            <a:ext cx="5834743" cy="671722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000" b="1" dirty="0" smtClean="0">
                <a:latin typeface="Calibri" panose="020F0502020204030204" pitchFamily="34" charset="0"/>
                <a:cs typeface="Calibri" panose="020F0502020204030204" pitchFamily="34" charset="0"/>
              </a:rPr>
              <a:t>Source A – </a:t>
            </a:r>
            <a:r>
              <a:rPr lang="en-GB" sz="2000" dirty="0" smtClean="0">
                <a:latin typeface="Calibri" panose="020F0502020204030204" pitchFamily="34" charset="0"/>
                <a:cs typeface="Calibri" panose="020F0502020204030204" pitchFamily="34" charset="0"/>
              </a:rPr>
              <a:t>A palace inscription telling what </a:t>
            </a:r>
            <a:r>
              <a:rPr lang="en-GB" sz="2000" dirty="0" err="1" smtClean="0">
                <a:latin typeface="Calibri" panose="020F0502020204030204" pitchFamily="34" charset="0"/>
                <a:cs typeface="Calibri" panose="020F0502020204030204" pitchFamily="34" charset="0"/>
              </a:rPr>
              <a:t>Ashurnsirpal</a:t>
            </a:r>
            <a:r>
              <a:rPr lang="en-GB" sz="2000" dirty="0" smtClean="0">
                <a:latin typeface="Calibri" panose="020F0502020204030204" pitchFamily="34" charset="0"/>
                <a:cs typeface="Calibri" panose="020F0502020204030204" pitchFamily="34" charset="0"/>
              </a:rPr>
              <a:t> did to rebels in the city of </a:t>
            </a:r>
            <a:r>
              <a:rPr lang="en-GB" sz="2000" dirty="0" err="1" smtClean="0">
                <a:latin typeface="Calibri" panose="020F0502020204030204" pitchFamily="34" charset="0"/>
                <a:cs typeface="Calibri" panose="020F0502020204030204" pitchFamily="34" charset="0"/>
              </a:rPr>
              <a:t>Tela</a:t>
            </a:r>
            <a:r>
              <a:rPr lang="en-GB" sz="2000" dirty="0" smtClean="0">
                <a:latin typeface="Calibri" panose="020F0502020204030204" pitchFamily="34" charset="0"/>
                <a:cs typeface="Calibri" panose="020F0502020204030204" pitchFamily="34" charset="0"/>
              </a:rPr>
              <a:t>. </a:t>
            </a:r>
            <a:r>
              <a:rPr lang="en-GB" sz="2000" dirty="0">
                <a:latin typeface="Calibri" panose="020F0502020204030204" pitchFamily="34" charset="0"/>
                <a:cs typeface="Calibri" panose="020F0502020204030204" pitchFamily="34" charset="0"/>
              </a:rPr>
              <a:t>883 </a:t>
            </a:r>
            <a:r>
              <a:rPr lang="en-GB" sz="2000" dirty="0" smtClean="0">
                <a:latin typeface="Calibri" panose="020F0502020204030204" pitchFamily="34" charset="0"/>
                <a:cs typeface="Calibri" panose="020F0502020204030204" pitchFamily="34" charset="0"/>
              </a:rPr>
              <a:t>BCE.</a:t>
            </a:r>
          </a:p>
          <a:p>
            <a:endParaRPr lang="en-GB" sz="2000" dirty="0" smtClean="0">
              <a:latin typeface="Calibri" panose="020F0502020204030204" pitchFamily="34" charset="0"/>
              <a:cs typeface="Calibri" panose="020F0502020204030204" pitchFamily="34" charset="0"/>
            </a:endParaRPr>
          </a:p>
          <a:p>
            <a:pPr>
              <a:lnSpc>
                <a:spcPct val="150000"/>
              </a:lnSpc>
            </a:pPr>
            <a:r>
              <a:rPr lang="en-GB" sz="1900" i="1" dirty="0" smtClean="0">
                <a:latin typeface="Calibri" panose="020F0502020204030204" pitchFamily="34" charset="0"/>
                <a:cs typeface="Calibri" panose="020F0502020204030204" pitchFamily="34" charset="0"/>
              </a:rPr>
              <a:t>“I </a:t>
            </a:r>
            <a:r>
              <a:rPr lang="en-GB" sz="1900" i="1" dirty="0">
                <a:latin typeface="Calibri" panose="020F0502020204030204" pitchFamily="34" charset="0"/>
                <a:cs typeface="Calibri" panose="020F0502020204030204" pitchFamily="34" charset="0"/>
              </a:rPr>
              <a:t>built a pillar over against the city gate and I flayed all the chiefs who had revolted and I covered the pillar with their skins. Some I impaled upon the pillar on stakes and others I bound to stakes round the pillar. I cut the limbs off the officers who had rebelled. </a:t>
            </a:r>
            <a:endParaRPr lang="en-GB" sz="1900" i="1" dirty="0" smtClean="0">
              <a:latin typeface="Calibri" panose="020F0502020204030204" pitchFamily="34" charset="0"/>
              <a:cs typeface="Calibri" panose="020F0502020204030204" pitchFamily="34" charset="0"/>
            </a:endParaRPr>
          </a:p>
          <a:p>
            <a:pPr>
              <a:lnSpc>
                <a:spcPct val="150000"/>
              </a:lnSpc>
            </a:pPr>
            <a:r>
              <a:rPr lang="en-GB" sz="1900" i="1" dirty="0" smtClean="0">
                <a:latin typeface="Calibri" panose="020F0502020204030204" pitchFamily="34" charset="0"/>
                <a:cs typeface="Calibri" panose="020F0502020204030204" pitchFamily="34" charset="0"/>
              </a:rPr>
              <a:t>Many </a:t>
            </a:r>
            <a:r>
              <a:rPr lang="en-GB" sz="1900" i="1" dirty="0">
                <a:latin typeface="Calibri" panose="020F0502020204030204" pitchFamily="34" charset="0"/>
                <a:cs typeface="Calibri" panose="020F0502020204030204" pitchFamily="34" charset="0"/>
              </a:rPr>
              <a:t>captives I burned with fire and many I took as living captives. From some I cut off their noses, their ears, and their fingers, of many I put out their eyes. I made one pillar of the living and another of heads and I bound their heads to tree trunks round about the city. </a:t>
            </a:r>
            <a:endParaRPr lang="en-GB" sz="1900" i="1" dirty="0" smtClean="0">
              <a:latin typeface="Calibri" panose="020F0502020204030204" pitchFamily="34" charset="0"/>
              <a:cs typeface="Calibri" panose="020F0502020204030204" pitchFamily="34" charset="0"/>
            </a:endParaRPr>
          </a:p>
          <a:p>
            <a:pPr>
              <a:lnSpc>
                <a:spcPct val="150000"/>
              </a:lnSpc>
            </a:pPr>
            <a:r>
              <a:rPr lang="en-GB" sz="1900" i="1" dirty="0" smtClean="0">
                <a:latin typeface="Calibri" panose="020F0502020204030204" pitchFamily="34" charset="0"/>
                <a:cs typeface="Calibri" panose="020F0502020204030204" pitchFamily="34" charset="0"/>
              </a:rPr>
              <a:t>Their </a:t>
            </a:r>
            <a:r>
              <a:rPr lang="en-GB" sz="1900" i="1" dirty="0">
                <a:latin typeface="Calibri" panose="020F0502020204030204" pitchFamily="34" charset="0"/>
                <a:cs typeface="Calibri" panose="020F0502020204030204" pitchFamily="34" charset="0"/>
              </a:rPr>
              <a:t>young men and maidens I consumed with fire. The rest of their warriors I consumed with thirst in the desert of the </a:t>
            </a:r>
            <a:r>
              <a:rPr lang="en-GB" sz="1900" i="1" dirty="0" smtClean="0">
                <a:latin typeface="Calibri" panose="020F0502020204030204" pitchFamily="34" charset="0"/>
                <a:cs typeface="Calibri" panose="020F0502020204030204" pitchFamily="34" charset="0"/>
              </a:rPr>
              <a:t>Euphrates”.</a:t>
            </a:r>
            <a:endParaRPr lang="en-GB" sz="1900" i="1" dirty="0">
              <a:latin typeface="Calibri" panose="020F0502020204030204" pitchFamily="34" charset="0"/>
              <a:cs typeface="Calibri" panose="020F0502020204030204" pitchFamily="34" charset="0"/>
            </a:endParaRPr>
          </a:p>
        </p:txBody>
      </p:sp>
      <p:sp>
        <p:nvSpPr>
          <p:cNvPr id="10" name="TextBox 9"/>
          <p:cNvSpPr txBox="1"/>
          <p:nvPr/>
        </p:nvSpPr>
        <p:spPr>
          <a:xfrm>
            <a:off x="6066971" y="0"/>
            <a:ext cx="6125029" cy="683264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000" b="1" dirty="0" smtClean="0">
                <a:latin typeface="Calibri" panose="020F0502020204030204" pitchFamily="34" charset="0"/>
                <a:cs typeface="Calibri" panose="020F0502020204030204" pitchFamily="34" charset="0"/>
              </a:rPr>
              <a:t>Interpretation B – </a:t>
            </a:r>
            <a:r>
              <a:rPr lang="en-GB" sz="2000" dirty="0" smtClean="0">
                <a:latin typeface="Calibri" panose="020F0502020204030204" pitchFamily="34" charset="0"/>
                <a:cs typeface="Calibri" panose="020F0502020204030204" pitchFamily="34" charset="0"/>
              </a:rPr>
              <a:t>Historian </a:t>
            </a:r>
            <a:r>
              <a:rPr lang="en-GB" sz="2000" dirty="0">
                <a:latin typeface="Calibri" panose="020F0502020204030204" pitchFamily="34" charset="0"/>
                <a:cs typeface="Calibri" panose="020F0502020204030204" pitchFamily="34" charset="0"/>
              </a:rPr>
              <a:t>Stephen </a:t>
            </a:r>
            <a:r>
              <a:rPr lang="en-GB" sz="2000" dirty="0" err="1" smtClean="0">
                <a:latin typeface="Calibri" panose="020F0502020204030204" pitchFamily="34" charset="0"/>
                <a:cs typeface="Calibri" panose="020F0502020204030204" pitchFamily="34" charset="0"/>
              </a:rPr>
              <a:t>Bertman</a:t>
            </a:r>
            <a:r>
              <a:rPr lang="en-GB" sz="2000" dirty="0" smtClean="0">
                <a:latin typeface="Calibri" panose="020F0502020204030204" pitchFamily="34" charset="0"/>
                <a:cs typeface="Calibri" panose="020F0502020204030204" pitchFamily="34" charset="0"/>
              </a:rPr>
              <a:t> commenting on the reign of Ashurnasirpal II. </a:t>
            </a:r>
          </a:p>
          <a:p>
            <a:endParaRPr lang="en-GB" sz="2000" i="1" dirty="0">
              <a:latin typeface="Calibri" panose="020F0502020204030204" pitchFamily="34" charset="0"/>
              <a:cs typeface="Calibri" panose="020F0502020204030204" pitchFamily="34" charset="0"/>
            </a:endParaRPr>
          </a:p>
          <a:p>
            <a:pPr>
              <a:lnSpc>
                <a:spcPct val="150000"/>
              </a:lnSpc>
            </a:pPr>
            <a:r>
              <a:rPr lang="en-GB" i="1" dirty="0" smtClean="0">
                <a:latin typeface="Calibri" panose="020F0502020204030204" pitchFamily="34" charset="0"/>
                <a:cs typeface="Calibri" panose="020F0502020204030204" pitchFamily="34" charset="0"/>
              </a:rPr>
              <a:t>“</a:t>
            </a:r>
            <a:r>
              <a:rPr lang="en-GB" i="1" dirty="0">
                <a:latin typeface="Calibri" panose="020F0502020204030204" pitchFamily="34" charset="0"/>
                <a:cs typeface="Calibri" panose="020F0502020204030204" pitchFamily="34" charset="0"/>
              </a:rPr>
              <a:t>Ashurnasirpal II set a standard for the future warrior-kings of Assyria. In the words of Georges Roux, he `possessed </a:t>
            </a:r>
            <a:r>
              <a:rPr lang="en-GB" i="1" dirty="0" smtClean="0">
                <a:latin typeface="Calibri" panose="020F0502020204030204" pitchFamily="34" charset="0"/>
                <a:cs typeface="Calibri" panose="020F0502020204030204" pitchFamily="34" charset="0"/>
              </a:rPr>
              <a:t>all </a:t>
            </a:r>
            <a:r>
              <a:rPr lang="en-GB" i="1" dirty="0">
                <a:latin typeface="Calibri" panose="020F0502020204030204" pitchFamily="34" charset="0"/>
                <a:cs typeface="Calibri" panose="020F0502020204030204" pitchFamily="34" charset="0"/>
              </a:rPr>
              <a:t>the </a:t>
            </a:r>
            <a:r>
              <a:rPr lang="en-GB" i="1" dirty="0" smtClean="0">
                <a:latin typeface="Calibri" panose="020F0502020204030204" pitchFamily="34" charset="0"/>
                <a:cs typeface="Calibri" panose="020F0502020204030204" pitchFamily="34" charset="0"/>
              </a:rPr>
              <a:t>qualities of empire-builders</a:t>
            </a:r>
            <a:r>
              <a:rPr lang="en-GB" i="1" dirty="0">
                <a:latin typeface="Calibri" panose="020F0502020204030204" pitchFamily="34" charset="0"/>
                <a:cs typeface="Calibri" panose="020F0502020204030204" pitchFamily="34" charset="0"/>
              </a:rPr>
              <a:t>: ambition, energy, courage, vanity, cruelty, magnificence</a:t>
            </a:r>
            <a:r>
              <a:rPr lang="en-GB" i="1" dirty="0" smtClean="0">
                <a:latin typeface="Calibri" panose="020F0502020204030204" pitchFamily="34" charset="0"/>
                <a:cs typeface="Calibri" panose="020F0502020204030204" pitchFamily="34" charset="0"/>
              </a:rPr>
              <a:t>’ (Roux 1992). </a:t>
            </a:r>
            <a:r>
              <a:rPr lang="en-GB" i="1" dirty="0">
                <a:latin typeface="Calibri" panose="020F0502020204030204" pitchFamily="34" charset="0"/>
                <a:cs typeface="Calibri" panose="020F0502020204030204" pitchFamily="34" charset="0"/>
              </a:rPr>
              <a:t>His </a:t>
            </a:r>
            <a:r>
              <a:rPr lang="en-GB" i="1" dirty="0" smtClean="0">
                <a:latin typeface="Calibri" panose="020F0502020204030204" pitchFamily="34" charset="0"/>
                <a:cs typeface="Calibri" panose="020F0502020204030204" pitchFamily="34" charset="0"/>
              </a:rPr>
              <a:t>records were </a:t>
            </a:r>
            <a:r>
              <a:rPr lang="en-GB" i="1" dirty="0">
                <a:latin typeface="Calibri" panose="020F0502020204030204" pitchFamily="34" charset="0"/>
                <a:cs typeface="Calibri" panose="020F0502020204030204" pitchFamily="34" charset="0"/>
              </a:rPr>
              <a:t>the most </a:t>
            </a:r>
            <a:r>
              <a:rPr lang="en-GB" i="1" dirty="0" smtClean="0">
                <a:latin typeface="Calibri" panose="020F0502020204030204" pitchFamily="34" charset="0"/>
                <a:cs typeface="Calibri" panose="020F0502020204030204" pitchFamily="34" charset="0"/>
              </a:rPr>
              <a:t>detailed of </a:t>
            </a:r>
            <a:r>
              <a:rPr lang="en-GB" i="1" dirty="0">
                <a:latin typeface="Calibri" panose="020F0502020204030204" pitchFamily="34" charset="0"/>
                <a:cs typeface="Calibri" panose="020F0502020204030204" pitchFamily="34" charset="0"/>
              </a:rPr>
              <a:t>any Assyrian </a:t>
            </a:r>
            <a:r>
              <a:rPr lang="en-GB" i="1" dirty="0" smtClean="0">
                <a:latin typeface="Calibri" panose="020F0502020204030204" pitchFamily="34" charset="0"/>
                <a:cs typeface="Calibri" panose="020F0502020204030204" pitchFamily="34" charset="0"/>
              </a:rPr>
              <a:t>ruler, </a:t>
            </a:r>
            <a:r>
              <a:rPr lang="en-GB" i="1" dirty="0">
                <a:latin typeface="Calibri" panose="020F0502020204030204" pitchFamily="34" charset="0"/>
                <a:cs typeface="Calibri" panose="020F0502020204030204" pitchFamily="34" charset="0"/>
              </a:rPr>
              <a:t>detailing the multiple military campaigns he led to secure or enlarge his </a:t>
            </a:r>
            <a:r>
              <a:rPr lang="en-GB" i="1" dirty="0" smtClean="0">
                <a:latin typeface="Calibri" panose="020F0502020204030204" pitchFamily="34" charset="0"/>
                <a:cs typeface="Calibri" panose="020F0502020204030204" pitchFamily="34" charset="0"/>
              </a:rPr>
              <a:t>nation. </a:t>
            </a:r>
          </a:p>
          <a:p>
            <a:pPr>
              <a:lnSpc>
                <a:spcPct val="150000"/>
              </a:lnSpc>
            </a:pPr>
            <a:endParaRPr lang="en-GB" i="1" dirty="0" smtClean="0">
              <a:latin typeface="Calibri" panose="020F0502020204030204" pitchFamily="34" charset="0"/>
              <a:cs typeface="Calibri" panose="020F0502020204030204" pitchFamily="34" charset="0"/>
            </a:endParaRPr>
          </a:p>
          <a:p>
            <a:pPr>
              <a:lnSpc>
                <a:spcPct val="150000"/>
              </a:lnSpc>
            </a:pPr>
            <a:r>
              <a:rPr lang="en-GB" i="1" dirty="0" smtClean="0">
                <a:latin typeface="Calibri" panose="020F0502020204030204" pitchFamily="34" charset="0"/>
                <a:cs typeface="Calibri" panose="020F0502020204030204" pitchFamily="34" charset="0"/>
              </a:rPr>
              <a:t>From </a:t>
            </a:r>
            <a:r>
              <a:rPr lang="en-GB" i="1" dirty="0">
                <a:latin typeface="Calibri" panose="020F0502020204030204" pitchFamily="34" charset="0"/>
                <a:cs typeface="Calibri" panose="020F0502020204030204" pitchFamily="34" charset="0"/>
              </a:rPr>
              <a:t>one raid alone he filled his kingdom’s coffers </a:t>
            </a:r>
            <a:r>
              <a:rPr lang="en-GB" i="1" dirty="0" smtClean="0">
                <a:latin typeface="Calibri" panose="020F0502020204030204" pitchFamily="34" charset="0"/>
                <a:cs typeface="Calibri" panose="020F0502020204030204" pitchFamily="34" charset="0"/>
              </a:rPr>
              <a:t>with </a:t>
            </a:r>
            <a:r>
              <a:rPr lang="en-GB" i="1" dirty="0">
                <a:latin typeface="Calibri" panose="020F0502020204030204" pitchFamily="34" charset="0"/>
                <a:cs typeface="Calibri" panose="020F0502020204030204" pitchFamily="34" charset="0"/>
              </a:rPr>
              <a:t>660 pounds of </a:t>
            </a:r>
            <a:r>
              <a:rPr lang="en-GB" i="1" dirty="0" smtClean="0">
                <a:latin typeface="Calibri" panose="020F0502020204030204" pitchFamily="34" charset="0"/>
                <a:cs typeface="Calibri" panose="020F0502020204030204" pitchFamily="34" charset="0"/>
              </a:rPr>
              <a:t>gold and the same again of </a:t>
            </a:r>
            <a:r>
              <a:rPr lang="en-GB" i="1" dirty="0">
                <a:latin typeface="Calibri" panose="020F0502020204030204" pitchFamily="34" charset="0"/>
                <a:cs typeface="Calibri" panose="020F0502020204030204" pitchFamily="34" charset="0"/>
              </a:rPr>
              <a:t>silver, and added 460 horses to his stables. The sadistic cruelty he inflicted upon rebel leaders was legendary, skinning them alive and displaying their skin, and cutting off the noses and the ears of their followers or mounting their severed heads on pillars to serve as a warning to </a:t>
            </a:r>
            <a:r>
              <a:rPr lang="en-GB" i="1" dirty="0" smtClean="0">
                <a:latin typeface="Calibri" panose="020F0502020204030204" pitchFamily="34" charset="0"/>
                <a:cs typeface="Calibri" panose="020F0502020204030204" pitchFamily="34" charset="0"/>
              </a:rPr>
              <a:t>others.”</a:t>
            </a:r>
            <a:endParaRPr lang="en-GB" sz="40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039597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4" name="Picture 3"/>
          <p:cNvPicPr>
            <a:picLocks noChangeAspect="1"/>
          </p:cNvPicPr>
          <p:nvPr/>
        </p:nvPicPr>
        <p:blipFill>
          <a:blip r:embed="rId2"/>
          <a:stretch>
            <a:fillRect/>
          </a:stretch>
        </p:blipFill>
        <p:spPr>
          <a:xfrm>
            <a:off x="0" y="-1"/>
            <a:ext cx="5950857" cy="5152571"/>
          </a:xfrm>
          <a:prstGeom prst="rect">
            <a:avLst/>
          </a:prstGeom>
        </p:spPr>
      </p:pic>
      <p:sp>
        <p:nvSpPr>
          <p:cNvPr id="5" name="TextBox 4"/>
          <p:cNvSpPr txBox="1"/>
          <p:nvPr/>
        </p:nvSpPr>
        <p:spPr>
          <a:xfrm>
            <a:off x="145144" y="5275703"/>
            <a:ext cx="5805713" cy="1200329"/>
          </a:xfrm>
          <a:prstGeom prst="rect">
            <a:avLst/>
          </a:prstGeom>
          <a:solidFill>
            <a:schemeClr val="bg1"/>
          </a:solidFill>
        </p:spPr>
        <p:txBody>
          <a:bodyPr wrap="square" rtlCol="0">
            <a:spAutoFit/>
          </a:bodyPr>
          <a:lstStyle/>
          <a:p>
            <a:r>
              <a:rPr lang="en-GB" dirty="0" smtClean="0">
                <a:latin typeface="Calibri" panose="020F0502020204030204" pitchFamily="34" charset="0"/>
                <a:cs typeface="Calibri" panose="020F0502020204030204" pitchFamily="34" charset="0"/>
              </a:rPr>
              <a:t>Above, </a:t>
            </a:r>
            <a:r>
              <a:rPr lang="en-GB" b="1" dirty="0" smtClean="0">
                <a:latin typeface="Calibri" panose="020F0502020204030204" pitchFamily="34" charset="0"/>
                <a:cs typeface="Calibri" panose="020F0502020204030204" pitchFamily="34" charset="0"/>
              </a:rPr>
              <a:t>Source C - </a:t>
            </a:r>
            <a:r>
              <a:rPr lang="en-GB" dirty="0" smtClean="0">
                <a:latin typeface="Calibri" panose="020F0502020204030204" pitchFamily="34" charset="0"/>
                <a:cs typeface="Calibri" panose="020F0502020204030204" pitchFamily="34" charset="0"/>
              </a:rPr>
              <a:t> </a:t>
            </a:r>
          </a:p>
          <a:p>
            <a:r>
              <a:rPr lang="en-GB" dirty="0" smtClean="0">
                <a:latin typeface="Calibri" panose="020F0502020204030204" pitchFamily="34" charset="0"/>
                <a:cs typeface="Calibri" panose="020F0502020204030204" pitchFamily="34" charset="0"/>
              </a:rPr>
              <a:t>A carving from a the palace at </a:t>
            </a:r>
            <a:r>
              <a:rPr lang="en-GB" dirty="0" err="1" smtClean="0">
                <a:latin typeface="Calibri" panose="020F0502020204030204" pitchFamily="34" charset="0"/>
                <a:cs typeface="Calibri" panose="020F0502020204030204" pitchFamily="34" charset="0"/>
              </a:rPr>
              <a:t>Kalah</a:t>
            </a:r>
            <a:r>
              <a:rPr lang="en-GB" dirty="0" smtClean="0">
                <a:latin typeface="Calibri" panose="020F0502020204030204" pitchFamily="34" charset="0"/>
                <a:cs typeface="Calibri" panose="020F0502020204030204" pitchFamily="34" charset="0"/>
              </a:rPr>
              <a:t>, showing Ashurnasirpal II hunting and killing a ferocious lion. </a:t>
            </a:r>
          </a:p>
          <a:p>
            <a:r>
              <a:rPr lang="en-GB" dirty="0" smtClean="0">
                <a:latin typeface="Calibri" panose="020F0502020204030204" pitchFamily="34" charset="0"/>
                <a:cs typeface="Calibri" panose="020F0502020204030204" pitchFamily="34" charset="0"/>
              </a:rPr>
              <a:t>Hunting was something kings liked to do in their spare time.</a:t>
            </a:r>
            <a:endParaRPr lang="en-GB" dirty="0">
              <a:latin typeface="Calibri" panose="020F0502020204030204" pitchFamily="34" charset="0"/>
              <a:cs typeface="Calibri" panose="020F0502020204030204" pitchFamily="34" charset="0"/>
            </a:endParaRPr>
          </a:p>
        </p:txBody>
      </p:sp>
      <p:pic>
        <p:nvPicPr>
          <p:cNvPr id="6" name="Picture 5"/>
          <p:cNvPicPr>
            <a:picLocks noChangeAspect="1"/>
          </p:cNvPicPr>
          <p:nvPr/>
        </p:nvPicPr>
        <p:blipFill>
          <a:blip r:embed="rId3"/>
          <a:stretch>
            <a:fillRect/>
          </a:stretch>
        </p:blipFill>
        <p:spPr>
          <a:xfrm>
            <a:off x="6057193" y="1886857"/>
            <a:ext cx="6134807" cy="5028051"/>
          </a:xfrm>
          <a:prstGeom prst="rect">
            <a:avLst/>
          </a:prstGeom>
        </p:spPr>
      </p:pic>
      <p:sp>
        <p:nvSpPr>
          <p:cNvPr id="7" name="TextBox 6"/>
          <p:cNvSpPr txBox="1"/>
          <p:nvPr/>
        </p:nvSpPr>
        <p:spPr>
          <a:xfrm>
            <a:off x="6057194" y="29028"/>
            <a:ext cx="6134806" cy="1754326"/>
          </a:xfrm>
          <a:prstGeom prst="rect">
            <a:avLst/>
          </a:prstGeom>
          <a:solidFill>
            <a:schemeClr val="bg1"/>
          </a:solidFill>
        </p:spPr>
        <p:txBody>
          <a:bodyPr wrap="square" rtlCol="0">
            <a:spAutoFit/>
          </a:bodyPr>
          <a:lstStyle/>
          <a:p>
            <a:r>
              <a:rPr lang="en-GB" dirty="0" smtClean="0">
                <a:latin typeface="Calibri" panose="020F0502020204030204" pitchFamily="34" charset="0"/>
                <a:cs typeface="Calibri" panose="020F0502020204030204" pitchFamily="34" charset="0"/>
              </a:rPr>
              <a:t>Below, </a:t>
            </a:r>
            <a:r>
              <a:rPr lang="en-GB" b="1" dirty="0" smtClean="0">
                <a:latin typeface="Calibri" panose="020F0502020204030204" pitchFamily="34" charset="0"/>
                <a:cs typeface="Calibri" panose="020F0502020204030204" pitchFamily="34" charset="0"/>
              </a:rPr>
              <a:t>Interpretation D</a:t>
            </a:r>
            <a:r>
              <a:rPr lang="en-GB" dirty="0" smtClean="0">
                <a:latin typeface="Calibri" panose="020F0502020204030204" pitchFamily="34" charset="0"/>
                <a:cs typeface="Calibri" panose="020F0502020204030204" pitchFamily="34" charset="0"/>
              </a:rPr>
              <a:t>. </a:t>
            </a:r>
          </a:p>
          <a:p>
            <a:r>
              <a:rPr lang="en-GB" dirty="0" smtClean="0">
                <a:latin typeface="Calibri" panose="020F0502020204030204" pitchFamily="34" charset="0"/>
                <a:cs typeface="Calibri" panose="020F0502020204030204" pitchFamily="34" charset="0"/>
              </a:rPr>
              <a:t>A artists’ interpretation (version) of what the city of </a:t>
            </a:r>
            <a:r>
              <a:rPr lang="en-GB" dirty="0" err="1" smtClean="0">
                <a:latin typeface="Calibri" panose="020F0502020204030204" pitchFamily="34" charset="0"/>
                <a:cs typeface="Calibri" panose="020F0502020204030204" pitchFamily="34" charset="0"/>
              </a:rPr>
              <a:t>Kalah</a:t>
            </a:r>
            <a:r>
              <a:rPr lang="en-GB" dirty="0" smtClean="0">
                <a:latin typeface="Calibri" panose="020F0502020204030204" pitchFamily="34" charset="0"/>
                <a:cs typeface="Calibri" panose="020F0502020204030204" pitchFamily="34" charset="0"/>
              </a:rPr>
              <a:t> looked like. </a:t>
            </a:r>
            <a:r>
              <a:rPr lang="en-GB" dirty="0" err="1" smtClean="0">
                <a:latin typeface="Calibri" panose="020F0502020204030204" pitchFamily="34" charset="0"/>
                <a:cs typeface="Calibri" panose="020F0502020204030204" pitchFamily="34" charset="0"/>
              </a:rPr>
              <a:t>Aashurnasirpal</a:t>
            </a:r>
            <a:r>
              <a:rPr lang="en-GB" dirty="0" smtClean="0">
                <a:latin typeface="Calibri" panose="020F0502020204030204" pitchFamily="34" charset="0"/>
                <a:cs typeface="Calibri" panose="020F0502020204030204" pitchFamily="34" charset="0"/>
              </a:rPr>
              <a:t> built </a:t>
            </a:r>
            <a:r>
              <a:rPr lang="en-GB" dirty="0" err="1" smtClean="0">
                <a:latin typeface="Calibri" panose="020F0502020204030204" pitchFamily="34" charset="0"/>
                <a:cs typeface="Calibri" panose="020F0502020204030204" pitchFamily="34" charset="0"/>
              </a:rPr>
              <a:t>Kalah</a:t>
            </a:r>
            <a:r>
              <a:rPr lang="en-GB" dirty="0" smtClean="0">
                <a:latin typeface="Calibri" panose="020F0502020204030204" pitchFamily="34" charset="0"/>
                <a:cs typeface="Calibri" panose="020F0502020204030204" pitchFamily="34" charset="0"/>
              </a:rPr>
              <a:t> as new centre of the empire. </a:t>
            </a:r>
          </a:p>
          <a:p>
            <a:endParaRPr lang="en-GB" dirty="0">
              <a:latin typeface="Calibri" panose="020F0502020204030204" pitchFamily="34" charset="0"/>
              <a:cs typeface="Calibri" panose="020F0502020204030204" pitchFamily="34" charset="0"/>
            </a:endParaRPr>
          </a:p>
          <a:p>
            <a:r>
              <a:rPr lang="en-GB" dirty="0" smtClean="0">
                <a:latin typeface="Calibri" panose="020F0502020204030204" pitchFamily="34" charset="0"/>
                <a:cs typeface="Calibri" panose="020F0502020204030204" pitchFamily="34" charset="0"/>
              </a:rPr>
              <a:t>It was 900acres across and had a fortified wall protecting it.</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383246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extBox 7"/>
          <p:cNvSpPr txBox="1"/>
          <p:nvPr/>
        </p:nvSpPr>
        <p:spPr>
          <a:xfrm>
            <a:off x="0" y="0"/>
            <a:ext cx="7605486" cy="310854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b="1" dirty="0" smtClean="0">
                <a:latin typeface="Calibri" panose="020F0502020204030204" pitchFamily="34" charset="0"/>
                <a:cs typeface="Calibri" panose="020F0502020204030204" pitchFamily="34" charset="0"/>
              </a:rPr>
              <a:t>Source E – </a:t>
            </a:r>
            <a:r>
              <a:rPr lang="en-GB" sz="1600" dirty="0" smtClean="0">
                <a:latin typeface="Calibri" panose="020F0502020204030204" pitchFamily="34" charset="0"/>
                <a:cs typeface="Calibri" panose="020F0502020204030204" pitchFamily="34" charset="0"/>
              </a:rPr>
              <a:t>A palace inscription telling us what </a:t>
            </a:r>
            <a:r>
              <a:rPr lang="en-GB" sz="1600" dirty="0" err="1" smtClean="0">
                <a:latin typeface="Calibri" panose="020F0502020204030204" pitchFamily="34" charset="0"/>
                <a:cs typeface="Calibri" panose="020F0502020204030204" pitchFamily="34" charset="0"/>
              </a:rPr>
              <a:t>Ashurnsirpal</a:t>
            </a:r>
            <a:r>
              <a:rPr lang="en-GB" sz="1600" dirty="0" smtClean="0">
                <a:latin typeface="Calibri" panose="020F0502020204030204" pitchFamily="34" charset="0"/>
                <a:cs typeface="Calibri" panose="020F0502020204030204" pitchFamily="34" charset="0"/>
              </a:rPr>
              <a:t> did to build the great city of </a:t>
            </a:r>
            <a:r>
              <a:rPr lang="en-GB" sz="1600" dirty="0" err="1" smtClean="0">
                <a:latin typeface="Calibri" panose="020F0502020204030204" pitchFamily="34" charset="0"/>
                <a:cs typeface="Calibri" panose="020F0502020204030204" pitchFamily="34" charset="0"/>
              </a:rPr>
              <a:t>Kalah</a:t>
            </a:r>
            <a:r>
              <a:rPr lang="en-GB" sz="1600" dirty="0" smtClean="0">
                <a:latin typeface="Calibri" panose="020F0502020204030204" pitchFamily="34" charset="0"/>
                <a:cs typeface="Calibri" panose="020F0502020204030204" pitchFamily="34" charset="0"/>
              </a:rPr>
              <a:t>. He mentions the orchards, the water system and the fortified walls.</a:t>
            </a:r>
          </a:p>
          <a:p>
            <a:endParaRPr lang="en-GB" dirty="0" smtClean="0">
              <a:latin typeface="Calibri" panose="020F0502020204030204" pitchFamily="34" charset="0"/>
              <a:cs typeface="Calibri" panose="020F0502020204030204" pitchFamily="34" charset="0"/>
            </a:endParaRPr>
          </a:p>
          <a:p>
            <a:pPr>
              <a:lnSpc>
                <a:spcPct val="150000"/>
              </a:lnSpc>
            </a:pPr>
            <a:r>
              <a:rPr lang="en-GB" sz="1600" i="1" dirty="0">
                <a:latin typeface="Calibri" panose="020F0502020204030204" pitchFamily="34" charset="0"/>
                <a:cs typeface="Calibri" panose="020F0502020204030204" pitchFamily="34" charset="0"/>
              </a:rPr>
              <a:t>“The former city of </a:t>
            </a:r>
            <a:r>
              <a:rPr lang="en-GB" sz="1600" i="1" dirty="0" err="1" smtClean="0">
                <a:latin typeface="Calibri" panose="020F0502020204030204" pitchFamily="34" charset="0"/>
                <a:cs typeface="Calibri" panose="020F0502020204030204" pitchFamily="34" charset="0"/>
              </a:rPr>
              <a:t>Kalah</a:t>
            </a:r>
            <a:r>
              <a:rPr lang="en-GB" sz="1600" i="1" dirty="0" smtClean="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which </a:t>
            </a:r>
            <a:r>
              <a:rPr lang="en-GB" sz="1600" i="1" dirty="0" err="1">
                <a:latin typeface="Calibri" panose="020F0502020204030204" pitchFamily="34" charset="0"/>
                <a:cs typeface="Calibri" panose="020F0502020204030204" pitchFamily="34" charset="0"/>
              </a:rPr>
              <a:t>Shalmaneser</a:t>
            </a:r>
            <a:r>
              <a:rPr lang="en-GB" sz="1600" i="1" dirty="0">
                <a:latin typeface="Calibri" panose="020F0502020204030204" pitchFamily="34" charset="0"/>
                <a:cs typeface="Calibri" panose="020F0502020204030204" pitchFamily="34" charset="0"/>
              </a:rPr>
              <a:t>, king of Assyria, a prince who preceded me, had built, that city had fallen into decay and lay in ruins, it </a:t>
            </a:r>
            <a:r>
              <a:rPr lang="en-GB" sz="1600" i="1" dirty="0" smtClean="0">
                <a:latin typeface="Calibri" panose="020F0502020204030204" pitchFamily="34" charset="0"/>
                <a:cs typeface="Calibri" panose="020F0502020204030204" pitchFamily="34" charset="0"/>
              </a:rPr>
              <a:t>had turned </a:t>
            </a:r>
            <a:r>
              <a:rPr lang="en-GB" sz="1600" i="1" dirty="0">
                <a:latin typeface="Calibri" panose="020F0502020204030204" pitchFamily="34" charset="0"/>
                <a:cs typeface="Calibri" panose="020F0502020204030204" pitchFamily="34" charset="0"/>
              </a:rPr>
              <a:t>into a mound and ruin heap. That city I built anew. </a:t>
            </a:r>
            <a:endParaRPr lang="en-GB" sz="1600" i="1" dirty="0" smtClean="0">
              <a:latin typeface="Calibri" panose="020F0502020204030204" pitchFamily="34" charset="0"/>
              <a:cs typeface="Calibri" panose="020F0502020204030204" pitchFamily="34" charset="0"/>
            </a:endParaRPr>
          </a:p>
          <a:p>
            <a:pPr>
              <a:lnSpc>
                <a:spcPct val="150000"/>
              </a:lnSpc>
            </a:pPr>
            <a:r>
              <a:rPr lang="en-GB" sz="1600" i="1" dirty="0" smtClean="0">
                <a:latin typeface="Calibri" panose="020F0502020204030204" pitchFamily="34" charset="0"/>
                <a:cs typeface="Calibri" panose="020F0502020204030204" pitchFamily="34" charset="0"/>
              </a:rPr>
              <a:t>I </a:t>
            </a:r>
            <a:r>
              <a:rPr lang="en-GB" sz="1600" i="1" dirty="0">
                <a:latin typeface="Calibri" panose="020F0502020204030204" pitchFamily="34" charset="0"/>
                <a:cs typeface="Calibri" panose="020F0502020204030204" pitchFamily="34" charset="0"/>
              </a:rPr>
              <a:t>laid out orchards round about it, fruit and wine I offered unto Assur, my lord, I dug down to the water level. </a:t>
            </a:r>
            <a:endParaRPr lang="en-GB" sz="1600" i="1" dirty="0" smtClean="0">
              <a:latin typeface="Calibri" panose="020F0502020204030204" pitchFamily="34" charset="0"/>
              <a:cs typeface="Calibri" panose="020F0502020204030204" pitchFamily="34" charset="0"/>
            </a:endParaRPr>
          </a:p>
          <a:p>
            <a:pPr>
              <a:lnSpc>
                <a:spcPct val="150000"/>
              </a:lnSpc>
            </a:pPr>
            <a:r>
              <a:rPr lang="en-GB" sz="1600" i="1" dirty="0" smtClean="0">
                <a:latin typeface="Calibri" panose="020F0502020204030204" pitchFamily="34" charset="0"/>
                <a:cs typeface="Calibri" panose="020F0502020204030204" pitchFamily="34" charset="0"/>
              </a:rPr>
              <a:t>I </a:t>
            </a:r>
            <a:r>
              <a:rPr lang="en-GB" sz="1600" i="1" dirty="0">
                <a:latin typeface="Calibri" panose="020F0502020204030204" pitchFamily="34" charset="0"/>
                <a:cs typeface="Calibri" panose="020F0502020204030204" pitchFamily="34" charset="0"/>
              </a:rPr>
              <a:t>built the wall thereof; from its foundation unto its top I built and completed it.”</a:t>
            </a:r>
          </a:p>
        </p:txBody>
      </p:sp>
      <p:sp>
        <p:nvSpPr>
          <p:cNvPr id="10" name="TextBox 9"/>
          <p:cNvSpPr txBox="1"/>
          <p:nvPr/>
        </p:nvSpPr>
        <p:spPr>
          <a:xfrm>
            <a:off x="7794171" y="0"/>
            <a:ext cx="4397829" cy="664797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b="1" dirty="0" smtClean="0">
                <a:latin typeface="Calibri" panose="020F0502020204030204" pitchFamily="34" charset="0"/>
                <a:cs typeface="Calibri" panose="020F0502020204030204" pitchFamily="34" charset="0"/>
              </a:rPr>
              <a:t>Interpretation F – </a:t>
            </a:r>
            <a:r>
              <a:rPr lang="en-GB" dirty="0" smtClean="0">
                <a:latin typeface="Calibri" panose="020F0502020204030204" pitchFamily="34" charset="0"/>
                <a:cs typeface="Calibri" panose="020F0502020204030204" pitchFamily="34" charset="0"/>
              </a:rPr>
              <a:t>Historian Karen Radner discussing the magnificence of the royal palace at </a:t>
            </a:r>
            <a:r>
              <a:rPr lang="en-GB" dirty="0" err="1" smtClean="0">
                <a:latin typeface="Calibri" panose="020F0502020204030204" pitchFamily="34" charset="0"/>
                <a:cs typeface="Calibri" panose="020F0502020204030204" pitchFamily="34" charset="0"/>
              </a:rPr>
              <a:t>Kalah</a:t>
            </a:r>
            <a:r>
              <a:rPr lang="en-GB" dirty="0" smtClean="0">
                <a:latin typeface="Calibri" panose="020F0502020204030204" pitchFamily="34" charset="0"/>
                <a:cs typeface="Calibri" panose="020F0502020204030204" pitchFamily="34" charset="0"/>
              </a:rPr>
              <a:t>. - </a:t>
            </a:r>
            <a:r>
              <a:rPr lang="en-GB" sz="1400" i="1" dirty="0">
                <a:latin typeface="Calibri" panose="020F0502020204030204" pitchFamily="34" charset="0"/>
                <a:cs typeface="Calibri" panose="020F0502020204030204" pitchFamily="34" charset="0"/>
              </a:rPr>
              <a:t>When it was completed, Ashurnasirpal II re-located an entirely new population (16,000 people) within the city’s walls and took up residence in his new palace</a:t>
            </a:r>
            <a:r>
              <a:rPr lang="en-GB" sz="1400" i="1" dirty="0" smtClean="0">
                <a:latin typeface="Calibri" panose="020F0502020204030204" pitchFamily="34" charset="0"/>
                <a:cs typeface="Calibri" panose="020F0502020204030204" pitchFamily="34" charset="0"/>
              </a:rPr>
              <a:t>. </a:t>
            </a:r>
          </a:p>
          <a:p>
            <a:endParaRPr lang="en-GB" i="1" dirty="0">
              <a:latin typeface="Calibri" panose="020F0502020204030204" pitchFamily="34" charset="0"/>
              <a:cs typeface="Calibri" panose="020F0502020204030204" pitchFamily="34" charset="0"/>
            </a:endParaRPr>
          </a:p>
          <a:p>
            <a:pPr>
              <a:lnSpc>
                <a:spcPct val="150000"/>
              </a:lnSpc>
            </a:pPr>
            <a:r>
              <a:rPr lang="en-GB" sz="1600" i="1" dirty="0" smtClean="0">
                <a:latin typeface="Calibri" panose="020F0502020204030204" pitchFamily="34" charset="0"/>
                <a:cs typeface="Calibri" panose="020F0502020204030204" pitchFamily="34" charset="0"/>
              </a:rPr>
              <a:t>“</a:t>
            </a:r>
            <a:r>
              <a:rPr lang="en-GB" sz="1600" i="1" dirty="0" err="1" smtClean="0">
                <a:latin typeface="Calibri" panose="020F0502020204030204" pitchFamily="34" charset="0"/>
                <a:cs typeface="Calibri" panose="020F0502020204030204" pitchFamily="34" charset="0"/>
              </a:rPr>
              <a:t>Kalah's</a:t>
            </a:r>
            <a:r>
              <a:rPr lang="en-GB" sz="1600" i="1" dirty="0" smtClean="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most impressive building at the time of Ashurnasirpal was certainly his new royal palace. At 200 metres long (656 feet) and 130 metres wide (426 feet), it dominated its </a:t>
            </a:r>
            <a:r>
              <a:rPr lang="en-GB" sz="1600" i="1" dirty="0" smtClean="0">
                <a:latin typeface="Calibri" panose="020F0502020204030204" pitchFamily="34" charset="0"/>
                <a:cs typeface="Calibri" panose="020F0502020204030204" pitchFamily="34" charset="0"/>
              </a:rPr>
              <a:t>surroundings.</a:t>
            </a:r>
          </a:p>
          <a:p>
            <a:pPr>
              <a:lnSpc>
                <a:spcPct val="150000"/>
              </a:lnSpc>
            </a:pPr>
            <a:r>
              <a:rPr lang="en-GB" sz="1600" i="1" dirty="0" smtClean="0">
                <a:latin typeface="Calibri" panose="020F0502020204030204" pitchFamily="34" charset="0"/>
                <a:cs typeface="Calibri" panose="020F0502020204030204" pitchFamily="34" charset="0"/>
              </a:rPr>
              <a:t>It </a:t>
            </a:r>
            <a:r>
              <a:rPr lang="en-GB" sz="1600" i="1" dirty="0">
                <a:latin typeface="Calibri" panose="020F0502020204030204" pitchFamily="34" charset="0"/>
                <a:cs typeface="Calibri" panose="020F0502020204030204" pitchFamily="34" charset="0"/>
              </a:rPr>
              <a:t>was organised around three courtyards, </a:t>
            </a:r>
            <a:r>
              <a:rPr lang="en-GB" sz="1600" i="1" dirty="0" smtClean="0">
                <a:latin typeface="Calibri" panose="020F0502020204030204" pitchFamily="34" charset="0"/>
                <a:cs typeface="Calibri" panose="020F0502020204030204" pitchFamily="34" charset="0"/>
              </a:rPr>
              <a:t>including the </a:t>
            </a:r>
            <a:r>
              <a:rPr lang="en-GB" sz="1600" i="1" dirty="0">
                <a:latin typeface="Calibri" panose="020F0502020204030204" pitchFamily="34" charset="0"/>
                <a:cs typeface="Calibri" panose="020F0502020204030204" pitchFamily="34" charset="0"/>
              </a:rPr>
              <a:t>state apartments, the administrative wing and the private quarters which also housed the royal women. </a:t>
            </a:r>
          </a:p>
          <a:p>
            <a:pPr>
              <a:lnSpc>
                <a:spcPct val="150000"/>
              </a:lnSpc>
            </a:pPr>
            <a:r>
              <a:rPr lang="en-GB" sz="1600" i="1" dirty="0" smtClean="0">
                <a:latin typeface="Calibri" panose="020F0502020204030204" pitchFamily="34" charset="0"/>
                <a:cs typeface="Calibri" panose="020F0502020204030204" pitchFamily="34" charset="0"/>
              </a:rPr>
              <a:t>Here</a:t>
            </a:r>
            <a:r>
              <a:rPr lang="en-GB" sz="1600" i="1" dirty="0">
                <a:latin typeface="Calibri" panose="020F0502020204030204" pitchFamily="34" charset="0"/>
                <a:cs typeface="Calibri" panose="020F0502020204030204" pitchFamily="34" charset="0"/>
              </a:rPr>
              <a:t>, several underground tombs were uncovered in 1989, including the last resting place of </a:t>
            </a:r>
            <a:r>
              <a:rPr lang="en-GB" sz="1600" i="1" dirty="0" err="1">
                <a:latin typeface="Calibri" panose="020F0502020204030204" pitchFamily="34" charset="0"/>
                <a:cs typeface="Calibri" panose="020F0502020204030204" pitchFamily="34" charset="0"/>
              </a:rPr>
              <a:t>Ashurnasirpal's</a:t>
            </a:r>
            <a:r>
              <a:rPr lang="en-GB" sz="1600" i="1" dirty="0">
                <a:latin typeface="Calibri" panose="020F0502020204030204" pitchFamily="34" charset="0"/>
                <a:cs typeface="Calibri" panose="020F0502020204030204" pitchFamily="34" charset="0"/>
              </a:rPr>
              <a:t> queen </a:t>
            </a:r>
            <a:r>
              <a:rPr lang="en-GB" sz="1600" i="1" dirty="0" err="1" smtClean="0">
                <a:latin typeface="Calibri" panose="020F0502020204030204" pitchFamily="34" charset="0"/>
                <a:cs typeface="Calibri" panose="020F0502020204030204" pitchFamily="34" charset="0"/>
              </a:rPr>
              <a:t>Mullissu-mukannišat-Ninua</a:t>
            </a:r>
            <a:r>
              <a:rPr lang="en-GB" sz="1600" i="1" dirty="0" smtClean="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Her rich burial goods </a:t>
            </a:r>
            <a:r>
              <a:rPr lang="en-GB" sz="1600" i="1" dirty="0" smtClean="0">
                <a:latin typeface="Calibri" panose="020F0502020204030204" pitchFamily="34" charset="0"/>
                <a:cs typeface="Calibri" panose="020F0502020204030204" pitchFamily="34" charset="0"/>
              </a:rPr>
              <a:t>show us the luxury </a:t>
            </a:r>
            <a:r>
              <a:rPr lang="en-GB" sz="1600" i="1" dirty="0">
                <a:latin typeface="Calibri" panose="020F0502020204030204" pitchFamily="34" charset="0"/>
                <a:cs typeface="Calibri" panose="020F0502020204030204" pitchFamily="34" charset="0"/>
              </a:rPr>
              <a:t>in which the king and his entourage </a:t>
            </a:r>
            <a:r>
              <a:rPr lang="en-GB" sz="1600" i="1" dirty="0" smtClean="0">
                <a:latin typeface="Calibri" panose="020F0502020204030204" pitchFamily="34" charset="0"/>
                <a:cs typeface="Calibri" panose="020F0502020204030204" pitchFamily="34" charset="0"/>
              </a:rPr>
              <a:t>lived.”</a:t>
            </a:r>
            <a:endParaRPr lang="en-GB" sz="3600" i="1" dirty="0">
              <a:latin typeface="Calibri" panose="020F0502020204030204" pitchFamily="34" charset="0"/>
              <a:cs typeface="Calibri" panose="020F0502020204030204" pitchFamily="34" charset="0"/>
            </a:endParaRPr>
          </a:p>
        </p:txBody>
      </p:sp>
      <p:sp>
        <p:nvSpPr>
          <p:cNvPr id="4" name="TextBox 3"/>
          <p:cNvSpPr txBox="1"/>
          <p:nvPr/>
        </p:nvSpPr>
        <p:spPr>
          <a:xfrm>
            <a:off x="0" y="3257014"/>
            <a:ext cx="7605486" cy="36009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b="1" dirty="0" smtClean="0">
                <a:latin typeface="Calibri" panose="020F0502020204030204" pitchFamily="34" charset="0"/>
                <a:cs typeface="Calibri" panose="020F0502020204030204" pitchFamily="34" charset="0"/>
              </a:rPr>
              <a:t>Interpretation G – </a:t>
            </a:r>
            <a:r>
              <a:rPr lang="en-GB" dirty="0" smtClean="0">
                <a:latin typeface="Calibri" panose="020F0502020204030204" pitchFamily="34" charset="0"/>
                <a:cs typeface="Calibri" panose="020F0502020204030204" pitchFamily="34" charset="0"/>
              </a:rPr>
              <a:t>entry from AncientEncyclopedia.com, discussing the ‘Feast of Thousands’ that Ashurnasirpal had when his building work was completed.</a:t>
            </a:r>
            <a:endParaRPr lang="en-GB" sz="1600" dirty="0" smtClean="0">
              <a:latin typeface="Calibri" panose="020F0502020204030204" pitchFamily="34" charset="0"/>
              <a:cs typeface="Calibri" panose="020F0502020204030204" pitchFamily="34" charset="0"/>
            </a:endParaRPr>
          </a:p>
          <a:p>
            <a:endParaRPr lang="en-GB" dirty="0" smtClean="0">
              <a:latin typeface="Calibri" panose="020F0502020204030204" pitchFamily="34" charset="0"/>
              <a:cs typeface="Calibri" panose="020F0502020204030204" pitchFamily="34" charset="0"/>
            </a:endParaRPr>
          </a:p>
          <a:p>
            <a:pPr>
              <a:lnSpc>
                <a:spcPct val="150000"/>
              </a:lnSpc>
            </a:pPr>
            <a:r>
              <a:rPr lang="en-GB" sz="1450" i="1" dirty="0" smtClean="0">
                <a:latin typeface="Calibri" panose="020F0502020204030204" pitchFamily="34" charset="0"/>
                <a:cs typeface="Calibri" panose="020F0502020204030204" pitchFamily="34" charset="0"/>
              </a:rPr>
              <a:t>“In </a:t>
            </a:r>
            <a:r>
              <a:rPr lang="en-GB" sz="1450" i="1" dirty="0">
                <a:latin typeface="Calibri" panose="020F0502020204030204" pitchFamily="34" charset="0"/>
                <a:cs typeface="Calibri" panose="020F0502020204030204" pitchFamily="34" charset="0"/>
              </a:rPr>
              <a:t>879 BCE, when the palace was completed and fully decorated with the reliefs </a:t>
            </a:r>
            <a:r>
              <a:rPr lang="en-GB" sz="1450" i="1" dirty="0" smtClean="0">
                <a:latin typeface="Calibri" panose="020F0502020204030204" pitchFamily="34" charset="0"/>
                <a:cs typeface="Calibri" panose="020F0502020204030204" pitchFamily="34" charset="0"/>
              </a:rPr>
              <a:t>(carvings) lining </a:t>
            </a:r>
            <a:r>
              <a:rPr lang="en-GB" sz="1450" i="1" dirty="0">
                <a:latin typeface="Calibri" panose="020F0502020204030204" pitchFamily="34" charset="0"/>
                <a:cs typeface="Calibri" panose="020F0502020204030204" pitchFamily="34" charset="0"/>
              </a:rPr>
              <a:t>the walls of its corridors, Ashurnasirpal II invited the surrounding population and dignitaries from other lands to celebrate. The festival lasted ten days, and his Banquet Stele records that 69,574 people attended. The menu from this celebration included, but was not limited to, 1,000 oxen, 1,000 domestic cattle and sheep, 14,000 imported and fattened sheep, 1,000 lambs, 500 game birds, 500 gazelles, 10,000 fish, 10,000 eggs, 10,000 loaves of bread, 10,000 measures of beer, and 10,000 containers of </a:t>
            </a:r>
            <a:r>
              <a:rPr lang="en-GB" sz="1450" i="1" dirty="0" smtClean="0">
                <a:latin typeface="Calibri" panose="020F0502020204030204" pitchFamily="34" charset="0"/>
                <a:cs typeface="Calibri" panose="020F0502020204030204" pitchFamily="34" charset="0"/>
              </a:rPr>
              <a:t>wine. When </a:t>
            </a:r>
            <a:r>
              <a:rPr lang="en-GB" sz="1450" i="1" dirty="0">
                <a:latin typeface="Calibri" panose="020F0502020204030204" pitchFamily="34" charset="0"/>
                <a:cs typeface="Calibri" panose="020F0502020204030204" pitchFamily="34" charset="0"/>
              </a:rPr>
              <a:t>the celebration was done, he sent his guests home “in peace and joy” after allowing the dignitaries to view the reliefs in his new </a:t>
            </a:r>
            <a:r>
              <a:rPr lang="en-GB" sz="1450" i="1" dirty="0" smtClean="0">
                <a:latin typeface="Calibri" panose="020F0502020204030204" pitchFamily="34" charset="0"/>
                <a:cs typeface="Calibri" panose="020F0502020204030204" pitchFamily="34" charset="0"/>
              </a:rPr>
              <a:t>palace”.</a:t>
            </a:r>
            <a:endParaRPr lang="en-GB" sz="145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306576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b="1" dirty="0" smtClean="0"/>
              <a:t>For Lower ability groups, just use these two slides for the </a:t>
            </a:r>
            <a:r>
              <a:rPr lang="en-GB" b="1" dirty="0" err="1" smtClean="0"/>
              <a:t>venn</a:t>
            </a:r>
            <a:r>
              <a:rPr lang="en-GB" b="1" dirty="0" smtClean="0"/>
              <a:t> diagram activity</a:t>
            </a:r>
            <a:endParaRPr lang="en-GB" b="1" dirty="0"/>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4647681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extBox 7"/>
          <p:cNvSpPr txBox="1"/>
          <p:nvPr/>
        </p:nvSpPr>
        <p:spPr>
          <a:xfrm>
            <a:off x="0" y="0"/>
            <a:ext cx="5834743" cy="674030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000" b="1" dirty="0" smtClean="0">
                <a:latin typeface="Calibri" panose="020F0502020204030204" pitchFamily="34" charset="0"/>
                <a:cs typeface="Calibri" panose="020F0502020204030204" pitchFamily="34" charset="0"/>
              </a:rPr>
              <a:t>Source A – </a:t>
            </a:r>
            <a:r>
              <a:rPr lang="en-GB" sz="2000" dirty="0" smtClean="0">
                <a:latin typeface="Calibri" panose="020F0502020204030204" pitchFamily="34" charset="0"/>
                <a:cs typeface="Calibri" panose="020F0502020204030204" pitchFamily="34" charset="0"/>
              </a:rPr>
              <a:t>A message from a palace telling the people what </a:t>
            </a:r>
            <a:r>
              <a:rPr lang="en-GB" sz="2000" dirty="0" err="1" smtClean="0">
                <a:latin typeface="Calibri" panose="020F0502020204030204" pitchFamily="34" charset="0"/>
                <a:cs typeface="Calibri" panose="020F0502020204030204" pitchFamily="34" charset="0"/>
              </a:rPr>
              <a:t>Ashurnsirpal</a:t>
            </a:r>
            <a:r>
              <a:rPr lang="en-GB" sz="2000" dirty="0" smtClean="0">
                <a:latin typeface="Calibri" panose="020F0502020204030204" pitchFamily="34" charset="0"/>
                <a:cs typeface="Calibri" panose="020F0502020204030204" pitchFamily="34" charset="0"/>
              </a:rPr>
              <a:t> did to rebels in the city of </a:t>
            </a:r>
            <a:r>
              <a:rPr lang="en-GB" sz="2000" dirty="0" err="1" smtClean="0">
                <a:latin typeface="Calibri" panose="020F0502020204030204" pitchFamily="34" charset="0"/>
                <a:cs typeface="Calibri" panose="020F0502020204030204" pitchFamily="34" charset="0"/>
              </a:rPr>
              <a:t>Tela</a:t>
            </a:r>
            <a:r>
              <a:rPr lang="en-GB" sz="2000" dirty="0" smtClean="0">
                <a:latin typeface="Calibri" panose="020F0502020204030204" pitchFamily="34" charset="0"/>
                <a:cs typeface="Calibri" panose="020F0502020204030204" pitchFamily="34" charset="0"/>
              </a:rPr>
              <a:t>. </a:t>
            </a:r>
            <a:r>
              <a:rPr lang="en-GB" sz="2000" dirty="0">
                <a:latin typeface="Calibri" panose="020F0502020204030204" pitchFamily="34" charset="0"/>
                <a:cs typeface="Calibri" panose="020F0502020204030204" pitchFamily="34" charset="0"/>
              </a:rPr>
              <a:t>883 </a:t>
            </a:r>
            <a:r>
              <a:rPr lang="en-GB" sz="2000" dirty="0" smtClean="0">
                <a:latin typeface="Calibri" panose="020F0502020204030204" pitchFamily="34" charset="0"/>
                <a:cs typeface="Calibri" panose="020F0502020204030204" pitchFamily="34" charset="0"/>
              </a:rPr>
              <a:t>BCE.</a:t>
            </a:r>
          </a:p>
          <a:p>
            <a:pPr>
              <a:lnSpc>
                <a:spcPct val="150000"/>
              </a:lnSpc>
            </a:pPr>
            <a:r>
              <a:rPr lang="en-GB" sz="1900" i="1" dirty="0" smtClean="0">
                <a:latin typeface="Calibri" panose="020F0502020204030204" pitchFamily="34" charset="0"/>
                <a:cs typeface="Calibri" panose="020F0502020204030204" pitchFamily="34" charset="0"/>
              </a:rPr>
              <a:t>“ </a:t>
            </a:r>
            <a:r>
              <a:rPr lang="en-GB" sz="1900" i="1" dirty="0">
                <a:latin typeface="Calibri" panose="020F0502020204030204" pitchFamily="34" charset="0"/>
                <a:cs typeface="Calibri" panose="020F0502020204030204" pitchFamily="34" charset="0"/>
              </a:rPr>
              <a:t>I </a:t>
            </a:r>
            <a:r>
              <a:rPr lang="en-GB" sz="1900" i="1" dirty="0" smtClean="0">
                <a:latin typeface="Calibri" panose="020F0502020204030204" pitchFamily="34" charset="0"/>
                <a:cs typeface="Calibri" panose="020F0502020204030204" pitchFamily="34" charset="0"/>
              </a:rPr>
              <a:t>whipped </a:t>
            </a:r>
            <a:r>
              <a:rPr lang="en-GB" sz="1900" i="1" dirty="0">
                <a:latin typeface="Calibri" panose="020F0502020204030204" pitchFamily="34" charset="0"/>
                <a:cs typeface="Calibri" panose="020F0502020204030204" pitchFamily="34" charset="0"/>
              </a:rPr>
              <a:t>all the chiefs who had revolted and I covered the pillar with their skins. </a:t>
            </a:r>
            <a:endParaRPr lang="en-GB" sz="1900" i="1" dirty="0" smtClean="0">
              <a:latin typeface="Calibri" panose="020F0502020204030204" pitchFamily="34" charset="0"/>
              <a:cs typeface="Calibri" panose="020F0502020204030204" pitchFamily="34" charset="0"/>
            </a:endParaRPr>
          </a:p>
          <a:p>
            <a:pPr>
              <a:lnSpc>
                <a:spcPct val="150000"/>
              </a:lnSpc>
            </a:pPr>
            <a:r>
              <a:rPr lang="en-GB" sz="1900" i="1" dirty="0" smtClean="0">
                <a:latin typeface="Calibri" panose="020F0502020204030204" pitchFamily="34" charset="0"/>
                <a:cs typeface="Calibri" panose="020F0502020204030204" pitchFamily="34" charset="0"/>
              </a:rPr>
              <a:t>Some </a:t>
            </a:r>
            <a:r>
              <a:rPr lang="en-GB" sz="1900" i="1" dirty="0">
                <a:latin typeface="Calibri" panose="020F0502020204030204" pitchFamily="34" charset="0"/>
                <a:cs typeface="Calibri" panose="020F0502020204030204" pitchFamily="34" charset="0"/>
              </a:rPr>
              <a:t>I impaled upon the pillar on stakes and others I </a:t>
            </a:r>
            <a:r>
              <a:rPr lang="en-GB" sz="1900" i="1" dirty="0" smtClean="0">
                <a:latin typeface="Calibri" panose="020F0502020204030204" pitchFamily="34" charset="0"/>
                <a:cs typeface="Calibri" panose="020F0502020204030204" pitchFamily="34" charset="0"/>
              </a:rPr>
              <a:t>tied </a:t>
            </a:r>
            <a:r>
              <a:rPr lang="en-GB" sz="1900" i="1" dirty="0">
                <a:latin typeface="Calibri" panose="020F0502020204030204" pitchFamily="34" charset="0"/>
                <a:cs typeface="Calibri" panose="020F0502020204030204" pitchFamily="34" charset="0"/>
              </a:rPr>
              <a:t>to stakes round the pillar. I cut the limbs off the officers who had rebelled. </a:t>
            </a:r>
            <a:endParaRPr lang="en-GB" sz="1900" i="1" dirty="0" smtClean="0">
              <a:latin typeface="Calibri" panose="020F0502020204030204" pitchFamily="34" charset="0"/>
              <a:cs typeface="Calibri" panose="020F0502020204030204" pitchFamily="34" charset="0"/>
            </a:endParaRPr>
          </a:p>
          <a:p>
            <a:pPr>
              <a:lnSpc>
                <a:spcPct val="150000"/>
              </a:lnSpc>
            </a:pPr>
            <a:endParaRPr lang="en-GB" sz="1900" i="1" dirty="0" smtClean="0">
              <a:latin typeface="Calibri" panose="020F0502020204030204" pitchFamily="34" charset="0"/>
              <a:cs typeface="Calibri" panose="020F0502020204030204" pitchFamily="34" charset="0"/>
            </a:endParaRPr>
          </a:p>
          <a:p>
            <a:pPr>
              <a:lnSpc>
                <a:spcPct val="150000"/>
              </a:lnSpc>
            </a:pPr>
            <a:r>
              <a:rPr lang="en-GB" sz="1900" i="1" dirty="0" smtClean="0">
                <a:latin typeface="Calibri" panose="020F0502020204030204" pitchFamily="34" charset="0"/>
                <a:cs typeface="Calibri" panose="020F0502020204030204" pitchFamily="34" charset="0"/>
              </a:rPr>
              <a:t>Many </a:t>
            </a:r>
            <a:r>
              <a:rPr lang="en-GB" sz="1900" i="1" dirty="0">
                <a:latin typeface="Calibri" panose="020F0502020204030204" pitchFamily="34" charset="0"/>
                <a:cs typeface="Calibri" panose="020F0502020204030204" pitchFamily="34" charset="0"/>
              </a:rPr>
              <a:t>captives I burned with fire and many I took as living captives. From some I cut off their noses, their ears, and their fingers, of many I put out their eyes. I made one pillar of the </a:t>
            </a:r>
            <a:r>
              <a:rPr lang="en-GB" sz="1900" i="1" dirty="0" smtClean="0">
                <a:latin typeface="Calibri" panose="020F0502020204030204" pitchFamily="34" charset="0"/>
                <a:cs typeface="Calibri" panose="020F0502020204030204" pitchFamily="34" charset="0"/>
              </a:rPr>
              <a:t>living people </a:t>
            </a:r>
            <a:r>
              <a:rPr lang="en-GB" sz="1900" i="1" dirty="0">
                <a:latin typeface="Calibri" panose="020F0502020204030204" pitchFamily="34" charset="0"/>
                <a:cs typeface="Calibri" panose="020F0502020204030204" pitchFamily="34" charset="0"/>
              </a:rPr>
              <a:t>and another of </a:t>
            </a:r>
            <a:r>
              <a:rPr lang="en-GB" sz="1900" i="1" dirty="0" smtClean="0">
                <a:latin typeface="Calibri" panose="020F0502020204030204" pitchFamily="34" charset="0"/>
                <a:cs typeface="Calibri" panose="020F0502020204030204" pitchFamily="34" charset="0"/>
              </a:rPr>
              <a:t>heads. </a:t>
            </a:r>
          </a:p>
          <a:p>
            <a:pPr>
              <a:lnSpc>
                <a:spcPct val="150000"/>
              </a:lnSpc>
            </a:pPr>
            <a:endParaRPr lang="en-GB" sz="1900" i="1" dirty="0" smtClean="0">
              <a:latin typeface="Calibri" panose="020F0502020204030204" pitchFamily="34" charset="0"/>
              <a:cs typeface="Calibri" panose="020F0502020204030204" pitchFamily="34" charset="0"/>
            </a:endParaRPr>
          </a:p>
          <a:p>
            <a:pPr>
              <a:lnSpc>
                <a:spcPct val="150000"/>
              </a:lnSpc>
            </a:pPr>
            <a:r>
              <a:rPr lang="en-GB" sz="1900" i="1" dirty="0" smtClean="0">
                <a:latin typeface="Calibri" panose="020F0502020204030204" pitchFamily="34" charset="0"/>
                <a:cs typeface="Calibri" panose="020F0502020204030204" pitchFamily="34" charset="0"/>
              </a:rPr>
              <a:t>Their </a:t>
            </a:r>
            <a:r>
              <a:rPr lang="en-GB" sz="1900" i="1" dirty="0">
                <a:latin typeface="Calibri" panose="020F0502020204030204" pitchFamily="34" charset="0"/>
                <a:cs typeface="Calibri" panose="020F0502020204030204" pitchFamily="34" charset="0"/>
              </a:rPr>
              <a:t>young men and maidens I </a:t>
            </a:r>
            <a:r>
              <a:rPr lang="en-GB" sz="1900" i="1" dirty="0" smtClean="0">
                <a:latin typeface="Calibri" panose="020F0502020204030204" pitchFamily="34" charset="0"/>
                <a:cs typeface="Calibri" panose="020F0502020204030204" pitchFamily="34" charset="0"/>
              </a:rPr>
              <a:t>burnt alive. </a:t>
            </a:r>
            <a:r>
              <a:rPr lang="en-GB" sz="1900" i="1" dirty="0">
                <a:latin typeface="Calibri" panose="020F0502020204030204" pitchFamily="34" charset="0"/>
                <a:cs typeface="Calibri" panose="020F0502020204030204" pitchFamily="34" charset="0"/>
              </a:rPr>
              <a:t>The rest of their warriors </a:t>
            </a:r>
            <a:r>
              <a:rPr lang="en-GB" sz="1900" i="1" dirty="0" smtClean="0">
                <a:latin typeface="Calibri" panose="020F0502020204030204" pitchFamily="34" charset="0"/>
                <a:cs typeface="Calibri" panose="020F0502020204030204" pitchFamily="34" charset="0"/>
              </a:rPr>
              <a:t>let them died of thirst in the desert</a:t>
            </a:r>
            <a:r>
              <a:rPr lang="en-GB" sz="2000" i="1" dirty="0" smtClean="0">
                <a:latin typeface="Calibri" panose="020F0502020204030204" pitchFamily="34" charset="0"/>
                <a:cs typeface="Calibri" panose="020F0502020204030204" pitchFamily="34" charset="0"/>
              </a:rPr>
              <a:t>”.</a:t>
            </a:r>
            <a:endParaRPr lang="en-GB" sz="2000" i="1" dirty="0">
              <a:latin typeface="Calibri" panose="020F0502020204030204" pitchFamily="34" charset="0"/>
              <a:cs typeface="Calibri" panose="020F0502020204030204" pitchFamily="34" charset="0"/>
            </a:endParaRPr>
          </a:p>
        </p:txBody>
      </p:sp>
      <p:sp>
        <p:nvSpPr>
          <p:cNvPr id="10" name="TextBox 9"/>
          <p:cNvSpPr txBox="1"/>
          <p:nvPr/>
        </p:nvSpPr>
        <p:spPr>
          <a:xfrm>
            <a:off x="6066971" y="0"/>
            <a:ext cx="6125029" cy="683264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000" b="1" dirty="0" smtClean="0">
                <a:latin typeface="Calibri" panose="020F0502020204030204" pitchFamily="34" charset="0"/>
                <a:cs typeface="Calibri" panose="020F0502020204030204" pitchFamily="34" charset="0"/>
              </a:rPr>
              <a:t>Interpretation B – </a:t>
            </a:r>
            <a:r>
              <a:rPr lang="en-GB" sz="2000" dirty="0" smtClean="0">
                <a:latin typeface="Calibri" panose="020F0502020204030204" pitchFamily="34" charset="0"/>
                <a:cs typeface="Calibri" panose="020F0502020204030204" pitchFamily="34" charset="0"/>
              </a:rPr>
              <a:t>Historian </a:t>
            </a:r>
            <a:r>
              <a:rPr lang="en-GB" sz="2000" dirty="0">
                <a:latin typeface="Calibri" panose="020F0502020204030204" pitchFamily="34" charset="0"/>
                <a:cs typeface="Calibri" panose="020F0502020204030204" pitchFamily="34" charset="0"/>
              </a:rPr>
              <a:t>Stephen </a:t>
            </a:r>
            <a:r>
              <a:rPr lang="en-GB" sz="2000" dirty="0" err="1" smtClean="0">
                <a:latin typeface="Calibri" panose="020F0502020204030204" pitchFamily="34" charset="0"/>
                <a:cs typeface="Calibri" panose="020F0502020204030204" pitchFamily="34" charset="0"/>
              </a:rPr>
              <a:t>Bertman</a:t>
            </a:r>
            <a:r>
              <a:rPr lang="en-GB" sz="2000" dirty="0" smtClean="0">
                <a:latin typeface="Calibri" panose="020F0502020204030204" pitchFamily="34" charset="0"/>
                <a:cs typeface="Calibri" panose="020F0502020204030204" pitchFamily="34" charset="0"/>
              </a:rPr>
              <a:t> talking about </a:t>
            </a:r>
            <a:r>
              <a:rPr lang="en-GB" sz="2000" dirty="0" err="1" smtClean="0">
                <a:latin typeface="Calibri" panose="020F0502020204030204" pitchFamily="34" charset="0"/>
                <a:cs typeface="Calibri" panose="020F0502020204030204" pitchFamily="34" charset="0"/>
              </a:rPr>
              <a:t>Ashurnasirpal</a:t>
            </a:r>
            <a:r>
              <a:rPr lang="en-GB" sz="2000" dirty="0" smtClean="0">
                <a:latin typeface="Calibri" panose="020F0502020204030204" pitchFamily="34" charset="0"/>
                <a:cs typeface="Calibri" panose="020F0502020204030204" pitchFamily="34" charset="0"/>
              </a:rPr>
              <a:t> II. </a:t>
            </a:r>
          </a:p>
          <a:p>
            <a:endParaRPr lang="en-GB" sz="2000" i="1" dirty="0">
              <a:latin typeface="Calibri" panose="020F0502020204030204" pitchFamily="34" charset="0"/>
              <a:cs typeface="Calibri" panose="020F0502020204030204" pitchFamily="34" charset="0"/>
            </a:endParaRPr>
          </a:p>
          <a:p>
            <a:pPr>
              <a:lnSpc>
                <a:spcPct val="150000"/>
              </a:lnSpc>
            </a:pPr>
            <a:r>
              <a:rPr lang="en-GB" i="1" dirty="0" smtClean="0">
                <a:latin typeface="Calibri" panose="020F0502020204030204" pitchFamily="34" charset="0"/>
                <a:cs typeface="Calibri" panose="020F0502020204030204" pitchFamily="34" charset="0"/>
              </a:rPr>
              <a:t>“</a:t>
            </a:r>
            <a:r>
              <a:rPr lang="en-GB" i="1" dirty="0">
                <a:latin typeface="Calibri" panose="020F0502020204030204" pitchFamily="34" charset="0"/>
                <a:cs typeface="Calibri" panose="020F0502020204030204" pitchFamily="34" charset="0"/>
              </a:rPr>
              <a:t>Ashurnasirpal II set a standard for the future </a:t>
            </a:r>
            <a:r>
              <a:rPr lang="en-GB" i="1" dirty="0" smtClean="0">
                <a:latin typeface="Calibri" panose="020F0502020204030204" pitchFamily="34" charset="0"/>
                <a:cs typeface="Calibri" panose="020F0502020204030204" pitchFamily="34" charset="0"/>
              </a:rPr>
              <a:t>kings </a:t>
            </a:r>
            <a:r>
              <a:rPr lang="en-GB" i="1" dirty="0">
                <a:latin typeface="Calibri" panose="020F0502020204030204" pitchFamily="34" charset="0"/>
                <a:cs typeface="Calibri" panose="020F0502020204030204" pitchFamily="34" charset="0"/>
              </a:rPr>
              <a:t>of Assyria. H</a:t>
            </a:r>
            <a:r>
              <a:rPr lang="en-GB" i="1" dirty="0" smtClean="0">
                <a:latin typeface="Calibri" panose="020F0502020204030204" pitchFamily="34" charset="0"/>
                <a:cs typeface="Calibri" panose="020F0502020204030204" pitchFamily="34" charset="0"/>
              </a:rPr>
              <a:t>e had all </a:t>
            </a:r>
            <a:r>
              <a:rPr lang="en-GB" i="1" dirty="0">
                <a:latin typeface="Calibri" panose="020F0502020204030204" pitchFamily="34" charset="0"/>
                <a:cs typeface="Calibri" panose="020F0502020204030204" pitchFamily="34" charset="0"/>
              </a:rPr>
              <a:t>the </a:t>
            </a:r>
            <a:r>
              <a:rPr lang="en-GB" i="1" dirty="0" smtClean="0">
                <a:latin typeface="Calibri" panose="020F0502020204030204" pitchFamily="34" charset="0"/>
                <a:cs typeface="Calibri" panose="020F0502020204030204" pitchFamily="34" charset="0"/>
              </a:rPr>
              <a:t>qualities of a good king: </a:t>
            </a:r>
            <a:r>
              <a:rPr lang="en-GB" i="1" dirty="0">
                <a:latin typeface="Calibri" panose="020F0502020204030204" pitchFamily="34" charset="0"/>
                <a:cs typeface="Calibri" panose="020F0502020204030204" pitchFamily="34" charset="0"/>
              </a:rPr>
              <a:t>ambition, energy, courage</a:t>
            </a:r>
            <a:r>
              <a:rPr lang="en-GB" i="1" dirty="0" smtClean="0">
                <a:latin typeface="Calibri" panose="020F0502020204030204" pitchFamily="34" charset="0"/>
                <a:cs typeface="Calibri" panose="020F0502020204030204" pitchFamily="34" charset="0"/>
              </a:rPr>
              <a:t>, cruelty. </a:t>
            </a:r>
            <a:r>
              <a:rPr lang="en-GB" i="1" dirty="0">
                <a:latin typeface="Calibri" panose="020F0502020204030204" pitchFamily="34" charset="0"/>
                <a:cs typeface="Calibri" panose="020F0502020204030204" pitchFamily="34" charset="0"/>
              </a:rPr>
              <a:t>His </a:t>
            </a:r>
            <a:r>
              <a:rPr lang="en-GB" i="1" dirty="0" smtClean="0">
                <a:latin typeface="Calibri" panose="020F0502020204030204" pitchFamily="34" charset="0"/>
                <a:cs typeface="Calibri" panose="020F0502020204030204" pitchFamily="34" charset="0"/>
              </a:rPr>
              <a:t>historical reports were </a:t>
            </a:r>
            <a:r>
              <a:rPr lang="en-GB" i="1" dirty="0">
                <a:latin typeface="Calibri" panose="020F0502020204030204" pitchFamily="34" charset="0"/>
                <a:cs typeface="Calibri" panose="020F0502020204030204" pitchFamily="34" charset="0"/>
              </a:rPr>
              <a:t>the most </a:t>
            </a:r>
            <a:r>
              <a:rPr lang="en-GB" i="1" dirty="0" smtClean="0">
                <a:latin typeface="Calibri" panose="020F0502020204030204" pitchFamily="34" charset="0"/>
                <a:cs typeface="Calibri" panose="020F0502020204030204" pitchFamily="34" charset="0"/>
              </a:rPr>
              <a:t>detailed of </a:t>
            </a:r>
            <a:r>
              <a:rPr lang="en-GB" i="1" dirty="0">
                <a:latin typeface="Calibri" panose="020F0502020204030204" pitchFamily="34" charset="0"/>
                <a:cs typeface="Calibri" panose="020F0502020204030204" pitchFamily="34" charset="0"/>
              </a:rPr>
              <a:t>any </a:t>
            </a:r>
            <a:r>
              <a:rPr lang="en-GB" i="1" dirty="0" smtClean="0">
                <a:latin typeface="Calibri" panose="020F0502020204030204" pitchFamily="34" charset="0"/>
                <a:cs typeface="Calibri" panose="020F0502020204030204" pitchFamily="34" charset="0"/>
              </a:rPr>
              <a:t>king, telling us about the many battles he fought to make the empire larger. </a:t>
            </a:r>
          </a:p>
          <a:p>
            <a:pPr>
              <a:lnSpc>
                <a:spcPct val="150000"/>
              </a:lnSpc>
            </a:pPr>
            <a:endParaRPr lang="en-GB" i="1" dirty="0" smtClean="0">
              <a:latin typeface="Calibri" panose="020F0502020204030204" pitchFamily="34" charset="0"/>
              <a:cs typeface="Calibri" panose="020F0502020204030204" pitchFamily="34" charset="0"/>
            </a:endParaRPr>
          </a:p>
          <a:p>
            <a:pPr>
              <a:lnSpc>
                <a:spcPct val="150000"/>
              </a:lnSpc>
            </a:pPr>
            <a:r>
              <a:rPr lang="en-GB" i="1" dirty="0" smtClean="0">
                <a:latin typeface="Calibri" panose="020F0502020204030204" pitchFamily="34" charset="0"/>
                <a:cs typeface="Calibri" panose="020F0502020204030204" pitchFamily="34" charset="0"/>
              </a:rPr>
              <a:t>Just from </a:t>
            </a:r>
            <a:r>
              <a:rPr lang="en-GB" i="1" dirty="0">
                <a:latin typeface="Calibri" panose="020F0502020204030204" pitchFamily="34" charset="0"/>
                <a:cs typeface="Calibri" panose="020F0502020204030204" pitchFamily="34" charset="0"/>
              </a:rPr>
              <a:t>one </a:t>
            </a:r>
            <a:r>
              <a:rPr lang="en-GB" i="1" dirty="0" smtClean="0">
                <a:latin typeface="Calibri" panose="020F0502020204030204" pitchFamily="34" charset="0"/>
                <a:cs typeface="Calibri" panose="020F0502020204030204" pitchFamily="34" charset="0"/>
              </a:rPr>
              <a:t>raid, he filled </a:t>
            </a:r>
            <a:r>
              <a:rPr lang="en-GB" i="1" dirty="0">
                <a:latin typeface="Calibri" panose="020F0502020204030204" pitchFamily="34" charset="0"/>
                <a:cs typeface="Calibri" panose="020F0502020204030204" pitchFamily="34" charset="0"/>
              </a:rPr>
              <a:t>his kingdom’s </a:t>
            </a:r>
            <a:r>
              <a:rPr lang="en-GB" i="1" dirty="0" smtClean="0">
                <a:latin typeface="Calibri" panose="020F0502020204030204" pitchFamily="34" charset="0"/>
                <a:cs typeface="Calibri" panose="020F0502020204030204" pitchFamily="34" charset="0"/>
              </a:rPr>
              <a:t>treasury with </a:t>
            </a:r>
            <a:r>
              <a:rPr lang="en-GB" i="1" dirty="0">
                <a:latin typeface="Calibri" panose="020F0502020204030204" pitchFamily="34" charset="0"/>
                <a:cs typeface="Calibri" panose="020F0502020204030204" pitchFamily="34" charset="0"/>
              </a:rPr>
              <a:t>660 pounds of </a:t>
            </a:r>
            <a:r>
              <a:rPr lang="en-GB" i="1" dirty="0" smtClean="0">
                <a:latin typeface="Calibri" panose="020F0502020204030204" pitchFamily="34" charset="0"/>
                <a:cs typeface="Calibri" panose="020F0502020204030204" pitchFamily="34" charset="0"/>
              </a:rPr>
              <a:t>gold and the same again of </a:t>
            </a:r>
            <a:r>
              <a:rPr lang="en-GB" i="1" dirty="0">
                <a:latin typeface="Calibri" panose="020F0502020204030204" pitchFamily="34" charset="0"/>
                <a:cs typeface="Calibri" panose="020F0502020204030204" pitchFamily="34" charset="0"/>
              </a:rPr>
              <a:t>silver, and added 460 horses to his stables. </a:t>
            </a:r>
            <a:endParaRPr lang="en-GB" i="1" dirty="0" smtClean="0">
              <a:latin typeface="Calibri" panose="020F0502020204030204" pitchFamily="34" charset="0"/>
              <a:cs typeface="Calibri" panose="020F0502020204030204" pitchFamily="34" charset="0"/>
            </a:endParaRPr>
          </a:p>
          <a:p>
            <a:pPr>
              <a:lnSpc>
                <a:spcPct val="150000"/>
              </a:lnSpc>
            </a:pPr>
            <a:endParaRPr lang="en-GB" i="1" dirty="0" smtClean="0">
              <a:latin typeface="Calibri" panose="020F0502020204030204" pitchFamily="34" charset="0"/>
              <a:cs typeface="Calibri" panose="020F0502020204030204" pitchFamily="34" charset="0"/>
            </a:endParaRPr>
          </a:p>
          <a:p>
            <a:pPr>
              <a:lnSpc>
                <a:spcPct val="150000"/>
              </a:lnSpc>
            </a:pPr>
            <a:r>
              <a:rPr lang="en-GB" i="1" dirty="0" smtClean="0">
                <a:latin typeface="Calibri" panose="020F0502020204030204" pitchFamily="34" charset="0"/>
                <a:cs typeface="Calibri" panose="020F0502020204030204" pitchFamily="34" charset="0"/>
              </a:rPr>
              <a:t>The cruelty against rebel leaders was famous;, </a:t>
            </a:r>
            <a:r>
              <a:rPr lang="en-GB" i="1" dirty="0">
                <a:latin typeface="Calibri" panose="020F0502020204030204" pitchFamily="34" charset="0"/>
                <a:cs typeface="Calibri" panose="020F0502020204030204" pitchFamily="34" charset="0"/>
              </a:rPr>
              <a:t>skinning them alive and displaying their skin, and cutting off the noses and the ears of their followers or </a:t>
            </a:r>
            <a:r>
              <a:rPr lang="en-GB" i="1" dirty="0" smtClean="0">
                <a:latin typeface="Calibri" panose="020F0502020204030204" pitchFamily="34" charset="0"/>
                <a:cs typeface="Calibri" panose="020F0502020204030204" pitchFamily="34" charset="0"/>
              </a:rPr>
              <a:t>putting </a:t>
            </a:r>
            <a:r>
              <a:rPr lang="en-GB" i="1" dirty="0">
                <a:latin typeface="Calibri" panose="020F0502020204030204" pitchFamily="34" charset="0"/>
                <a:cs typeface="Calibri" panose="020F0502020204030204" pitchFamily="34" charset="0"/>
              </a:rPr>
              <a:t>their severed heads on pillars to serve as a warning to </a:t>
            </a:r>
            <a:r>
              <a:rPr lang="en-GB" i="1" dirty="0" smtClean="0">
                <a:latin typeface="Calibri" panose="020F0502020204030204" pitchFamily="34" charset="0"/>
                <a:cs typeface="Calibri" panose="020F0502020204030204" pitchFamily="34" charset="0"/>
              </a:rPr>
              <a:t>others.”</a:t>
            </a:r>
            <a:endParaRPr lang="en-GB" sz="40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592281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4" name="Picture 3"/>
          <p:cNvPicPr>
            <a:picLocks noChangeAspect="1"/>
          </p:cNvPicPr>
          <p:nvPr/>
        </p:nvPicPr>
        <p:blipFill>
          <a:blip r:embed="rId3"/>
          <a:stretch>
            <a:fillRect/>
          </a:stretch>
        </p:blipFill>
        <p:spPr>
          <a:xfrm>
            <a:off x="0" y="-1"/>
            <a:ext cx="5950857" cy="5152571"/>
          </a:xfrm>
          <a:prstGeom prst="rect">
            <a:avLst/>
          </a:prstGeom>
        </p:spPr>
      </p:pic>
      <p:sp>
        <p:nvSpPr>
          <p:cNvPr id="5" name="TextBox 4"/>
          <p:cNvSpPr txBox="1"/>
          <p:nvPr/>
        </p:nvSpPr>
        <p:spPr>
          <a:xfrm>
            <a:off x="145144" y="5275703"/>
            <a:ext cx="5805713" cy="1200329"/>
          </a:xfrm>
          <a:prstGeom prst="rect">
            <a:avLst/>
          </a:prstGeom>
          <a:solidFill>
            <a:schemeClr val="bg1"/>
          </a:solidFill>
        </p:spPr>
        <p:txBody>
          <a:bodyPr wrap="square" rtlCol="0">
            <a:spAutoFit/>
          </a:bodyPr>
          <a:lstStyle/>
          <a:p>
            <a:r>
              <a:rPr lang="en-GB" dirty="0" smtClean="0">
                <a:latin typeface="Calibri" panose="020F0502020204030204" pitchFamily="34" charset="0"/>
                <a:cs typeface="Calibri" panose="020F0502020204030204" pitchFamily="34" charset="0"/>
              </a:rPr>
              <a:t>Above, </a:t>
            </a:r>
            <a:r>
              <a:rPr lang="en-GB" b="1" dirty="0" smtClean="0">
                <a:latin typeface="Calibri" panose="020F0502020204030204" pitchFamily="34" charset="0"/>
                <a:cs typeface="Calibri" panose="020F0502020204030204" pitchFamily="34" charset="0"/>
              </a:rPr>
              <a:t>Source C - </a:t>
            </a:r>
            <a:r>
              <a:rPr lang="en-GB" dirty="0" smtClean="0">
                <a:latin typeface="Calibri" panose="020F0502020204030204" pitchFamily="34" charset="0"/>
                <a:cs typeface="Calibri" panose="020F0502020204030204" pitchFamily="34" charset="0"/>
              </a:rPr>
              <a:t> </a:t>
            </a:r>
          </a:p>
          <a:p>
            <a:r>
              <a:rPr lang="en-GB" dirty="0" smtClean="0">
                <a:latin typeface="Calibri" panose="020F0502020204030204" pitchFamily="34" charset="0"/>
                <a:cs typeface="Calibri" panose="020F0502020204030204" pitchFamily="34" charset="0"/>
              </a:rPr>
              <a:t>A carving from a the palace at </a:t>
            </a:r>
            <a:r>
              <a:rPr lang="en-GB" dirty="0" err="1" smtClean="0">
                <a:latin typeface="Calibri" panose="020F0502020204030204" pitchFamily="34" charset="0"/>
                <a:cs typeface="Calibri" panose="020F0502020204030204" pitchFamily="34" charset="0"/>
              </a:rPr>
              <a:t>Kalah</a:t>
            </a:r>
            <a:r>
              <a:rPr lang="en-GB" dirty="0" smtClean="0">
                <a:latin typeface="Calibri" panose="020F0502020204030204" pitchFamily="34" charset="0"/>
                <a:cs typeface="Calibri" panose="020F0502020204030204" pitchFamily="34" charset="0"/>
              </a:rPr>
              <a:t>, showing Ashurnasirpal II hunting and killing a ferocious lion. </a:t>
            </a:r>
          </a:p>
          <a:p>
            <a:r>
              <a:rPr lang="en-GB" dirty="0" smtClean="0">
                <a:latin typeface="Calibri" panose="020F0502020204030204" pitchFamily="34" charset="0"/>
                <a:cs typeface="Calibri" panose="020F0502020204030204" pitchFamily="34" charset="0"/>
              </a:rPr>
              <a:t>Hunting was something kings liked to do in their spare time.</a:t>
            </a:r>
            <a:endParaRPr lang="en-GB" dirty="0">
              <a:latin typeface="Calibri" panose="020F0502020204030204" pitchFamily="34" charset="0"/>
              <a:cs typeface="Calibri" panose="020F0502020204030204" pitchFamily="34" charset="0"/>
            </a:endParaRPr>
          </a:p>
        </p:txBody>
      </p:sp>
      <p:pic>
        <p:nvPicPr>
          <p:cNvPr id="6" name="Picture 5"/>
          <p:cNvPicPr>
            <a:picLocks noChangeAspect="1"/>
          </p:cNvPicPr>
          <p:nvPr/>
        </p:nvPicPr>
        <p:blipFill>
          <a:blip r:embed="rId4"/>
          <a:stretch>
            <a:fillRect/>
          </a:stretch>
        </p:blipFill>
        <p:spPr>
          <a:xfrm>
            <a:off x="6057193" y="1886857"/>
            <a:ext cx="6134807" cy="5028051"/>
          </a:xfrm>
          <a:prstGeom prst="rect">
            <a:avLst/>
          </a:prstGeom>
        </p:spPr>
      </p:pic>
      <p:sp>
        <p:nvSpPr>
          <p:cNvPr id="7" name="TextBox 6"/>
          <p:cNvSpPr txBox="1"/>
          <p:nvPr/>
        </p:nvSpPr>
        <p:spPr>
          <a:xfrm>
            <a:off x="6057194" y="29028"/>
            <a:ext cx="6134806" cy="1754326"/>
          </a:xfrm>
          <a:prstGeom prst="rect">
            <a:avLst/>
          </a:prstGeom>
          <a:solidFill>
            <a:schemeClr val="bg1"/>
          </a:solidFill>
        </p:spPr>
        <p:txBody>
          <a:bodyPr wrap="square" rtlCol="0">
            <a:spAutoFit/>
          </a:bodyPr>
          <a:lstStyle/>
          <a:p>
            <a:r>
              <a:rPr lang="en-GB" dirty="0" smtClean="0">
                <a:latin typeface="Calibri" panose="020F0502020204030204" pitchFamily="34" charset="0"/>
                <a:cs typeface="Calibri" panose="020F0502020204030204" pitchFamily="34" charset="0"/>
              </a:rPr>
              <a:t>Below, </a:t>
            </a:r>
            <a:r>
              <a:rPr lang="en-GB" b="1" dirty="0" smtClean="0">
                <a:latin typeface="Calibri" panose="020F0502020204030204" pitchFamily="34" charset="0"/>
                <a:cs typeface="Calibri" panose="020F0502020204030204" pitchFamily="34" charset="0"/>
              </a:rPr>
              <a:t>Interpretation D</a:t>
            </a:r>
            <a:r>
              <a:rPr lang="en-GB" dirty="0" smtClean="0">
                <a:latin typeface="Calibri" panose="020F0502020204030204" pitchFamily="34" charset="0"/>
                <a:cs typeface="Calibri" panose="020F0502020204030204" pitchFamily="34" charset="0"/>
              </a:rPr>
              <a:t>. </a:t>
            </a:r>
          </a:p>
          <a:p>
            <a:r>
              <a:rPr lang="en-GB" dirty="0" smtClean="0">
                <a:latin typeface="Calibri" panose="020F0502020204030204" pitchFamily="34" charset="0"/>
                <a:cs typeface="Calibri" panose="020F0502020204030204" pitchFamily="34" charset="0"/>
              </a:rPr>
              <a:t>A artists’ interpretation (</a:t>
            </a:r>
            <a:r>
              <a:rPr lang="en-GB" i="1" dirty="0" smtClean="0">
                <a:latin typeface="Calibri" panose="020F0502020204030204" pitchFamily="34" charset="0"/>
                <a:cs typeface="Calibri" panose="020F0502020204030204" pitchFamily="34" charset="0"/>
              </a:rPr>
              <a:t>version</a:t>
            </a:r>
            <a:r>
              <a:rPr lang="en-GB" dirty="0" smtClean="0">
                <a:latin typeface="Calibri" panose="020F0502020204030204" pitchFamily="34" charset="0"/>
                <a:cs typeface="Calibri" panose="020F0502020204030204" pitchFamily="34" charset="0"/>
              </a:rPr>
              <a:t>) of what the city of </a:t>
            </a:r>
            <a:r>
              <a:rPr lang="en-GB" dirty="0" err="1" smtClean="0">
                <a:latin typeface="Calibri" panose="020F0502020204030204" pitchFamily="34" charset="0"/>
                <a:cs typeface="Calibri" panose="020F0502020204030204" pitchFamily="34" charset="0"/>
              </a:rPr>
              <a:t>Kalah</a:t>
            </a:r>
            <a:r>
              <a:rPr lang="en-GB" dirty="0" smtClean="0">
                <a:latin typeface="Calibri" panose="020F0502020204030204" pitchFamily="34" charset="0"/>
                <a:cs typeface="Calibri" panose="020F0502020204030204" pitchFamily="34" charset="0"/>
              </a:rPr>
              <a:t> looked like. </a:t>
            </a:r>
            <a:r>
              <a:rPr lang="en-GB" dirty="0" err="1" smtClean="0">
                <a:latin typeface="Calibri" panose="020F0502020204030204" pitchFamily="34" charset="0"/>
                <a:cs typeface="Calibri" panose="020F0502020204030204" pitchFamily="34" charset="0"/>
              </a:rPr>
              <a:t>Aashurnasirpal</a:t>
            </a:r>
            <a:r>
              <a:rPr lang="en-GB" dirty="0" smtClean="0">
                <a:latin typeface="Calibri" panose="020F0502020204030204" pitchFamily="34" charset="0"/>
                <a:cs typeface="Calibri" panose="020F0502020204030204" pitchFamily="34" charset="0"/>
              </a:rPr>
              <a:t> built </a:t>
            </a:r>
            <a:r>
              <a:rPr lang="en-GB" dirty="0" err="1" smtClean="0">
                <a:latin typeface="Calibri" panose="020F0502020204030204" pitchFamily="34" charset="0"/>
                <a:cs typeface="Calibri" panose="020F0502020204030204" pitchFamily="34" charset="0"/>
              </a:rPr>
              <a:t>Kalah</a:t>
            </a:r>
            <a:r>
              <a:rPr lang="en-GB" dirty="0" smtClean="0">
                <a:latin typeface="Calibri" panose="020F0502020204030204" pitchFamily="34" charset="0"/>
                <a:cs typeface="Calibri" panose="020F0502020204030204" pitchFamily="34" charset="0"/>
              </a:rPr>
              <a:t> as new centre of the empire. </a:t>
            </a:r>
          </a:p>
          <a:p>
            <a:endParaRPr lang="en-GB" dirty="0">
              <a:latin typeface="Calibri" panose="020F0502020204030204" pitchFamily="34" charset="0"/>
              <a:cs typeface="Calibri" panose="020F0502020204030204" pitchFamily="34" charset="0"/>
            </a:endParaRPr>
          </a:p>
          <a:p>
            <a:r>
              <a:rPr lang="en-GB" dirty="0" smtClean="0">
                <a:latin typeface="Calibri" panose="020F0502020204030204" pitchFamily="34" charset="0"/>
                <a:cs typeface="Calibri" panose="020F0502020204030204" pitchFamily="34" charset="0"/>
              </a:rPr>
              <a:t>It was 900acres across and had a </a:t>
            </a:r>
            <a:r>
              <a:rPr lang="en-GB" dirty="0" err="1" smtClean="0">
                <a:latin typeface="Calibri" panose="020F0502020204030204" pitchFamily="34" charset="0"/>
                <a:cs typeface="Calibri" panose="020F0502020204030204" pitchFamily="34" charset="0"/>
              </a:rPr>
              <a:t>defense</a:t>
            </a:r>
            <a:r>
              <a:rPr lang="en-GB" dirty="0" smtClean="0">
                <a:latin typeface="Calibri" panose="020F0502020204030204" pitchFamily="34" charset="0"/>
                <a:cs typeface="Calibri" panose="020F0502020204030204" pitchFamily="34" charset="0"/>
              </a:rPr>
              <a:t> wall protecting it.</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26912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Rounded Rectangle 3"/>
          <p:cNvSpPr/>
          <p:nvPr/>
        </p:nvSpPr>
        <p:spPr>
          <a:xfrm>
            <a:off x="1103086" y="217714"/>
            <a:ext cx="9898743" cy="329474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44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Was Ashurnasirpal II the first GREAT king of Assyria?</a:t>
            </a:r>
          </a:p>
          <a:p>
            <a:pPr algn="ctr"/>
            <a:endParaRPr lang="en-GB" sz="4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a:p>
            <a:pPr algn="ctr"/>
            <a:r>
              <a:rPr lang="en-GB" sz="44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What do you think??</a:t>
            </a:r>
            <a:endParaRPr lang="en-GB" sz="4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5" name="Rectangle 4"/>
          <p:cNvSpPr/>
          <p:nvPr/>
        </p:nvSpPr>
        <p:spPr>
          <a:xfrm>
            <a:off x="1117600" y="3701143"/>
            <a:ext cx="2989943" cy="1582057"/>
          </a:xfrm>
          <a:prstGeom prst="rect">
            <a:avLst/>
          </a:prstGeom>
          <a:ln w="57150"/>
        </p:spPr>
        <p:style>
          <a:lnRef idx="2">
            <a:schemeClr val="accent3"/>
          </a:lnRef>
          <a:fillRef idx="1">
            <a:schemeClr val="lt1"/>
          </a:fillRef>
          <a:effectRef idx="0">
            <a:schemeClr val="accent3"/>
          </a:effectRef>
          <a:fontRef idx="minor">
            <a:schemeClr val="dk1"/>
          </a:fontRef>
        </p:style>
        <p:txBody>
          <a:bodyPr rtlCol="0" anchor="ctr"/>
          <a:lstStyle/>
          <a:p>
            <a:pPr algn="ctr"/>
            <a:r>
              <a:rPr lang="en-GB" sz="2800" dirty="0" smtClean="0"/>
              <a:t>What should a king be, to be ‘great’ here?</a:t>
            </a:r>
            <a:endParaRPr lang="en-GB" sz="2800" dirty="0"/>
          </a:p>
        </p:txBody>
      </p:sp>
      <p:sp>
        <p:nvSpPr>
          <p:cNvPr id="6" name="Rectangle 5"/>
          <p:cNvSpPr/>
          <p:nvPr/>
        </p:nvSpPr>
        <p:spPr>
          <a:xfrm>
            <a:off x="4557485" y="3701143"/>
            <a:ext cx="2989943" cy="1582057"/>
          </a:xfrm>
          <a:prstGeom prst="rect">
            <a:avLst/>
          </a:prstGeom>
          <a:ln w="57150"/>
        </p:spPr>
        <p:style>
          <a:lnRef idx="2">
            <a:schemeClr val="accent3"/>
          </a:lnRef>
          <a:fillRef idx="1">
            <a:schemeClr val="lt1"/>
          </a:fillRef>
          <a:effectRef idx="0">
            <a:schemeClr val="accent3"/>
          </a:effectRef>
          <a:fontRef idx="minor">
            <a:schemeClr val="dk1"/>
          </a:fontRef>
        </p:style>
        <p:txBody>
          <a:bodyPr rtlCol="0" anchor="ctr"/>
          <a:lstStyle/>
          <a:p>
            <a:pPr algn="ctr"/>
            <a:r>
              <a:rPr lang="en-GB" sz="2800" dirty="0" smtClean="0"/>
              <a:t>Is Ashurnasirpal being that type of ‘great’?</a:t>
            </a:r>
            <a:endParaRPr lang="en-GB" sz="2800" dirty="0"/>
          </a:p>
        </p:txBody>
      </p:sp>
      <p:sp>
        <p:nvSpPr>
          <p:cNvPr id="7" name="Rectangle 6"/>
          <p:cNvSpPr/>
          <p:nvPr/>
        </p:nvSpPr>
        <p:spPr>
          <a:xfrm>
            <a:off x="7997370" y="3701142"/>
            <a:ext cx="2989943" cy="2859315"/>
          </a:xfrm>
          <a:prstGeom prst="rect">
            <a:avLst/>
          </a:prstGeom>
          <a:ln w="57150"/>
        </p:spPr>
        <p:style>
          <a:lnRef idx="2">
            <a:schemeClr val="accent3"/>
          </a:lnRef>
          <a:fillRef idx="1">
            <a:schemeClr val="lt1"/>
          </a:fillRef>
          <a:effectRef idx="0">
            <a:schemeClr val="accent3"/>
          </a:effectRef>
          <a:fontRef idx="minor">
            <a:schemeClr val="dk1"/>
          </a:fontRef>
        </p:style>
        <p:txBody>
          <a:bodyPr rtlCol="0" anchor="ctr"/>
          <a:lstStyle/>
          <a:p>
            <a:pPr algn="ctr"/>
            <a:r>
              <a:rPr lang="en-GB" sz="2800" dirty="0" smtClean="0"/>
              <a:t>Write a final conclusion in your books – Was Ashurnasirpal the first great king of Assyria?</a:t>
            </a:r>
            <a:endParaRPr lang="en-GB" sz="2800" dirty="0"/>
          </a:p>
        </p:txBody>
      </p:sp>
      <p:sp>
        <p:nvSpPr>
          <p:cNvPr id="8" name="Plus 7"/>
          <p:cNvSpPr/>
          <p:nvPr/>
        </p:nvSpPr>
        <p:spPr>
          <a:xfrm>
            <a:off x="3853543" y="4411133"/>
            <a:ext cx="957943" cy="873275"/>
          </a:xfrm>
          <a:prstGeom prst="mathPl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a:p>
        </p:txBody>
      </p:sp>
      <p:sp>
        <p:nvSpPr>
          <p:cNvPr id="9" name="Equal 8"/>
          <p:cNvSpPr/>
          <p:nvPr/>
        </p:nvSpPr>
        <p:spPr>
          <a:xfrm>
            <a:off x="7173685" y="4492170"/>
            <a:ext cx="1197429" cy="793446"/>
          </a:xfrm>
          <a:prstGeom prst="mathEqual">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581091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1380" y="1387056"/>
            <a:ext cx="2562911" cy="3539430"/>
          </a:xfrm>
          <a:prstGeom prst="rect">
            <a:avLst/>
          </a:prstGeom>
          <a:solidFill>
            <a:srgbClr val="FCC02E"/>
          </a:solidFill>
          <a:ln>
            <a:noFill/>
          </a:ln>
          <a:scene3d>
            <a:camera prst="orthographicFront"/>
            <a:lightRig rig="threePt" dir="t"/>
          </a:scene3d>
          <a:sp3d>
            <a:bevelT/>
          </a:sp3d>
        </p:spPr>
        <p:txBody>
          <a:bodyPr wrap="square">
            <a:spAutoFit/>
          </a:bodyPr>
          <a:lstStyle/>
          <a:p>
            <a:pPr defTabSz="914400">
              <a:defRPr/>
            </a:pPr>
            <a:r>
              <a:rPr lang="en-GB" sz="2800" b="1" dirty="0">
                <a:solidFill>
                  <a:prstClr val="black"/>
                </a:solidFill>
                <a:latin typeface="Calibri" panose="020F0502020204030204"/>
                <a:cs typeface="Arial" panose="020B0604020202020204" pitchFamily="34" charset="0"/>
              </a:rPr>
              <a:t>Lesson Objectives:</a:t>
            </a:r>
          </a:p>
          <a:p>
            <a:pPr defTabSz="914400" eaLnBrk="0" fontAlgn="base" hangingPunct="0">
              <a:spcBef>
                <a:spcPct val="0"/>
              </a:spcBef>
              <a:spcAft>
                <a:spcPct val="0"/>
              </a:spcAft>
              <a:buFont typeface="Arial" charset="0"/>
              <a:buChar char="•"/>
              <a:defRPr/>
            </a:pPr>
            <a:r>
              <a:rPr lang="en-GB" altLang="en-US" sz="2400" dirty="0" smtClean="0">
                <a:solidFill>
                  <a:prstClr val="black"/>
                </a:solidFill>
                <a:latin typeface="Calibri" panose="020F0502020204030204"/>
                <a:cs typeface="Arial" panose="020B0604020202020204" pitchFamily="34" charset="0"/>
              </a:rPr>
              <a:t>What made the Assyrian Empire strong?</a:t>
            </a:r>
            <a:endParaRPr lang="en-GB" altLang="en-US" sz="2400" dirty="0">
              <a:solidFill>
                <a:prstClr val="black"/>
              </a:solidFill>
              <a:latin typeface="Calibri" panose="020F0502020204030204"/>
              <a:cs typeface="Arial" panose="020B0604020202020204" pitchFamily="34" charset="0"/>
            </a:endParaRPr>
          </a:p>
          <a:p>
            <a:pPr defTabSz="914400" eaLnBrk="0" fontAlgn="base" hangingPunct="0">
              <a:spcBef>
                <a:spcPct val="0"/>
              </a:spcBef>
              <a:spcAft>
                <a:spcPct val="0"/>
              </a:spcAft>
              <a:defRPr/>
            </a:pPr>
            <a:endParaRPr lang="en-GB" altLang="en-US" sz="2400" dirty="0">
              <a:solidFill>
                <a:prstClr val="black"/>
              </a:solidFill>
              <a:latin typeface="Calibri" panose="020F0502020204030204"/>
              <a:cs typeface="Arial" panose="020B0604020202020204" pitchFamily="34" charset="0"/>
            </a:endParaRPr>
          </a:p>
          <a:p>
            <a:pPr defTabSz="914400" eaLnBrk="0" fontAlgn="base" hangingPunct="0">
              <a:spcBef>
                <a:spcPct val="0"/>
              </a:spcBef>
              <a:spcAft>
                <a:spcPct val="0"/>
              </a:spcAft>
              <a:buFont typeface="Arial" charset="0"/>
              <a:buChar char="•"/>
              <a:defRPr/>
            </a:pPr>
            <a:r>
              <a:rPr lang="en-GB" altLang="en-US" sz="2400" dirty="0" smtClean="0">
                <a:solidFill>
                  <a:prstClr val="black"/>
                </a:solidFill>
                <a:latin typeface="Calibri" panose="020F0502020204030204"/>
                <a:cs typeface="Arial" panose="020B0604020202020204" pitchFamily="34" charset="0"/>
              </a:rPr>
              <a:t>What sort of king was Ashurnasirpal II?</a:t>
            </a:r>
            <a:endParaRPr lang="en-GB" sz="2400" dirty="0">
              <a:solidFill>
                <a:prstClr val="black"/>
              </a:solidFill>
              <a:latin typeface="Calibri" panose="020F0502020204030204"/>
              <a:cs typeface="Arial" panose="020B0604020202020204" pitchFamily="34" charset="0"/>
            </a:endParaRPr>
          </a:p>
        </p:txBody>
      </p:sp>
      <p:sp>
        <p:nvSpPr>
          <p:cNvPr id="7" name="TextBox 6"/>
          <p:cNvSpPr txBox="1"/>
          <p:nvPr/>
        </p:nvSpPr>
        <p:spPr>
          <a:xfrm>
            <a:off x="1038617" y="-28163"/>
            <a:ext cx="7985811" cy="738664"/>
          </a:xfrm>
          <a:prstGeom prst="rect">
            <a:avLst/>
          </a:prstGeom>
          <a:noFill/>
        </p:spPr>
        <p:txBody>
          <a:bodyPr wrap="square" rtlCol="0">
            <a:spAutoFit/>
          </a:bodyPr>
          <a:lstStyle/>
          <a:p>
            <a:pPr algn="ctr"/>
            <a:r>
              <a:rPr lang="en-GB" sz="4200" b="1" u="sng" dirty="0" smtClean="0">
                <a:latin typeface="Calibri" panose="020F0502020204030204" pitchFamily="34" charset="0"/>
                <a:cs typeface="Calibri" panose="020F0502020204030204" pitchFamily="34" charset="0"/>
              </a:rPr>
              <a:t>Ashurnasirpal II</a:t>
            </a:r>
            <a:endParaRPr lang="en-GB" sz="4200" b="1" u="sng" dirty="0">
              <a:latin typeface="Calibri" panose="020F0502020204030204" pitchFamily="34" charset="0"/>
              <a:cs typeface="Calibri" panose="020F0502020204030204" pitchFamily="34" charset="0"/>
            </a:endParaRPr>
          </a:p>
        </p:txBody>
      </p:sp>
      <p:sp>
        <p:nvSpPr>
          <p:cNvPr id="20" name="TextBox 19"/>
          <p:cNvSpPr txBox="1"/>
          <p:nvPr/>
        </p:nvSpPr>
        <p:spPr>
          <a:xfrm>
            <a:off x="9024429" y="56751"/>
            <a:ext cx="3167571" cy="461665"/>
          </a:xfrm>
          <a:prstGeom prst="rect">
            <a:avLst/>
          </a:prstGeom>
          <a:noFill/>
        </p:spPr>
        <p:txBody>
          <a:bodyPr wrap="square" rtlCol="0">
            <a:spAutoFit/>
          </a:bodyPr>
          <a:lstStyle/>
          <a:p>
            <a:pPr algn="r"/>
            <a:fld id="{3C3CF9CA-01E0-44F4-86AE-C98869E16A83}" type="datetime4">
              <a:rPr lang="en-GB" sz="2400" b="1" u="sng">
                <a:latin typeface="Century Gothic" panose="020B0502020202020204" pitchFamily="34" charset="0"/>
              </a:rPr>
              <a:t>01 May 2020</a:t>
            </a:fld>
            <a:endParaRPr lang="en-GB" sz="2400" b="1" u="sng" dirty="0">
              <a:latin typeface="Century Gothic" panose="020B0502020202020204" pitchFamily="34" charset="0"/>
            </a:endParaRPr>
          </a:p>
        </p:txBody>
      </p:sp>
      <p:sp>
        <p:nvSpPr>
          <p:cNvPr id="19" name="TextBox 18"/>
          <p:cNvSpPr txBox="1"/>
          <p:nvPr/>
        </p:nvSpPr>
        <p:spPr>
          <a:xfrm>
            <a:off x="3145247" y="856971"/>
            <a:ext cx="8901897" cy="769441"/>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sz="2800" b="1" dirty="0">
                <a:solidFill>
                  <a:prstClr val="black"/>
                </a:solidFill>
                <a:latin typeface="Calibri" panose="020F0502020204030204"/>
                <a:cs typeface="Arial" panose="020B0604020202020204" pitchFamily="34" charset="0"/>
              </a:rPr>
              <a:t>RRR:  </a:t>
            </a:r>
            <a:r>
              <a:rPr lang="en-GB" sz="2800" b="1" dirty="0" smtClean="0">
                <a:solidFill>
                  <a:prstClr val="black"/>
                </a:solidFill>
                <a:latin typeface="Calibri" panose="020F0502020204030204"/>
                <a:cs typeface="Arial" panose="020B0604020202020204" pitchFamily="34" charset="0"/>
              </a:rPr>
              <a:t>Was Ashurnasirpal II the first great Assyrian king?</a:t>
            </a:r>
          </a:p>
          <a:p>
            <a:pPr>
              <a:defRPr/>
            </a:pPr>
            <a:r>
              <a:rPr lang="en-GB" sz="1600" dirty="0" smtClean="0">
                <a:solidFill>
                  <a:prstClr val="black"/>
                </a:solidFill>
                <a:latin typeface="Calibri" panose="020F0502020204030204"/>
                <a:cs typeface="Arial" panose="020B0604020202020204" pitchFamily="34" charset="0"/>
              </a:rPr>
              <a:t>(Write </a:t>
            </a:r>
            <a:r>
              <a:rPr lang="en-GB" sz="1600" dirty="0">
                <a:solidFill>
                  <a:prstClr val="black"/>
                </a:solidFill>
                <a:latin typeface="Calibri" panose="020F0502020204030204"/>
                <a:cs typeface="Arial" panose="020B0604020202020204" pitchFamily="34" charset="0"/>
              </a:rPr>
              <a:t>in your planner)</a:t>
            </a:r>
          </a:p>
        </p:txBody>
      </p:sp>
      <p:pic>
        <p:nvPicPr>
          <p:cNvPr id="13" name="Picture 12"/>
          <p:cNvPicPr>
            <a:picLocks noChangeAspect="1"/>
          </p:cNvPicPr>
          <p:nvPr/>
        </p:nvPicPr>
        <p:blipFill>
          <a:blip r:embed="rId3"/>
          <a:stretch>
            <a:fillRect/>
          </a:stretch>
        </p:blipFill>
        <p:spPr>
          <a:xfrm>
            <a:off x="3483452" y="1797844"/>
            <a:ext cx="8225486" cy="3763945"/>
          </a:xfrm>
          <a:prstGeom prst="rect">
            <a:avLst/>
          </a:prstGeom>
        </p:spPr>
      </p:pic>
    </p:spTree>
    <p:extLst>
      <p:ext uri="{BB962C8B-B14F-4D97-AF65-F5344CB8AC3E}">
        <p14:creationId xmlns:p14="http://schemas.microsoft.com/office/powerpoint/2010/main" val="3183125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79" y="-12879"/>
            <a:ext cx="12204879" cy="68708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p:nvPr/>
        </p:nvCxnSpPr>
        <p:spPr>
          <a:xfrm>
            <a:off x="399244" y="3309871"/>
            <a:ext cx="11449319"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742410" y="3503358"/>
            <a:ext cx="1596981" cy="646331"/>
          </a:xfrm>
          <a:prstGeom prst="rect">
            <a:avLst/>
          </a:prstGeom>
          <a:noFill/>
        </p:spPr>
        <p:txBody>
          <a:bodyPr wrap="square" rtlCol="0">
            <a:spAutoFit/>
          </a:bodyPr>
          <a:lstStyle/>
          <a:p>
            <a:pPr algn="ctr"/>
            <a:r>
              <a:rPr lang="en-GB" dirty="0" smtClean="0">
                <a:latin typeface="Calibri" panose="020F0502020204030204" pitchFamily="34" charset="0"/>
                <a:cs typeface="Calibri" panose="020F0502020204030204" pitchFamily="34" charset="0"/>
              </a:rPr>
              <a:t>3000-2000BCE</a:t>
            </a:r>
          </a:p>
          <a:p>
            <a:pPr algn="ctr"/>
            <a:r>
              <a:rPr lang="en-GB" b="1" dirty="0" smtClean="0">
                <a:latin typeface="Calibri" panose="020F0502020204030204" pitchFamily="34" charset="0"/>
                <a:cs typeface="Calibri" panose="020F0502020204030204" pitchFamily="34" charset="0"/>
              </a:rPr>
              <a:t>The city of Ur</a:t>
            </a:r>
            <a:endParaRPr lang="en-GB" b="1" dirty="0">
              <a:latin typeface="Calibri" panose="020F0502020204030204" pitchFamily="34" charset="0"/>
              <a:cs typeface="Calibri" panose="020F0502020204030204" pitchFamily="34" charset="0"/>
            </a:endParaRPr>
          </a:p>
        </p:txBody>
      </p:sp>
      <p:sp>
        <p:nvSpPr>
          <p:cNvPr id="9" name="TextBox 8"/>
          <p:cNvSpPr txBox="1"/>
          <p:nvPr/>
        </p:nvSpPr>
        <p:spPr>
          <a:xfrm>
            <a:off x="10532771" y="3579135"/>
            <a:ext cx="1596981"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479BCE</a:t>
            </a:r>
          </a:p>
          <a:p>
            <a:pPr algn="ctr"/>
            <a:r>
              <a:rPr lang="en-GB" sz="1600" b="1" dirty="0" smtClean="0">
                <a:latin typeface="Calibri" panose="020F0502020204030204" pitchFamily="34" charset="0"/>
                <a:cs typeface="Calibri" panose="020F0502020204030204" pitchFamily="34" charset="0"/>
              </a:rPr>
              <a:t>Xerxes I loses the Persian Wars</a:t>
            </a:r>
            <a:endParaRPr lang="en-GB" sz="1600" b="1" dirty="0">
              <a:latin typeface="Calibri" panose="020F0502020204030204" pitchFamily="34" charset="0"/>
              <a:cs typeface="Calibri" panose="020F0502020204030204" pitchFamily="34" charset="0"/>
            </a:endParaRPr>
          </a:p>
        </p:txBody>
      </p:sp>
      <p:sp>
        <p:nvSpPr>
          <p:cNvPr id="10" name="TextBox 9"/>
          <p:cNvSpPr txBox="1"/>
          <p:nvPr/>
        </p:nvSpPr>
        <p:spPr>
          <a:xfrm>
            <a:off x="4656649" y="342543"/>
            <a:ext cx="1779432"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1400-1190BCE</a:t>
            </a:r>
          </a:p>
          <a:p>
            <a:pPr algn="ctr"/>
            <a:r>
              <a:rPr lang="en-GB" sz="1600" b="1" dirty="0" smtClean="0">
                <a:latin typeface="Calibri" panose="020F0502020204030204" pitchFamily="34" charset="0"/>
                <a:cs typeface="Calibri" panose="020F0502020204030204" pitchFamily="34" charset="0"/>
              </a:rPr>
              <a:t>The New </a:t>
            </a:r>
            <a:r>
              <a:rPr lang="en-GB" sz="1600" b="1" dirty="0" err="1" smtClean="0">
                <a:latin typeface="Calibri" panose="020F0502020204030204" pitchFamily="34" charset="0"/>
                <a:cs typeface="Calibri" panose="020F0502020204030204" pitchFamily="34" charset="0"/>
              </a:rPr>
              <a:t>Hittie</a:t>
            </a:r>
            <a:r>
              <a:rPr lang="en-GB" sz="1600" b="1" dirty="0" smtClean="0">
                <a:latin typeface="Calibri" panose="020F0502020204030204" pitchFamily="34" charset="0"/>
                <a:cs typeface="Calibri" panose="020F0502020204030204" pitchFamily="34" charset="0"/>
              </a:rPr>
              <a:t> Kingdom</a:t>
            </a:r>
            <a:endParaRPr lang="en-GB" sz="1600" b="1" dirty="0">
              <a:latin typeface="Calibri" panose="020F0502020204030204" pitchFamily="34" charset="0"/>
              <a:cs typeface="Calibri" panose="020F0502020204030204" pitchFamily="34" charset="0"/>
            </a:endParaRPr>
          </a:p>
        </p:txBody>
      </p:sp>
      <p:sp>
        <p:nvSpPr>
          <p:cNvPr id="11" name="TextBox 10"/>
          <p:cNvSpPr txBox="1"/>
          <p:nvPr/>
        </p:nvSpPr>
        <p:spPr>
          <a:xfrm>
            <a:off x="4843663" y="1928039"/>
            <a:ext cx="1779432" cy="400110"/>
          </a:xfrm>
          <a:prstGeom prst="rect">
            <a:avLst/>
          </a:prstGeom>
          <a:noFill/>
        </p:spPr>
        <p:txBody>
          <a:bodyPr wrap="square" rtlCol="0">
            <a:spAutoFit/>
          </a:bodyPr>
          <a:lstStyle/>
          <a:p>
            <a:pPr algn="ctr"/>
            <a:r>
              <a:rPr lang="en-GB" sz="20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rPr>
              <a:t>(Last Lesson)</a:t>
            </a:r>
            <a:endParaRPr lang="en-GB" sz="2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endParaRPr>
          </a:p>
        </p:txBody>
      </p:sp>
      <p:sp>
        <p:nvSpPr>
          <p:cNvPr id="12" name="TextBox 11"/>
          <p:cNvSpPr txBox="1"/>
          <p:nvPr/>
        </p:nvSpPr>
        <p:spPr>
          <a:xfrm>
            <a:off x="6730679" y="4883880"/>
            <a:ext cx="2032713" cy="400110"/>
          </a:xfrm>
          <a:prstGeom prst="rect">
            <a:avLst/>
          </a:prstGeom>
          <a:noFill/>
        </p:spPr>
        <p:txBody>
          <a:bodyPr wrap="square" rtlCol="0">
            <a:spAutoFit/>
          </a:bodyPr>
          <a:lstStyle/>
          <a:p>
            <a:pPr algn="ctr"/>
            <a:r>
              <a:rPr lang="en-GB" sz="2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(Today’s Lesson)</a:t>
            </a:r>
            <a:endParaRPr lang="en-GB"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cxnSp>
        <p:nvCxnSpPr>
          <p:cNvPr id="23" name="Straight Connector 22"/>
          <p:cNvCxnSpPr/>
          <p:nvPr/>
        </p:nvCxnSpPr>
        <p:spPr>
          <a:xfrm>
            <a:off x="605307" y="3065172"/>
            <a:ext cx="0"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flipH="1">
            <a:off x="2569335" y="3054370"/>
            <a:ext cx="2147"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flipH="1">
            <a:off x="6774291" y="3065172"/>
            <a:ext cx="6439" cy="244699"/>
          </a:xfrm>
          <a:prstGeom prst="line">
            <a:avLst/>
          </a:prstGeom>
          <a:ln w="76200"/>
        </p:spPr>
        <p:style>
          <a:lnRef idx="1">
            <a:schemeClr val="dk1"/>
          </a:lnRef>
          <a:fillRef idx="0">
            <a:schemeClr val="dk1"/>
          </a:fillRef>
          <a:effectRef idx="0">
            <a:schemeClr val="dk1"/>
          </a:effectRef>
          <a:fontRef idx="minor">
            <a:schemeClr val="tx1"/>
          </a:fontRef>
        </p:style>
      </p:cxnSp>
      <p:sp>
        <p:nvSpPr>
          <p:cNvPr id="34" name="TextBox 33"/>
          <p:cNvSpPr txBox="1"/>
          <p:nvPr/>
        </p:nvSpPr>
        <p:spPr>
          <a:xfrm>
            <a:off x="0" y="2726683"/>
            <a:ext cx="1390918" cy="369332"/>
          </a:xfrm>
          <a:prstGeom prst="rect">
            <a:avLst/>
          </a:prstGeom>
          <a:noFill/>
        </p:spPr>
        <p:txBody>
          <a:bodyPr wrap="square" rtlCol="0">
            <a:spAutoFit/>
          </a:bodyPr>
          <a:lstStyle/>
          <a:p>
            <a:pPr algn="ctr"/>
            <a:r>
              <a:rPr lang="en-GB" b="1" dirty="0" smtClean="0"/>
              <a:t>3000BCE</a:t>
            </a:r>
            <a:endParaRPr lang="en-GB" b="1" dirty="0"/>
          </a:p>
        </p:txBody>
      </p:sp>
      <p:sp>
        <p:nvSpPr>
          <p:cNvPr id="35" name="TextBox 34"/>
          <p:cNvSpPr txBox="1"/>
          <p:nvPr/>
        </p:nvSpPr>
        <p:spPr>
          <a:xfrm>
            <a:off x="1944710" y="2726683"/>
            <a:ext cx="1390918" cy="369332"/>
          </a:xfrm>
          <a:prstGeom prst="rect">
            <a:avLst/>
          </a:prstGeom>
          <a:noFill/>
        </p:spPr>
        <p:txBody>
          <a:bodyPr wrap="square" rtlCol="0">
            <a:spAutoFit/>
          </a:bodyPr>
          <a:lstStyle/>
          <a:p>
            <a:pPr algn="ctr"/>
            <a:r>
              <a:rPr lang="en-GB" b="1" dirty="0"/>
              <a:t>2</a:t>
            </a:r>
            <a:r>
              <a:rPr lang="en-GB" b="1" dirty="0" smtClean="0"/>
              <a:t>000BCE</a:t>
            </a:r>
            <a:endParaRPr lang="en-GB" b="1" dirty="0"/>
          </a:p>
        </p:txBody>
      </p:sp>
      <p:sp>
        <p:nvSpPr>
          <p:cNvPr id="36" name="TextBox 35"/>
          <p:cNvSpPr txBox="1"/>
          <p:nvPr/>
        </p:nvSpPr>
        <p:spPr>
          <a:xfrm>
            <a:off x="6112801" y="2687749"/>
            <a:ext cx="1390918" cy="369332"/>
          </a:xfrm>
          <a:prstGeom prst="rect">
            <a:avLst/>
          </a:prstGeom>
          <a:noFill/>
        </p:spPr>
        <p:txBody>
          <a:bodyPr wrap="square" rtlCol="0">
            <a:spAutoFit/>
          </a:bodyPr>
          <a:lstStyle/>
          <a:p>
            <a:pPr algn="ctr"/>
            <a:r>
              <a:rPr lang="en-GB" b="1" dirty="0"/>
              <a:t>1</a:t>
            </a:r>
            <a:r>
              <a:rPr lang="en-GB" b="1" dirty="0" smtClean="0"/>
              <a:t>000BCE</a:t>
            </a:r>
            <a:endParaRPr lang="en-GB" b="1" dirty="0"/>
          </a:p>
        </p:txBody>
      </p:sp>
      <p:cxnSp>
        <p:nvCxnSpPr>
          <p:cNvPr id="38" name="Straight Arrow Connector 37"/>
          <p:cNvCxnSpPr/>
          <p:nvPr/>
        </p:nvCxnSpPr>
        <p:spPr>
          <a:xfrm>
            <a:off x="856980" y="3379081"/>
            <a:ext cx="145638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4656649" y="3406958"/>
            <a:ext cx="1779432"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1275BCE</a:t>
            </a:r>
          </a:p>
          <a:p>
            <a:pPr algn="ctr"/>
            <a:r>
              <a:rPr lang="en-GB" sz="1600" b="1" dirty="0" smtClean="0">
                <a:latin typeface="Calibri" panose="020F0502020204030204" pitchFamily="34" charset="0"/>
                <a:cs typeface="Calibri" panose="020F0502020204030204" pitchFamily="34" charset="0"/>
              </a:rPr>
              <a:t>The Battle of </a:t>
            </a:r>
            <a:r>
              <a:rPr lang="en-GB" sz="1600" b="1" dirty="0" err="1" smtClean="0">
                <a:latin typeface="Calibri" panose="020F0502020204030204" pitchFamily="34" charset="0"/>
                <a:cs typeface="Calibri" panose="020F0502020204030204" pitchFamily="34" charset="0"/>
              </a:rPr>
              <a:t>Qadesh</a:t>
            </a:r>
            <a:endParaRPr lang="en-GB" sz="1600" b="1" dirty="0">
              <a:latin typeface="Calibri" panose="020F0502020204030204" pitchFamily="34" charset="0"/>
              <a:cs typeface="Calibri" panose="020F0502020204030204" pitchFamily="34" charset="0"/>
            </a:endParaRPr>
          </a:p>
        </p:txBody>
      </p:sp>
      <p:sp>
        <p:nvSpPr>
          <p:cNvPr id="22" name="TextBox 21"/>
          <p:cNvSpPr txBox="1"/>
          <p:nvPr/>
        </p:nvSpPr>
        <p:spPr>
          <a:xfrm>
            <a:off x="4918789" y="2188348"/>
            <a:ext cx="1779432"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1250-1150BCE</a:t>
            </a:r>
          </a:p>
          <a:p>
            <a:pPr algn="ctr"/>
            <a:r>
              <a:rPr lang="en-GB" sz="1600" b="1" dirty="0" smtClean="0">
                <a:latin typeface="Calibri" panose="020F0502020204030204" pitchFamily="34" charset="0"/>
                <a:cs typeface="Calibri" panose="020F0502020204030204" pitchFamily="34" charset="0"/>
              </a:rPr>
              <a:t>Rise of the ‘Sea Peoples’</a:t>
            </a:r>
            <a:endParaRPr lang="en-GB" sz="1600" b="1" dirty="0">
              <a:latin typeface="Calibri" panose="020F0502020204030204" pitchFamily="34" charset="0"/>
              <a:cs typeface="Calibri" panose="020F0502020204030204" pitchFamily="34" charset="0"/>
            </a:endParaRPr>
          </a:p>
        </p:txBody>
      </p:sp>
      <p:cxnSp>
        <p:nvCxnSpPr>
          <p:cNvPr id="4" name="Straight Arrow Connector 3"/>
          <p:cNvCxnSpPr/>
          <p:nvPr/>
        </p:nvCxnSpPr>
        <p:spPr>
          <a:xfrm>
            <a:off x="4843663" y="1397857"/>
            <a:ext cx="1262130" cy="11381"/>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p:cNvCxnSpPr/>
          <p:nvPr/>
        </p:nvCxnSpPr>
        <p:spPr>
          <a:xfrm>
            <a:off x="5721376" y="3152388"/>
            <a:ext cx="577538" cy="957"/>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5" name="TextBox 24"/>
          <p:cNvSpPr txBox="1"/>
          <p:nvPr/>
        </p:nvSpPr>
        <p:spPr>
          <a:xfrm>
            <a:off x="7015692" y="3862958"/>
            <a:ext cx="1468734"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883-859BCE</a:t>
            </a:r>
          </a:p>
          <a:p>
            <a:pPr algn="ctr"/>
            <a:r>
              <a:rPr lang="en-GB" sz="1600" b="1" dirty="0" smtClean="0">
                <a:latin typeface="Calibri" panose="020F0502020204030204" pitchFamily="34" charset="0"/>
                <a:cs typeface="Calibri" panose="020F0502020204030204" pitchFamily="34" charset="0"/>
              </a:rPr>
              <a:t>Assyria; Ashurnasirpal II</a:t>
            </a:r>
            <a:endParaRPr lang="en-GB" sz="1600" b="1" dirty="0">
              <a:latin typeface="Calibri" panose="020F0502020204030204" pitchFamily="34" charset="0"/>
              <a:cs typeface="Calibri" panose="020F0502020204030204" pitchFamily="34" charset="0"/>
            </a:endParaRPr>
          </a:p>
        </p:txBody>
      </p:sp>
      <p:cxnSp>
        <p:nvCxnSpPr>
          <p:cNvPr id="17" name="Straight Arrow Connector 16"/>
          <p:cNvCxnSpPr/>
          <p:nvPr/>
        </p:nvCxnSpPr>
        <p:spPr>
          <a:xfrm flipV="1">
            <a:off x="7747036" y="3406958"/>
            <a:ext cx="0" cy="3882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595848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3649276" y="0"/>
            <a:ext cx="8542724" cy="6858000"/>
          </a:xfrm>
          <a:prstGeom prst="rect">
            <a:avLst/>
          </a:prstGeom>
        </p:spPr>
      </p:pic>
      <p:sp>
        <p:nvSpPr>
          <p:cNvPr id="24" name="Oval 23"/>
          <p:cNvSpPr/>
          <p:nvPr/>
        </p:nvSpPr>
        <p:spPr>
          <a:xfrm rot="19015350">
            <a:off x="6815597" y="638339"/>
            <a:ext cx="1893195" cy="321384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770021" y="425003"/>
            <a:ext cx="2821300" cy="4524315"/>
          </a:xfrm>
          <a:prstGeom prst="rect">
            <a:avLst/>
          </a:prstGeom>
          <a:noFill/>
        </p:spPr>
        <p:txBody>
          <a:bodyPr wrap="square" rtlCol="0">
            <a:spAutoFit/>
          </a:bodyPr>
          <a:lstStyle/>
          <a:p>
            <a:pPr algn="ctr"/>
            <a:r>
              <a:rPr lang="en-GB" sz="3200" b="1" dirty="0" smtClean="0"/>
              <a:t>Where was the Assyrian Kingdom, where Ashurnasirpal II was King?</a:t>
            </a:r>
          </a:p>
          <a:p>
            <a:pPr algn="ctr"/>
            <a:endParaRPr lang="en-GB" sz="3200" b="1" dirty="0"/>
          </a:p>
          <a:p>
            <a:pPr algn="ctr"/>
            <a:r>
              <a:rPr lang="en-GB" sz="3200" b="1" dirty="0" smtClean="0"/>
              <a:t>Modern day Iraq/ Iran!</a:t>
            </a:r>
            <a:endParaRPr lang="en-GB" sz="3200" b="1" dirty="0"/>
          </a:p>
        </p:txBody>
      </p:sp>
    </p:spTree>
    <p:extLst>
      <p:ext uri="{BB962C8B-B14F-4D97-AF65-F5344CB8AC3E}">
        <p14:creationId xmlns:p14="http://schemas.microsoft.com/office/powerpoint/2010/main" val="144022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4032" y="875764"/>
            <a:ext cx="6663743" cy="3318936"/>
          </a:xfrm>
        </p:spPr>
        <p:txBody>
          <a:bodyPr/>
          <a:lstStyle/>
          <a:p>
            <a:pPr marL="0" indent="0">
              <a:buNone/>
            </a:pPr>
            <a:r>
              <a:rPr lang="en-GB" sz="2200" dirty="0" smtClean="0">
                <a:latin typeface="Calibri" panose="020F0502020204030204" pitchFamily="34" charset="0"/>
                <a:cs typeface="Calibri" panose="020F0502020204030204" pitchFamily="34" charset="0"/>
              </a:rPr>
              <a:t>From about 1200-900BCE, the Middle East fell into a ‘Dark Age’ once the collapse took hold. We have VERY few historical sources from that time, because of what happened to literacy, pottery, governments, trade etc.</a:t>
            </a:r>
          </a:p>
          <a:p>
            <a:pPr marL="0" indent="0">
              <a:buNone/>
            </a:pPr>
            <a:endParaRPr lang="en-GB" dirty="0"/>
          </a:p>
        </p:txBody>
      </p:sp>
      <p:sp>
        <p:nvSpPr>
          <p:cNvPr id="5" name="Rectangle 4"/>
          <p:cNvSpPr/>
          <p:nvPr/>
        </p:nvSpPr>
        <p:spPr>
          <a:xfrm>
            <a:off x="0" y="0"/>
            <a:ext cx="11938716" cy="77869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GB" sz="51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Who rose out of the Bronze Age Collapse?</a:t>
            </a:r>
            <a:endParaRPr lang="en-GB" sz="51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sp>
        <p:nvSpPr>
          <p:cNvPr id="7" name="Rectangle 6"/>
          <p:cNvSpPr/>
          <p:nvPr/>
        </p:nvSpPr>
        <p:spPr>
          <a:xfrm>
            <a:off x="126641" y="2395471"/>
            <a:ext cx="6366996" cy="4353060"/>
          </a:xfrm>
          <a:prstGeom prst="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n-GB" sz="1900" dirty="0" smtClean="0">
                <a:latin typeface="Calibri" panose="020F0502020204030204" pitchFamily="34" charset="0"/>
                <a:cs typeface="Calibri" panose="020F0502020204030204" pitchFamily="34" charset="0"/>
              </a:rPr>
              <a:t>However, after 300years of the Dark Age, a small kingdom in modern day Iraq started to rise out of the gloom and began to expand its borders once again.</a:t>
            </a:r>
          </a:p>
          <a:p>
            <a:pPr algn="ctr"/>
            <a:r>
              <a:rPr lang="en-GB" sz="1900" dirty="0" smtClean="0">
                <a:latin typeface="Calibri" panose="020F0502020204030204" pitchFamily="34" charset="0"/>
                <a:cs typeface="Calibri" panose="020F0502020204030204" pitchFamily="34" charset="0"/>
              </a:rPr>
              <a:t>This was the kingdom of </a:t>
            </a:r>
            <a:r>
              <a:rPr lang="en-GB" sz="1900" b="1" u="sng" dirty="0" smtClean="0">
                <a:latin typeface="Calibri" panose="020F0502020204030204" pitchFamily="34" charset="0"/>
                <a:cs typeface="Calibri" panose="020F0502020204030204" pitchFamily="34" charset="0"/>
              </a:rPr>
              <a:t>Assyria</a:t>
            </a:r>
            <a:r>
              <a:rPr lang="en-GB" sz="1900" dirty="0" smtClean="0">
                <a:latin typeface="Calibri" panose="020F0502020204030204" pitchFamily="34" charset="0"/>
                <a:cs typeface="Calibri" panose="020F0502020204030204" pitchFamily="34" charset="0"/>
              </a:rPr>
              <a:t>.</a:t>
            </a:r>
          </a:p>
          <a:p>
            <a:pPr algn="ctr"/>
            <a:r>
              <a:rPr lang="en-GB" sz="1900" i="1" dirty="0" smtClean="0">
                <a:latin typeface="Calibri" panose="020F0502020204030204" pitchFamily="34" charset="0"/>
                <a:cs typeface="Calibri" panose="020F0502020204030204" pitchFamily="34" charset="0"/>
              </a:rPr>
              <a:t>This kingdom had technically existed before the Collapse, but it was now that it really grew into a powerful empire.</a:t>
            </a:r>
          </a:p>
          <a:p>
            <a:pPr algn="ctr"/>
            <a:endParaRPr lang="en-GB" sz="1900" dirty="0" smtClean="0">
              <a:latin typeface="Calibri" panose="020F0502020204030204" pitchFamily="34" charset="0"/>
              <a:cs typeface="Calibri" panose="020F0502020204030204" pitchFamily="34" charset="0"/>
            </a:endParaRPr>
          </a:p>
          <a:p>
            <a:pPr algn="ctr"/>
            <a:r>
              <a:rPr lang="en-GB" sz="1900" dirty="0" smtClean="0">
                <a:latin typeface="Calibri" panose="020F0502020204030204" pitchFamily="34" charset="0"/>
                <a:cs typeface="Calibri" panose="020F0502020204030204" pitchFamily="34" charset="0"/>
              </a:rPr>
              <a:t>The first king of this new Assyrian kingdom, </a:t>
            </a:r>
            <a:r>
              <a:rPr lang="en-GB" sz="1900" dirty="0" err="1" smtClean="0">
                <a:latin typeface="Calibri" panose="020F0502020204030204" pitchFamily="34" charset="0"/>
                <a:cs typeface="Calibri" panose="020F0502020204030204" pitchFamily="34" charset="0"/>
              </a:rPr>
              <a:t>Tiglath-pileser</a:t>
            </a:r>
            <a:r>
              <a:rPr lang="en-GB" sz="1900" dirty="0" smtClean="0">
                <a:latin typeface="Calibri" panose="020F0502020204030204" pitchFamily="34" charset="0"/>
                <a:cs typeface="Calibri" panose="020F0502020204030204" pitchFamily="34" charset="0"/>
              </a:rPr>
              <a:t> I re-established the boundaries of the kingdom and began expansion into the weakened Middle East.</a:t>
            </a:r>
          </a:p>
          <a:p>
            <a:pPr algn="ctr"/>
            <a:endParaRPr lang="en-GB" sz="1900" dirty="0">
              <a:latin typeface="Calibri" panose="020F0502020204030204" pitchFamily="34" charset="0"/>
              <a:cs typeface="Calibri" panose="020F0502020204030204" pitchFamily="34" charset="0"/>
            </a:endParaRPr>
          </a:p>
          <a:p>
            <a:pPr algn="ctr"/>
            <a:r>
              <a:rPr lang="en-GB" sz="1900" dirty="0" smtClean="0">
                <a:latin typeface="Calibri" panose="020F0502020204030204" pitchFamily="34" charset="0"/>
                <a:cs typeface="Calibri" panose="020F0502020204030204" pitchFamily="34" charset="0"/>
              </a:rPr>
              <a:t>By 744BCE, the Assyrian Empire would control lands from Iran to the coast of Turkey, down to Mesopotamia, and the entirety of the Fertile Crescent.</a:t>
            </a:r>
            <a:endParaRPr lang="en-GB" dirty="0"/>
          </a:p>
        </p:txBody>
      </p:sp>
      <p:sp>
        <p:nvSpPr>
          <p:cNvPr id="8" name="Rounded Rectangle 7"/>
          <p:cNvSpPr/>
          <p:nvPr/>
        </p:nvSpPr>
        <p:spPr>
          <a:xfrm>
            <a:off x="6658377" y="2751311"/>
            <a:ext cx="5406979" cy="399721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b="1" dirty="0" smtClean="0">
                <a:latin typeface="Calibri" panose="020F0502020204030204" pitchFamily="34" charset="0"/>
                <a:cs typeface="Calibri" panose="020F0502020204030204" pitchFamily="34" charset="0"/>
              </a:rPr>
              <a:t>How did the Assyrians keep control of such a huge area of land?</a:t>
            </a:r>
          </a:p>
          <a:p>
            <a:pPr algn="ctr"/>
            <a:endParaRPr lang="en-GB" sz="2400" dirty="0">
              <a:latin typeface="Calibri" panose="020F0502020204030204" pitchFamily="34" charset="0"/>
              <a:cs typeface="Calibri" panose="020F0502020204030204" pitchFamily="34" charset="0"/>
            </a:endParaRPr>
          </a:p>
          <a:p>
            <a:pPr marL="285750" indent="-285750" algn="ctr">
              <a:lnSpc>
                <a:spcPct val="150000"/>
              </a:lnSpc>
              <a:buFont typeface="Arial" panose="020B0604020202020204" pitchFamily="34" charset="0"/>
              <a:buChar char="•"/>
            </a:pPr>
            <a:r>
              <a:rPr lang="en-GB" sz="2400" dirty="0" smtClean="0">
                <a:latin typeface="Calibri" panose="020F0502020204030204" pitchFamily="34" charset="0"/>
                <a:cs typeface="Calibri" panose="020F0502020204030204" pitchFamily="34" charset="0"/>
              </a:rPr>
              <a:t>Well-organised government throughout the empire.</a:t>
            </a:r>
          </a:p>
          <a:p>
            <a:pPr marL="285750" indent="-285750" algn="ctr">
              <a:lnSpc>
                <a:spcPct val="150000"/>
              </a:lnSpc>
              <a:buFont typeface="Arial" panose="020B0604020202020204" pitchFamily="34" charset="0"/>
              <a:buChar char="•"/>
            </a:pPr>
            <a:r>
              <a:rPr lang="en-GB" sz="2400" dirty="0" smtClean="0">
                <a:latin typeface="Calibri" panose="020F0502020204030204" pitchFamily="34" charset="0"/>
                <a:cs typeface="Calibri" panose="020F0502020204030204" pitchFamily="34" charset="0"/>
              </a:rPr>
              <a:t>Power of the King</a:t>
            </a:r>
          </a:p>
          <a:p>
            <a:pPr marL="285750" indent="-285750" algn="ctr">
              <a:lnSpc>
                <a:spcPct val="150000"/>
              </a:lnSpc>
              <a:buFont typeface="Arial" panose="020B0604020202020204" pitchFamily="34" charset="0"/>
              <a:buChar char="•"/>
            </a:pPr>
            <a:r>
              <a:rPr lang="en-GB" sz="2400" dirty="0" smtClean="0">
                <a:latin typeface="Calibri" panose="020F0502020204030204" pitchFamily="34" charset="0"/>
                <a:cs typeface="Calibri" panose="020F0502020204030204" pitchFamily="34" charset="0"/>
              </a:rPr>
              <a:t>Protecting the royal bloodline</a:t>
            </a:r>
          </a:p>
          <a:p>
            <a:pPr marL="285750" indent="-285750" algn="ctr">
              <a:lnSpc>
                <a:spcPct val="150000"/>
              </a:lnSpc>
              <a:buFont typeface="Arial" panose="020B0604020202020204" pitchFamily="34" charset="0"/>
              <a:buChar char="•"/>
            </a:pPr>
            <a:r>
              <a:rPr lang="en-GB" sz="2400" dirty="0" smtClean="0">
                <a:latin typeface="Calibri" panose="020F0502020204030204" pitchFamily="34" charset="0"/>
                <a:cs typeface="Calibri" panose="020F0502020204030204" pitchFamily="34" charset="0"/>
              </a:rPr>
              <a:t>Creating a terrifying army</a:t>
            </a:r>
            <a:endParaRPr lang="en-GB" sz="2400" dirty="0">
              <a:latin typeface="Calibri" panose="020F0502020204030204" pitchFamily="34" charset="0"/>
              <a:cs typeface="Calibri" panose="020F0502020204030204" pitchFamily="34" charset="0"/>
            </a:endParaRPr>
          </a:p>
        </p:txBody>
      </p:sp>
      <p:pic>
        <p:nvPicPr>
          <p:cNvPr id="9" name="Picture 8"/>
          <p:cNvPicPr>
            <a:picLocks noChangeAspect="1"/>
          </p:cNvPicPr>
          <p:nvPr/>
        </p:nvPicPr>
        <p:blipFill>
          <a:blip r:embed="rId2"/>
          <a:stretch>
            <a:fillRect/>
          </a:stretch>
        </p:blipFill>
        <p:spPr>
          <a:xfrm>
            <a:off x="7312515" y="875764"/>
            <a:ext cx="4098701" cy="1875547"/>
          </a:xfrm>
          <a:prstGeom prst="rect">
            <a:avLst/>
          </a:prstGeom>
        </p:spPr>
      </p:pic>
    </p:spTree>
    <p:extLst>
      <p:ext uri="{BB962C8B-B14F-4D97-AF65-F5344CB8AC3E}">
        <p14:creationId xmlns:p14="http://schemas.microsoft.com/office/powerpoint/2010/main" val="26873716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1519" y="553791"/>
            <a:ext cx="10341737" cy="1558344"/>
          </a:xfrm>
        </p:spPr>
        <p:txBody>
          <a:bodyPr>
            <a:noAutofit/>
          </a:bodyPr>
          <a:lstStyle/>
          <a:p>
            <a:pPr algn="l"/>
            <a:r>
              <a:rPr lang="en-GB" sz="59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What kept the Assyrian empire so strong?</a:t>
            </a:r>
            <a:endParaRPr lang="en-GB" sz="59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sp>
        <p:nvSpPr>
          <p:cNvPr id="4" name="Rounded Rectangle 3"/>
          <p:cNvSpPr/>
          <p:nvPr/>
        </p:nvSpPr>
        <p:spPr>
          <a:xfrm>
            <a:off x="231821" y="2253802"/>
            <a:ext cx="4185634" cy="4507605"/>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sz="1900" b="1" dirty="0" smtClean="0">
                <a:latin typeface="Calibri" panose="020F0502020204030204" pitchFamily="34" charset="0"/>
                <a:cs typeface="Calibri" panose="020F0502020204030204" pitchFamily="34" charset="0"/>
              </a:rPr>
              <a:t>As we just learned, there were four key parts of the Assyrian empire that meant it was able to rise up out of the Dark Age and rule the Ancient Middle East.</a:t>
            </a:r>
          </a:p>
          <a:p>
            <a:pPr algn="ctr"/>
            <a:endParaRPr lang="en-GB" sz="1900" b="1" dirty="0">
              <a:latin typeface="Calibri" panose="020F0502020204030204" pitchFamily="34" charset="0"/>
              <a:cs typeface="Calibri" panose="020F0502020204030204" pitchFamily="34" charset="0"/>
            </a:endParaRPr>
          </a:p>
          <a:p>
            <a:pPr algn="ctr"/>
            <a:r>
              <a:rPr lang="en-GB" sz="1900" b="1" dirty="0" smtClean="0">
                <a:latin typeface="Calibri" panose="020F0502020204030204" pitchFamily="34" charset="0"/>
                <a:cs typeface="Calibri" panose="020F0502020204030204" pitchFamily="34" charset="0"/>
              </a:rPr>
              <a:t>These were;</a:t>
            </a:r>
            <a:endParaRPr lang="en-GB" sz="1900" dirty="0">
              <a:latin typeface="Calibri" panose="020F0502020204030204" pitchFamily="34" charset="0"/>
              <a:cs typeface="Calibri" panose="020F0502020204030204" pitchFamily="34" charset="0"/>
            </a:endParaRPr>
          </a:p>
          <a:p>
            <a:pPr marL="285750" indent="-285750" algn="ctr">
              <a:lnSpc>
                <a:spcPct val="150000"/>
              </a:lnSpc>
              <a:buFont typeface="Arial" panose="020B0604020202020204" pitchFamily="34" charset="0"/>
              <a:buChar char="•"/>
            </a:pPr>
            <a:r>
              <a:rPr lang="en-GB" sz="1900" dirty="0" smtClean="0">
                <a:latin typeface="Calibri" panose="020F0502020204030204" pitchFamily="34" charset="0"/>
                <a:cs typeface="Calibri" panose="020F0502020204030204" pitchFamily="34" charset="0"/>
              </a:rPr>
              <a:t>Well-organised government throughout the empire.</a:t>
            </a:r>
          </a:p>
          <a:p>
            <a:pPr marL="285750" indent="-285750" algn="ctr">
              <a:lnSpc>
                <a:spcPct val="150000"/>
              </a:lnSpc>
              <a:buFont typeface="Arial" panose="020B0604020202020204" pitchFamily="34" charset="0"/>
              <a:buChar char="•"/>
            </a:pPr>
            <a:r>
              <a:rPr lang="en-GB" sz="1900" dirty="0" smtClean="0">
                <a:latin typeface="Calibri" panose="020F0502020204030204" pitchFamily="34" charset="0"/>
                <a:cs typeface="Calibri" panose="020F0502020204030204" pitchFamily="34" charset="0"/>
              </a:rPr>
              <a:t>Power of the King</a:t>
            </a:r>
          </a:p>
          <a:p>
            <a:pPr marL="285750" indent="-285750" algn="ctr">
              <a:lnSpc>
                <a:spcPct val="150000"/>
              </a:lnSpc>
              <a:buFont typeface="Arial" panose="020B0604020202020204" pitchFamily="34" charset="0"/>
              <a:buChar char="•"/>
            </a:pPr>
            <a:r>
              <a:rPr lang="en-GB" sz="1900" dirty="0" smtClean="0">
                <a:latin typeface="Calibri" panose="020F0502020204030204" pitchFamily="34" charset="0"/>
                <a:cs typeface="Calibri" panose="020F0502020204030204" pitchFamily="34" charset="0"/>
              </a:rPr>
              <a:t>Protecting the royal bloodline</a:t>
            </a:r>
          </a:p>
          <a:p>
            <a:pPr marL="285750" indent="-285750" algn="ctr">
              <a:lnSpc>
                <a:spcPct val="150000"/>
              </a:lnSpc>
              <a:buFont typeface="Arial" panose="020B0604020202020204" pitchFamily="34" charset="0"/>
              <a:buChar char="•"/>
            </a:pPr>
            <a:r>
              <a:rPr lang="en-GB" sz="1900" dirty="0" smtClean="0">
                <a:latin typeface="Calibri" panose="020F0502020204030204" pitchFamily="34" charset="0"/>
                <a:cs typeface="Calibri" panose="020F0502020204030204" pitchFamily="34" charset="0"/>
              </a:rPr>
              <a:t>Creating a terrifying army</a:t>
            </a:r>
            <a:endParaRPr lang="en-GB" sz="1900" dirty="0">
              <a:latin typeface="Calibri" panose="020F0502020204030204" pitchFamily="34" charset="0"/>
              <a:cs typeface="Calibri" panose="020F0502020204030204" pitchFamily="34" charset="0"/>
            </a:endParaRPr>
          </a:p>
        </p:txBody>
      </p:sp>
      <p:sp>
        <p:nvSpPr>
          <p:cNvPr id="5" name="Rectangle 4"/>
          <p:cNvSpPr/>
          <p:nvPr/>
        </p:nvSpPr>
        <p:spPr>
          <a:xfrm>
            <a:off x="4623514" y="1558344"/>
            <a:ext cx="7405354" cy="280759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000" b="1" dirty="0" smtClean="0">
                <a:latin typeface="Calibri" panose="020F0502020204030204" pitchFamily="34" charset="0"/>
                <a:cs typeface="Calibri" panose="020F0502020204030204" pitchFamily="34" charset="0"/>
              </a:rPr>
              <a:t>TASK</a:t>
            </a:r>
            <a:r>
              <a:rPr lang="en-GB" sz="2000" dirty="0" smtClean="0">
                <a:latin typeface="Calibri" panose="020F0502020204030204" pitchFamily="34" charset="0"/>
                <a:cs typeface="Calibri" panose="020F0502020204030204" pitchFamily="34" charset="0"/>
              </a:rPr>
              <a:t>: using the info sheet on these four areas, complete the pyramid activity that will help you summarise the factors and explain why the Assyrian Empire was so strong.</a:t>
            </a:r>
          </a:p>
          <a:p>
            <a:pPr algn="ctr"/>
            <a:endParaRPr lang="en-GB" sz="2000" dirty="0">
              <a:latin typeface="Calibri" panose="020F0502020204030204" pitchFamily="34" charset="0"/>
              <a:cs typeface="Calibri" panose="020F0502020204030204" pitchFamily="34" charset="0"/>
            </a:endParaRPr>
          </a:p>
          <a:p>
            <a:pPr marL="342900" indent="-342900" algn="ctr">
              <a:buFont typeface="Arial" panose="020B0604020202020204" pitchFamily="34" charset="0"/>
              <a:buChar char="•"/>
            </a:pPr>
            <a:r>
              <a:rPr lang="en-GB" dirty="0" smtClean="0">
                <a:latin typeface="Calibri" panose="020F0502020204030204" pitchFamily="34" charset="0"/>
                <a:cs typeface="Calibri" panose="020F0502020204030204" pitchFamily="34" charset="0"/>
              </a:rPr>
              <a:t>Summaries of each factor can be brief, just 2-4 sentences. </a:t>
            </a:r>
          </a:p>
          <a:p>
            <a:pPr marL="342900" indent="-342900" algn="ctr">
              <a:buFont typeface="Arial" panose="020B0604020202020204" pitchFamily="34" charset="0"/>
              <a:buChar char="•"/>
            </a:pPr>
            <a:r>
              <a:rPr lang="en-GB" dirty="0" smtClean="0">
                <a:latin typeface="Calibri" panose="020F0502020204030204" pitchFamily="34" charset="0"/>
                <a:cs typeface="Calibri" panose="020F0502020204030204" pitchFamily="34" charset="0"/>
              </a:rPr>
              <a:t>Think carefully about how each factor would work well with the one next to it.</a:t>
            </a:r>
          </a:p>
          <a:p>
            <a:pPr marL="342900" indent="-342900" algn="ctr">
              <a:buFont typeface="Arial" panose="020B0604020202020204" pitchFamily="34" charset="0"/>
              <a:buChar char="•"/>
            </a:pPr>
            <a:r>
              <a:rPr lang="en-GB" dirty="0" smtClean="0">
                <a:latin typeface="Calibri" panose="020F0502020204030204" pitchFamily="34" charset="0"/>
                <a:cs typeface="Calibri" panose="020F0502020204030204" pitchFamily="34" charset="0"/>
              </a:rPr>
              <a:t>Come to a conclusion overall, on why these four factors allowed the empire to keep control of the Middle East.</a:t>
            </a:r>
            <a:endParaRPr lang="en-GB" dirty="0">
              <a:latin typeface="Calibri" panose="020F0502020204030204" pitchFamily="34" charset="0"/>
              <a:cs typeface="Calibri" panose="020F0502020204030204" pitchFamily="34" charset="0"/>
            </a:endParaRPr>
          </a:p>
        </p:txBody>
      </p:sp>
      <p:sp>
        <p:nvSpPr>
          <p:cNvPr id="6" name="Rectangle 5"/>
          <p:cNvSpPr/>
          <p:nvPr/>
        </p:nvSpPr>
        <p:spPr>
          <a:xfrm>
            <a:off x="4623514" y="4507603"/>
            <a:ext cx="7405353" cy="2253803"/>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600" b="1" u="sng" dirty="0" smtClean="0">
                <a:latin typeface="Calibri" panose="020F0502020204030204" pitchFamily="34" charset="0"/>
                <a:cs typeface="Calibri" panose="020F0502020204030204" pitchFamily="34" charset="0"/>
              </a:rPr>
              <a:t>CHALLENGE</a:t>
            </a:r>
            <a:r>
              <a:rPr lang="en-GB" sz="1600" dirty="0" smtClean="0">
                <a:latin typeface="Calibri" panose="020F0502020204030204" pitchFamily="34" charset="0"/>
                <a:cs typeface="Calibri" panose="020F0502020204030204" pitchFamily="34" charset="0"/>
              </a:rPr>
              <a:t>:</a:t>
            </a:r>
          </a:p>
          <a:p>
            <a:pPr algn="ctr"/>
            <a:r>
              <a:rPr lang="en-GB" sz="1600" dirty="0" smtClean="0">
                <a:latin typeface="Calibri" panose="020F0502020204030204" pitchFamily="34" charset="0"/>
                <a:cs typeface="Calibri" panose="020F0502020204030204" pitchFamily="34" charset="0"/>
              </a:rPr>
              <a:t>Make new pairings of the four factors at the bottom of the sheet. – imagine the order they were typed in has been moved around.</a:t>
            </a:r>
            <a:endParaRPr lang="en-GB" sz="1600" dirty="0">
              <a:latin typeface="Calibri" panose="020F0502020204030204" pitchFamily="34" charset="0"/>
              <a:cs typeface="Calibri" panose="020F0502020204030204" pitchFamily="34" charset="0"/>
            </a:endParaRPr>
          </a:p>
          <a:p>
            <a:pPr algn="ctr"/>
            <a:r>
              <a:rPr lang="en-GB" sz="1600" dirty="0" smtClean="0">
                <a:latin typeface="Calibri" panose="020F0502020204030204" pitchFamily="34" charset="0"/>
                <a:cs typeface="Calibri" panose="020F0502020204030204" pitchFamily="34" charset="0"/>
              </a:rPr>
              <a:t>In your book, explain how these newly paired factors could work together to keep the empire strong.</a:t>
            </a:r>
          </a:p>
          <a:p>
            <a:pPr algn="ctr"/>
            <a:endParaRPr lang="en-GB" sz="1600" dirty="0">
              <a:latin typeface="Calibri" panose="020F0502020204030204" pitchFamily="34" charset="0"/>
              <a:cs typeface="Calibri" panose="020F0502020204030204" pitchFamily="34" charset="0"/>
            </a:endParaRPr>
          </a:p>
          <a:p>
            <a:pPr algn="ctr"/>
            <a:r>
              <a:rPr lang="en-GB" sz="1600" i="1" dirty="0" smtClean="0">
                <a:latin typeface="Calibri" panose="020F0502020204030204" pitchFamily="34" charset="0"/>
                <a:cs typeface="Calibri" panose="020F0502020204030204" pitchFamily="34" charset="0"/>
              </a:rPr>
              <a:t>e.g. what if </a:t>
            </a:r>
            <a:r>
              <a:rPr lang="en-GB" sz="1600" b="1" i="1" dirty="0" smtClean="0">
                <a:latin typeface="Calibri" panose="020F0502020204030204" pitchFamily="34" charset="0"/>
                <a:cs typeface="Calibri" panose="020F0502020204030204" pitchFamily="34" charset="0"/>
              </a:rPr>
              <a:t>Royal Bloodlines</a:t>
            </a:r>
            <a:r>
              <a:rPr lang="en-GB" sz="1600" i="1" dirty="0" smtClean="0">
                <a:latin typeface="Calibri" panose="020F0502020204030204" pitchFamily="34" charset="0"/>
                <a:cs typeface="Calibri" panose="020F0502020204030204" pitchFamily="34" charset="0"/>
              </a:rPr>
              <a:t> and </a:t>
            </a:r>
            <a:r>
              <a:rPr lang="en-GB" sz="1600" b="1" i="1" dirty="0" smtClean="0">
                <a:latin typeface="Calibri" panose="020F0502020204030204" pitchFamily="34" charset="0"/>
                <a:cs typeface="Calibri" panose="020F0502020204030204" pitchFamily="34" charset="0"/>
              </a:rPr>
              <a:t>Local Government </a:t>
            </a:r>
            <a:r>
              <a:rPr lang="en-GB" sz="1600" i="1" dirty="0" smtClean="0">
                <a:latin typeface="Calibri" panose="020F0502020204030204" pitchFamily="34" charset="0"/>
                <a:cs typeface="Calibri" panose="020F0502020204030204" pitchFamily="34" charset="0"/>
              </a:rPr>
              <a:t>had been next to each other instead, how would they have worked together?</a:t>
            </a:r>
            <a:endParaRPr lang="en-GB" sz="16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14314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60142014"/>
              </p:ext>
            </p:extLst>
          </p:nvPr>
        </p:nvGraphicFramePr>
        <p:xfrm>
          <a:off x="0" y="-2"/>
          <a:ext cx="12192000" cy="6858002"/>
        </p:xfrm>
        <a:graphic>
          <a:graphicData uri="http://schemas.openxmlformats.org/drawingml/2006/table">
            <a:tbl>
              <a:tblPr firstRow="1" bandRow="1">
                <a:tableStyleId>{5940675A-B579-460E-94D1-54222C63F5DA}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630026">
                <a:tc>
                  <a:txBody>
                    <a:bodyPr/>
                    <a:lstStyle/>
                    <a:p>
                      <a:r>
                        <a:rPr lang="en-GB" sz="1600" b="1" dirty="0" smtClean="0">
                          <a:latin typeface="Calibri" panose="020F0502020204030204" pitchFamily="34" charset="0"/>
                          <a:cs typeface="Calibri" panose="020F0502020204030204" pitchFamily="34" charset="0"/>
                        </a:rPr>
                        <a:t>Local Government</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latin typeface="Calibri" panose="020F0502020204030204" pitchFamily="34" charset="0"/>
                          <a:cs typeface="Calibri" panose="020F0502020204030204" pitchFamily="34" charset="0"/>
                        </a:rPr>
                        <a:t>The empire was divided into areas called provinces, and each province had a local governor put</a:t>
                      </a:r>
                      <a:r>
                        <a:rPr lang="en-GB" sz="1400" baseline="0" dirty="0" smtClean="0">
                          <a:latin typeface="Calibri" panose="020F0502020204030204" pitchFamily="34" charset="0"/>
                          <a:cs typeface="Calibri" panose="020F0502020204030204" pitchFamily="34" charset="0"/>
                        </a:rPr>
                        <a:t> there to rule on behalf of the king. Assyria had 70 of these provinces. It was the job of the governor to make sure that the law was obeyed and taxes were collected.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The King personally chose each of these governors, and they answered directly to the King. The Governorship could not be passed from father to son, and each time the king chose who the next governor would be. The king tended to prefer his governors to be eunuchs (men whose testicles have been cut off), so that they couldn’t have sons who then wanted to be governors themselves.</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The king could directly intervene in local government whenever he wanted, but generally the governor of each province was allowed to act as they saw fit, given that they were usually good at their job. This meant the king was free to rule the empire as a whole, not be bogged down in local issues.</a:t>
                      </a:r>
                    </a:p>
                  </a:txBody>
                  <a:tcPr>
                    <a:solidFill>
                      <a:schemeClr val="bg1"/>
                    </a:solidFill>
                  </a:tcPr>
                </a:tc>
                <a:tc>
                  <a:txBody>
                    <a:bodyPr/>
                    <a:lstStyle/>
                    <a:p>
                      <a:r>
                        <a:rPr lang="en-GB" sz="1600" b="1" dirty="0" smtClean="0">
                          <a:latin typeface="Calibri" panose="020F0502020204030204" pitchFamily="34" charset="0"/>
                          <a:cs typeface="Calibri" panose="020F0502020204030204" pitchFamily="34" charset="0"/>
                        </a:rPr>
                        <a:t>Power of the King</a:t>
                      </a:r>
                    </a:p>
                    <a:p>
                      <a:r>
                        <a:rPr lang="en-GB" sz="1400" dirty="0" smtClean="0">
                          <a:latin typeface="Calibri" panose="020F0502020204030204" pitchFamily="34" charset="0"/>
                          <a:cs typeface="Calibri" panose="020F0502020204030204" pitchFamily="34" charset="0"/>
                        </a:rPr>
                        <a:t>Although</a:t>
                      </a:r>
                      <a:r>
                        <a:rPr lang="en-GB" sz="1400" baseline="0" dirty="0" smtClean="0">
                          <a:latin typeface="Calibri" panose="020F0502020204030204" pitchFamily="34" charset="0"/>
                          <a:cs typeface="Calibri" panose="020F0502020204030204" pitchFamily="34" charset="0"/>
                        </a:rPr>
                        <a:t> governors had power at a local level, it was understood that the King ruled the empire with absolute control, and that he did this because he was the earthly (human) form of the Assyrian God, Ashur.</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This meant that people believed the king was everywhere and could see everything, much like their God could. This made them more likely to behave!</a:t>
                      </a:r>
                    </a:p>
                    <a:p>
                      <a:r>
                        <a:rPr lang="en-GB" sz="1400" baseline="0" dirty="0" smtClean="0">
                          <a:latin typeface="Calibri" panose="020F0502020204030204" pitchFamily="34" charset="0"/>
                          <a:cs typeface="Calibri" panose="020F0502020204030204" pitchFamily="34" charset="0"/>
                        </a:rPr>
                        <a:t>In addition, the King would move through the empire throughout the year. He would move between palaces, taking his whole court with him, so that his people knew he was never far away. It also meant he could deal with any problematic governors.</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People of an Assyrian city would not always know if the king was in that palace, but the buildings were huge and imposing, and would be a reminder to the people that the king was the only true power. It made a close link between the people, the local government and the king.</a:t>
                      </a:r>
                      <a:endParaRPr lang="en-GB" sz="1400"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10000"/>
                  </a:ext>
                </a:extLst>
              </a:tr>
              <a:tr h="3227976">
                <a:tc>
                  <a:txBody>
                    <a:bodyPr/>
                    <a:lstStyle/>
                    <a:p>
                      <a:r>
                        <a:rPr lang="en-GB" sz="1600" b="1" dirty="0" smtClean="0">
                          <a:latin typeface="Calibri" panose="020F0502020204030204" pitchFamily="34" charset="0"/>
                          <a:cs typeface="Calibri" panose="020F0502020204030204" pitchFamily="34" charset="0"/>
                        </a:rPr>
                        <a:t>Royal Bloodlines</a:t>
                      </a:r>
                    </a:p>
                    <a:p>
                      <a:r>
                        <a:rPr lang="en-GB" sz="1400" dirty="0" smtClean="0">
                          <a:latin typeface="Calibri" panose="020F0502020204030204" pitchFamily="34" charset="0"/>
                          <a:cs typeface="Calibri" panose="020F0502020204030204" pitchFamily="34" charset="0"/>
                        </a:rPr>
                        <a:t>Assyrian royal</a:t>
                      </a:r>
                      <a:r>
                        <a:rPr lang="en-GB" sz="1400" baseline="0" dirty="0" smtClean="0">
                          <a:latin typeface="Calibri" panose="020F0502020204030204" pitchFamily="34" charset="0"/>
                          <a:cs typeface="Calibri" panose="020F0502020204030204" pitchFamily="34" charset="0"/>
                        </a:rPr>
                        <a:t> families were usually very big, and technically any MAN could be a contender to the throne, whether his mother was queen or a royal ‘consort’. This meant that there were always potential candidates for the next king, and the royal line couldn’t die out. As long as a man was from that family, he was in with a chance of being named the next king.</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They also put rules in place that the current king HAD to name a successor before he died, so that no arguments could take place after a King’s death. </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They also ruled that in order to be king, the candidate had to be in PERFECT physical health. No mental or physical problems. </a:t>
                      </a:r>
                    </a:p>
                    <a:p>
                      <a:r>
                        <a:rPr lang="en-GB" sz="1400" baseline="0" dirty="0" smtClean="0">
                          <a:latin typeface="Calibri" panose="020F0502020204030204" pitchFamily="34" charset="0"/>
                          <a:cs typeface="Calibri" panose="020F0502020204030204" pitchFamily="34" charset="0"/>
                        </a:rPr>
                        <a:t>All of these helped keep the succession of Kings smooth, and avoided a lot of internal conflict in the empire.</a:t>
                      </a:r>
                      <a:endParaRPr lang="en-GB" sz="14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400" b="1" dirty="0" smtClean="0">
                          <a:latin typeface="Calibri" panose="020F0502020204030204" pitchFamily="34" charset="0"/>
                          <a:cs typeface="Calibri" panose="020F0502020204030204" pitchFamily="34" charset="0"/>
                        </a:rPr>
                        <a:t>The Assyrian Army</a:t>
                      </a:r>
                    </a:p>
                    <a:p>
                      <a:r>
                        <a:rPr lang="en-GB" sz="1400" dirty="0" smtClean="0">
                          <a:latin typeface="Calibri" panose="020F0502020204030204" pitchFamily="34" charset="0"/>
                          <a:cs typeface="Calibri" panose="020F0502020204030204" pitchFamily="34" charset="0"/>
                        </a:rPr>
                        <a:t>The expansion, and maintenance, of the Assyrian empire depended on its army.</a:t>
                      </a:r>
                      <a:r>
                        <a:rPr lang="en-GB" sz="1400" baseline="0" dirty="0" smtClean="0">
                          <a:latin typeface="Calibri" panose="020F0502020204030204" pitchFamily="34" charset="0"/>
                          <a:cs typeface="Calibri" panose="020F0502020204030204" pitchFamily="34" charset="0"/>
                        </a:rPr>
                        <a:t> Carvings in royal palaces regularly show </a:t>
                      </a:r>
                      <a:r>
                        <a:rPr lang="en-GB" sz="1400" baseline="0" dirty="0" err="1" smtClean="0">
                          <a:latin typeface="Calibri" panose="020F0502020204030204" pitchFamily="34" charset="0"/>
                          <a:cs typeface="Calibri" panose="020F0502020204030204" pitchFamily="34" charset="0"/>
                        </a:rPr>
                        <a:t>Assryian</a:t>
                      </a:r>
                      <a:r>
                        <a:rPr lang="en-GB" sz="1400" baseline="0" dirty="0" smtClean="0">
                          <a:latin typeface="Calibri" panose="020F0502020204030204" pitchFamily="34" charset="0"/>
                          <a:cs typeface="Calibri" panose="020F0502020204030204" pitchFamily="34" charset="0"/>
                        </a:rPr>
                        <a:t> soldiers slaughtering their enemies, and clearly show that the army was a point of pride for the empire.</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The army after 900BCE was particularly successful because it was made up of paid, professional soldiers, and supported by men who served an annual army service as part of their taxes. Beforehand the army had just been made up of men who were quickly called up when fighting broke out.</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The army had a powerful cavalry, which was new in the area. The army also had siege machines that the kings used to siege enemy cities.</a:t>
                      </a:r>
                    </a:p>
                    <a:p>
                      <a:r>
                        <a:rPr lang="en-GB" sz="1400" baseline="0" dirty="0" smtClean="0">
                          <a:latin typeface="Calibri" panose="020F0502020204030204" pitchFamily="34" charset="0"/>
                          <a:cs typeface="Calibri" panose="020F0502020204030204" pitchFamily="34" charset="0"/>
                        </a:rPr>
                        <a:t>The army had even been known to cross rivers by using inflated sheepskins as a floatation devices!</a:t>
                      </a:r>
                      <a:endParaRPr lang="en-GB" sz="1400" dirty="0" smtClean="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7512476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74887697"/>
              </p:ext>
            </p:extLst>
          </p:nvPr>
        </p:nvGraphicFramePr>
        <p:xfrm>
          <a:off x="0" y="-2"/>
          <a:ext cx="12192000" cy="6858002"/>
        </p:xfrm>
        <a:graphic>
          <a:graphicData uri="http://schemas.openxmlformats.org/drawingml/2006/table">
            <a:tbl>
              <a:tblPr firstRow="1" bandRow="1">
                <a:tableStyleId>{5940675A-B579-460E-94D1-54222C63F5DA}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630026">
                <a:tc>
                  <a:txBody>
                    <a:bodyPr/>
                    <a:lstStyle/>
                    <a:p>
                      <a:r>
                        <a:rPr lang="en-GB" sz="1600" b="1" dirty="0" smtClean="0">
                          <a:latin typeface="Calibri" panose="020F0502020204030204" pitchFamily="34" charset="0"/>
                          <a:cs typeface="Calibri" panose="020F0502020204030204" pitchFamily="34" charset="0"/>
                        </a:rPr>
                        <a:t>Local Government</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latin typeface="Calibri" panose="020F0502020204030204" pitchFamily="34" charset="0"/>
                          <a:cs typeface="Calibri" panose="020F0502020204030204" pitchFamily="34" charset="0"/>
                        </a:rPr>
                        <a:t>The empire was split into areas called provinces, and each province had a local governor.</a:t>
                      </a:r>
                      <a:r>
                        <a:rPr lang="en-GB" sz="1400" baseline="0" dirty="0" smtClean="0">
                          <a:latin typeface="Calibri" panose="020F0502020204030204" pitchFamily="34" charset="0"/>
                          <a:cs typeface="Calibri" panose="020F0502020204030204" pitchFamily="34" charset="0"/>
                        </a:rPr>
                        <a:t> Assyria had 70 provinces. The governor had to make sure that laws were obeyed and taxes were collected.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The King chose each of these governors. The Governorship could not go from father to son. </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The king liked his governors to be eunuchs (men whose testicles have been cut off), so that they couldn’t have sons who then wanted to be governors too.</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The king could get involved in the provinces whenever he wanted, but generally the governor of each province was allowed to act as they saw best. This meant the king was free to rule the empire as a whole, not be bogged down in local issues.</a:t>
                      </a:r>
                    </a:p>
                  </a:txBody>
                  <a:tcPr>
                    <a:solidFill>
                      <a:schemeClr val="bg1"/>
                    </a:solidFill>
                  </a:tcPr>
                </a:tc>
                <a:tc>
                  <a:txBody>
                    <a:bodyPr/>
                    <a:lstStyle/>
                    <a:p>
                      <a:r>
                        <a:rPr lang="en-GB" sz="1600" b="1" dirty="0" smtClean="0">
                          <a:latin typeface="Calibri" panose="020F0502020204030204" pitchFamily="34" charset="0"/>
                          <a:cs typeface="Calibri" panose="020F0502020204030204" pitchFamily="34" charset="0"/>
                        </a:rPr>
                        <a:t>Power of the King</a:t>
                      </a:r>
                    </a:p>
                    <a:p>
                      <a:r>
                        <a:rPr lang="en-GB" sz="1400" dirty="0" smtClean="0">
                          <a:latin typeface="Calibri" panose="020F0502020204030204" pitchFamily="34" charset="0"/>
                          <a:cs typeface="Calibri" panose="020F0502020204030204" pitchFamily="34" charset="0"/>
                        </a:rPr>
                        <a:t>Although</a:t>
                      </a:r>
                      <a:r>
                        <a:rPr lang="en-GB" sz="1400" baseline="0" dirty="0" smtClean="0">
                          <a:latin typeface="Calibri" panose="020F0502020204030204" pitchFamily="34" charset="0"/>
                          <a:cs typeface="Calibri" panose="020F0502020204030204" pitchFamily="34" charset="0"/>
                        </a:rPr>
                        <a:t> governors had power at a local level, it was understood that the King ruled the empire with absolute control.</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This meant that people believed the king was everywhere and could see everything, much like their God could. This made them more likely to behave!</a:t>
                      </a:r>
                    </a:p>
                    <a:p>
                      <a:r>
                        <a:rPr lang="en-GB" sz="1400" baseline="0" dirty="0" smtClean="0">
                          <a:latin typeface="Calibri" panose="020F0502020204030204" pitchFamily="34" charset="0"/>
                          <a:cs typeface="Calibri" panose="020F0502020204030204" pitchFamily="34" charset="0"/>
                        </a:rPr>
                        <a:t>The King would move around the empire during the year. </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He would move between palaces, taking his whole court with him, so that his people knew he was never far away. It also meant he could deal with any difficult governors.</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People of an Assyrian city would not always know if the king was in that palace, but the buildings were huge. It made a close link between the people, the local government and the king.</a:t>
                      </a:r>
                      <a:endParaRPr lang="en-GB" sz="1400"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10000"/>
                  </a:ext>
                </a:extLst>
              </a:tr>
              <a:tr h="3227976">
                <a:tc>
                  <a:txBody>
                    <a:bodyPr/>
                    <a:lstStyle/>
                    <a:p>
                      <a:r>
                        <a:rPr lang="en-GB" sz="1600" b="1" dirty="0" smtClean="0">
                          <a:latin typeface="Calibri" panose="020F0502020204030204" pitchFamily="34" charset="0"/>
                          <a:cs typeface="Calibri" panose="020F0502020204030204" pitchFamily="34" charset="0"/>
                        </a:rPr>
                        <a:t>Royal Bloodlines</a:t>
                      </a:r>
                    </a:p>
                    <a:p>
                      <a:r>
                        <a:rPr lang="en-GB" sz="1400" dirty="0" smtClean="0">
                          <a:latin typeface="Calibri" panose="020F0502020204030204" pitchFamily="34" charset="0"/>
                          <a:cs typeface="Calibri" panose="020F0502020204030204" pitchFamily="34" charset="0"/>
                        </a:rPr>
                        <a:t>Assyrian royal</a:t>
                      </a:r>
                      <a:r>
                        <a:rPr lang="en-GB" sz="1400" baseline="0" dirty="0" smtClean="0">
                          <a:latin typeface="Calibri" panose="020F0502020204030204" pitchFamily="34" charset="0"/>
                          <a:cs typeface="Calibri" panose="020F0502020204030204" pitchFamily="34" charset="0"/>
                        </a:rPr>
                        <a:t> families were usually very big, and technically any MAN could be a contender to the throne. </a:t>
                      </a:r>
                    </a:p>
                    <a:p>
                      <a:r>
                        <a:rPr lang="en-GB" sz="1400" baseline="0" dirty="0" smtClean="0">
                          <a:latin typeface="Calibri" panose="020F0502020204030204" pitchFamily="34" charset="0"/>
                          <a:cs typeface="Calibri" panose="020F0502020204030204" pitchFamily="34" charset="0"/>
                        </a:rPr>
                        <a:t>This meant that there were always someone who could become king. As long as a man was from that family, he was in with a chance of being named the next king.</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They also put rules in place that the current king HAD to name a successor (</a:t>
                      </a:r>
                      <a:r>
                        <a:rPr lang="en-GB" sz="1400" i="1" baseline="0" dirty="0" smtClean="0">
                          <a:latin typeface="Calibri" panose="020F0502020204030204" pitchFamily="34" charset="0"/>
                          <a:cs typeface="Calibri" panose="020F0502020204030204" pitchFamily="34" charset="0"/>
                        </a:rPr>
                        <a:t>the next person to be king</a:t>
                      </a:r>
                      <a:r>
                        <a:rPr lang="en-GB" sz="1400" baseline="0" dirty="0" smtClean="0">
                          <a:latin typeface="Calibri" panose="020F0502020204030204" pitchFamily="34" charset="0"/>
                          <a:cs typeface="Calibri" panose="020F0502020204030204" pitchFamily="34" charset="0"/>
                        </a:rPr>
                        <a:t>) before he died, so that no arguments could take place after a King’s death. </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They also ruled that in order to be king, the candidate had to be in PERFECT physical health. No mental or physical problems.</a:t>
                      </a:r>
                    </a:p>
                    <a:p>
                      <a:r>
                        <a:rPr lang="en-GB" sz="1400" baseline="0" dirty="0" smtClean="0">
                          <a:latin typeface="Calibri" panose="020F0502020204030204" pitchFamily="34" charset="0"/>
                          <a:cs typeface="Calibri" panose="020F0502020204030204" pitchFamily="34" charset="0"/>
                        </a:rPr>
                        <a:t> </a:t>
                      </a:r>
                    </a:p>
                    <a:p>
                      <a:r>
                        <a:rPr lang="en-GB" sz="1400" baseline="0" dirty="0" smtClean="0">
                          <a:latin typeface="Calibri" panose="020F0502020204030204" pitchFamily="34" charset="0"/>
                          <a:cs typeface="Calibri" panose="020F0502020204030204" pitchFamily="34" charset="0"/>
                        </a:rPr>
                        <a:t>All of these helped keep the royal line in power.</a:t>
                      </a:r>
                      <a:endParaRPr lang="en-GB" sz="14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400" b="1" dirty="0" smtClean="0">
                          <a:latin typeface="Calibri" panose="020F0502020204030204" pitchFamily="34" charset="0"/>
                          <a:cs typeface="Calibri" panose="020F0502020204030204" pitchFamily="34" charset="0"/>
                        </a:rPr>
                        <a:t>The Assyrian Army</a:t>
                      </a:r>
                    </a:p>
                    <a:p>
                      <a:r>
                        <a:rPr lang="en-GB" sz="1400" dirty="0" smtClean="0">
                          <a:latin typeface="Calibri" panose="020F0502020204030204" pitchFamily="34" charset="0"/>
                          <a:cs typeface="Calibri" panose="020F0502020204030204" pitchFamily="34" charset="0"/>
                        </a:rPr>
                        <a:t>The</a:t>
                      </a:r>
                      <a:r>
                        <a:rPr lang="en-GB" sz="1400" baseline="0" dirty="0" smtClean="0">
                          <a:latin typeface="Calibri" panose="020F0502020204030204" pitchFamily="34" charset="0"/>
                          <a:cs typeface="Calibri" panose="020F0502020204030204" pitchFamily="34" charset="0"/>
                        </a:rPr>
                        <a:t> </a:t>
                      </a:r>
                      <a:r>
                        <a:rPr lang="en-GB" sz="1400" dirty="0" smtClean="0">
                          <a:latin typeface="Calibri" panose="020F0502020204030204" pitchFamily="34" charset="0"/>
                          <a:cs typeface="Calibri" panose="020F0502020204030204" pitchFamily="34" charset="0"/>
                        </a:rPr>
                        <a:t>Assyrian empire depended on its army.</a:t>
                      </a:r>
                      <a:r>
                        <a:rPr lang="en-GB" sz="1400" baseline="0" dirty="0" smtClean="0">
                          <a:latin typeface="Calibri" panose="020F0502020204030204" pitchFamily="34" charset="0"/>
                          <a:cs typeface="Calibri" panose="020F0502020204030204" pitchFamily="34" charset="0"/>
                        </a:rPr>
                        <a:t> </a:t>
                      </a:r>
                    </a:p>
                    <a:p>
                      <a:r>
                        <a:rPr lang="en-GB" sz="1400" baseline="0" dirty="0" smtClean="0">
                          <a:latin typeface="Calibri" panose="020F0502020204030204" pitchFamily="34" charset="0"/>
                          <a:cs typeface="Calibri" panose="020F0502020204030204" pitchFamily="34" charset="0"/>
                        </a:rPr>
                        <a:t>Carvings in royal palaces show </a:t>
                      </a:r>
                      <a:r>
                        <a:rPr lang="en-GB" sz="1400" baseline="0" dirty="0" err="1" smtClean="0">
                          <a:latin typeface="Calibri" panose="020F0502020204030204" pitchFamily="34" charset="0"/>
                          <a:cs typeface="Calibri" panose="020F0502020204030204" pitchFamily="34" charset="0"/>
                        </a:rPr>
                        <a:t>Assryian</a:t>
                      </a:r>
                      <a:r>
                        <a:rPr lang="en-GB" sz="1400" baseline="0" dirty="0" smtClean="0">
                          <a:latin typeface="Calibri" panose="020F0502020204030204" pitchFamily="34" charset="0"/>
                          <a:cs typeface="Calibri" panose="020F0502020204030204" pitchFamily="34" charset="0"/>
                        </a:rPr>
                        <a:t> soldiers slaughtering their enemies, and clearly show that the empire was proud of its army.</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The army was successful because the soldiers were paid professionals, and the army was paid for by taxes. It was NOT just made up of men who were quickly called up when fighting broke out.</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The army had a hugely powerful cavalry, which was new in the area, and was famed for its siege machines that the kings used to destroy enemy cities.</a:t>
                      </a:r>
                    </a:p>
                    <a:p>
                      <a:r>
                        <a:rPr lang="en-GB" sz="1400" baseline="0" dirty="0" smtClean="0">
                          <a:latin typeface="Calibri" panose="020F0502020204030204" pitchFamily="34" charset="0"/>
                          <a:cs typeface="Calibri" panose="020F0502020204030204" pitchFamily="34" charset="0"/>
                        </a:rPr>
                        <a:t>The army had even been known to cross rivers by using blown up sheepskins as a floats!</a:t>
                      </a:r>
                      <a:endParaRPr lang="en-GB" sz="1400" dirty="0" smtClean="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1470347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64" y="-18367"/>
            <a:ext cx="10347099" cy="911063"/>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en-GB"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Ashurnasirpal II – the first great Assyrian King?</a:t>
            </a:r>
            <a:endParaRPr lang="en-GB"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sp>
        <p:nvSpPr>
          <p:cNvPr id="4" name="Rectangle 3"/>
          <p:cNvSpPr/>
          <p:nvPr/>
        </p:nvSpPr>
        <p:spPr>
          <a:xfrm>
            <a:off x="57059" y="1071807"/>
            <a:ext cx="3281227" cy="5677336"/>
          </a:xfrm>
          <a:prstGeom prst="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smtClean="0">
                <a:latin typeface="Calibri" panose="020F0502020204030204" pitchFamily="34" charset="0"/>
                <a:cs typeface="Calibri" panose="020F0502020204030204" pitchFamily="34" charset="0"/>
              </a:rPr>
              <a:t>Although he was not the FIRST king of the new Assyrian empire, he was arguably the first ‘stand out’ King.</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In some cases he is a violent, blood-thirsty megalomaniac </a:t>
            </a:r>
            <a:r>
              <a:rPr lang="en-GB" sz="1600" i="1" dirty="0" smtClean="0">
                <a:latin typeface="Calibri" panose="020F0502020204030204" pitchFamily="34" charset="0"/>
                <a:cs typeface="Calibri" panose="020F0502020204030204" pitchFamily="34" charset="0"/>
              </a:rPr>
              <a:t>(someone who is obsessed with having power), </a:t>
            </a:r>
            <a:r>
              <a:rPr lang="en-GB" sz="2000" dirty="0" smtClean="0">
                <a:latin typeface="Calibri" panose="020F0502020204030204" pitchFamily="34" charset="0"/>
                <a:cs typeface="Calibri" panose="020F0502020204030204" pitchFamily="34" charset="0"/>
              </a:rPr>
              <a:t>who slaughtered cities and peoples to prove his empire’s power.</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In other cases, he was a practical king who created incredible new buildings and centres for his empire and people.</a:t>
            </a:r>
            <a:endParaRPr lang="en-GB" sz="2000" dirty="0">
              <a:latin typeface="Calibri" panose="020F0502020204030204" pitchFamily="34" charset="0"/>
              <a:cs typeface="Calibri" panose="020F0502020204030204" pitchFamily="34" charset="0"/>
            </a:endParaRPr>
          </a:p>
        </p:txBody>
      </p:sp>
      <p:sp>
        <p:nvSpPr>
          <p:cNvPr id="5" name="Rounded Rectangle 4"/>
          <p:cNvSpPr/>
          <p:nvPr/>
        </p:nvSpPr>
        <p:spPr>
          <a:xfrm>
            <a:off x="3497943" y="1071807"/>
            <a:ext cx="7039427" cy="368887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b="1" dirty="0" smtClean="0">
                <a:latin typeface="Calibri" panose="020F0502020204030204" pitchFamily="34" charset="0"/>
                <a:cs typeface="Calibri" panose="020F0502020204030204" pitchFamily="34" charset="0"/>
              </a:rPr>
              <a:t>TASK</a:t>
            </a:r>
            <a:r>
              <a:rPr lang="en-GB" dirty="0" smtClean="0">
                <a:latin typeface="Calibri" panose="020F0502020204030204" pitchFamily="34" charset="0"/>
                <a:cs typeface="Calibri" panose="020F0502020204030204" pitchFamily="34" charset="0"/>
              </a:rPr>
              <a:t>: take a whole A4 page of your book, turn it landscape and draw in a Venn diagram. </a:t>
            </a:r>
          </a:p>
          <a:p>
            <a:pPr algn="ctr"/>
            <a:r>
              <a:rPr lang="en-GB" b="1" u="sng" dirty="0" smtClean="0">
                <a:latin typeface="Calibri" panose="020F0502020204030204" pitchFamily="34" charset="0"/>
                <a:cs typeface="Calibri" panose="020F0502020204030204" pitchFamily="34" charset="0"/>
              </a:rPr>
              <a:t>STEP 1</a:t>
            </a:r>
            <a:r>
              <a:rPr lang="en-GB" dirty="0" smtClean="0">
                <a:latin typeface="Calibri" panose="020F0502020204030204" pitchFamily="34" charset="0"/>
                <a:cs typeface="Calibri" panose="020F0502020204030204" pitchFamily="34" charset="0"/>
              </a:rPr>
              <a:t>: Label on side ‘evidence Ashurnasirpal was a pragmatic (</a:t>
            </a:r>
            <a:r>
              <a:rPr lang="en-GB" i="1" dirty="0" smtClean="0">
                <a:latin typeface="Calibri" panose="020F0502020204030204" pitchFamily="34" charset="0"/>
                <a:cs typeface="Calibri" panose="020F0502020204030204" pitchFamily="34" charset="0"/>
              </a:rPr>
              <a:t>practical</a:t>
            </a:r>
            <a:r>
              <a:rPr lang="en-GB" dirty="0" smtClean="0">
                <a:latin typeface="Calibri" panose="020F0502020204030204" pitchFamily="34" charset="0"/>
                <a:cs typeface="Calibri" panose="020F0502020204030204" pitchFamily="34" charset="0"/>
              </a:rPr>
              <a:t>) King’ and label the other side ‘evidence Ashurnasirpal was a megalomaniac’</a:t>
            </a:r>
          </a:p>
          <a:p>
            <a:pPr algn="ctr"/>
            <a:r>
              <a:rPr lang="en-GB" i="1" dirty="0" smtClean="0">
                <a:latin typeface="Calibri" panose="020F0502020204030204" pitchFamily="34" charset="0"/>
                <a:cs typeface="Calibri" panose="020F0502020204030204" pitchFamily="34" charset="0"/>
              </a:rPr>
              <a:t>Remember – with a Venn diagram, the middle section is for info/ evidence that is true for both!</a:t>
            </a:r>
          </a:p>
          <a:p>
            <a:pPr algn="ctr"/>
            <a:endParaRPr lang="en-GB" dirty="0">
              <a:latin typeface="Calibri" panose="020F0502020204030204" pitchFamily="34" charset="0"/>
              <a:cs typeface="Calibri" panose="020F0502020204030204" pitchFamily="34" charset="0"/>
            </a:endParaRPr>
          </a:p>
          <a:p>
            <a:pPr algn="ctr"/>
            <a:r>
              <a:rPr lang="en-GB" b="1" u="sng" dirty="0" smtClean="0">
                <a:latin typeface="Calibri" panose="020F0502020204030204" pitchFamily="34" charset="0"/>
                <a:cs typeface="Calibri" panose="020F0502020204030204" pitchFamily="34" charset="0"/>
              </a:rPr>
              <a:t>STEP 2</a:t>
            </a:r>
            <a:r>
              <a:rPr lang="en-GB" dirty="0" smtClean="0">
                <a:latin typeface="Calibri" panose="020F0502020204030204" pitchFamily="34" charset="0"/>
                <a:cs typeface="Calibri" panose="020F0502020204030204" pitchFamily="34" charset="0"/>
              </a:rPr>
              <a:t>: Read through the source pack and use the information you learn from each source to fill in your diagram.</a:t>
            </a:r>
          </a:p>
          <a:p>
            <a:pPr algn="ctr"/>
            <a:endParaRPr lang="en-GB" dirty="0" smtClean="0">
              <a:latin typeface="Calibri" panose="020F0502020204030204" pitchFamily="34" charset="0"/>
              <a:cs typeface="Calibri" panose="020F0502020204030204" pitchFamily="34" charset="0"/>
            </a:endParaRPr>
          </a:p>
          <a:p>
            <a:pPr algn="ctr"/>
            <a:r>
              <a:rPr lang="en-GB" i="1" dirty="0" smtClean="0">
                <a:latin typeface="Calibri" panose="020F0502020204030204" pitchFamily="34" charset="0"/>
                <a:cs typeface="Calibri" panose="020F0502020204030204" pitchFamily="34" charset="0"/>
              </a:rPr>
              <a:t>THINK! – Does that info show him to be a thoughtful, rational king? Or a violent and power-hungry King?</a:t>
            </a:r>
            <a:endParaRPr lang="en-GB" i="1" dirty="0">
              <a:latin typeface="Calibri" panose="020F0502020204030204" pitchFamily="34" charset="0"/>
              <a:cs typeface="Calibri" panose="020F0502020204030204" pitchFamily="34" charset="0"/>
            </a:endParaRPr>
          </a:p>
        </p:txBody>
      </p:sp>
      <p:pic>
        <p:nvPicPr>
          <p:cNvPr id="6" name="Picture 5"/>
          <p:cNvPicPr>
            <a:picLocks noChangeAspect="1"/>
          </p:cNvPicPr>
          <p:nvPr/>
        </p:nvPicPr>
        <p:blipFill rotWithShape="1">
          <a:blip r:embed="rId3"/>
          <a:srcRect l="11697" r="6424"/>
          <a:stretch/>
        </p:blipFill>
        <p:spPr>
          <a:xfrm>
            <a:off x="10280735" y="-18367"/>
            <a:ext cx="1911265" cy="3069943"/>
          </a:xfrm>
          <a:prstGeom prst="rect">
            <a:avLst/>
          </a:prstGeom>
        </p:spPr>
      </p:pic>
      <p:sp>
        <p:nvSpPr>
          <p:cNvPr id="7" name="Rectangle 6"/>
          <p:cNvSpPr/>
          <p:nvPr/>
        </p:nvSpPr>
        <p:spPr>
          <a:xfrm>
            <a:off x="3497943" y="4939797"/>
            <a:ext cx="7039427" cy="180934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dirty="0" smtClean="0">
                <a:latin typeface="Calibri" panose="020F0502020204030204" pitchFamily="34" charset="0"/>
                <a:cs typeface="Calibri" panose="020F0502020204030204" pitchFamily="34" charset="0"/>
              </a:rPr>
              <a:t>CHALLENGE</a:t>
            </a:r>
            <a:r>
              <a:rPr lang="en-GB" dirty="0" smtClean="0">
                <a:latin typeface="Calibri" panose="020F0502020204030204" pitchFamily="34" charset="0"/>
                <a:cs typeface="Calibri" panose="020F0502020204030204" pitchFamily="34" charset="0"/>
              </a:rPr>
              <a:t>:</a:t>
            </a:r>
          </a:p>
          <a:p>
            <a:pPr algn="ctr"/>
            <a:r>
              <a:rPr lang="en-GB" dirty="0" smtClean="0">
                <a:latin typeface="Calibri" panose="020F0502020204030204" pitchFamily="34" charset="0"/>
                <a:cs typeface="Calibri" panose="020F0502020204030204" pitchFamily="34" charset="0"/>
              </a:rPr>
              <a:t>Pick your favourite source from the pack. Using this source, answer the following question.</a:t>
            </a:r>
          </a:p>
          <a:p>
            <a:pPr algn="ctr"/>
            <a:endParaRPr lang="en-GB" dirty="0" smtClean="0">
              <a:latin typeface="Calibri" panose="020F0502020204030204" pitchFamily="34" charset="0"/>
              <a:cs typeface="Calibri" panose="020F0502020204030204" pitchFamily="34" charset="0"/>
            </a:endParaRPr>
          </a:p>
          <a:p>
            <a:pPr algn="ctr"/>
            <a:r>
              <a:rPr lang="en-GB" b="1" dirty="0" smtClean="0">
                <a:latin typeface="Calibri" panose="020F0502020204030204" pitchFamily="34" charset="0"/>
                <a:cs typeface="Calibri" panose="020F0502020204030204" pitchFamily="34" charset="0"/>
              </a:rPr>
              <a:t>‘What can we learn from this source about the reign of the Assyrian King, Ashurnasirpal II?’</a:t>
            </a:r>
            <a:endParaRPr lang="en-GB" b="1" dirty="0">
              <a:latin typeface="Calibri" panose="020F0502020204030204" pitchFamily="34" charset="0"/>
              <a:cs typeface="Calibri" panose="020F0502020204030204" pitchFamily="34" charset="0"/>
            </a:endParaRPr>
          </a:p>
        </p:txBody>
      </p:sp>
      <p:sp>
        <p:nvSpPr>
          <p:cNvPr id="8" name="Rectangle 7"/>
          <p:cNvSpPr/>
          <p:nvPr/>
        </p:nvSpPr>
        <p:spPr>
          <a:xfrm>
            <a:off x="10537371" y="4760686"/>
            <a:ext cx="1669144" cy="209731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600" dirty="0" smtClean="0">
                <a:latin typeface="Calibri" panose="020F0502020204030204" pitchFamily="34" charset="0"/>
                <a:cs typeface="Calibri" panose="020F0502020204030204" pitchFamily="34" charset="0"/>
              </a:rPr>
              <a:t>6-7 sentences</a:t>
            </a:r>
          </a:p>
          <a:p>
            <a:pPr algn="ctr"/>
            <a:endParaRPr lang="en-GB" sz="1600" dirty="0" smtClean="0">
              <a:latin typeface="Calibri" panose="020F0502020204030204" pitchFamily="34" charset="0"/>
              <a:cs typeface="Calibri" panose="020F0502020204030204" pitchFamily="34" charset="0"/>
            </a:endParaRPr>
          </a:p>
          <a:p>
            <a:pPr algn="ctr"/>
            <a:r>
              <a:rPr lang="en-GB" sz="1600" dirty="0" smtClean="0">
                <a:latin typeface="Calibri" panose="020F0502020204030204" pitchFamily="34" charset="0"/>
                <a:cs typeface="Calibri" panose="020F0502020204030204" pitchFamily="34" charset="0"/>
              </a:rPr>
              <a:t>Include quotes or description</a:t>
            </a:r>
          </a:p>
          <a:p>
            <a:pPr algn="ctr"/>
            <a:endParaRPr lang="en-GB" sz="1600" dirty="0" smtClean="0">
              <a:latin typeface="Calibri" panose="020F0502020204030204" pitchFamily="34" charset="0"/>
              <a:cs typeface="Calibri" panose="020F0502020204030204" pitchFamily="34" charset="0"/>
            </a:endParaRPr>
          </a:p>
          <a:p>
            <a:pPr algn="ctr"/>
            <a:r>
              <a:rPr lang="en-GB" sz="1600" dirty="0" smtClean="0">
                <a:latin typeface="Calibri" panose="020F0502020204030204" pitchFamily="34" charset="0"/>
                <a:cs typeface="Calibri" panose="020F0502020204030204" pitchFamily="34" charset="0"/>
              </a:rPr>
              <a:t>Support points with your own knowledge</a:t>
            </a:r>
            <a:endParaRPr lang="en-GB"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26630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239</TotalTime>
  <Words>3398</Words>
  <Application>Microsoft Office PowerPoint</Application>
  <PresentationFormat>Widescreen</PresentationFormat>
  <Paragraphs>228</Paragraphs>
  <Slides>17</Slides>
  <Notes>5</Notes>
  <HiddenSlides>6</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Century Gothic</vt:lpstr>
      <vt:lpstr>Comic Sans MS</vt:lpstr>
      <vt:lpstr>Garamond</vt:lpstr>
      <vt:lpstr>Tahoma</vt:lpstr>
      <vt:lpstr>Times New Roman</vt:lpstr>
      <vt:lpstr>Organic</vt:lpstr>
      <vt:lpstr>PowerPoint Presentation</vt:lpstr>
      <vt:lpstr>PowerPoint Presentation</vt:lpstr>
      <vt:lpstr>PowerPoint Presentation</vt:lpstr>
      <vt:lpstr>PowerPoint Presentation</vt:lpstr>
      <vt:lpstr>PowerPoint Presentation</vt:lpstr>
      <vt:lpstr>What kept the Assyrian empire so strong?</vt:lpstr>
      <vt:lpstr>PowerPoint Presentation</vt:lpstr>
      <vt:lpstr>PowerPoint Presentation</vt:lpstr>
      <vt:lpstr>Ashurnasirpal II – the first great Assyrian King?</vt:lpstr>
      <vt:lpstr>PowerPoint Presentation</vt:lpstr>
      <vt:lpstr>PowerPoint Presentation</vt:lpstr>
      <vt:lpstr>PowerPoint Presentation</vt:lpstr>
      <vt:lpstr>PowerPoint Presentation</vt:lpstr>
      <vt:lpstr>For Lower ability groups, just use these two slides for the venn diagram activity</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Assyria; Ashurnasirpal II</dc:title>
  <dc:creator>Anna McOmish</dc:creator>
  <cp:lastModifiedBy>ST-MCOMISH-A</cp:lastModifiedBy>
  <cp:revision>59</cp:revision>
  <dcterms:created xsi:type="dcterms:W3CDTF">2019-08-28T18:30:44Z</dcterms:created>
  <dcterms:modified xsi:type="dcterms:W3CDTF">2020-05-01T11:21:08Z</dcterms:modified>
</cp:coreProperties>
</file>