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62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94ACF-0FA7-4791-9750-C1EBE5CABBF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F0930-DAE6-4E3F-9DCC-A23A59096D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117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EF7256-FD5D-407F-9989-6C314074609A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1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52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796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563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40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587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28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0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703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273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13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171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6B066-0090-4BB6-BA82-4ED026696010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7C3A4-B284-4A40-B221-1783A98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43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93215" y="830500"/>
            <a:ext cx="3460606" cy="276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GB" sz="12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(</a:t>
            </a:r>
            <a:r>
              <a:rPr lang="en-GB" sz="1200" u="sng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Underline</a:t>
            </a:r>
            <a:r>
              <a:rPr lang="en-GB" sz="12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 date and title using a pencil and ruler)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quarter" idx="10"/>
          </p:nvPr>
        </p:nvSpPr>
        <p:spPr>
          <a:xfrm>
            <a:off x="7772346" y="231505"/>
            <a:ext cx="4181475" cy="274637"/>
          </a:xfrm>
        </p:spPr>
        <p:txBody>
          <a:bodyPr/>
          <a:lstStyle/>
          <a:p>
            <a:pPr algn="r" defTabSz="457200">
              <a:defRPr/>
            </a:pPr>
            <a:fld id="{4300C26D-D57B-4492-A33C-615DD96FF35A}" type="datetime2">
              <a:rPr lang="en-GB" sz="2400" b="1" u="sng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pPr algn="r" defTabSz="457200">
                <a:defRPr/>
              </a:pPr>
              <a:t>Friday, 01 May 2020</a:t>
            </a:fld>
            <a:endParaRPr lang="en-GB" sz="2400" b="1" u="sng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81792" y="110346"/>
            <a:ext cx="731038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4400" b="1" u="sng" dirty="0" smtClean="0">
                <a:solidFill>
                  <a:prstClr val="black"/>
                </a:solidFill>
                <a:latin typeface="Calibri" panose="020F0502020204030204"/>
              </a:rPr>
              <a:t>Title: Ancient Middle East Assessment</a:t>
            </a:r>
            <a:endParaRPr lang="en-GB" sz="4400" b="1" u="sng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5344" y="3230625"/>
            <a:ext cx="3693729" cy="221623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613587" y="1621903"/>
            <a:ext cx="8019144" cy="400110"/>
          </a:xfrm>
          <a:prstGeom prst="rect">
            <a:avLst/>
          </a:prstGeom>
          <a:solidFill>
            <a:srgbClr val="FCC02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GB" sz="2000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Key words/Spellings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: </a:t>
            </a:r>
            <a:r>
              <a:rPr lang="en-GB" sz="2000" dirty="0" err="1" smtClean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Hittie</a:t>
            </a:r>
            <a:r>
              <a:rPr lang="en-GB" sz="2000" dirty="0" smtClean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, Assyrian, Babylonian, Persian, dynasty, success</a:t>
            </a:r>
            <a:endParaRPr lang="en-GB" sz="20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922" y="2303449"/>
            <a:ext cx="2472887" cy="342760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2876" y="2220614"/>
            <a:ext cx="3271798" cy="215120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4674" y="3048758"/>
            <a:ext cx="2037533" cy="278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4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844565"/>
          </a:xfrm>
        </p:spPr>
        <p:txBody>
          <a:bodyPr>
            <a:noAutofit/>
          </a:bodyPr>
          <a:lstStyle/>
          <a:p>
            <a:pPr algn="ctr"/>
            <a:r>
              <a:rPr lang="en-GB" sz="4000" dirty="0"/>
              <a:t>“</a:t>
            </a:r>
            <a:r>
              <a:rPr lang="en-GB" sz="4000" i="1" dirty="0"/>
              <a:t>The </a:t>
            </a:r>
            <a:r>
              <a:rPr lang="en-GB" sz="4000" i="1" dirty="0" smtClean="0">
                <a:solidFill>
                  <a:schemeClr val="accent2"/>
                </a:solidFill>
              </a:rPr>
              <a:t>Assyrian Kings </a:t>
            </a:r>
            <a:r>
              <a:rPr lang="en-GB" sz="4000" i="1" dirty="0" smtClean="0"/>
              <a:t>were </a:t>
            </a:r>
            <a:r>
              <a:rPr lang="en-GB" sz="4000" i="1" dirty="0"/>
              <a:t>the most </a:t>
            </a:r>
            <a:r>
              <a:rPr lang="en-GB" sz="4000" i="1" dirty="0">
                <a:solidFill>
                  <a:schemeClr val="accent6"/>
                </a:solidFill>
              </a:rPr>
              <a:t>successful</a:t>
            </a:r>
            <a:r>
              <a:rPr lang="en-GB" sz="4000" i="1" dirty="0"/>
              <a:t> of the Ancient Middle Eastern </a:t>
            </a:r>
            <a:r>
              <a:rPr lang="en-GB" sz="4000" i="1" dirty="0">
                <a:solidFill>
                  <a:schemeClr val="accent4">
                    <a:lumMod val="75000"/>
                  </a:schemeClr>
                </a:solidFill>
              </a:rPr>
              <a:t>dynasties</a:t>
            </a:r>
            <a:r>
              <a:rPr lang="en-GB" sz="4000" dirty="0"/>
              <a:t>”. How far do you agree with this statement</a:t>
            </a:r>
            <a:r>
              <a:rPr lang="en-GB" sz="4000" dirty="0" smtClean="0"/>
              <a:t>?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31076" y="2081048"/>
            <a:ext cx="3752193" cy="24278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dirty="0" smtClean="0"/>
              <a:t>The questions already gives you one of the groups (dynasties) of kings to talk about, this is </a:t>
            </a:r>
            <a:r>
              <a:rPr lang="en-GB" sz="2200" b="1" dirty="0" smtClean="0"/>
              <a:t>The Assyrians</a:t>
            </a:r>
            <a:r>
              <a:rPr lang="en-GB" sz="2200" dirty="0" smtClean="0"/>
              <a:t>. – </a:t>
            </a:r>
            <a:r>
              <a:rPr lang="en-GB" sz="2200" b="1" dirty="0" smtClean="0"/>
              <a:t>So make sure that your answer includes a paragraph about them!</a:t>
            </a:r>
            <a:endParaRPr lang="en-GB" sz="2200" b="1" dirty="0"/>
          </a:p>
        </p:txBody>
      </p:sp>
      <p:sp>
        <p:nvSpPr>
          <p:cNvPr id="6" name="Rectangle 5"/>
          <p:cNvSpPr/>
          <p:nvPr/>
        </p:nvSpPr>
        <p:spPr>
          <a:xfrm>
            <a:off x="7756634" y="2081048"/>
            <a:ext cx="4177861" cy="24278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dirty="0" smtClean="0"/>
              <a:t>The question asks you which of the different groups (dynasties) of kings was most SUCCESSFUL? – </a:t>
            </a:r>
            <a:r>
              <a:rPr lang="en-GB" sz="2200" b="1" dirty="0" smtClean="0"/>
              <a:t>Your answer will have to think what we mean by successful when talking about the Ancient Middle Eastern kings!</a:t>
            </a:r>
            <a:endParaRPr lang="en-GB" sz="2200" b="1" dirty="0"/>
          </a:p>
        </p:txBody>
      </p:sp>
      <p:sp>
        <p:nvSpPr>
          <p:cNvPr id="7" name="Rectangle 6"/>
          <p:cNvSpPr/>
          <p:nvPr/>
        </p:nvSpPr>
        <p:spPr>
          <a:xfrm>
            <a:off x="3870435" y="4619297"/>
            <a:ext cx="4177861" cy="185507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dirty="0" smtClean="0"/>
              <a:t>The question gives us a new word, DYNASTIES. – </a:t>
            </a:r>
            <a:r>
              <a:rPr lang="en-GB" sz="2200" b="1" dirty="0" smtClean="0"/>
              <a:t>This is just a good way of saying families that stay in power for many generations.</a:t>
            </a:r>
            <a:endParaRPr lang="en-GB" sz="2200" b="1" dirty="0"/>
          </a:p>
        </p:txBody>
      </p:sp>
      <p:cxnSp>
        <p:nvCxnSpPr>
          <p:cNvPr id="9" name="Straight Arrow Connector 8"/>
          <p:cNvCxnSpPr>
            <a:stCxn id="4" idx="0"/>
          </p:cNvCxnSpPr>
          <p:nvPr/>
        </p:nvCxnSpPr>
        <p:spPr>
          <a:xfrm flipV="1">
            <a:off x="2207173" y="614855"/>
            <a:ext cx="1340068" cy="146619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0"/>
          </p:cNvCxnSpPr>
          <p:nvPr/>
        </p:nvCxnSpPr>
        <p:spPr>
          <a:xfrm flipH="1" flipV="1">
            <a:off x="5959365" y="1103586"/>
            <a:ext cx="1" cy="35157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0"/>
          </p:cNvCxnSpPr>
          <p:nvPr/>
        </p:nvCxnSpPr>
        <p:spPr>
          <a:xfrm flipH="1" flipV="1">
            <a:off x="9080938" y="614855"/>
            <a:ext cx="764627" cy="146619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40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24759"/>
          </a:xfr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5400" b="1" dirty="0" smtClean="0">
                <a:solidFill>
                  <a:schemeClr val="tx1"/>
                </a:solidFill>
              </a:rPr>
              <a:t>Which ‘dynasties’ can we talk about?</a:t>
            </a:r>
            <a:endParaRPr lang="en-GB" sz="5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814" y="213953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question wants us to compare the different dynasties of kings we have studied against one another, and decide on the best one based on how SUCCESSFUL they were.</a:t>
            </a:r>
          </a:p>
          <a:p>
            <a:pPr marL="0" indent="0">
              <a:buNone/>
            </a:pPr>
            <a:r>
              <a:rPr lang="en-GB" b="1" dirty="0" smtClean="0"/>
              <a:t>So which ones do you remember??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1944" y="1166648"/>
            <a:ext cx="11288112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“</a:t>
            </a:r>
            <a:r>
              <a:rPr lang="en-GB" sz="2400" i="1" dirty="0"/>
              <a:t>The Assyrian Kings were the most successful of the Ancient Middle Eastern </a:t>
            </a:r>
            <a:r>
              <a:rPr lang="en-GB" sz="2400" i="1" dirty="0">
                <a:solidFill>
                  <a:schemeClr val="accent4">
                    <a:lumMod val="75000"/>
                  </a:schemeClr>
                </a:solidFill>
              </a:rPr>
              <a:t>dynasties</a:t>
            </a:r>
            <a:r>
              <a:rPr lang="en-GB" sz="2400" dirty="0"/>
              <a:t>”. How far do you agree with this statement?</a:t>
            </a:r>
          </a:p>
        </p:txBody>
      </p:sp>
      <p:sp>
        <p:nvSpPr>
          <p:cNvPr id="5" name="Rectangle 4"/>
          <p:cNvSpPr/>
          <p:nvPr/>
        </p:nvSpPr>
        <p:spPr>
          <a:xfrm>
            <a:off x="189185" y="4272456"/>
            <a:ext cx="5249917" cy="24121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u="sng" dirty="0" smtClean="0">
                <a:solidFill>
                  <a:schemeClr val="tx1"/>
                </a:solidFill>
              </a:rPr>
              <a:t>TASK</a:t>
            </a:r>
            <a:r>
              <a:rPr lang="en-GB" sz="2800" dirty="0" smtClean="0">
                <a:solidFill>
                  <a:schemeClr val="tx1"/>
                </a:solidFill>
              </a:rPr>
              <a:t>: with your partner, come up with a list of 3 other families of kings/ Dynasties that you could include in your answer to compare against the Assyrians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90139" y="3846787"/>
            <a:ext cx="5249917" cy="2593428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b="1" u="sng" dirty="0" smtClean="0"/>
              <a:t>CHALLENGE</a:t>
            </a:r>
            <a:r>
              <a:rPr lang="en-GB" sz="3200" dirty="0" smtClean="0"/>
              <a:t>: do you think the size of the dynasty impacts on how successful it was?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5136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24759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5400" b="1" dirty="0" smtClean="0">
                <a:solidFill>
                  <a:schemeClr val="tx1"/>
                </a:solidFill>
              </a:rPr>
              <a:t>What do we mean by successful?</a:t>
            </a:r>
            <a:endParaRPr lang="en-GB" sz="5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814" y="213953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question wants us to compare the 4 different dynasties of kings we’ve studied (Hittite, Assyrian, Babylonian and Persian) against one another, and decide on the best one based on how SUCCESSFUL they were.</a:t>
            </a:r>
          </a:p>
          <a:p>
            <a:pPr marL="0" indent="0">
              <a:buNone/>
            </a:pPr>
            <a:r>
              <a:rPr lang="en-GB" b="1" dirty="0" smtClean="0"/>
              <a:t>So how do we judge if a king/ dynasty was successful in the Ancient Middle East?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1944" y="1166648"/>
            <a:ext cx="11288112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“</a:t>
            </a:r>
            <a:r>
              <a:rPr lang="en-GB" sz="2400" i="1" dirty="0"/>
              <a:t>The Assyrian Kings were the most </a:t>
            </a:r>
            <a:r>
              <a:rPr lang="en-GB" sz="2400" i="1" dirty="0">
                <a:solidFill>
                  <a:srgbClr val="00B050"/>
                </a:solidFill>
              </a:rPr>
              <a:t>successful</a:t>
            </a:r>
            <a:r>
              <a:rPr lang="en-GB" sz="2400" i="1" dirty="0"/>
              <a:t> of the Ancient Middle Eastern dynasties</a:t>
            </a:r>
            <a:r>
              <a:rPr lang="en-GB" sz="2400" dirty="0"/>
              <a:t>”. How far do you agree with this statement?</a:t>
            </a:r>
          </a:p>
        </p:txBody>
      </p:sp>
      <p:sp>
        <p:nvSpPr>
          <p:cNvPr id="5" name="Rectangle 4"/>
          <p:cNvSpPr/>
          <p:nvPr/>
        </p:nvSpPr>
        <p:spPr>
          <a:xfrm>
            <a:off x="189185" y="4761186"/>
            <a:ext cx="5249917" cy="19233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u="sng" dirty="0" smtClean="0">
                <a:solidFill>
                  <a:schemeClr val="tx1"/>
                </a:solidFill>
              </a:rPr>
              <a:t>TASK</a:t>
            </a:r>
            <a:r>
              <a:rPr lang="en-GB" sz="2400" dirty="0" smtClean="0">
                <a:solidFill>
                  <a:schemeClr val="tx1"/>
                </a:solidFill>
              </a:rPr>
              <a:t>: with your partner, come up with 3 different ways in which a king/ dynasty could be judge as successful in the Ancient Middle East.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0" y="4761186"/>
            <a:ext cx="5249917" cy="1923393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 smtClean="0"/>
              <a:t>CHALLENGE</a:t>
            </a:r>
            <a:r>
              <a:rPr lang="en-GB" sz="2400" dirty="0" smtClean="0"/>
              <a:t>: can you come up with a way of being successful, that works better for the OTHER dynasties, than it does for the Assyrians?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024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02639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How should we structure our response?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3127573"/>
              </p:ext>
            </p:extLst>
          </p:nvPr>
        </p:nvGraphicFramePr>
        <p:xfrm>
          <a:off x="1" y="1696695"/>
          <a:ext cx="10384970" cy="5161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0425">
                  <a:extLst>
                    <a:ext uri="{9D8B030D-6E8A-4147-A177-3AD203B41FA5}">
                      <a16:colId xmlns:a16="http://schemas.microsoft.com/office/drawing/2014/main" val="1019271431"/>
                    </a:ext>
                  </a:extLst>
                </a:gridCol>
                <a:gridCol w="8304545">
                  <a:extLst>
                    <a:ext uri="{9D8B030D-6E8A-4147-A177-3AD203B41FA5}">
                      <a16:colId xmlns:a16="http://schemas.microsoft.com/office/drawing/2014/main" val="3779087672"/>
                    </a:ext>
                  </a:extLst>
                </a:gridCol>
              </a:tblGrid>
              <a:tr h="904904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Introduction</a:t>
                      </a:r>
                      <a:endParaRPr lang="en-GB" sz="16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2-3 sentences.</a:t>
                      </a:r>
                      <a:r>
                        <a:rPr lang="en-GB" sz="1600" b="1" baseline="0" dirty="0" smtClean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 smtClean="0"/>
                        <a:t>Explain who the three/four main dynasties of the time/ area were.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baseline="0" dirty="0" smtClean="0"/>
                        <a:t>Explain what you will say in your conclusion </a:t>
                      </a:r>
                      <a:r>
                        <a:rPr lang="en-GB" sz="1600" baseline="0" dirty="0" smtClean="0"/>
                        <a:t>– signpost where your argument is going!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600338"/>
                  </a:ext>
                </a:extLst>
              </a:tr>
              <a:tr h="904904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Paragraph 1 </a:t>
                      </a:r>
                      <a:r>
                        <a:rPr lang="en-GB" sz="1600" dirty="0" smtClean="0"/>
                        <a:t>– The Assyrians</a:t>
                      </a:r>
                      <a:endParaRPr lang="en-GB" sz="16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You MUST discuss the families of kings that is mentioned in the question.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Explain reasons</a:t>
                      </a:r>
                      <a:r>
                        <a:rPr lang="en-GB" sz="1600" baseline="0" dirty="0" smtClean="0"/>
                        <a:t> why they were successful </a:t>
                      </a:r>
                      <a:r>
                        <a:rPr lang="en-GB" sz="1600" b="1" baseline="0" dirty="0" smtClean="0"/>
                        <a:t>+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 smtClean="0"/>
                        <a:t>Consider/ explain reasons why they were less successful </a:t>
                      </a:r>
                      <a:r>
                        <a:rPr lang="en-GB" sz="1600" b="1" baseline="0" dirty="0" smtClean="0"/>
                        <a:t>-</a:t>
                      </a:r>
                      <a:endParaRPr lang="en-GB" sz="16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6136242"/>
                  </a:ext>
                </a:extLst>
              </a:tr>
              <a:tr h="904904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Paragraph</a:t>
                      </a:r>
                      <a:r>
                        <a:rPr lang="en-GB" sz="1600" b="1" baseline="0" dirty="0" smtClean="0"/>
                        <a:t> 2 </a:t>
                      </a:r>
                      <a:r>
                        <a:rPr lang="en-GB" sz="1600" baseline="0" dirty="0" smtClean="0"/>
                        <a:t>– a </a:t>
                      </a:r>
                      <a:r>
                        <a:rPr lang="en-GB" sz="1600" b="1" baseline="0" dirty="0" smtClean="0"/>
                        <a:t>2</a:t>
                      </a:r>
                      <a:r>
                        <a:rPr lang="en-GB" sz="1600" b="1" baseline="30000" dirty="0" smtClean="0"/>
                        <a:t>nd</a:t>
                      </a:r>
                      <a:r>
                        <a:rPr lang="en-GB" sz="1600" baseline="0" dirty="0" smtClean="0"/>
                        <a:t> dynasty of your choice.</a:t>
                      </a:r>
                      <a:endParaRPr lang="en-GB" sz="16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b="1" dirty="0" smtClean="0"/>
                        <a:t>You</a:t>
                      </a:r>
                      <a:r>
                        <a:rPr lang="en-GB" sz="1600" b="1" baseline="0" dirty="0" smtClean="0"/>
                        <a:t> should aim to discuss at least TWO other families of Kings</a:t>
                      </a:r>
                      <a:endParaRPr lang="en-GB" sz="1600" b="1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Explain reasons</a:t>
                      </a:r>
                      <a:r>
                        <a:rPr lang="en-GB" sz="1600" baseline="0" dirty="0" smtClean="0"/>
                        <a:t> why they were successful </a:t>
                      </a:r>
                      <a:r>
                        <a:rPr lang="en-GB" sz="1600" b="1" baseline="0" dirty="0" smtClean="0"/>
                        <a:t>+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 smtClean="0"/>
                        <a:t>Consider/ explain reasons why they were less successful </a:t>
                      </a:r>
                      <a:r>
                        <a:rPr lang="en-GB" sz="1600" b="1" baseline="0" dirty="0" smtClean="0"/>
                        <a:t>-</a:t>
                      </a:r>
                      <a:endParaRPr lang="en-GB" sz="1600" b="1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542143"/>
                  </a:ext>
                </a:extLst>
              </a:tr>
              <a:tr h="6367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Paragraph</a:t>
                      </a:r>
                      <a:r>
                        <a:rPr lang="en-GB" sz="1600" b="1" baseline="0" dirty="0" smtClean="0"/>
                        <a:t> 3 </a:t>
                      </a:r>
                      <a:r>
                        <a:rPr lang="en-GB" sz="1600" baseline="0" dirty="0" smtClean="0"/>
                        <a:t>– a </a:t>
                      </a:r>
                      <a:r>
                        <a:rPr lang="en-GB" sz="1600" b="1" baseline="0" dirty="0" smtClean="0"/>
                        <a:t>3</a:t>
                      </a:r>
                      <a:r>
                        <a:rPr lang="en-GB" sz="1600" b="1" baseline="30000" dirty="0" smtClean="0"/>
                        <a:t>rd</a:t>
                      </a:r>
                      <a:r>
                        <a:rPr lang="en-GB" sz="1600" baseline="0" dirty="0" smtClean="0"/>
                        <a:t> dynasty of your choice</a:t>
                      </a:r>
                      <a:endParaRPr lang="en-GB" sz="1600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“</a:t>
                      </a:r>
                      <a:r>
                        <a:rPr lang="en-GB" sz="1600" baseline="0" dirty="0" smtClean="0"/>
                        <a:t> “ “                          “ “ “                         “ “ “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527506"/>
                  </a:ext>
                </a:extLst>
              </a:tr>
              <a:tr h="9049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OPTIONAL</a:t>
                      </a:r>
                      <a:r>
                        <a:rPr lang="en-GB" sz="1600" dirty="0" smtClean="0"/>
                        <a:t>!!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Paragraph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="1" baseline="0" dirty="0" smtClean="0"/>
                        <a:t>4</a:t>
                      </a:r>
                      <a:r>
                        <a:rPr lang="en-GB" sz="1600" baseline="0" dirty="0" smtClean="0"/>
                        <a:t> – a </a:t>
                      </a:r>
                      <a:r>
                        <a:rPr lang="en-GB" sz="1600" b="1" baseline="0" dirty="0" smtClean="0"/>
                        <a:t>4</a:t>
                      </a:r>
                      <a:r>
                        <a:rPr lang="en-GB" sz="1600" b="1" baseline="30000" dirty="0" smtClean="0"/>
                        <a:t>th</a:t>
                      </a:r>
                      <a:r>
                        <a:rPr lang="en-GB" sz="1600" baseline="0" dirty="0" smtClean="0"/>
                        <a:t> dynasty of your choice</a:t>
                      </a:r>
                      <a:endParaRPr lang="en-GB" sz="16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This paragraph is an </a:t>
                      </a:r>
                      <a:r>
                        <a:rPr lang="en-GB" sz="1600" b="1" dirty="0" smtClean="0"/>
                        <a:t>optional</a:t>
                      </a:r>
                      <a:r>
                        <a:rPr lang="en-GB" sz="1600" dirty="0" smtClean="0"/>
                        <a:t> one, but is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="1" baseline="0" dirty="0" smtClean="0"/>
                        <a:t>necessary to achieve and Excelling in this assessment</a:t>
                      </a:r>
                      <a:r>
                        <a:rPr lang="en-GB" sz="1600" baseline="0" dirty="0" smtClean="0"/>
                        <a:t>!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Explain reasons</a:t>
                      </a:r>
                      <a:r>
                        <a:rPr lang="en-GB" sz="1600" baseline="0" dirty="0" smtClean="0"/>
                        <a:t> why they were successful </a:t>
                      </a:r>
                      <a:r>
                        <a:rPr lang="en-GB" sz="1600" b="1" baseline="0" dirty="0" smtClean="0"/>
                        <a:t>+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 smtClean="0"/>
                        <a:t>Consider/ explain reasons why they were less successful </a:t>
                      </a:r>
                      <a:r>
                        <a:rPr lang="en-GB" sz="1600" b="1" baseline="0" dirty="0" smtClean="0"/>
                        <a:t>-</a:t>
                      </a:r>
                      <a:endParaRPr lang="en-GB" sz="1600" b="1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73638"/>
                  </a:ext>
                </a:extLst>
              </a:tr>
              <a:tr h="904904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Conclusion</a:t>
                      </a:r>
                      <a:endParaRPr lang="en-GB" sz="16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3-4 sentences.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Explain</a:t>
                      </a:r>
                      <a:r>
                        <a:rPr lang="en-GB" sz="1600" baseline="0" dirty="0" smtClean="0"/>
                        <a:t>, overall, how far you agree with the statement. A lot? A little? Not at all?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baseline="0" dirty="0" smtClean="0"/>
                        <a:t>Give 2-3 of the most significant reasons on why you came to this conclusion.</a:t>
                      </a:r>
                      <a:endParaRPr lang="en-GB" sz="16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52497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1944" y="834170"/>
            <a:ext cx="11288112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“</a:t>
            </a:r>
            <a:r>
              <a:rPr lang="en-GB" sz="2400" i="1" dirty="0"/>
              <a:t>The </a:t>
            </a:r>
            <a:r>
              <a:rPr lang="en-GB" sz="2400" i="1" dirty="0">
                <a:solidFill>
                  <a:schemeClr val="accent2">
                    <a:lumMod val="75000"/>
                  </a:schemeClr>
                </a:solidFill>
              </a:rPr>
              <a:t>Assyrian Kings </a:t>
            </a:r>
            <a:r>
              <a:rPr lang="en-GB" sz="2400" i="1" dirty="0"/>
              <a:t>were the most successful of the Ancient Middle Eastern dynasties</a:t>
            </a:r>
            <a:r>
              <a:rPr lang="en-GB" sz="2400" dirty="0"/>
              <a:t>”. How far do you agree with this statement?</a:t>
            </a:r>
          </a:p>
        </p:txBody>
      </p:sp>
      <p:sp>
        <p:nvSpPr>
          <p:cNvPr id="3" name="Rectangle 2"/>
          <p:cNvSpPr/>
          <p:nvPr/>
        </p:nvSpPr>
        <p:spPr>
          <a:xfrm>
            <a:off x="9457508" y="2730888"/>
            <a:ext cx="2586445" cy="142385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/>
              <a:t>Things to consider #1</a:t>
            </a:r>
          </a:p>
          <a:p>
            <a:pPr algn="ctr"/>
            <a:r>
              <a:rPr lang="en-GB" sz="1600" dirty="0" smtClean="0"/>
              <a:t>Aim to have + and – for each dynasty, but it’s ok to have some where you only have + OR -!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10215154" y="4336869"/>
            <a:ext cx="1976846" cy="25211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/>
              <a:t>Things to consider #2</a:t>
            </a:r>
          </a:p>
          <a:p>
            <a:pPr algn="ctr"/>
            <a:r>
              <a:rPr lang="en-GB" sz="1600" dirty="0" smtClean="0"/>
              <a:t>For Mastering/ excelling, you should be clearly linking back at the end of each paragraph, showing me your argument throughout the answer!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6988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728</Words>
  <Application>Microsoft Office PowerPoint</Application>
  <PresentationFormat>Widescreen</PresentationFormat>
  <Paragraphs>49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“The Assyrian Kings were the most successful of the Ancient Middle Eastern dynasties”. How far do you agree with this statement?</vt:lpstr>
      <vt:lpstr>Which ‘dynasties’ can we talk about?</vt:lpstr>
      <vt:lpstr>What do we mean by successful?</vt:lpstr>
      <vt:lpstr>How should we structure our response?</vt:lpstr>
    </vt:vector>
  </TitlesOfParts>
  <Company>Aldridge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ST-MCOMISH-A</dc:creator>
  <cp:lastModifiedBy>ST-MCOMISH-A</cp:lastModifiedBy>
  <cp:revision>16</cp:revision>
  <dcterms:created xsi:type="dcterms:W3CDTF">2019-10-21T09:25:52Z</dcterms:created>
  <dcterms:modified xsi:type="dcterms:W3CDTF">2020-05-01T11:27:34Z</dcterms:modified>
</cp:coreProperties>
</file>