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3"/>
  </p:notesMasterIdLst>
  <p:sldIdLst>
    <p:sldId id="276" r:id="rId2"/>
    <p:sldId id="286" r:id="rId3"/>
    <p:sldId id="270" r:id="rId4"/>
    <p:sldId id="257" r:id="rId5"/>
    <p:sldId id="259" r:id="rId6"/>
    <p:sldId id="279" r:id="rId7"/>
    <p:sldId id="283" r:id="rId8"/>
    <p:sldId id="284" r:id="rId9"/>
    <p:sldId id="282" r:id="rId10"/>
    <p:sldId id="280" r:id="rId11"/>
    <p:sldId id="285" r:id="rId12"/>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6</a:t>
            </a:fld>
            <a:endParaRPr lang="en-GB"/>
          </a:p>
        </p:txBody>
      </p:sp>
    </p:spTree>
    <p:extLst>
      <p:ext uri="{BB962C8B-B14F-4D97-AF65-F5344CB8AC3E}">
        <p14:creationId xmlns:p14="http://schemas.microsoft.com/office/powerpoint/2010/main" val="151180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HIGHER ABILITY VERSION</a:t>
            </a:r>
            <a:endParaRPr lang="en-GB" b="1" dirty="0"/>
          </a:p>
        </p:txBody>
      </p:sp>
      <p:sp>
        <p:nvSpPr>
          <p:cNvPr id="4" name="Slide Number Placeholder 3"/>
          <p:cNvSpPr>
            <a:spLocks noGrp="1"/>
          </p:cNvSpPr>
          <p:nvPr>
            <p:ph type="sldNum" sz="quarter" idx="10"/>
          </p:nvPr>
        </p:nvSpPr>
        <p:spPr/>
        <p:txBody>
          <a:bodyPr/>
          <a:lstStyle/>
          <a:p>
            <a:fld id="{F51FC72E-5535-43CA-AB0F-18A11782931B}" type="slidenum">
              <a:rPr lang="en-GB" smtClean="0"/>
              <a:t>7</a:t>
            </a:fld>
            <a:endParaRPr lang="en-GB"/>
          </a:p>
        </p:txBody>
      </p:sp>
    </p:spTree>
    <p:extLst>
      <p:ext uri="{BB962C8B-B14F-4D97-AF65-F5344CB8AC3E}">
        <p14:creationId xmlns:p14="http://schemas.microsoft.com/office/powerpoint/2010/main" val="4083988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 ABILITY VERSION</a:t>
            </a:r>
            <a:endParaRPr lang="en-GB" b="1" dirty="0"/>
          </a:p>
        </p:txBody>
      </p:sp>
      <p:sp>
        <p:nvSpPr>
          <p:cNvPr id="4" name="Slide Number Placeholder 3"/>
          <p:cNvSpPr>
            <a:spLocks noGrp="1"/>
          </p:cNvSpPr>
          <p:nvPr>
            <p:ph type="sldNum" sz="quarter" idx="10"/>
          </p:nvPr>
        </p:nvSpPr>
        <p:spPr/>
        <p:txBody>
          <a:bodyPr/>
          <a:lstStyle/>
          <a:p>
            <a:fld id="{DEEF2869-791D-4079-9ED8-B6A1214EE9A2}" type="slidenum">
              <a:rPr lang="en-GB" smtClean="0"/>
              <a:t>8</a:t>
            </a:fld>
            <a:endParaRPr lang="en-GB"/>
          </a:p>
        </p:txBody>
      </p:sp>
    </p:spTree>
    <p:extLst>
      <p:ext uri="{BB962C8B-B14F-4D97-AF65-F5344CB8AC3E}">
        <p14:creationId xmlns:p14="http://schemas.microsoft.com/office/powerpoint/2010/main" val="346694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10</a:t>
            </a:fld>
            <a:endParaRPr lang="en-GB"/>
          </a:p>
        </p:txBody>
      </p:sp>
    </p:spTree>
    <p:extLst>
      <p:ext uri="{BB962C8B-B14F-4D97-AF65-F5344CB8AC3E}">
        <p14:creationId xmlns:p14="http://schemas.microsoft.com/office/powerpoint/2010/main" val="5863748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2204"/>
            <a:ext cx="121920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42" y="0"/>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771492"/>
            <a:ext cx="121920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r>
              <a:rPr lang="en-GB" sz="2400" b="1" u="sng" dirty="0" smtClean="0"/>
              <a:t>: </a:t>
            </a:r>
            <a:r>
              <a:rPr lang="en-GB" sz="2400" b="1" dirty="0" smtClean="0"/>
              <a:t>Why was Babylon able to become the centre of the Middle Eastern world? Explain your answer using detailed historical information.</a:t>
            </a:r>
            <a:endParaRPr lang="en-GB" sz="2400" b="1" u="sng" dirty="0"/>
          </a:p>
        </p:txBody>
      </p:sp>
      <p:sp>
        <p:nvSpPr>
          <p:cNvPr id="2" name="TextBox 1"/>
          <p:cNvSpPr txBox="1"/>
          <p:nvPr/>
        </p:nvSpPr>
        <p:spPr>
          <a:xfrm>
            <a:off x="1572126" y="88558"/>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52400" y="1091721"/>
            <a:ext cx="11887200" cy="3970318"/>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What were temples called when built in Middle Eastern cities?</a:t>
            </a:r>
          </a:p>
          <a:p>
            <a:pPr marL="342900" indent="-342900">
              <a:lnSpc>
                <a:spcPct val="150000"/>
              </a:lnSpc>
              <a:buAutoNum type="arabicParenR"/>
            </a:pPr>
            <a:r>
              <a:rPr lang="en-GB" sz="2400" dirty="0" smtClean="0"/>
              <a:t>What was the name of the most famous battle between the Hittites and the Egyptians?</a:t>
            </a:r>
          </a:p>
          <a:p>
            <a:pPr marL="342900" indent="-342900">
              <a:lnSpc>
                <a:spcPct val="150000"/>
              </a:lnSpc>
              <a:buAutoNum type="arabicParenR"/>
            </a:pPr>
            <a:r>
              <a:rPr lang="en-GB" sz="2400" dirty="0" smtClean="0"/>
              <a:t>Which area of land did </a:t>
            </a:r>
            <a:r>
              <a:rPr lang="en-GB" sz="2400" dirty="0" err="1" smtClean="0"/>
              <a:t>Tigalth</a:t>
            </a:r>
            <a:r>
              <a:rPr lang="en-GB" sz="2400" dirty="0" smtClean="0"/>
              <a:t> </a:t>
            </a:r>
            <a:r>
              <a:rPr lang="en-GB" sz="2400" dirty="0" err="1" smtClean="0"/>
              <a:t>Pileser</a:t>
            </a:r>
            <a:r>
              <a:rPr lang="en-GB" sz="2400" dirty="0" smtClean="0"/>
              <a:t> conquer at the battle of Arpad?</a:t>
            </a:r>
          </a:p>
          <a:p>
            <a:pPr marL="342900" indent="-342900">
              <a:lnSpc>
                <a:spcPct val="150000"/>
              </a:lnSpc>
              <a:buAutoNum type="arabicParenR"/>
            </a:pPr>
            <a:r>
              <a:rPr lang="en-GB" sz="2400" dirty="0" smtClean="0"/>
              <a:t>Give one reason why Ashurbanipal supposedly led to his own downfall.</a:t>
            </a:r>
          </a:p>
          <a:p>
            <a:pPr marL="342900" indent="-342900">
              <a:lnSpc>
                <a:spcPct val="150000"/>
              </a:lnSpc>
              <a:buAutoNum type="arabicParenR"/>
            </a:pPr>
            <a:r>
              <a:rPr lang="en-GB" sz="2400" dirty="0" smtClean="0"/>
              <a:t>Name of the Babylonian leader who took over from Ashurbanipal?</a:t>
            </a:r>
          </a:p>
          <a:p>
            <a:pPr marL="342900" indent="-342900">
              <a:lnSpc>
                <a:spcPct val="150000"/>
              </a:lnSpc>
              <a:buAutoNum type="arabicParenR"/>
            </a:pPr>
            <a:r>
              <a:rPr lang="en-GB" sz="2400" dirty="0" smtClean="0"/>
              <a:t>Give one improvement that Nebuchadnezzar made to the city of Babylon?</a:t>
            </a:r>
          </a:p>
          <a:p>
            <a:pPr marL="342900" indent="-342900">
              <a:lnSpc>
                <a:spcPct val="150000"/>
              </a:lnSpc>
              <a:buAutoNum type="arabicParenR"/>
            </a:pPr>
            <a:r>
              <a:rPr lang="en-GB" sz="2400" dirty="0" smtClean="0"/>
              <a:t>Give one reason why the Hanging Gardens of Babylon are unlikely to have existed.</a:t>
            </a: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stretch>
            <a:fillRect/>
          </a:stretch>
        </p:blipFill>
        <p:spPr>
          <a:xfrm>
            <a:off x="7344238" y="4955889"/>
            <a:ext cx="4144755" cy="1881599"/>
          </a:xfrm>
          <a:prstGeom prst="rect">
            <a:avLst/>
          </a:prstGeom>
        </p:spPr>
      </p:pic>
      <p:sp>
        <p:nvSpPr>
          <p:cNvPr id="4" name="Title 3"/>
          <p:cNvSpPr>
            <a:spLocks noGrp="1"/>
          </p:cNvSpPr>
          <p:nvPr>
            <p:ph type="title"/>
          </p:nvPr>
        </p:nvSpPr>
        <p:spPr/>
        <p:txBody>
          <a:bodyPr/>
          <a:lstStyle/>
          <a:p>
            <a:endParaRPr lang="en-GB" dirty="0"/>
          </a:p>
        </p:txBody>
      </p:sp>
      <p:sp>
        <p:nvSpPr>
          <p:cNvPr id="5" name="Rectangle 4"/>
          <p:cNvSpPr/>
          <p:nvPr/>
        </p:nvSpPr>
        <p:spPr>
          <a:xfrm>
            <a:off x="0" y="0"/>
            <a:ext cx="12192000" cy="6983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4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Cyrus’ greatest conquests - Lydia and Babylon</a:t>
            </a:r>
            <a:endParaRPr lang="en-GB" sz="4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0" y="5191662"/>
            <a:ext cx="7081567" cy="164582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i="1" dirty="0" smtClean="0">
                <a:latin typeface="Calibri" panose="020F0502020204030204" pitchFamily="34" charset="0"/>
                <a:cs typeface="Calibri" panose="020F0502020204030204" pitchFamily="34" charset="0"/>
              </a:rPr>
              <a:t>Our source for the conquest of Babylon is the Cyrus Cylinder. This was a source that was commissioned on Cyrus’ orders, and says what HE wanted people to know.</a:t>
            </a:r>
          </a:p>
          <a:p>
            <a:pPr algn="ctr"/>
            <a:r>
              <a:rPr lang="en-GB" sz="2000" b="1" dirty="0" smtClean="0">
                <a:latin typeface="Calibri" panose="020F0502020204030204" pitchFamily="34" charset="0"/>
                <a:cs typeface="Calibri" panose="020F0502020204030204" pitchFamily="34" charset="0"/>
              </a:rPr>
              <a:t>Based on this, why might we question the reliability of the record of the conquest of Babylon?</a:t>
            </a:r>
            <a:endParaRPr lang="en-GB" sz="2000" b="1" dirty="0">
              <a:latin typeface="Calibri" panose="020F0502020204030204" pitchFamily="34" charset="0"/>
              <a:cs typeface="Calibri" panose="020F0502020204030204" pitchFamily="34" charset="0"/>
            </a:endParaRPr>
          </a:p>
        </p:txBody>
      </p:sp>
      <p:sp>
        <p:nvSpPr>
          <p:cNvPr id="7" name="Rectangle 6"/>
          <p:cNvSpPr/>
          <p:nvPr/>
        </p:nvSpPr>
        <p:spPr>
          <a:xfrm>
            <a:off x="5796116" y="842725"/>
            <a:ext cx="6250741" cy="3973757"/>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As we are used to seeing with Ancient Middle Eastern kings, conquest and military successes are a HUGE part of their kingship.</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Cyrus had two particularly successful and important conquests in his time. The conquest of Lydia (modern day Turkey) and the Conquest of Babylon.</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Both kingdoms increased the size of his empire, in just one life time, and made him very wealthy.</a:t>
            </a:r>
          </a:p>
          <a:p>
            <a:pPr algn="ctr"/>
            <a:r>
              <a:rPr lang="en-GB" sz="2000" dirty="0" smtClean="0">
                <a:latin typeface="Calibri" panose="020F0502020204030204" pitchFamily="34" charset="0"/>
                <a:cs typeface="Calibri" panose="020F0502020204030204" pitchFamily="34" charset="0"/>
              </a:rPr>
              <a:t>However, Herodotus’ account of both conquests also show’s Cyrus to be a fair and tolerant ruler too!</a:t>
            </a:r>
            <a:endParaRPr lang="en-GB" sz="2000" dirty="0">
              <a:latin typeface="Calibri" panose="020F0502020204030204" pitchFamily="34" charset="0"/>
              <a:cs typeface="Calibri" panose="020F0502020204030204" pitchFamily="34" charset="0"/>
            </a:endParaRPr>
          </a:p>
        </p:txBody>
      </p:sp>
      <p:sp>
        <p:nvSpPr>
          <p:cNvPr id="8" name="Rounded Rectangle 7"/>
          <p:cNvSpPr/>
          <p:nvPr/>
        </p:nvSpPr>
        <p:spPr>
          <a:xfrm>
            <a:off x="145143" y="4742911"/>
            <a:ext cx="5105036" cy="476671"/>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9" name="Rectangle 8"/>
          <p:cNvSpPr/>
          <p:nvPr/>
        </p:nvSpPr>
        <p:spPr>
          <a:xfrm>
            <a:off x="145143" y="842725"/>
            <a:ext cx="5459244" cy="36260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using the scanned pages from the textbook, complete the table summarising the two most significant conquests of Cyrus’ reign.</a:t>
            </a:r>
          </a:p>
          <a:p>
            <a:pPr algn="ctr"/>
            <a:endParaRPr lang="en-GB" sz="2200" dirty="0">
              <a:latin typeface="Calibri" panose="020F0502020204030204" pitchFamily="34" charset="0"/>
              <a:cs typeface="Calibri" panose="020F0502020204030204" pitchFamily="34" charset="0"/>
            </a:endParaRPr>
          </a:p>
          <a:p>
            <a:pPr algn="ctr"/>
            <a:r>
              <a:rPr lang="en-GB" sz="2200" u="sng" dirty="0" smtClean="0">
                <a:latin typeface="Calibri" panose="020F0502020204030204" pitchFamily="34" charset="0"/>
                <a:cs typeface="Calibri" panose="020F0502020204030204" pitchFamily="34" charset="0"/>
              </a:rPr>
              <a:t>You are looking for info on;</a:t>
            </a:r>
          </a:p>
          <a:p>
            <a:pPr algn="ctr"/>
            <a:endParaRPr lang="en-GB" sz="2200" u="sng" dirty="0" smtClean="0">
              <a:latin typeface="Calibri" panose="020F0502020204030204" pitchFamily="34" charset="0"/>
              <a:cs typeface="Calibri" panose="020F0502020204030204" pitchFamily="34" charset="0"/>
            </a:endParaRPr>
          </a:p>
          <a:p>
            <a:pPr marL="457200" indent="-457200" algn="ctr">
              <a:buAutoNum type="arabicPeriod"/>
            </a:pPr>
            <a:r>
              <a:rPr lang="en-GB" sz="2200" dirty="0" smtClean="0">
                <a:latin typeface="Calibri" panose="020F0502020204030204" pitchFamily="34" charset="0"/>
                <a:cs typeface="Calibri" panose="020F0502020204030204" pitchFamily="34" charset="0"/>
              </a:rPr>
              <a:t>How did he take over that kingdom?</a:t>
            </a:r>
          </a:p>
          <a:p>
            <a:pPr marL="457200" indent="-457200" algn="ctr">
              <a:buAutoNum type="arabicPeriod"/>
            </a:pPr>
            <a:r>
              <a:rPr lang="en-GB" sz="2200" dirty="0" smtClean="0">
                <a:latin typeface="Calibri" panose="020F0502020204030204" pitchFamily="34" charset="0"/>
                <a:cs typeface="Calibri" panose="020F0502020204030204" pitchFamily="34" charset="0"/>
              </a:rPr>
              <a:t>What does he do that shows he is </a:t>
            </a:r>
            <a:r>
              <a:rPr lang="en-GB" sz="2200" b="1" dirty="0" smtClean="0">
                <a:latin typeface="Calibri" panose="020F0502020204030204" pitchFamily="34" charset="0"/>
                <a:cs typeface="Calibri" panose="020F0502020204030204" pitchFamily="34" charset="0"/>
              </a:rPr>
              <a:t>tolerant</a:t>
            </a:r>
            <a:r>
              <a:rPr lang="en-GB" sz="2200" dirty="0" smtClean="0">
                <a:latin typeface="Calibri" panose="020F0502020204030204" pitchFamily="34" charset="0"/>
                <a:cs typeface="Calibri" panose="020F0502020204030204" pitchFamily="34" charset="0"/>
              </a:rPr>
              <a:t> and </a:t>
            </a:r>
            <a:r>
              <a:rPr lang="en-GB" sz="2200" b="1" dirty="0" smtClean="0">
                <a:latin typeface="Calibri" panose="020F0502020204030204" pitchFamily="34" charset="0"/>
                <a:cs typeface="Calibri" panose="020F0502020204030204" pitchFamily="34" charset="0"/>
              </a:rPr>
              <a:t>fair</a:t>
            </a:r>
            <a:r>
              <a:rPr lang="en-GB" sz="2200" dirty="0" smtClean="0">
                <a:latin typeface="Calibri" panose="020F0502020204030204" pitchFamily="34" charset="0"/>
                <a:cs typeface="Calibri" panose="020F0502020204030204" pitchFamily="34" charset="0"/>
              </a:rPr>
              <a:t> as a king?</a:t>
            </a:r>
            <a:endParaRPr lang="en-GB"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839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8988778"/>
              </p:ext>
            </p:extLst>
          </p:nvPr>
        </p:nvGraphicFramePr>
        <p:xfrm>
          <a:off x="0" y="-125308"/>
          <a:ext cx="12192000" cy="7067865"/>
        </p:xfrm>
        <a:graphic>
          <a:graphicData uri="http://schemas.openxmlformats.org/drawingml/2006/table">
            <a:tbl>
              <a:tblPr firstRow="1" bandRow="1">
                <a:tableStyleId>{5940675A-B579-460E-94D1-54222C63F5DA}</a:tableStyleId>
              </a:tblPr>
              <a:tblGrid>
                <a:gridCol w="1696065">
                  <a:extLst>
                    <a:ext uri="{9D8B030D-6E8A-4147-A177-3AD203B41FA5}">
                      <a16:colId xmlns:a16="http://schemas.microsoft.com/office/drawing/2014/main" val="3462771115"/>
                    </a:ext>
                  </a:extLst>
                </a:gridCol>
                <a:gridCol w="5102941">
                  <a:extLst>
                    <a:ext uri="{9D8B030D-6E8A-4147-A177-3AD203B41FA5}">
                      <a16:colId xmlns:a16="http://schemas.microsoft.com/office/drawing/2014/main" val="129214962"/>
                    </a:ext>
                  </a:extLst>
                </a:gridCol>
                <a:gridCol w="5392994">
                  <a:extLst>
                    <a:ext uri="{9D8B030D-6E8A-4147-A177-3AD203B41FA5}">
                      <a16:colId xmlns:a16="http://schemas.microsoft.com/office/drawing/2014/main" val="629095209"/>
                    </a:ext>
                  </a:extLst>
                </a:gridCol>
              </a:tblGrid>
              <a:tr h="788985">
                <a:tc>
                  <a:txBody>
                    <a:bodyPr/>
                    <a:lstStyle/>
                    <a:p>
                      <a:pPr algn="ctr"/>
                      <a:r>
                        <a:rPr lang="en-GB" sz="2000" b="1" dirty="0" smtClean="0">
                          <a:latin typeface="Calibri" panose="020F0502020204030204" pitchFamily="34" charset="0"/>
                          <a:cs typeface="Calibri" panose="020F0502020204030204" pitchFamily="34" charset="0"/>
                        </a:rPr>
                        <a:t>Name</a:t>
                      </a:r>
                      <a:r>
                        <a:rPr lang="en-GB" sz="2000" b="1" baseline="0" dirty="0" smtClean="0">
                          <a:latin typeface="Calibri" panose="020F0502020204030204" pitchFamily="34" charset="0"/>
                          <a:cs typeface="Calibri" panose="020F0502020204030204" pitchFamily="34" charset="0"/>
                        </a:rPr>
                        <a:t> of the Conquest</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000" b="1" dirty="0" smtClean="0">
                          <a:latin typeface="Calibri" panose="020F0502020204030204" pitchFamily="34" charset="0"/>
                          <a:cs typeface="Calibri" panose="020F0502020204030204" pitchFamily="34" charset="0"/>
                        </a:rPr>
                        <a:t>How did Cyrus conquer</a:t>
                      </a:r>
                      <a:r>
                        <a:rPr lang="en-GB" sz="2000" b="1" baseline="0" dirty="0" smtClean="0">
                          <a:latin typeface="Calibri" panose="020F0502020204030204" pitchFamily="34" charset="0"/>
                          <a:cs typeface="Calibri" panose="020F0502020204030204" pitchFamily="34" charset="0"/>
                        </a:rPr>
                        <a:t> this kingdom?</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000" b="1" dirty="0" smtClean="0">
                          <a:latin typeface="Calibri" panose="020F0502020204030204" pitchFamily="34" charset="0"/>
                          <a:cs typeface="Calibri" panose="020F0502020204030204" pitchFamily="34" charset="0"/>
                        </a:rPr>
                        <a:t>Examples of Cyrus being </a:t>
                      </a:r>
                      <a:r>
                        <a:rPr lang="en-GB" sz="2000" b="1" u="sng" dirty="0" smtClean="0">
                          <a:latin typeface="Calibri" panose="020F0502020204030204" pitchFamily="34" charset="0"/>
                          <a:cs typeface="Calibri" panose="020F0502020204030204" pitchFamily="34" charset="0"/>
                        </a:rPr>
                        <a:t>tolerant</a:t>
                      </a:r>
                      <a:r>
                        <a:rPr lang="en-GB" sz="2000" b="1" baseline="0" dirty="0" smtClean="0">
                          <a:latin typeface="Calibri" panose="020F0502020204030204" pitchFamily="34" charset="0"/>
                          <a:cs typeface="Calibri" panose="020F0502020204030204" pitchFamily="34" charset="0"/>
                        </a:rPr>
                        <a:t> and </a:t>
                      </a:r>
                      <a:r>
                        <a:rPr lang="en-GB" sz="2000" b="1" u="sng" baseline="0" dirty="0" smtClean="0">
                          <a:latin typeface="Calibri" panose="020F0502020204030204" pitchFamily="34" charset="0"/>
                          <a:cs typeface="Calibri" panose="020F0502020204030204" pitchFamily="34" charset="0"/>
                        </a:rPr>
                        <a:t>fair</a:t>
                      </a:r>
                      <a:r>
                        <a:rPr lang="en-GB" sz="2000" b="1" baseline="0" dirty="0" smtClean="0">
                          <a:latin typeface="Calibri" panose="020F0502020204030204" pitchFamily="34" charset="0"/>
                          <a:cs typeface="Calibri" panose="020F0502020204030204" pitchFamily="34" charset="0"/>
                        </a:rPr>
                        <a:t> to the newly conquered people.</a:t>
                      </a:r>
                      <a:endParaRPr lang="en-GB" sz="2000"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2962865740"/>
                  </a:ext>
                </a:extLst>
              </a:tr>
              <a:tr h="1563747">
                <a:tc>
                  <a:txBody>
                    <a:bodyPr/>
                    <a:lstStyle/>
                    <a:p>
                      <a:pPr algn="ctr"/>
                      <a:r>
                        <a:rPr lang="en-GB" sz="2000" b="1" dirty="0" smtClean="0">
                          <a:latin typeface="Calibri" panose="020F0502020204030204" pitchFamily="34" charset="0"/>
                          <a:cs typeface="Calibri" panose="020F0502020204030204" pitchFamily="34" charset="0"/>
                        </a:rPr>
                        <a:t>Lydia</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endParaRPr lang="en-GB" sz="2000" b="1" dirty="0" smtClean="0">
                        <a:latin typeface="Calibri" panose="020F0502020204030204" pitchFamily="34" charset="0"/>
                        <a:cs typeface="Calibri" panose="020F0502020204030204" pitchFamily="34" charset="0"/>
                      </a:endParaRPr>
                    </a:p>
                  </a:txBody>
                  <a:tcPr>
                    <a:solidFill>
                      <a:schemeClr val="bg1"/>
                    </a:solidFill>
                  </a:tcPr>
                </a:tc>
                <a:tc>
                  <a:txBody>
                    <a:bodyPr/>
                    <a:lstStyle/>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617511606"/>
                  </a:ext>
                </a:extLst>
              </a:tr>
              <a:tr h="1563747">
                <a:tc>
                  <a:txBody>
                    <a:bodyPr/>
                    <a:lstStyle/>
                    <a:p>
                      <a:pPr algn="ctr"/>
                      <a:r>
                        <a:rPr lang="en-GB" sz="2000" b="1" dirty="0" smtClean="0">
                          <a:latin typeface="Calibri" panose="020F0502020204030204" pitchFamily="34" charset="0"/>
                          <a:cs typeface="Calibri" panose="020F0502020204030204" pitchFamily="34" charset="0"/>
                        </a:rPr>
                        <a:t>Babylon</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smtClean="0">
                        <a:latin typeface="Calibri" panose="020F0502020204030204" pitchFamily="34" charset="0"/>
                        <a:cs typeface="Calibri" panose="020F0502020204030204" pitchFamily="34" charset="0"/>
                      </a:endParaRPr>
                    </a:p>
                    <a:p>
                      <a:pPr algn="ctr"/>
                      <a:endParaRPr lang="en-GB" sz="2000"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517620747"/>
                  </a:ext>
                </a:extLst>
              </a:tr>
            </a:tbl>
          </a:graphicData>
        </a:graphic>
      </p:graphicFrame>
    </p:spTree>
    <p:extLst>
      <p:ext uri="{BB962C8B-B14F-4D97-AF65-F5344CB8AC3E}">
        <p14:creationId xmlns:p14="http://schemas.microsoft.com/office/powerpoint/2010/main" val="3809114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2204"/>
            <a:ext cx="121920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42" y="0"/>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72126" y="88558"/>
            <a:ext cx="10411326" cy="830997"/>
          </a:xfrm>
          <a:prstGeom prst="rect">
            <a:avLst/>
          </a:prstGeom>
          <a:noFill/>
        </p:spPr>
        <p:txBody>
          <a:bodyPr wrap="square" rtlCol="0">
            <a:spAutoFit/>
          </a:bodyPr>
          <a:lstStyle/>
          <a:p>
            <a:pPr algn="ctr"/>
            <a:r>
              <a:rPr lang="en-GB" sz="2400" dirty="0" smtClean="0"/>
              <a:t>Your books have been marked…please check comments and find the stamp and question</a:t>
            </a:r>
            <a:endParaRPr lang="en-GB" sz="2400" dirty="0"/>
          </a:p>
        </p:txBody>
      </p:sp>
      <p:sp>
        <p:nvSpPr>
          <p:cNvPr id="6" name="TextBox 5"/>
          <p:cNvSpPr txBox="1"/>
          <p:nvPr/>
        </p:nvSpPr>
        <p:spPr>
          <a:xfrm>
            <a:off x="152400" y="1091721"/>
            <a:ext cx="11887200" cy="3970318"/>
          </a:xfrm>
          <a:prstGeom prst="rect">
            <a:avLst/>
          </a:prstGeom>
          <a:solidFill>
            <a:schemeClr val="bg1"/>
          </a:solidFill>
        </p:spPr>
        <p:txBody>
          <a:bodyPr wrap="square" rtlCol="0">
            <a:spAutoFit/>
          </a:bodyPr>
          <a:lstStyle/>
          <a:p>
            <a:pPr>
              <a:lnSpc>
                <a:spcPct val="150000"/>
              </a:lnSpc>
            </a:pPr>
            <a:r>
              <a:rPr lang="en-GB" sz="2400" dirty="0" smtClean="0"/>
              <a:t>Most of you are keeping your books neat and tidy and are really putting in effort with the work, so well done!</a:t>
            </a:r>
            <a:endParaRPr lang="en-GB" sz="2400" dirty="0"/>
          </a:p>
          <a:p>
            <a:pPr>
              <a:lnSpc>
                <a:spcPct val="150000"/>
              </a:lnSpc>
            </a:pPr>
            <a:r>
              <a:rPr lang="en-GB" sz="2400" dirty="0" smtClean="0"/>
              <a:t>Common errors:</a:t>
            </a:r>
            <a:endParaRPr lang="en-GB" sz="2400" dirty="0"/>
          </a:p>
          <a:p>
            <a:pPr marL="457200" indent="-457200">
              <a:lnSpc>
                <a:spcPct val="150000"/>
              </a:lnSpc>
              <a:buFontTx/>
              <a:buChar char="-"/>
            </a:pPr>
            <a:r>
              <a:rPr lang="en-GB" sz="2400" dirty="0" smtClean="0"/>
              <a:t>Not underlining the date and title</a:t>
            </a:r>
          </a:p>
          <a:p>
            <a:pPr marL="457200" indent="-457200">
              <a:lnSpc>
                <a:spcPct val="150000"/>
              </a:lnSpc>
              <a:buFontTx/>
              <a:buChar char="-"/>
            </a:pPr>
            <a:r>
              <a:rPr lang="en-GB" sz="2400" dirty="0" smtClean="0"/>
              <a:t>Not gluing in worksheets (or writing what they are)</a:t>
            </a:r>
          </a:p>
          <a:p>
            <a:pPr>
              <a:lnSpc>
                <a:spcPct val="150000"/>
              </a:lnSpc>
            </a:pPr>
            <a:endParaRPr lang="en-GB" sz="2400" dirty="0"/>
          </a:p>
          <a:p>
            <a:pPr>
              <a:lnSpc>
                <a:spcPct val="150000"/>
              </a:lnSpc>
            </a:pPr>
            <a:endParaRPr lang="en-GB" sz="2400" dirty="0" smtClean="0"/>
          </a:p>
        </p:txBody>
      </p:sp>
      <p:graphicFrame>
        <p:nvGraphicFramePr>
          <p:cNvPr id="3" name="Table 2"/>
          <p:cNvGraphicFramePr>
            <a:graphicFrameLocks noGrp="1"/>
          </p:cNvGraphicFramePr>
          <p:nvPr>
            <p:extLst>
              <p:ext uri="{D42A27DB-BD31-4B8C-83A1-F6EECF244321}">
                <p14:modId xmlns:p14="http://schemas.microsoft.com/office/powerpoint/2010/main" val="1640319509"/>
              </p:ext>
            </p:extLst>
          </p:nvPr>
        </p:nvGraphicFramePr>
        <p:xfrm>
          <a:off x="0" y="4273104"/>
          <a:ext cx="12192000" cy="2743200"/>
        </p:xfrm>
        <a:graphic>
          <a:graphicData uri="http://schemas.openxmlformats.org/drawingml/2006/table">
            <a:tbl>
              <a:tblPr firstRow="1" firstCol="1" bandRow="1">
                <a:tableStyleId>{5C22544A-7EE6-4342-B048-85BDC9FD1C3A}</a:tableStyleId>
              </a:tblPr>
              <a:tblGrid>
                <a:gridCol w="12192000">
                  <a:extLst>
                    <a:ext uri="{9D8B030D-6E8A-4147-A177-3AD203B41FA5}">
                      <a16:colId xmlns:a16="http://schemas.microsoft.com/office/drawing/2014/main" val="2123485567"/>
                    </a:ext>
                  </a:extLst>
                </a:gridCol>
              </a:tblGrid>
              <a:tr h="223520">
                <a:tc>
                  <a:txBody>
                    <a:bodyPr/>
                    <a:lstStyle/>
                    <a:p>
                      <a:pPr>
                        <a:lnSpc>
                          <a:spcPct val="150000"/>
                        </a:lnSpc>
                        <a:spcAft>
                          <a:spcPts val="0"/>
                        </a:spcAft>
                      </a:pPr>
                      <a:r>
                        <a:rPr lang="en-GB" sz="2400" dirty="0">
                          <a:solidFill>
                            <a:schemeClr val="tx1"/>
                          </a:solidFill>
                          <a:effectLst/>
                        </a:rPr>
                        <a:t>Q1 – How far do you agree that Ancient Middle Eastern kings were always responsible for their own downfall?</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5538118"/>
                  </a:ext>
                </a:extLst>
              </a:tr>
              <a:tr h="256540">
                <a:tc>
                  <a:txBody>
                    <a:bodyPr/>
                    <a:lstStyle/>
                    <a:p>
                      <a:pPr>
                        <a:lnSpc>
                          <a:spcPct val="150000"/>
                        </a:lnSpc>
                        <a:spcAft>
                          <a:spcPts val="0"/>
                        </a:spcAft>
                      </a:pPr>
                      <a:r>
                        <a:rPr lang="en-GB" sz="2400" dirty="0">
                          <a:solidFill>
                            <a:schemeClr val="tx1"/>
                          </a:solidFill>
                          <a:effectLst/>
                        </a:rPr>
                        <a:t>Q2 – How far do you agree that the Assyrian Kings were better than the </a:t>
                      </a:r>
                      <a:r>
                        <a:rPr lang="en-GB" sz="2400" dirty="0" smtClean="0">
                          <a:solidFill>
                            <a:schemeClr val="tx1"/>
                          </a:solidFill>
                          <a:effectLst/>
                        </a:rPr>
                        <a:t>Hittite </a:t>
                      </a:r>
                      <a:r>
                        <a:rPr lang="en-GB" sz="2400" dirty="0">
                          <a:solidFill>
                            <a:schemeClr val="tx1"/>
                          </a:solidFill>
                          <a:effectLst/>
                        </a:rPr>
                        <a:t>Kings?</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2192617"/>
                  </a:ext>
                </a:extLst>
              </a:tr>
              <a:tr h="241935">
                <a:tc>
                  <a:txBody>
                    <a:bodyPr/>
                    <a:lstStyle/>
                    <a:p>
                      <a:pPr>
                        <a:lnSpc>
                          <a:spcPct val="150000"/>
                        </a:lnSpc>
                        <a:spcAft>
                          <a:spcPts val="0"/>
                        </a:spcAft>
                      </a:pPr>
                      <a:r>
                        <a:rPr lang="en-GB" sz="2400" dirty="0">
                          <a:solidFill>
                            <a:schemeClr val="tx1"/>
                          </a:solidFill>
                          <a:effectLst/>
                        </a:rPr>
                        <a:t>Q3 – Which of the Assyrian Kings (</a:t>
                      </a:r>
                      <a:r>
                        <a:rPr lang="en-GB" sz="2400" dirty="0" err="1">
                          <a:solidFill>
                            <a:schemeClr val="tx1"/>
                          </a:solidFill>
                          <a:effectLst/>
                        </a:rPr>
                        <a:t>Ashurnasirpal</a:t>
                      </a:r>
                      <a:r>
                        <a:rPr lang="en-GB" sz="2400" dirty="0">
                          <a:solidFill>
                            <a:schemeClr val="tx1"/>
                          </a:solidFill>
                          <a:effectLst/>
                        </a:rPr>
                        <a:t>, </a:t>
                      </a:r>
                      <a:r>
                        <a:rPr lang="en-GB" sz="2400" dirty="0" err="1">
                          <a:solidFill>
                            <a:schemeClr val="tx1"/>
                          </a:solidFill>
                          <a:effectLst/>
                        </a:rPr>
                        <a:t>Tiglath</a:t>
                      </a:r>
                      <a:r>
                        <a:rPr lang="en-GB" sz="2400" dirty="0">
                          <a:solidFill>
                            <a:schemeClr val="tx1"/>
                          </a:solidFill>
                          <a:effectLst/>
                        </a:rPr>
                        <a:t> </a:t>
                      </a:r>
                      <a:r>
                        <a:rPr lang="en-GB" sz="2400" dirty="0" err="1">
                          <a:solidFill>
                            <a:schemeClr val="tx1"/>
                          </a:solidFill>
                          <a:effectLst/>
                        </a:rPr>
                        <a:t>Pileser</a:t>
                      </a:r>
                      <a:r>
                        <a:rPr lang="en-GB" sz="2400" dirty="0">
                          <a:solidFill>
                            <a:schemeClr val="tx1"/>
                          </a:solidFill>
                          <a:effectLst/>
                        </a:rPr>
                        <a:t> or Ashurbanipal) do you think was the </a:t>
                      </a:r>
                      <a:r>
                        <a:rPr lang="en-GB" sz="2400" dirty="0" smtClean="0">
                          <a:solidFill>
                            <a:schemeClr val="tx1"/>
                          </a:solidFill>
                          <a:effectLst/>
                        </a:rPr>
                        <a:t>best? Explain</a:t>
                      </a:r>
                      <a:r>
                        <a:rPr lang="en-GB" sz="2400" baseline="0" dirty="0" smtClean="0">
                          <a:solidFill>
                            <a:schemeClr val="tx1"/>
                          </a:solidFill>
                          <a:effectLst/>
                        </a:rPr>
                        <a:t> your answer.</a:t>
                      </a:r>
                      <a:r>
                        <a:rPr lang="en-GB" sz="2400" dirty="0" smtClean="0">
                          <a:solidFill>
                            <a:schemeClr val="tx1"/>
                          </a:solidFill>
                          <a:effectLst/>
                        </a:rPr>
                        <a:t> </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0571317"/>
                  </a:ext>
                </a:extLst>
              </a:tr>
            </a:tbl>
          </a:graphicData>
        </a:graphic>
      </p:graphicFrame>
    </p:spTree>
    <p:extLst>
      <p:ext uri="{BB962C8B-B14F-4D97-AF65-F5344CB8AC3E}">
        <p14:creationId xmlns:p14="http://schemas.microsoft.com/office/powerpoint/2010/main" val="1158196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4021" y="1519189"/>
            <a:ext cx="2851225" cy="3539430"/>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 understand the extraordinary origin story of Cyrus, King of Persia.</a:t>
            </a:r>
          </a:p>
          <a:p>
            <a:pPr defTabSz="914400" eaLnBrk="0" fontAlgn="base" hangingPunct="0">
              <a:spcBef>
                <a:spcPct val="0"/>
              </a:spcBef>
              <a:spcAft>
                <a:spcPct val="0"/>
              </a:spcAft>
              <a:buFont typeface="Arial" charset="0"/>
              <a:buChar char="•"/>
              <a:defRPr/>
            </a:pPr>
            <a:endParaRPr lang="en-GB" altLang="en-US" sz="2400" dirty="0" smtClean="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sz="2400" dirty="0" smtClean="0">
                <a:solidFill>
                  <a:prstClr val="black"/>
                </a:solidFill>
                <a:latin typeface="Calibri" panose="020F0502020204030204"/>
                <a:cs typeface="Arial" panose="020B0604020202020204" pitchFamily="34" charset="0"/>
              </a:rPr>
              <a:t> To assess how far he really was ‘Great’.</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294021" y="-28163"/>
            <a:ext cx="10314193"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Persia; King Cyrus the Great?</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369332"/>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What factors lead to the fall of the Assyrian Empire?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4" name="Picture 3"/>
          <p:cNvPicPr>
            <a:picLocks noChangeAspect="1"/>
          </p:cNvPicPr>
          <p:nvPr/>
        </p:nvPicPr>
        <p:blipFill>
          <a:blip r:embed="rId3"/>
          <a:stretch>
            <a:fillRect/>
          </a:stretch>
        </p:blipFill>
        <p:spPr>
          <a:xfrm>
            <a:off x="3755116" y="1391425"/>
            <a:ext cx="3392002" cy="4139565"/>
          </a:xfrm>
          <a:prstGeom prst="rect">
            <a:avLst/>
          </a:prstGeom>
        </p:spPr>
      </p:pic>
      <p:pic>
        <p:nvPicPr>
          <p:cNvPr id="6" name="Picture 5"/>
          <p:cNvPicPr>
            <a:picLocks noChangeAspect="1"/>
          </p:cNvPicPr>
          <p:nvPr/>
        </p:nvPicPr>
        <p:blipFill rotWithShape="1">
          <a:blip r:embed="rId4"/>
          <a:srcRect t="5044" b="4228"/>
          <a:stretch/>
        </p:blipFill>
        <p:spPr>
          <a:xfrm>
            <a:off x="7418235" y="2180908"/>
            <a:ext cx="3666596" cy="2712720"/>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solidFill>
                  <a:srgbClr val="336600"/>
                </a:solidFill>
                <a:latin typeface="Calibri" panose="020F0502020204030204" pitchFamily="34" charset="0"/>
                <a:cs typeface="Calibri" panose="020F0502020204030204" pitchFamily="34" charset="0"/>
              </a:rPr>
              <a:t>The city of Ur</a:t>
            </a:r>
            <a:endParaRPr lang="en-GB" b="1" dirty="0">
              <a:solidFill>
                <a:srgbClr val="336600"/>
              </a:solidFill>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3205295" y="668286"/>
            <a:ext cx="1779432"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1400-1190BCE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New </a:t>
            </a:r>
            <a:r>
              <a:rPr lang="en-GB" sz="1400" b="1" dirty="0" err="1" smtClean="0">
                <a:solidFill>
                  <a:schemeClr val="accent1">
                    <a:lumMod val="75000"/>
                  </a:schemeClr>
                </a:solidFill>
                <a:latin typeface="Calibri" panose="020F0502020204030204" pitchFamily="34" charset="0"/>
                <a:cs typeface="Calibri" panose="020F0502020204030204" pitchFamily="34" charset="0"/>
              </a:rPr>
              <a:t>Hittie</a:t>
            </a:r>
            <a:r>
              <a:rPr lang="en-GB" sz="1400" b="1" dirty="0" smtClean="0">
                <a:solidFill>
                  <a:schemeClr val="accent1">
                    <a:lumMod val="75000"/>
                  </a:schemeClr>
                </a:solidFill>
                <a:latin typeface="Calibri" panose="020F0502020204030204" pitchFamily="34" charset="0"/>
                <a:cs typeface="Calibri" panose="020F0502020204030204" pitchFamily="34" charset="0"/>
              </a:rPr>
              <a:t> Kingdom</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11" name="TextBox 10"/>
          <p:cNvSpPr txBox="1"/>
          <p:nvPr/>
        </p:nvSpPr>
        <p:spPr>
          <a:xfrm>
            <a:off x="7638331" y="4696738"/>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7865344" y="1544228"/>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4756501" y="3050658"/>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4095011" y="2673235"/>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2977069" y="3425426"/>
            <a:ext cx="1779432"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1275BCE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Battle of </a:t>
            </a:r>
            <a:r>
              <a:rPr lang="en-GB" sz="1400" b="1" dirty="0" err="1" smtClean="0">
                <a:solidFill>
                  <a:schemeClr val="accent1">
                    <a:lumMod val="75000"/>
                  </a:schemeClr>
                </a:solidFill>
                <a:latin typeface="Calibri" panose="020F0502020204030204" pitchFamily="34" charset="0"/>
                <a:cs typeface="Calibri" panose="020F0502020204030204" pitchFamily="34" charset="0"/>
              </a:rPr>
              <a:t>Qadesh</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22" name="TextBox 21"/>
          <p:cNvSpPr txBox="1"/>
          <p:nvPr/>
        </p:nvSpPr>
        <p:spPr>
          <a:xfrm>
            <a:off x="3335628" y="2173127"/>
            <a:ext cx="2077401"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1250-1150BCE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Rise of the ‘Sea Peoples</a:t>
            </a:r>
            <a:r>
              <a:rPr lang="en-GB" sz="1400" b="1" dirty="0" smtClean="0">
                <a:solidFill>
                  <a:srgbClr val="FFC000"/>
                </a:solidFill>
                <a:latin typeface="Calibri" panose="020F0502020204030204" pitchFamily="34" charset="0"/>
                <a:cs typeface="Calibri" panose="020F0502020204030204" pitchFamily="34" charset="0"/>
              </a:rPr>
              <a:t>’</a:t>
            </a:r>
            <a:endParaRPr lang="en-GB" sz="1400" b="1" dirty="0">
              <a:solidFill>
                <a:srgbClr val="FFC000"/>
              </a:solidFill>
              <a:latin typeface="Calibri" panose="020F0502020204030204" pitchFamily="34" charset="0"/>
              <a:cs typeface="Calibri" panose="020F0502020204030204" pitchFamily="34" charset="0"/>
            </a:endParaRPr>
          </a:p>
        </p:txBody>
      </p:sp>
      <p:cxnSp>
        <p:nvCxnSpPr>
          <p:cNvPr id="4" name="Straight Arrow Connector 3"/>
          <p:cNvCxnSpPr/>
          <p:nvPr/>
        </p:nvCxnSpPr>
        <p:spPr>
          <a:xfrm>
            <a:off x="3759200" y="1422118"/>
            <a:ext cx="581015" cy="85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4095011" y="3116385"/>
            <a:ext cx="490409" cy="808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5051556" y="3783056"/>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solidFill>
                  <a:srgbClr val="C00000"/>
                </a:solidFill>
                <a:latin typeface="Calibri" panose="020F0502020204030204" pitchFamily="34" charset="0"/>
                <a:cs typeface="Calibri" panose="020F0502020204030204" pitchFamily="34" charset="0"/>
              </a:rPr>
              <a:t>Assyria; Ashurnasirpal 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5782900" y="3327056"/>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5549949" y="1776850"/>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solidFill>
                  <a:srgbClr val="C00000"/>
                </a:solidFill>
                <a:latin typeface="Calibri" panose="020F0502020204030204" pitchFamily="34" charset="0"/>
                <a:cs typeface="Calibri" panose="020F0502020204030204" pitchFamily="34" charset="0"/>
              </a:rPr>
              <a:t>Assyria; </a:t>
            </a:r>
            <a:r>
              <a:rPr lang="en-GB" sz="1600" b="1" dirty="0" err="1" smtClean="0">
                <a:solidFill>
                  <a:srgbClr val="C00000"/>
                </a:solidFill>
                <a:latin typeface="Calibri" panose="020F0502020204030204" pitchFamily="34" charset="0"/>
                <a:cs typeface="Calibri" panose="020F0502020204030204" pitchFamily="34" charset="0"/>
              </a:rPr>
              <a:t>Tiglath</a:t>
            </a:r>
            <a:r>
              <a:rPr lang="en-GB" sz="1600" b="1" dirty="0" smtClean="0">
                <a:solidFill>
                  <a:srgbClr val="C00000"/>
                </a:solidFill>
                <a:latin typeface="Calibri" panose="020F0502020204030204" pitchFamily="34" charset="0"/>
                <a:cs typeface="Calibri" panose="020F0502020204030204" pitchFamily="34" charset="0"/>
              </a:rPr>
              <a:t> </a:t>
            </a:r>
            <a:r>
              <a:rPr lang="en-GB" sz="1600" b="1" dirty="0" err="1" smtClean="0">
                <a:solidFill>
                  <a:srgbClr val="C00000"/>
                </a:solidFill>
                <a:latin typeface="Calibri" panose="020F0502020204030204" pitchFamily="34" charset="0"/>
                <a:cs typeface="Calibri" panose="020F0502020204030204" pitchFamily="34" charset="0"/>
              </a:rPr>
              <a:t>Pileser</a:t>
            </a:r>
            <a:r>
              <a:rPr lang="en-GB" sz="1600" b="1" dirty="0" smtClean="0">
                <a:solidFill>
                  <a:srgbClr val="C00000"/>
                </a:solidFill>
                <a:latin typeface="Calibri" panose="020F0502020204030204" pitchFamily="34" charset="0"/>
                <a:cs typeface="Calibri" panose="020F0502020204030204" pitchFamily="34" charset="0"/>
              </a:rPr>
              <a:t> III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5" name="Straight Arrow Connector 4"/>
          <p:cNvCxnSpPr/>
          <p:nvPr/>
        </p:nvCxnSpPr>
        <p:spPr>
          <a:xfrm>
            <a:off x="6284316" y="2686952"/>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6323429" y="4668437"/>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668-627BCE</a:t>
            </a:r>
          </a:p>
          <a:p>
            <a:pPr algn="ctr"/>
            <a:r>
              <a:rPr lang="en-GB" sz="1600" b="1" dirty="0" smtClean="0">
                <a:solidFill>
                  <a:srgbClr val="C00000"/>
                </a:solidFill>
                <a:latin typeface="Calibri" panose="020F0502020204030204" pitchFamily="34" charset="0"/>
                <a:cs typeface="Calibri" panose="020F0502020204030204" pitchFamily="34" charset="0"/>
              </a:rPr>
              <a:t>Assyria; Ashurbanipal</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20" name="Straight Arrow Connector 19"/>
          <p:cNvCxnSpPr>
            <a:stCxn id="26" idx="0"/>
          </p:cNvCxnSpPr>
          <p:nvPr/>
        </p:nvCxnSpPr>
        <p:spPr>
          <a:xfrm flipV="1">
            <a:off x="7057796" y="3542786"/>
            <a:ext cx="0" cy="1125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6662469" y="737178"/>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626-612BCE</a:t>
            </a:r>
          </a:p>
          <a:p>
            <a:pPr algn="ctr"/>
            <a:r>
              <a:rPr lang="en-GB" sz="1600" b="1" dirty="0" smtClean="0">
                <a:solidFill>
                  <a:srgbClr val="C00000"/>
                </a:solidFill>
                <a:latin typeface="Calibri" panose="020F0502020204030204" pitchFamily="34" charset="0"/>
                <a:cs typeface="Calibri" panose="020F0502020204030204" pitchFamily="34" charset="0"/>
              </a:rPr>
              <a:t>Fall of Assyria</a:t>
            </a:r>
            <a:r>
              <a:rPr lang="en-GB" sz="1600" b="1" dirty="0" smtClean="0">
                <a:latin typeface="Calibri" panose="020F0502020204030204" pitchFamily="34" charset="0"/>
                <a:cs typeface="Calibri" panose="020F0502020204030204" pitchFamily="34" charset="0"/>
              </a:rPr>
              <a:t>, </a:t>
            </a:r>
            <a:r>
              <a:rPr lang="en-GB" sz="1600" b="1" dirty="0" smtClean="0">
                <a:solidFill>
                  <a:srgbClr val="7030A0"/>
                </a:solidFill>
                <a:latin typeface="Calibri" panose="020F0502020204030204" pitchFamily="34" charset="0"/>
                <a:cs typeface="Calibri" panose="020F0502020204030204" pitchFamily="34" charset="0"/>
              </a:rPr>
              <a:t>Rise of Babylon</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1" name="Straight Arrow Connector 30"/>
          <p:cNvCxnSpPr/>
          <p:nvPr/>
        </p:nvCxnSpPr>
        <p:spPr>
          <a:xfrm>
            <a:off x="7396835" y="1814396"/>
            <a:ext cx="1" cy="13586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7326550" y="3727419"/>
            <a:ext cx="1614250"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605-562BCE</a:t>
            </a:r>
          </a:p>
          <a:p>
            <a:pPr algn="ctr"/>
            <a:r>
              <a:rPr lang="en-GB" sz="1600" b="1" dirty="0" smtClean="0">
                <a:solidFill>
                  <a:srgbClr val="7030A0"/>
                </a:solidFill>
                <a:latin typeface="Calibri" panose="020F0502020204030204" pitchFamily="34" charset="0"/>
                <a:cs typeface="Calibri" panose="020F0502020204030204" pitchFamily="34" charset="0"/>
              </a:rPr>
              <a:t>Babylon; Nebuchadnezzar II</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3" name="Straight Arrow Connector 32"/>
          <p:cNvCxnSpPr/>
          <p:nvPr/>
        </p:nvCxnSpPr>
        <p:spPr>
          <a:xfrm flipV="1">
            <a:off x="8131203" y="3348665"/>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7717087" y="1853189"/>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558-530BCE</a:t>
            </a:r>
          </a:p>
          <a:p>
            <a:pPr algn="ctr"/>
            <a:r>
              <a:rPr lang="en-GB" sz="1600" b="1" dirty="0" smtClean="0">
                <a:solidFill>
                  <a:srgbClr val="336600"/>
                </a:solidFill>
                <a:latin typeface="Calibri" panose="020F0502020204030204" pitchFamily="34" charset="0"/>
                <a:cs typeface="Calibri" panose="020F0502020204030204" pitchFamily="34" charset="0"/>
              </a:rPr>
              <a:t>Persia; Cyrus the Great</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39" name="Straight Arrow Connector 38"/>
          <p:cNvCxnSpPr/>
          <p:nvPr/>
        </p:nvCxnSpPr>
        <p:spPr>
          <a:xfrm>
            <a:off x="8466092" y="2639135"/>
            <a:ext cx="0" cy="533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a:off x="3855720" y="548640"/>
            <a:ext cx="7833360" cy="291084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Persian Empire?</a:t>
            </a:r>
          </a:p>
          <a:p>
            <a:pPr algn="ctr"/>
            <a:endParaRPr lang="en-GB" sz="3200" b="1" dirty="0"/>
          </a:p>
          <a:p>
            <a:pPr algn="ctr"/>
            <a:endParaRPr lang="en-GB" sz="3200" b="1" dirty="0" smtClean="0"/>
          </a:p>
          <a:p>
            <a:pPr algn="ctr"/>
            <a:r>
              <a:rPr lang="en-GB" sz="3200" b="1" dirty="0" smtClean="0"/>
              <a:t>Pretty much the entirety of the Middle East!</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Origin story of Cyrus the Great</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20698" y="952634"/>
            <a:ext cx="5129728" cy="574313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When it comes to our final Persian Kings (</a:t>
            </a:r>
            <a:r>
              <a:rPr lang="en-GB" sz="2000" i="1" dirty="0" smtClean="0">
                <a:latin typeface="Calibri" panose="020F0502020204030204" pitchFamily="34" charset="0"/>
                <a:cs typeface="Calibri" panose="020F0502020204030204" pitchFamily="34" charset="0"/>
              </a:rPr>
              <a:t>also known as the </a:t>
            </a:r>
            <a:r>
              <a:rPr lang="en-GB" sz="2000" i="1" dirty="0" err="1" smtClean="0">
                <a:latin typeface="Calibri" panose="020F0502020204030204" pitchFamily="34" charset="0"/>
                <a:cs typeface="Calibri" panose="020F0502020204030204" pitchFamily="34" charset="0"/>
              </a:rPr>
              <a:t>Achaemenids</a:t>
            </a:r>
            <a:r>
              <a:rPr lang="en-GB" sz="2000" dirty="0" smtClean="0">
                <a:latin typeface="Calibri" panose="020F0502020204030204" pitchFamily="34" charset="0"/>
                <a:cs typeface="Calibri" panose="020F0502020204030204" pitchFamily="34" charset="0"/>
              </a:rPr>
              <a:t>), we have a very detailed source on these men. It is the book written by the Greek Historian, Herodotus. </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Herodotus wanted to write a history book about the war between the Persian (</a:t>
            </a:r>
            <a:r>
              <a:rPr lang="en-GB" sz="2000" i="1" dirty="0" err="1" smtClean="0">
                <a:latin typeface="Calibri" panose="020F0502020204030204" pitchFamily="34" charset="0"/>
                <a:cs typeface="Calibri" panose="020F0502020204030204" pitchFamily="34" charset="0"/>
              </a:rPr>
              <a:t>Achaemenid</a:t>
            </a:r>
            <a:r>
              <a:rPr lang="en-GB" sz="2000" dirty="0" smtClean="0">
                <a:latin typeface="Calibri" panose="020F0502020204030204" pitchFamily="34" charset="0"/>
                <a:cs typeface="Calibri" panose="020F0502020204030204" pitchFamily="34" charset="0"/>
              </a:rPr>
              <a:t>) Kings and Greece. He wanted to tell us all about the kings that were in charge leading up to this war as well. – </a:t>
            </a:r>
            <a:r>
              <a:rPr lang="en-GB" sz="2000" i="1" dirty="0" smtClean="0">
                <a:latin typeface="Calibri" panose="020F0502020204030204" pitchFamily="34" charset="0"/>
                <a:cs typeface="Calibri" panose="020F0502020204030204" pitchFamily="34" charset="0"/>
              </a:rPr>
              <a:t>we will study this war (The Persian Wars) in future lessons!</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Cyrus was the first of these </a:t>
            </a:r>
            <a:r>
              <a:rPr lang="en-GB" sz="2000" dirty="0" err="1" smtClean="0">
                <a:latin typeface="Calibri" panose="020F0502020204030204" pitchFamily="34" charset="0"/>
                <a:cs typeface="Calibri" panose="020F0502020204030204" pitchFamily="34" charset="0"/>
              </a:rPr>
              <a:t>Achaemenid</a:t>
            </a:r>
            <a:r>
              <a:rPr lang="en-GB" sz="2000" dirty="0" smtClean="0">
                <a:latin typeface="Calibri" panose="020F0502020204030204" pitchFamily="34" charset="0"/>
                <a:cs typeface="Calibri" panose="020F0502020204030204" pitchFamily="34" charset="0"/>
              </a:rPr>
              <a:t> kings, and Herodotus has a very detailed account of his early life. Many people think that Herodotus admired Cyrus, and it is clear that there is a very NEW type of King in town!</a:t>
            </a:r>
          </a:p>
        </p:txBody>
      </p:sp>
      <p:sp>
        <p:nvSpPr>
          <p:cNvPr id="5" name="Rectangle 4"/>
          <p:cNvSpPr/>
          <p:nvPr/>
        </p:nvSpPr>
        <p:spPr>
          <a:xfrm>
            <a:off x="5397909" y="962697"/>
            <a:ext cx="6673389" cy="36629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read through the account from the Ancient Greek Historian, Herodotus, where he tell us about the origin story of Cyrus the Great.</a:t>
            </a:r>
          </a:p>
          <a:p>
            <a:pPr algn="ctr"/>
            <a:endParaRPr lang="en-GB" sz="2200" dirty="0">
              <a:latin typeface="Calibri" panose="020F0502020204030204" pitchFamily="34" charset="0"/>
              <a:cs typeface="Calibri" panose="020F0502020204030204" pitchFamily="34" charset="0"/>
            </a:endParaRPr>
          </a:p>
          <a:p>
            <a:pPr algn="ctr"/>
            <a:r>
              <a:rPr lang="en-GB" sz="2200" dirty="0" smtClean="0">
                <a:latin typeface="Calibri" panose="020F0502020204030204" pitchFamily="34" charset="0"/>
                <a:cs typeface="Calibri" panose="020F0502020204030204" pitchFamily="34" charset="0"/>
              </a:rPr>
              <a:t>Select the 5 most important points from the story and summarise them in a story board that explains Cyrus’ childhood and how allies started to turn against </a:t>
            </a:r>
            <a:r>
              <a:rPr lang="en-GB" sz="2200" dirty="0" err="1" smtClean="0">
                <a:latin typeface="Calibri" panose="020F0502020204030204" pitchFamily="34" charset="0"/>
                <a:cs typeface="Calibri" panose="020F0502020204030204" pitchFamily="34" charset="0"/>
              </a:rPr>
              <a:t>Asytages</a:t>
            </a:r>
            <a:r>
              <a:rPr lang="en-GB" sz="2200" dirty="0" smtClean="0">
                <a:latin typeface="Calibri" panose="020F0502020204030204" pitchFamily="34" charset="0"/>
                <a:cs typeface="Calibri" panose="020F0502020204030204" pitchFamily="34" charset="0"/>
              </a:rPr>
              <a:t>.</a:t>
            </a:r>
          </a:p>
          <a:p>
            <a:pPr algn="ctr"/>
            <a:endParaRPr lang="en-GB" sz="2200" dirty="0">
              <a:latin typeface="Calibri" panose="020F0502020204030204" pitchFamily="34" charset="0"/>
              <a:cs typeface="Calibri" panose="020F0502020204030204" pitchFamily="34" charset="0"/>
            </a:endParaRPr>
          </a:p>
          <a:p>
            <a:pPr algn="ctr"/>
            <a:r>
              <a:rPr lang="en-GB" sz="2200" b="1" dirty="0" smtClean="0">
                <a:latin typeface="Calibri" panose="020F0502020204030204" pitchFamily="34" charset="0"/>
                <a:cs typeface="Calibri" panose="020F0502020204030204" pitchFamily="34" charset="0"/>
              </a:rPr>
              <a:t>In the final box, explain what we can learn about the character/ personality of Cyrus from this origin story. </a:t>
            </a:r>
            <a:endParaRPr lang="en-GB" sz="2200" b="1" dirty="0">
              <a:latin typeface="Calibri" panose="020F0502020204030204" pitchFamily="34" charset="0"/>
              <a:cs typeface="Calibri" panose="020F0502020204030204" pitchFamily="34" charset="0"/>
            </a:endParaRPr>
          </a:p>
        </p:txBody>
      </p:sp>
      <p:sp>
        <p:nvSpPr>
          <p:cNvPr id="8" name="Rounded Rectangle 7"/>
          <p:cNvSpPr/>
          <p:nvPr/>
        </p:nvSpPr>
        <p:spPr>
          <a:xfrm>
            <a:off x="5397909" y="5050970"/>
            <a:ext cx="6673390" cy="170183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400" i="1" dirty="0" smtClean="0">
                <a:latin typeface="Calibri" panose="020F0502020204030204" pitchFamily="34" charset="0"/>
                <a:cs typeface="Calibri" panose="020F0502020204030204" pitchFamily="34" charset="0"/>
              </a:rPr>
              <a:t>How far do you agree that Herodotus chose to include this origin story in his book, to make Cyrus look like a more impressive king?</a:t>
            </a:r>
          </a:p>
          <a:p>
            <a:pPr algn="ctr"/>
            <a:r>
              <a:rPr lang="en-GB" sz="2000" dirty="0" smtClean="0">
                <a:latin typeface="Calibri" panose="020F0502020204030204" pitchFamily="34" charset="0"/>
                <a:cs typeface="Calibri" panose="020F0502020204030204" pitchFamily="34" charset="0"/>
              </a:rPr>
              <a:t>Explain your answer using detail from the passage</a:t>
            </a:r>
            <a:r>
              <a:rPr lang="en-GB" sz="2400" i="1" dirty="0" smtClean="0">
                <a:latin typeface="Calibri" panose="020F0502020204030204" pitchFamily="34" charset="0"/>
                <a:cs typeface="Calibri" panose="020F0502020204030204" pitchFamily="34" charset="0"/>
              </a:rPr>
              <a:t>.</a:t>
            </a:r>
            <a:endParaRPr lang="en-GB" sz="2400" i="1" dirty="0">
              <a:latin typeface="Calibri" panose="020F0502020204030204" pitchFamily="34" charset="0"/>
              <a:cs typeface="Calibri" panose="020F0502020204030204" pitchFamily="34" charset="0"/>
            </a:endParaRPr>
          </a:p>
        </p:txBody>
      </p:sp>
      <p:sp>
        <p:nvSpPr>
          <p:cNvPr id="9" name="Rounded Rectangle 8"/>
          <p:cNvSpPr/>
          <p:nvPr/>
        </p:nvSpPr>
        <p:spPr>
          <a:xfrm>
            <a:off x="9552128" y="4732898"/>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715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p:cNvSpPr txBox="1">
            <a:spLocks/>
          </p:cNvSpPr>
          <p:nvPr/>
        </p:nvSpPr>
        <p:spPr>
          <a:xfrm>
            <a:off x="0" y="0"/>
            <a:ext cx="12192000" cy="6858000"/>
          </a:xfrm>
          <a:prstGeom prst="rect">
            <a:avLst/>
          </a:prstGeom>
          <a:solidFill>
            <a:schemeClr val="bg1"/>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GB" sz="2200" dirty="0">
                <a:latin typeface="Calibri" panose="020F0502020204030204" pitchFamily="34" charset="0"/>
                <a:cs typeface="Calibri" panose="020F0502020204030204" pitchFamily="34" charset="0"/>
              </a:rPr>
              <a:t>Herodotus gave a mythological (</a:t>
            </a:r>
            <a:r>
              <a:rPr lang="en-GB" sz="2200" i="1" dirty="0">
                <a:latin typeface="Calibri" panose="020F0502020204030204" pitchFamily="34" charset="0"/>
                <a:cs typeface="Calibri" panose="020F0502020204030204" pitchFamily="34" charset="0"/>
              </a:rPr>
              <a:t>based on myth</a:t>
            </a:r>
            <a:r>
              <a:rPr lang="en-GB" sz="2200" dirty="0">
                <a:latin typeface="Calibri" panose="020F0502020204030204" pitchFamily="34" charset="0"/>
                <a:cs typeface="Calibri" panose="020F0502020204030204" pitchFamily="34" charset="0"/>
              </a:rPr>
              <a:t>) account of Cyrus's early life. In this account, King Astyages of the Medes had two prophetic dreams (</a:t>
            </a:r>
            <a:r>
              <a:rPr lang="en-GB" sz="2200" i="1" dirty="0">
                <a:latin typeface="Calibri" panose="020F0502020204030204" pitchFamily="34" charset="0"/>
                <a:cs typeface="Calibri" panose="020F0502020204030204" pitchFamily="34" charset="0"/>
              </a:rPr>
              <a:t>dreams which tell the future</a:t>
            </a:r>
            <a:r>
              <a:rPr lang="en-GB" sz="2200" dirty="0">
                <a:latin typeface="Calibri" panose="020F0502020204030204" pitchFamily="34" charset="0"/>
                <a:cs typeface="Calibri" panose="020F0502020204030204" pitchFamily="34" charset="0"/>
              </a:rPr>
              <a:t>) in which a flood, and then a series of fruit bearing vines, emerged from his daughter </a:t>
            </a:r>
            <a:r>
              <a:rPr lang="en-GB" sz="2200" dirty="0" err="1">
                <a:latin typeface="Calibri" panose="020F0502020204030204" pitchFamily="34" charset="0"/>
                <a:cs typeface="Calibri" panose="020F0502020204030204" pitchFamily="34" charset="0"/>
              </a:rPr>
              <a:t>Mandane's</a:t>
            </a:r>
            <a:r>
              <a:rPr lang="en-GB" sz="2200" dirty="0">
                <a:latin typeface="Calibri" panose="020F0502020204030204" pitchFamily="34" charset="0"/>
                <a:cs typeface="Calibri" panose="020F0502020204030204" pitchFamily="34" charset="0"/>
              </a:rPr>
              <a:t> pelvis, and covered the entire kingdom. </a:t>
            </a:r>
          </a:p>
          <a:p>
            <a:pPr marL="0" indent="0" algn="just">
              <a:lnSpc>
                <a:spcPct val="100000"/>
              </a:lnSpc>
              <a:buNone/>
            </a:pPr>
            <a:r>
              <a:rPr lang="en-GB" sz="2200" dirty="0">
                <a:latin typeface="Calibri" panose="020F0502020204030204" pitchFamily="34" charset="0"/>
                <a:cs typeface="Calibri" panose="020F0502020204030204" pitchFamily="34" charset="0"/>
              </a:rPr>
              <a:t>These were interpreted by his advisers as a foretelling that his grandson would one day rebel and replace him as king. </a:t>
            </a:r>
            <a:r>
              <a:rPr lang="en-GB" sz="2200" dirty="0" err="1">
                <a:latin typeface="Calibri" panose="020F0502020204030204" pitchFamily="34" charset="0"/>
                <a:cs typeface="Calibri" panose="020F0502020204030204" pitchFamily="34" charset="0"/>
              </a:rPr>
              <a:t>Astyages</a:t>
            </a:r>
            <a:r>
              <a:rPr lang="en-GB" sz="2200" dirty="0">
                <a:latin typeface="Calibri" panose="020F0502020204030204" pitchFamily="34" charset="0"/>
                <a:cs typeface="Calibri" panose="020F0502020204030204" pitchFamily="34" charset="0"/>
              </a:rPr>
              <a:t> summoned </a:t>
            </a:r>
            <a:r>
              <a:rPr lang="en-GB" sz="2200" dirty="0" err="1">
                <a:latin typeface="Calibri" panose="020F0502020204030204" pitchFamily="34" charset="0"/>
                <a:cs typeface="Calibri" panose="020F0502020204030204" pitchFamily="34" charset="0"/>
              </a:rPr>
              <a:t>Mandane</a:t>
            </a:r>
            <a:r>
              <a:rPr lang="en-GB" sz="2200" dirty="0">
                <a:latin typeface="Calibri" panose="020F0502020204030204" pitchFamily="34" charset="0"/>
                <a:cs typeface="Calibri" panose="020F0502020204030204" pitchFamily="34" charset="0"/>
              </a:rPr>
              <a:t>, at the time pregnant with Cyrus, back to Ecbatana to have the child killed. Harpagus (</a:t>
            </a:r>
            <a:r>
              <a:rPr lang="en-GB" sz="2200" i="1" dirty="0">
                <a:latin typeface="Calibri" panose="020F0502020204030204" pitchFamily="34" charset="0"/>
                <a:cs typeface="Calibri" panose="020F0502020204030204" pitchFamily="34" charset="0"/>
              </a:rPr>
              <a:t>one of the kings advisers</a:t>
            </a:r>
            <a:r>
              <a:rPr lang="en-GB" sz="2200" dirty="0">
                <a:latin typeface="Calibri" panose="020F0502020204030204" pitchFamily="34" charset="0"/>
                <a:cs typeface="Calibri" panose="020F0502020204030204" pitchFamily="34" charset="0"/>
              </a:rPr>
              <a:t>) was given the task, but he could not do it and instead gave Cyrus to a shepherd who raised the child and passed off his stillborn son to Harpagus as the dead infant Cyrus. Cyrus lived in secrecy, but when he reached the age of 10, during a childhood game, he had the son of a nobleman beaten when he refused to obey Cyrus's commands. As it was unheard of for the son of a shepherd to commit such an act, Astyages had the boy brought to his court, and interviewed him and his adopted father. </a:t>
            </a:r>
          </a:p>
          <a:p>
            <a:pPr marL="0" indent="0" algn="just">
              <a:lnSpc>
                <a:spcPct val="100000"/>
              </a:lnSpc>
              <a:buNone/>
            </a:pPr>
            <a:r>
              <a:rPr lang="en-GB" sz="2200" dirty="0">
                <a:latin typeface="Calibri" panose="020F0502020204030204" pitchFamily="34" charset="0"/>
                <a:cs typeface="Calibri" panose="020F0502020204030204" pitchFamily="34" charset="0"/>
              </a:rPr>
              <a:t>Upon the shepherd's confession, Astyages sent Cyrus back to Persia to live with his biological parents. However, Astyages summoned the son of Harpagus, and in retribution (</a:t>
            </a:r>
            <a:r>
              <a:rPr lang="en-GB" sz="2200" i="1" dirty="0">
                <a:latin typeface="Calibri" panose="020F0502020204030204" pitchFamily="34" charset="0"/>
                <a:cs typeface="Calibri" panose="020F0502020204030204" pitchFamily="34" charset="0"/>
              </a:rPr>
              <a:t>punishment/ revenge</a:t>
            </a:r>
            <a:r>
              <a:rPr lang="en-GB" sz="2200" dirty="0">
                <a:latin typeface="Calibri" panose="020F0502020204030204" pitchFamily="34" charset="0"/>
                <a:cs typeface="Calibri" panose="020F0502020204030204" pitchFamily="34" charset="0"/>
              </a:rPr>
              <a:t>), chopped him to pieces, roasted some portions while boiling others, and tricked </a:t>
            </a:r>
            <a:r>
              <a:rPr lang="en-GB" sz="2200" dirty="0" err="1">
                <a:latin typeface="Calibri" panose="020F0502020204030204" pitchFamily="34" charset="0"/>
                <a:cs typeface="Calibri" panose="020F0502020204030204" pitchFamily="34" charset="0"/>
              </a:rPr>
              <a:t>Harpagus</a:t>
            </a:r>
            <a:r>
              <a:rPr lang="en-GB" sz="2200" dirty="0">
                <a:latin typeface="Calibri" panose="020F0502020204030204" pitchFamily="34" charset="0"/>
                <a:cs typeface="Calibri" panose="020F0502020204030204" pitchFamily="34" charset="0"/>
              </a:rPr>
              <a:t> into eating his child during a large banquet. </a:t>
            </a:r>
          </a:p>
          <a:p>
            <a:pPr marL="0" indent="0" algn="just">
              <a:lnSpc>
                <a:spcPct val="100000"/>
              </a:lnSpc>
              <a:buNone/>
            </a:pPr>
            <a:r>
              <a:rPr lang="en-GB" sz="2200" dirty="0">
                <a:latin typeface="Calibri" panose="020F0502020204030204" pitchFamily="34" charset="0"/>
                <a:cs typeface="Calibri" panose="020F0502020204030204" pitchFamily="34" charset="0"/>
              </a:rPr>
              <a:t>Following the meal, Astyages' servants brought Harpagus the head, hands and feet of his son on platters, so he could realize his inadvertent (</a:t>
            </a:r>
            <a:r>
              <a:rPr lang="en-GB" sz="2200" i="1" dirty="0">
                <a:latin typeface="Calibri" panose="020F0502020204030204" pitchFamily="34" charset="0"/>
                <a:cs typeface="Calibri" panose="020F0502020204030204" pitchFamily="34" charset="0"/>
              </a:rPr>
              <a:t>accidental</a:t>
            </a:r>
            <a:r>
              <a:rPr lang="en-GB" sz="2200" dirty="0">
                <a:latin typeface="Calibri" panose="020F0502020204030204" pitchFamily="34" charset="0"/>
                <a:cs typeface="Calibri" panose="020F0502020204030204" pitchFamily="34" charset="0"/>
              </a:rPr>
              <a:t>) cannibalism</a:t>
            </a:r>
            <a:r>
              <a:rPr lang="en-GB" sz="2200" dirty="0" smtClean="0">
                <a:latin typeface="Calibri" panose="020F0502020204030204" pitchFamily="34" charset="0"/>
                <a:cs typeface="Calibri" panose="020F0502020204030204" pitchFamily="34" charset="0"/>
              </a:rPr>
              <a:t>.</a:t>
            </a:r>
          </a:p>
          <a:p>
            <a:pPr marL="0" indent="0" algn="just">
              <a:lnSpc>
                <a:spcPct val="100000"/>
              </a:lnSpc>
              <a:buNone/>
            </a:pPr>
            <a:r>
              <a:rPr lang="en-GB" sz="2200" dirty="0">
                <a:latin typeface="Calibri" panose="020F0502020204030204" pitchFamily="34" charset="0"/>
                <a:cs typeface="Calibri" panose="020F0502020204030204" pitchFamily="34" charset="0"/>
              </a:rPr>
              <a:t>When Cyrus came to battle against </a:t>
            </a:r>
            <a:r>
              <a:rPr lang="en-GB" sz="2200" dirty="0" err="1">
                <a:latin typeface="Calibri" panose="020F0502020204030204" pitchFamily="34" charset="0"/>
                <a:cs typeface="Calibri" panose="020F0502020204030204" pitchFamily="34" charset="0"/>
              </a:rPr>
              <a:t>Astyages</a:t>
            </a:r>
            <a:r>
              <a:rPr lang="en-GB" sz="2200" dirty="0">
                <a:latin typeface="Calibri" panose="020F0502020204030204" pitchFamily="34" charset="0"/>
                <a:cs typeface="Calibri" panose="020F0502020204030204" pitchFamily="34" charset="0"/>
              </a:rPr>
              <a:t>, for control of the Medes, </a:t>
            </a:r>
            <a:r>
              <a:rPr lang="en-GB" sz="2200" dirty="0" err="1">
                <a:latin typeface="Calibri" panose="020F0502020204030204" pitchFamily="34" charset="0"/>
                <a:cs typeface="Calibri" panose="020F0502020204030204" pitchFamily="34" charset="0"/>
              </a:rPr>
              <a:t>Harpagus</a:t>
            </a:r>
            <a:r>
              <a:rPr lang="en-GB" sz="2200" dirty="0">
                <a:latin typeface="Calibri" panose="020F0502020204030204" pitchFamily="34" charset="0"/>
                <a:cs typeface="Calibri" panose="020F0502020204030204" pitchFamily="34" charset="0"/>
              </a:rPr>
              <a:t> betrayed </a:t>
            </a:r>
            <a:r>
              <a:rPr lang="en-GB" sz="2200" dirty="0" err="1">
                <a:latin typeface="Calibri" panose="020F0502020204030204" pitchFamily="34" charset="0"/>
                <a:cs typeface="Calibri" panose="020F0502020204030204" pitchFamily="34" charset="0"/>
              </a:rPr>
              <a:t>Astyages</a:t>
            </a:r>
            <a:r>
              <a:rPr lang="en-GB" sz="2200" dirty="0">
                <a:latin typeface="Calibri" panose="020F0502020204030204" pitchFamily="34" charset="0"/>
                <a:cs typeface="Calibri" panose="020F0502020204030204" pitchFamily="34" charset="0"/>
              </a:rPr>
              <a:t> in the middle of the battle and brought key troops over to Cyrus. Cyrus then won this battle and his first kingdom.</a:t>
            </a:r>
          </a:p>
          <a:p>
            <a:pPr marL="0" indent="0" algn="just">
              <a:lnSpc>
                <a:spcPct val="100000"/>
              </a:lnSpc>
              <a:buNone/>
            </a:pPr>
            <a:endParaRPr lang="en-GB"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3446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p:cNvSpPr txBox="1">
            <a:spLocks/>
          </p:cNvSpPr>
          <p:nvPr/>
        </p:nvSpPr>
        <p:spPr>
          <a:xfrm>
            <a:off x="0" y="0"/>
            <a:ext cx="12192000" cy="6858000"/>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GB" sz="2100" dirty="0">
                <a:latin typeface="Calibri" panose="020F0502020204030204" pitchFamily="34" charset="0"/>
                <a:cs typeface="Calibri" panose="020F0502020204030204" pitchFamily="34" charset="0"/>
              </a:rPr>
              <a:t>Herodotus gave a mythological (</a:t>
            </a:r>
            <a:r>
              <a:rPr lang="en-GB" sz="2100" i="1" dirty="0">
                <a:latin typeface="Calibri" panose="020F0502020204030204" pitchFamily="34" charset="0"/>
                <a:cs typeface="Calibri" panose="020F0502020204030204" pitchFamily="34" charset="0"/>
              </a:rPr>
              <a:t>based on myth</a:t>
            </a:r>
            <a:r>
              <a:rPr lang="en-GB" sz="2100" dirty="0">
                <a:latin typeface="Calibri" panose="020F0502020204030204" pitchFamily="34" charset="0"/>
                <a:cs typeface="Calibri" panose="020F0502020204030204" pitchFamily="34" charset="0"/>
              </a:rPr>
              <a:t>) version of how Cyrus grew up. In this version, his grandfather, a man called </a:t>
            </a:r>
            <a:r>
              <a:rPr lang="en-GB" sz="2100" dirty="0" err="1">
                <a:latin typeface="Calibri" panose="020F0502020204030204" pitchFamily="34" charset="0"/>
                <a:cs typeface="Calibri" panose="020F0502020204030204" pitchFamily="34" charset="0"/>
              </a:rPr>
              <a:t>Astyages</a:t>
            </a:r>
            <a:r>
              <a:rPr lang="en-GB" sz="2100" dirty="0">
                <a:latin typeface="Calibri" panose="020F0502020204030204" pitchFamily="34" charset="0"/>
                <a:cs typeface="Calibri" panose="020F0502020204030204" pitchFamily="34" charset="0"/>
              </a:rPr>
              <a:t> who was king of the Medes, had a dream where his own grandson would take his throne. </a:t>
            </a:r>
          </a:p>
          <a:p>
            <a:pPr marL="0" indent="0" algn="just">
              <a:lnSpc>
                <a:spcPct val="100000"/>
              </a:lnSpc>
              <a:buNone/>
            </a:pPr>
            <a:r>
              <a:rPr lang="en-GB" sz="2100" dirty="0">
                <a:latin typeface="Calibri" panose="020F0502020204030204" pitchFamily="34" charset="0"/>
                <a:cs typeface="Calibri" panose="020F0502020204030204" pitchFamily="34" charset="0"/>
              </a:rPr>
              <a:t>To try and stop this happening, </a:t>
            </a:r>
            <a:r>
              <a:rPr lang="en-GB" sz="2100" dirty="0" err="1">
                <a:latin typeface="Calibri" panose="020F0502020204030204" pitchFamily="34" charset="0"/>
                <a:cs typeface="Calibri" panose="020F0502020204030204" pitchFamily="34" charset="0"/>
              </a:rPr>
              <a:t>Astyages</a:t>
            </a:r>
            <a:r>
              <a:rPr lang="en-GB" sz="2100" dirty="0">
                <a:latin typeface="Calibri" panose="020F0502020204030204" pitchFamily="34" charset="0"/>
                <a:cs typeface="Calibri" panose="020F0502020204030204" pitchFamily="34" charset="0"/>
              </a:rPr>
              <a:t> called his pregnant daughter to him, and sent her to the city of Ecbatana, where the child would be killed when it was born. Harpagus (</a:t>
            </a:r>
            <a:r>
              <a:rPr lang="en-GB" sz="2100" i="1" dirty="0">
                <a:latin typeface="Calibri" panose="020F0502020204030204" pitchFamily="34" charset="0"/>
                <a:cs typeface="Calibri" panose="020F0502020204030204" pitchFamily="34" charset="0"/>
              </a:rPr>
              <a:t>one of the kings advisers</a:t>
            </a:r>
            <a:r>
              <a:rPr lang="en-GB" sz="2100" dirty="0">
                <a:latin typeface="Calibri" panose="020F0502020204030204" pitchFamily="34" charset="0"/>
                <a:cs typeface="Calibri" panose="020F0502020204030204" pitchFamily="34" charset="0"/>
              </a:rPr>
              <a:t>) was told to kill the child, but when the time came he could not do it. So he gave Cyrus to a Shepard to raise in secret. </a:t>
            </a:r>
          </a:p>
          <a:p>
            <a:pPr marL="0" indent="0" algn="just">
              <a:lnSpc>
                <a:spcPct val="100000"/>
              </a:lnSpc>
              <a:buNone/>
            </a:pPr>
            <a:r>
              <a:rPr lang="en-GB" sz="2100" dirty="0">
                <a:latin typeface="Calibri" panose="020F0502020204030204" pitchFamily="34" charset="0"/>
                <a:cs typeface="Calibri" panose="020F0502020204030204" pitchFamily="34" charset="0"/>
              </a:rPr>
              <a:t>When Cyrus was 10, he beat the son of a noble in a playground game, and beat the noble child when he wouldn’t do what Cyrus told him. This was very strange, the son of a shepherd would never do this, so he was taken to the royal court and interviewed by the king, </a:t>
            </a:r>
            <a:r>
              <a:rPr lang="en-GB" sz="2100" dirty="0" err="1">
                <a:latin typeface="Calibri" panose="020F0502020204030204" pitchFamily="34" charset="0"/>
                <a:cs typeface="Calibri" panose="020F0502020204030204" pitchFamily="34" charset="0"/>
              </a:rPr>
              <a:t>Astyages</a:t>
            </a:r>
            <a:r>
              <a:rPr lang="en-GB" sz="2100" dirty="0">
                <a:latin typeface="Calibri" panose="020F0502020204030204" pitchFamily="34" charset="0"/>
                <a:cs typeface="Calibri" panose="020F0502020204030204" pitchFamily="34" charset="0"/>
              </a:rPr>
              <a:t>! </a:t>
            </a:r>
          </a:p>
          <a:p>
            <a:pPr marL="0" indent="0" algn="just">
              <a:lnSpc>
                <a:spcPct val="100000"/>
              </a:lnSpc>
              <a:buNone/>
            </a:pPr>
            <a:r>
              <a:rPr lang="en-GB" sz="2100" dirty="0">
                <a:latin typeface="Calibri" panose="020F0502020204030204" pitchFamily="34" charset="0"/>
                <a:cs typeface="Calibri" panose="020F0502020204030204" pitchFamily="34" charset="0"/>
              </a:rPr>
              <a:t>The Shepherd confessed that Cyrus was not his biological son, so </a:t>
            </a:r>
            <a:r>
              <a:rPr lang="en-GB" sz="2100" dirty="0" err="1">
                <a:latin typeface="Calibri" panose="020F0502020204030204" pitchFamily="34" charset="0"/>
                <a:cs typeface="Calibri" panose="020F0502020204030204" pitchFamily="34" charset="0"/>
              </a:rPr>
              <a:t>Astyages</a:t>
            </a:r>
            <a:r>
              <a:rPr lang="en-GB" sz="2100" dirty="0">
                <a:latin typeface="Calibri" panose="020F0502020204030204" pitchFamily="34" charset="0"/>
                <a:cs typeface="Calibri" panose="020F0502020204030204" pitchFamily="34" charset="0"/>
              </a:rPr>
              <a:t> sent Cyrus back to Persia to live with his real parents. Pretending everything was fine…</a:t>
            </a:r>
          </a:p>
          <a:p>
            <a:pPr marL="0" indent="0" algn="just">
              <a:lnSpc>
                <a:spcPct val="100000"/>
              </a:lnSpc>
              <a:buNone/>
            </a:pPr>
            <a:r>
              <a:rPr lang="en-GB" sz="2100" dirty="0">
                <a:latin typeface="Calibri" panose="020F0502020204030204" pitchFamily="34" charset="0"/>
                <a:cs typeface="Calibri" panose="020F0502020204030204" pitchFamily="34" charset="0"/>
              </a:rPr>
              <a:t>However, </a:t>
            </a:r>
            <a:r>
              <a:rPr lang="en-GB" sz="2100" dirty="0" err="1">
                <a:latin typeface="Calibri" panose="020F0502020204030204" pitchFamily="34" charset="0"/>
                <a:cs typeface="Calibri" panose="020F0502020204030204" pitchFamily="34" charset="0"/>
              </a:rPr>
              <a:t>Astyages</a:t>
            </a:r>
            <a:r>
              <a:rPr lang="en-GB" sz="2100" dirty="0">
                <a:latin typeface="Calibri" panose="020F0502020204030204" pitchFamily="34" charset="0"/>
                <a:cs typeface="Calibri" panose="020F0502020204030204" pitchFamily="34" charset="0"/>
              </a:rPr>
              <a:t> punished </a:t>
            </a:r>
            <a:r>
              <a:rPr lang="en-GB" sz="2100" dirty="0" err="1">
                <a:latin typeface="Calibri" panose="020F0502020204030204" pitchFamily="34" charset="0"/>
                <a:cs typeface="Calibri" panose="020F0502020204030204" pitchFamily="34" charset="0"/>
              </a:rPr>
              <a:t>Harpagus</a:t>
            </a:r>
            <a:r>
              <a:rPr lang="en-GB" sz="2100" dirty="0">
                <a:latin typeface="Calibri" panose="020F0502020204030204" pitchFamily="34" charset="0"/>
                <a:cs typeface="Calibri" panose="020F0502020204030204" pitchFamily="34" charset="0"/>
              </a:rPr>
              <a:t> for ignoring his orders to kill baby Cyrus. He called in the son of Harpagus, and in retribution (</a:t>
            </a:r>
            <a:r>
              <a:rPr lang="en-GB" sz="2100" i="1" dirty="0">
                <a:latin typeface="Calibri" panose="020F0502020204030204" pitchFamily="34" charset="0"/>
                <a:cs typeface="Calibri" panose="020F0502020204030204" pitchFamily="34" charset="0"/>
              </a:rPr>
              <a:t>punishment/ revenge</a:t>
            </a:r>
            <a:r>
              <a:rPr lang="en-GB" sz="2100" dirty="0">
                <a:latin typeface="Calibri" panose="020F0502020204030204" pitchFamily="34" charset="0"/>
                <a:cs typeface="Calibri" panose="020F0502020204030204" pitchFamily="34" charset="0"/>
              </a:rPr>
              <a:t>), chopped him to pieces, roasted some portions while boiling others, and tricked </a:t>
            </a:r>
            <a:r>
              <a:rPr lang="en-GB" sz="2100" dirty="0" err="1">
                <a:latin typeface="Calibri" panose="020F0502020204030204" pitchFamily="34" charset="0"/>
                <a:cs typeface="Calibri" panose="020F0502020204030204" pitchFamily="34" charset="0"/>
              </a:rPr>
              <a:t>Harpagus</a:t>
            </a:r>
            <a:r>
              <a:rPr lang="en-GB" sz="2100" dirty="0">
                <a:latin typeface="Calibri" panose="020F0502020204030204" pitchFamily="34" charset="0"/>
                <a:cs typeface="Calibri" panose="020F0502020204030204" pitchFamily="34" charset="0"/>
              </a:rPr>
              <a:t> into eating his child during a large banquet. </a:t>
            </a:r>
          </a:p>
          <a:p>
            <a:pPr marL="0" indent="0" algn="just">
              <a:lnSpc>
                <a:spcPct val="100000"/>
              </a:lnSpc>
              <a:buNone/>
            </a:pPr>
            <a:r>
              <a:rPr lang="en-GB" sz="2100" dirty="0">
                <a:latin typeface="Calibri" panose="020F0502020204030204" pitchFamily="34" charset="0"/>
                <a:cs typeface="Calibri" panose="020F0502020204030204" pitchFamily="34" charset="0"/>
              </a:rPr>
              <a:t>Following the meal, Astyages' servants brought Harpagus the head, hands and feet of his son on platters, so he could realise he had just eaten his own son! This turned </a:t>
            </a:r>
            <a:r>
              <a:rPr lang="en-GB" sz="2100" dirty="0" err="1">
                <a:latin typeface="Calibri" panose="020F0502020204030204" pitchFamily="34" charset="0"/>
                <a:cs typeface="Calibri" panose="020F0502020204030204" pitchFamily="34" charset="0"/>
              </a:rPr>
              <a:t>Harpagus</a:t>
            </a:r>
            <a:r>
              <a:rPr lang="en-GB" sz="2100" dirty="0">
                <a:latin typeface="Calibri" panose="020F0502020204030204" pitchFamily="34" charset="0"/>
                <a:cs typeface="Calibri" panose="020F0502020204030204" pitchFamily="34" charset="0"/>
              </a:rPr>
              <a:t> against his king</a:t>
            </a:r>
            <a:r>
              <a:rPr lang="en-GB" sz="2100" dirty="0" smtClean="0">
                <a:latin typeface="Calibri" panose="020F0502020204030204" pitchFamily="34" charset="0"/>
                <a:cs typeface="Calibri" panose="020F0502020204030204" pitchFamily="34" charset="0"/>
              </a:rPr>
              <a:t>…</a:t>
            </a:r>
          </a:p>
          <a:p>
            <a:pPr marL="0" indent="0" algn="just">
              <a:lnSpc>
                <a:spcPct val="100000"/>
              </a:lnSpc>
              <a:buNone/>
            </a:pPr>
            <a:r>
              <a:rPr lang="en-GB" sz="2100" dirty="0" smtClean="0">
                <a:latin typeface="Calibri" panose="020F0502020204030204" pitchFamily="34" charset="0"/>
                <a:cs typeface="Calibri" panose="020F0502020204030204" pitchFamily="34" charset="0"/>
              </a:rPr>
              <a:t>When Cyrus came to battle against </a:t>
            </a:r>
            <a:r>
              <a:rPr lang="en-GB" sz="2100" dirty="0" err="1" smtClean="0">
                <a:latin typeface="Calibri" panose="020F0502020204030204" pitchFamily="34" charset="0"/>
                <a:cs typeface="Calibri" panose="020F0502020204030204" pitchFamily="34" charset="0"/>
              </a:rPr>
              <a:t>Astyages</a:t>
            </a:r>
            <a:r>
              <a:rPr lang="en-GB" sz="2100" dirty="0" smtClean="0">
                <a:latin typeface="Calibri" panose="020F0502020204030204" pitchFamily="34" charset="0"/>
                <a:cs typeface="Calibri" panose="020F0502020204030204" pitchFamily="34" charset="0"/>
              </a:rPr>
              <a:t>, for control of the Medes, </a:t>
            </a:r>
            <a:r>
              <a:rPr lang="en-GB" sz="2100" dirty="0" err="1" smtClean="0">
                <a:latin typeface="Calibri" panose="020F0502020204030204" pitchFamily="34" charset="0"/>
                <a:cs typeface="Calibri" panose="020F0502020204030204" pitchFamily="34" charset="0"/>
              </a:rPr>
              <a:t>Harpagus</a:t>
            </a:r>
            <a:r>
              <a:rPr lang="en-GB" sz="2100" dirty="0" smtClean="0">
                <a:latin typeface="Calibri" panose="020F0502020204030204" pitchFamily="34" charset="0"/>
                <a:cs typeface="Calibri" panose="020F0502020204030204" pitchFamily="34" charset="0"/>
              </a:rPr>
              <a:t> betrayed </a:t>
            </a:r>
            <a:r>
              <a:rPr lang="en-GB" sz="2100" dirty="0" err="1" smtClean="0">
                <a:latin typeface="Calibri" panose="020F0502020204030204" pitchFamily="34" charset="0"/>
                <a:cs typeface="Calibri" panose="020F0502020204030204" pitchFamily="34" charset="0"/>
              </a:rPr>
              <a:t>Astyages</a:t>
            </a:r>
            <a:r>
              <a:rPr lang="en-GB" sz="2100" dirty="0" smtClean="0">
                <a:latin typeface="Calibri" panose="020F0502020204030204" pitchFamily="34" charset="0"/>
                <a:cs typeface="Calibri" panose="020F0502020204030204" pitchFamily="34" charset="0"/>
              </a:rPr>
              <a:t> in the middle of the battle and brought key troops over to Cyrus. Cyrus then won this battle and his first kingdom.</a:t>
            </a:r>
            <a:endParaRPr lang="en-GB" sz="2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24936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0426809"/>
              </p:ext>
            </p:extLst>
          </p:nvPr>
        </p:nvGraphicFramePr>
        <p:xfrm>
          <a:off x="0" y="1"/>
          <a:ext cx="12192000" cy="6858001"/>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39600165"/>
                    </a:ext>
                  </a:extLst>
                </a:gridCol>
                <a:gridCol w="4064000">
                  <a:extLst>
                    <a:ext uri="{9D8B030D-6E8A-4147-A177-3AD203B41FA5}">
                      <a16:colId xmlns:a16="http://schemas.microsoft.com/office/drawing/2014/main" val="2775260617"/>
                    </a:ext>
                  </a:extLst>
                </a:gridCol>
                <a:gridCol w="4064000">
                  <a:extLst>
                    <a:ext uri="{9D8B030D-6E8A-4147-A177-3AD203B41FA5}">
                      <a16:colId xmlns:a16="http://schemas.microsoft.com/office/drawing/2014/main" val="3133698203"/>
                    </a:ext>
                  </a:extLst>
                </a:gridCol>
              </a:tblGrid>
              <a:tr h="2212964">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1277591591"/>
                  </a:ext>
                </a:extLst>
              </a:tr>
              <a:tr h="1148408">
                <a:tc>
                  <a:txBody>
                    <a:bodyPr/>
                    <a:lstStyle/>
                    <a:p>
                      <a:r>
                        <a:rPr lang="en-GB" dirty="0" smtClean="0"/>
                        <a:t>1.</a:t>
                      </a:r>
                      <a:endParaRPr lang="en-GB" dirty="0"/>
                    </a:p>
                  </a:txBody>
                  <a:tcPr>
                    <a:solidFill>
                      <a:schemeClr val="bg1"/>
                    </a:solidFill>
                  </a:tcPr>
                </a:tc>
                <a:tc>
                  <a:txBody>
                    <a:bodyPr/>
                    <a:lstStyle/>
                    <a:p>
                      <a:r>
                        <a:rPr lang="en-GB" dirty="0" smtClean="0"/>
                        <a:t>2.</a:t>
                      </a:r>
                      <a:endParaRPr lang="en-GB" dirty="0"/>
                    </a:p>
                  </a:txBody>
                  <a:tcPr>
                    <a:solidFill>
                      <a:schemeClr val="bg1"/>
                    </a:solidFill>
                  </a:tcPr>
                </a:tc>
                <a:tc>
                  <a:txBody>
                    <a:bodyPr/>
                    <a:lstStyle/>
                    <a:p>
                      <a:r>
                        <a:rPr lang="en-GB" dirty="0" smtClean="0"/>
                        <a:t>3.</a:t>
                      </a:r>
                      <a:endParaRPr lang="en-GB" dirty="0"/>
                    </a:p>
                  </a:txBody>
                  <a:tcPr>
                    <a:solidFill>
                      <a:schemeClr val="bg1"/>
                    </a:solidFill>
                  </a:tcPr>
                </a:tc>
                <a:extLst>
                  <a:ext uri="{0D108BD9-81ED-4DB2-BD59-A6C34878D82A}">
                    <a16:rowId xmlns:a16="http://schemas.microsoft.com/office/drawing/2014/main" val="3271938657"/>
                  </a:ext>
                </a:extLst>
              </a:tr>
              <a:tr h="2598271">
                <a:tc>
                  <a:txBody>
                    <a:bodyPr/>
                    <a:lstStyle/>
                    <a:p>
                      <a:endParaRPr lang="en-GB" dirty="0"/>
                    </a:p>
                  </a:txBody>
                  <a:tcPr>
                    <a:solidFill>
                      <a:schemeClr val="bg1"/>
                    </a:solidFill>
                  </a:tcPr>
                </a:tc>
                <a:tc>
                  <a:txBody>
                    <a:bodyPr/>
                    <a:lstStyle/>
                    <a:p>
                      <a:endParaRPr lang="en-GB" dirty="0"/>
                    </a:p>
                  </a:txBody>
                  <a:tcPr>
                    <a:solidFill>
                      <a:schemeClr val="bg1"/>
                    </a:solidFill>
                  </a:tcPr>
                </a:tc>
                <a:tc rowSpan="2">
                  <a:txBody>
                    <a:bodyPr/>
                    <a:lstStyle/>
                    <a:p>
                      <a:r>
                        <a:rPr lang="en-GB" sz="1900" i="1" dirty="0" smtClean="0">
                          <a:latin typeface="Calibri" panose="020F0502020204030204" pitchFamily="34" charset="0"/>
                          <a:cs typeface="Calibri" panose="020F0502020204030204" pitchFamily="34" charset="0"/>
                        </a:rPr>
                        <a:t>From</a:t>
                      </a:r>
                      <a:r>
                        <a:rPr lang="en-GB" sz="1900" i="1" baseline="0" dirty="0" smtClean="0">
                          <a:latin typeface="Calibri" panose="020F0502020204030204" pitchFamily="34" charset="0"/>
                          <a:cs typeface="Calibri" panose="020F0502020204030204" pitchFamily="34" charset="0"/>
                        </a:rPr>
                        <a:t> this passage from Herodotus, we can learn that…</a:t>
                      </a:r>
                      <a:endParaRPr lang="en-GB" sz="1900" i="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2056673903"/>
                  </a:ext>
                </a:extLst>
              </a:tr>
              <a:tr h="898358">
                <a:tc>
                  <a:txBody>
                    <a:bodyPr/>
                    <a:lstStyle/>
                    <a:p>
                      <a:r>
                        <a:rPr lang="en-GB" dirty="0" smtClean="0"/>
                        <a:t>4.</a:t>
                      </a:r>
                      <a:endParaRPr lang="en-GB" dirty="0"/>
                    </a:p>
                  </a:txBody>
                  <a:tcPr>
                    <a:solidFill>
                      <a:schemeClr val="bg1"/>
                    </a:solidFill>
                  </a:tcPr>
                </a:tc>
                <a:tc>
                  <a:txBody>
                    <a:bodyPr/>
                    <a:lstStyle/>
                    <a:p>
                      <a:r>
                        <a:rPr lang="en-GB" dirty="0" smtClean="0"/>
                        <a:t>5.</a:t>
                      </a:r>
                      <a:endParaRPr lang="en-GB" dirty="0"/>
                    </a:p>
                  </a:txBody>
                  <a:tcPr>
                    <a:solidFill>
                      <a:schemeClr val="bg1"/>
                    </a:solidFill>
                  </a:tcPr>
                </a:tc>
                <a:tc vMerge="1">
                  <a:txBody>
                    <a:bodyPr/>
                    <a:lstStyle/>
                    <a:p>
                      <a:endParaRPr lang="en-GB" dirty="0"/>
                    </a:p>
                  </a:txBody>
                  <a:tcPr>
                    <a:solidFill>
                      <a:schemeClr val="bg1"/>
                    </a:solidFill>
                  </a:tcPr>
                </a:tc>
                <a:extLst>
                  <a:ext uri="{0D108BD9-81ED-4DB2-BD59-A6C34878D82A}">
                    <a16:rowId xmlns:a16="http://schemas.microsoft.com/office/drawing/2014/main" val="3910641458"/>
                  </a:ext>
                </a:extLst>
              </a:tr>
            </a:tbl>
          </a:graphicData>
        </a:graphic>
      </p:graphicFrame>
    </p:spTree>
    <p:extLst>
      <p:ext uri="{BB962C8B-B14F-4D97-AF65-F5344CB8AC3E}">
        <p14:creationId xmlns:p14="http://schemas.microsoft.com/office/powerpoint/2010/main" val="11118081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1798</TotalTime>
  <Words>1407</Words>
  <Application>Microsoft Office PowerPoint</Application>
  <PresentationFormat>Widescreen</PresentationFormat>
  <Paragraphs>131</Paragraphs>
  <Slides>11</Slides>
  <Notes>5</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Garamond</vt:lpstr>
      <vt:lpstr>Times New Roman</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239</cp:revision>
  <cp:lastPrinted>2019-10-14T07:12:29Z</cp:lastPrinted>
  <dcterms:created xsi:type="dcterms:W3CDTF">2019-08-28T18:30:44Z</dcterms:created>
  <dcterms:modified xsi:type="dcterms:W3CDTF">2020-05-01T11:25:02Z</dcterms:modified>
</cp:coreProperties>
</file>