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1"/>
  </p:notesMasterIdLst>
  <p:sldIdLst>
    <p:sldId id="276" r:id="rId2"/>
    <p:sldId id="270" r:id="rId3"/>
    <p:sldId id="257" r:id="rId4"/>
    <p:sldId id="259" r:id="rId5"/>
    <p:sldId id="279" r:id="rId6"/>
    <p:sldId id="282" r:id="rId7"/>
    <p:sldId id="283" r:id="rId8"/>
    <p:sldId id="281" r:id="rId9"/>
    <p:sldId id="280" r:id="rId10"/>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9408" autoAdjust="0"/>
  </p:normalViewPr>
  <p:slideViewPr>
    <p:cSldViewPr snapToGrid="0">
      <p:cViewPr varScale="1">
        <p:scale>
          <a:sx n="65" d="100"/>
          <a:sy n="65" d="100"/>
        </p:scale>
        <p:origin x="9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F5941B03-9A4E-40AA-B0ED-95F29579B239}" type="datetimeFigureOut">
              <a:rPr lang="en-GB" smtClean="0"/>
              <a:t>01/05/2020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51FC72E-5535-43CA-AB0F-18A11782931B}" type="slidenum">
              <a:rPr lang="en-GB" smtClean="0"/>
              <a:t>‹#›</a:t>
            </a:fld>
            <a:endParaRPr lang="en-GB"/>
          </a:p>
        </p:txBody>
      </p:sp>
    </p:spTree>
    <p:extLst>
      <p:ext uri="{BB962C8B-B14F-4D97-AF65-F5344CB8AC3E}">
        <p14:creationId xmlns:p14="http://schemas.microsoft.com/office/powerpoint/2010/main" val="4281515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785843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5</a:t>
            </a:fld>
            <a:endParaRPr lang="en-GB"/>
          </a:p>
        </p:txBody>
      </p:sp>
    </p:spTree>
    <p:extLst>
      <p:ext uri="{BB962C8B-B14F-4D97-AF65-F5344CB8AC3E}">
        <p14:creationId xmlns:p14="http://schemas.microsoft.com/office/powerpoint/2010/main" val="151180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9</a:t>
            </a:fld>
            <a:endParaRPr lang="en-GB"/>
          </a:p>
        </p:txBody>
      </p:sp>
    </p:spTree>
    <p:extLst>
      <p:ext uri="{BB962C8B-B14F-4D97-AF65-F5344CB8AC3E}">
        <p14:creationId xmlns:p14="http://schemas.microsoft.com/office/powerpoint/2010/main" val="5863748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12D5D673-437F-489B-BF04-E421D7711DB6}" type="slidenum">
              <a:rPr lang="en-GB" smtClean="0"/>
              <a:t>‹#›</a:t>
            </a:fld>
            <a:endParaRPr lang="en-GB"/>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5257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99459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7746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843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243714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27333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218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4358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7443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4278567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6808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833043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41C9D3-128D-41FF-AB6A-EC81EE8674BF}" type="datetimeFigureOut">
              <a:rPr lang="en-GB" smtClean="0"/>
              <a:t>01/05/2020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D5D673-437F-489B-BF04-E421D7711DB6}" type="slidenum">
              <a:rPr lang="en-GB" smtClean="0"/>
              <a:t>‹#›</a:t>
            </a:fld>
            <a:endParaRPr lang="en-GB"/>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05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41C9D3-128D-41FF-AB6A-EC81EE8674BF}" type="datetimeFigureOut">
              <a:rPr lang="en-GB" smtClean="0"/>
              <a:t>01/05/2020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1837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41C9D3-128D-41FF-AB6A-EC81EE8674BF}" type="datetimeFigureOut">
              <a:rPr lang="en-GB" smtClean="0"/>
              <a:t>01/05/2020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3439788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7769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545769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41C9D3-128D-41FF-AB6A-EC81EE8674BF}" type="datetimeFigureOut">
              <a:rPr lang="en-GB" smtClean="0"/>
              <a:t>01/05/2020</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2D5D673-437F-489B-BF04-E421D7711DB6}" type="slidenum">
              <a:rPr lang="en-GB" smtClean="0"/>
              <a:t>‹#›</a:t>
            </a:fld>
            <a:endParaRPr lang="en-GB"/>
          </a:p>
        </p:txBody>
      </p:sp>
    </p:spTree>
    <p:extLst>
      <p:ext uri="{BB962C8B-B14F-4D97-AF65-F5344CB8AC3E}">
        <p14:creationId xmlns:p14="http://schemas.microsoft.com/office/powerpoint/2010/main" val="185370428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2204"/>
            <a:ext cx="12192000" cy="10020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842" y="0"/>
            <a:ext cx="930442" cy="9304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5771492"/>
            <a:ext cx="12192000" cy="108650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a:t>Challenge</a:t>
            </a:r>
            <a:r>
              <a:rPr lang="en-GB" sz="2400" b="1" u="sng" dirty="0" smtClean="0"/>
              <a:t>: </a:t>
            </a:r>
            <a:r>
              <a:rPr lang="en-GB" sz="2400" b="1" dirty="0" smtClean="0"/>
              <a:t>Why was Babylon able to become the centre of the Middle Eastern world? Explain your answer using detailed historical information.</a:t>
            </a:r>
            <a:endParaRPr lang="en-GB" sz="2400" b="1" u="sng" dirty="0"/>
          </a:p>
        </p:txBody>
      </p:sp>
      <p:sp>
        <p:nvSpPr>
          <p:cNvPr id="2" name="TextBox 1"/>
          <p:cNvSpPr txBox="1"/>
          <p:nvPr/>
        </p:nvSpPr>
        <p:spPr>
          <a:xfrm>
            <a:off x="1572126" y="88558"/>
            <a:ext cx="10411326" cy="707886"/>
          </a:xfrm>
          <a:prstGeom prst="rect">
            <a:avLst/>
          </a:prstGeom>
          <a:noFill/>
        </p:spPr>
        <p:txBody>
          <a:bodyPr wrap="square" rtlCol="0">
            <a:spAutoFit/>
          </a:bodyPr>
          <a:lstStyle/>
          <a:p>
            <a:r>
              <a:rPr lang="en-GB" sz="4000" dirty="0" smtClean="0"/>
              <a:t>Answer the following questions in your book…</a:t>
            </a:r>
            <a:endParaRPr lang="en-GB" sz="4000" dirty="0"/>
          </a:p>
        </p:txBody>
      </p:sp>
      <p:sp>
        <p:nvSpPr>
          <p:cNvPr id="6" name="TextBox 5"/>
          <p:cNvSpPr txBox="1"/>
          <p:nvPr/>
        </p:nvSpPr>
        <p:spPr>
          <a:xfrm>
            <a:off x="152400" y="1091721"/>
            <a:ext cx="11887200" cy="4524315"/>
          </a:xfrm>
          <a:prstGeom prst="rect">
            <a:avLst/>
          </a:prstGeom>
          <a:solidFill>
            <a:schemeClr val="bg1"/>
          </a:solidFill>
        </p:spPr>
        <p:txBody>
          <a:bodyPr wrap="square" rtlCol="0">
            <a:spAutoFit/>
          </a:bodyPr>
          <a:lstStyle/>
          <a:p>
            <a:pPr marL="342900" indent="-342900">
              <a:lnSpc>
                <a:spcPct val="150000"/>
              </a:lnSpc>
              <a:buAutoNum type="arabicParenR"/>
            </a:pPr>
            <a:r>
              <a:rPr lang="en-GB" sz="2400" dirty="0" smtClean="0"/>
              <a:t>What was the name of Cyrus’ grandfather?</a:t>
            </a:r>
          </a:p>
          <a:p>
            <a:pPr marL="342900" indent="-342900">
              <a:lnSpc>
                <a:spcPct val="150000"/>
              </a:lnSpc>
              <a:buAutoNum type="arabicParenR"/>
            </a:pPr>
            <a:r>
              <a:rPr lang="en-GB" sz="2400" dirty="0" smtClean="0"/>
              <a:t>Why did Cyrus’ grandfather decide to have him removed from the family and killed?</a:t>
            </a:r>
          </a:p>
          <a:p>
            <a:pPr marL="342900" indent="-342900">
              <a:lnSpc>
                <a:spcPct val="150000"/>
              </a:lnSpc>
              <a:buAutoNum type="arabicParenR"/>
            </a:pPr>
            <a:r>
              <a:rPr lang="en-GB" sz="2400" dirty="0" smtClean="0"/>
              <a:t>What was the name of the general who had been ordered to kill Cyrus?</a:t>
            </a:r>
          </a:p>
          <a:p>
            <a:pPr marL="342900" indent="-342900">
              <a:lnSpc>
                <a:spcPct val="150000"/>
              </a:lnSpc>
              <a:buAutoNum type="arabicParenR"/>
            </a:pPr>
            <a:r>
              <a:rPr lang="en-GB" sz="2400" dirty="0" smtClean="0"/>
              <a:t>Why was this same general convinced to join Cyrus’ side when Cyrus finally challenged his grandfather?</a:t>
            </a:r>
          </a:p>
          <a:p>
            <a:pPr marL="342900" indent="-342900">
              <a:lnSpc>
                <a:spcPct val="150000"/>
              </a:lnSpc>
              <a:buAutoNum type="arabicParenR"/>
            </a:pPr>
            <a:r>
              <a:rPr lang="en-GB" sz="2400" dirty="0" smtClean="0"/>
              <a:t>What was the name of the Babylonian God that Cyrus said had welcomed him into the city?</a:t>
            </a:r>
          </a:p>
          <a:p>
            <a:pPr marL="342900" indent="-342900">
              <a:lnSpc>
                <a:spcPct val="150000"/>
              </a:lnSpc>
              <a:buAutoNum type="arabicParenR"/>
            </a:pPr>
            <a:r>
              <a:rPr lang="en-GB" sz="2400" dirty="0" smtClean="0"/>
              <a:t>Which enslaved peoples did Cyrus free when he conquered the city of Babylon?</a:t>
            </a:r>
          </a:p>
          <a:p>
            <a:pPr marL="342900" indent="-342900">
              <a:lnSpc>
                <a:spcPct val="150000"/>
              </a:lnSpc>
              <a:buAutoNum type="arabicParenR"/>
            </a:pPr>
            <a:r>
              <a:rPr lang="en-GB" sz="2400" dirty="0" smtClean="0"/>
              <a:t>What was the name of the King of Lydia, who Cyrus nearly put to death?</a:t>
            </a:r>
            <a:endParaRPr lang="en-GB" sz="2400" dirty="0"/>
          </a:p>
        </p:txBody>
      </p:sp>
    </p:spTree>
    <p:extLst>
      <p:ext uri="{BB962C8B-B14F-4D97-AF65-F5344CB8AC3E}">
        <p14:creationId xmlns:p14="http://schemas.microsoft.com/office/powerpoint/2010/main" val="4274940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1380" y="1480769"/>
            <a:ext cx="2851225" cy="3539430"/>
          </a:xfrm>
          <a:prstGeom prst="rect">
            <a:avLst/>
          </a:prstGeom>
          <a:solidFill>
            <a:srgbClr val="FCC02E"/>
          </a:solidFill>
          <a:ln>
            <a:noFill/>
          </a:ln>
          <a:scene3d>
            <a:camera prst="orthographicFront"/>
            <a:lightRig rig="threePt" dir="t"/>
          </a:scene3d>
          <a:sp3d>
            <a:bevelT/>
          </a:sp3d>
        </p:spPr>
        <p:txBody>
          <a:bodyPr wrap="square">
            <a:spAutoFit/>
          </a:bodyPr>
          <a:lstStyle/>
          <a:p>
            <a:pPr defTabSz="914400">
              <a:defRPr/>
            </a:pPr>
            <a:r>
              <a:rPr lang="en-GB" sz="2800" b="1" dirty="0">
                <a:solidFill>
                  <a:prstClr val="black"/>
                </a:solidFill>
                <a:latin typeface="Calibri" panose="020F0502020204030204"/>
                <a:cs typeface="Arial" panose="020B0604020202020204" pitchFamily="34" charset="0"/>
              </a:rPr>
              <a:t>Lesson Objectives:</a:t>
            </a: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 understand the extraordinary origin story of Cyrus, King of Persia.</a:t>
            </a:r>
          </a:p>
          <a:p>
            <a:pPr defTabSz="914400" eaLnBrk="0" fontAlgn="base" hangingPunct="0">
              <a:spcBef>
                <a:spcPct val="0"/>
              </a:spcBef>
              <a:spcAft>
                <a:spcPct val="0"/>
              </a:spcAft>
              <a:buFont typeface="Arial" charset="0"/>
              <a:buChar char="•"/>
              <a:defRPr/>
            </a:pPr>
            <a:endParaRPr lang="en-GB" altLang="en-US" sz="2400" dirty="0" smtClean="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buFont typeface="Arial" charset="0"/>
              <a:buChar char="•"/>
              <a:defRPr/>
            </a:pPr>
            <a:r>
              <a:rPr lang="en-GB" sz="2400" dirty="0" smtClean="0">
                <a:solidFill>
                  <a:prstClr val="black"/>
                </a:solidFill>
                <a:latin typeface="Calibri" panose="020F0502020204030204"/>
                <a:cs typeface="Arial" panose="020B0604020202020204" pitchFamily="34" charset="0"/>
              </a:rPr>
              <a:t> To assess how far he really was ‘Great’.</a:t>
            </a:r>
            <a:endParaRPr lang="en-GB" sz="2400" dirty="0">
              <a:solidFill>
                <a:prstClr val="black"/>
              </a:solidFill>
              <a:latin typeface="Calibri" panose="020F0502020204030204"/>
              <a:cs typeface="Arial" panose="020B0604020202020204" pitchFamily="34" charset="0"/>
            </a:endParaRPr>
          </a:p>
        </p:txBody>
      </p:sp>
      <p:sp>
        <p:nvSpPr>
          <p:cNvPr id="7" name="TextBox 6"/>
          <p:cNvSpPr txBox="1"/>
          <p:nvPr/>
        </p:nvSpPr>
        <p:spPr>
          <a:xfrm>
            <a:off x="294021" y="-28163"/>
            <a:ext cx="10314193" cy="738664"/>
          </a:xfrm>
          <a:prstGeom prst="rect">
            <a:avLst/>
          </a:prstGeom>
          <a:noFill/>
        </p:spPr>
        <p:txBody>
          <a:bodyPr wrap="square" rtlCol="0">
            <a:spAutoFit/>
          </a:bodyPr>
          <a:lstStyle/>
          <a:p>
            <a:pPr algn="ctr"/>
            <a:r>
              <a:rPr lang="en-GB" sz="4200" b="1" u="sng" dirty="0" smtClean="0">
                <a:latin typeface="Calibri" panose="020F0502020204030204" pitchFamily="34" charset="0"/>
                <a:cs typeface="Calibri" panose="020F0502020204030204" pitchFamily="34" charset="0"/>
              </a:rPr>
              <a:t>Persia; Cambyses</a:t>
            </a:r>
            <a:endParaRPr lang="en-GB" sz="4200" b="1" u="sng" dirty="0">
              <a:latin typeface="Calibri" panose="020F0502020204030204" pitchFamily="34" charset="0"/>
              <a:cs typeface="Calibri" panose="020F0502020204030204" pitchFamily="34" charset="0"/>
            </a:endParaRPr>
          </a:p>
        </p:txBody>
      </p:sp>
      <p:sp>
        <p:nvSpPr>
          <p:cNvPr id="20" name="TextBox 19"/>
          <p:cNvSpPr txBox="1"/>
          <p:nvPr/>
        </p:nvSpPr>
        <p:spPr>
          <a:xfrm>
            <a:off x="9024429" y="56751"/>
            <a:ext cx="3167571" cy="461665"/>
          </a:xfrm>
          <a:prstGeom prst="rect">
            <a:avLst/>
          </a:prstGeom>
          <a:noFill/>
        </p:spPr>
        <p:txBody>
          <a:bodyPr wrap="square" rtlCol="0">
            <a:spAutoFit/>
          </a:bodyPr>
          <a:lstStyle/>
          <a:p>
            <a:pPr algn="r"/>
            <a:fld id="{3C3CF9CA-01E0-44F4-86AE-C98869E16A83}" type="datetime4">
              <a:rPr lang="en-GB" sz="2400" b="1" u="sng">
                <a:latin typeface="Century Gothic" panose="020B0502020202020204" pitchFamily="34" charset="0"/>
              </a:rPr>
              <a:t>01 May 2020</a:t>
            </a:fld>
            <a:endParaRPr lang="en-GB" sz="2400" b="1" u="sng" dirty="0">
              <a:latin typeface="Century Gothic" panose="020B0502020202020204" pitchFamily="34" charset="0"/>
            </a:endParaRPr>
          </a:p>
        </p:txBody>
      </p:sp>
      <p:sp>
        <p:nvSpPr>
          <p:cNvPr id="19" name="TextBox 18"/>
          <p:cNvSpPr txBox="1"/>
          <p:nvPr/>
        </p:nvSpPr>
        <p:spPr>
          <a:xfrm>
            <a:off x="3145246" y="777119"/>
            <a:ext cx="8901897" cy="369332"/>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b="1" dirty="0">
                <a:solidFill>
                  <a:prstClr val="black"/>
                </a:solidFill>
                <a:latin typeface="Calibri" panose="020F0502020204030204"/>
                <a:cs typeface="Arial" panose="020B0604020202020204" pitchFamily="34" charset="0"/>
              </a:rPr>
              <a:t>RRR:  </a:t>
            </a:r>
            <a:r>
              <a:rPr lang="en-GB" b="1" dirty="0" smtClean="0">
                <a:solidFill>
                  <a:prstClr val="black"/>
                </a:solidFill>
                <a:latin typeface="Calibri" panose="020F0502020204030204"/>
                <a:cs typeface="Arial" panose="020B0604020202020204" pitchFamily="34" charset="0"/>
              </a:rPr>
              <a:t>What factors lead to the fall of the Assyrian Empire? </a:t>
            </a:r>
            <a:r>
              <a:rPr lang="en-GB" sz="1600" dirty="0" smtClean="0">
                <a:solidFill>
                  <a:prstClr val="black"/>
                </a:solidFill>
                <a:latin typeface="Calibri" panose="020F0502020204030204"/>
                <a:cs typeface="Arial" panose="020B0604020202020204" pitchFamily="34" charset="0"/>
              </a:rPr>
              <a:t>(Write </a:t>
            </a:r>
            <a:r>
              <a:rPr lang="en-GB" sz="1600" dirty="0">
                <a:solidFill>
                  <a:prstClr val="black"/>
                </a:solidFill>
                <a:latin typeface="Calibri" panose="020F0502020204030204"/>
                <a:cs typeface="Arial" panose="020B0604020202020204" pitchFamily="34" charset="0"/>
              </a:rPr>
              <a:t>in your planner)</a:t>
            </a:r>
          </a:p>
        </p:txBody>
      </p:sp>
      <p:pic>
        <p:nvPicPr>
          <p:cNvPr id="2" name="Picture 1"/>
          <p:cNvPicPr>
            <a:picLocks noChangeAspect="1"/>
          </p:cNvPicPr>
          <p:nvPr/>
        </p:nvPicPr>
        <p:blipFill>
          <a:blip r:embed="rId3"/>
          <a:stretch>
            <a:fillRect/>
          </a:stretch>
        </p:blipFill>
        <p:spPr>
          <a:xfrm>
            <a:off x="5136482" y="1275747"/>
            <a:ext cx="3740098" cy="4400870"/>
          </a:xfrm>
          <a:prstGeom prst="rect">
            <a:avLst/>
          </a:prstGeom>
        </p:spPr>
      </p:pic>
    </p:spTree>
    <p:extLst>
      <p:ext uri="{BB962C8B-B14F-4D97-AF65-F5344CB8AC3E}">
        <p14:creationId xmlns:p14="http://schemas.microsoft.com/office/powerpoint/2010/main" val="3183125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9" y="-12879"/>
            <a:ext cx="12204879" cy="68708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a:off x="399244" y="3309871"/>
            <a:ext cx="11449319"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522075" y="3504573"/>
            <a:ext cx="1596981" cy="646331"/>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3000-2000BCE</a:t>
            </a:r>
          </a:p>
          <a:p>
            <a:pPr algn="ctr"/>
            <a:r>
              <a:rPr lang="en-GB" b="1" dirty="0" smtClean="0">
                <a:solidFill>
                  <a:srgbClr val="336600"/>
                </a:solidFill>
                <a:latin typeface="Calibri" panose="020F0502020204030204" pitchFamily="34" charset="0"/>
                <a:cs typeface="Calibri" panose="020F0502020204030204" pitchFamily="34" charset="0"/>
              </a:rPr>
              <a:t>The city of Ur</a:t>
            </a:r>
            <a:endParaRPr lang="en-GB" b="1" dirty="0">
              <a:solidFill>
                <a:srgbClr val="336600"/>
              </a:solidFill>
              <a:latin typeface="Calibri" panose="020F0502020204030204" pitchFamily="34" charset="0"/>
              <a:cs typeface="Calibri" panose="020F0502020204030204" pitchFamily="34" charset="0"/>
            </a:endParaRPr>
          </a:p>
        </p:txBody>
      </p:sp>
      <p:sp>
        <p:nvSpPr>
          <p:cNvPr id="9" name="TextBox 8"/>
          <p:cNvSpPr txBox="1"/>
          <p:nvPr/>
        </p:nvSpPr>
        <p:spPr>
          <a:xfrm>
            <a:off x="10532771" y="3579135"/>
            <a:ext cx="1596981"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479BCE</a:t>
            </a:r>
          </a:p>
          <a:p>
            <a:pPr algn="ctr"/>
            <a:r>
              <a:rPr lang="en-GB" sz="1600" b="1" dirty="0" smtClean="0">
                <a:latin typeface="Calibri" panose="020F0502020204030204" pitchFamily="34" charset="0"/>
                <a:cs typeface="Calibri" panose="020F0502020204030204" pitchFamily="34" charset="0"/>
              </a:rPr>
              <a:t>Xerxes I loses the Persian Wars</a:t>
            </a:r>
            <a:endParaRPr lang="en-GB" sz="1600" b="1" dirty="0">
              <a:latin typeface="Calibri" panose="020F0502020204030204" pitchFamily="34" charset="0"/>
              <a:cs typeface="Calibri" panose="020F0502020204030204" pitchFamily="34" charset="0"/>
            </a:endParaRPr>
          </a:p>
        </p:txBody>
      </p:sp>
      <p:sp>
        <p:nvSpPr>
          <p:cNvPr id="10" name="TextBox 9"/>
          <p:cNvSpPr txBox="1"/>
          <p:nvPr/>
        </p:nvSpPr>
        <p:spPr>
          <a:xfrm>
            <a:off x="2288328" y="656584"/>
            <a:ext cx="1705769" cy="738664"/>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1400-1190BCE</a:t>
            </a:r>
          </a:p>
          <a:p>
            <a:pPr algn="ctr"/>
            <a:r>
              <a:rPr lang="en-GB" sz="1400" b="1" dirty="0" smtClean="0">
                <a:solidFill>
                  <a:schemeClr val="accent1">
                    <a:lumMod val="75000"/>
                  </a:schemeClr>
                </a:solidFill>
                <a:latin typeface="Calibri" panose="020F0502020204030204" pitchFamily="34" charset="0"/>
                <a:cs typeface="Calibri" panose="020F0502020204030204" pitchFamily="34" charset="0"/>
              </a:rPr>
              <a:t>The New </a:t>
            </a:r>
            <a:r>
              <a:rPr lang="en-GB" sz="1400" b="1" dirty="0" err="1" smtClean="0">
                <a:solidFill>
                  <a:schemeClr val="accent1">
                    <a:lumMod val="75000"/>
                  </a:schemeClr>
                </a:solidFill>
                <a:latin typeface="Calibri" panose="020F0502020204030204" pitchFamily="34" charset="0"/>
                <a:cs typeface="Calibri" panose="020F0502020204030204" pitchFamily="34" charset="0"/>
              </a:rPr>
              <a:t>Hittie</a:t>
            </a:r>
            <a:r>
              <a:rPr lang="en-GB" sz="1400" b="1" dirty="0" smtClean="0">
                <a:solidFill>
                  <a:schemeClr val="accent1">
                    <a:lumMod val="75000"/>
                  </a:schemeClr>
                </a:solidFill>
                <a:latin typeface="Calibri" panose="020F0502020204030204" pitchFamily="34" charset="0"/>
                <a:cs typeface="Calibri" panose="020F0502020204030204" pitchFamily="34" charset="0"/>
              </a:rPr>
              <a:t> Kingdom</a:t>
            </a:r>
            <a:endParaRPr lang="en-GB" sz="1400" b="1" dirty="0">
              <a:solidFill>
                <a:schemeClr val="accent1">
                  <a:lumMod val="75000"/>
                </a:schemeClr>
              </a:solidFill>
              <a:latin typeface="Calibri" panose="020F0502020204030204" pitchFamily="34" charset="0"/>
              <a:cs typeface="Calibri" panose="020F0502020204030204" pitchFamily="34" charset="0"/>
            </a:endParaRPr>
          </a:p>
        </p:txBody>
      </p:sp>
      <p:sp>
        <p:nvSpPr>
          <p:cNvPr id="11" name="TextBox 10"/>
          <p:cNvSpPr txBox="1"/>
          <p:nvPr/>
        </p:nvSpPr>
        <p:spPr>
          <a:xfrm>
            <a:off x="7591650" y="1527435"/>
            <a:ext cx="1779432" cy="400110"/>
          </a:xfrm>
          <a:prstGeom prst="rect">
            <a:avLst/>
          </a:prstGeom>
          <a:noFill/>
        </p:spPr>
        <p:txBody>
          <a:bodyPr wrap="square" rtlCol="0">
            <a:spAutoFit/>
          </a:bodyPr>
          <a:lstStyle/>
          <a:p>
            <a:pPr algn="ctr"/>
            <a:r>
              <a:rPr lang="en-GB" sz="2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rPr>
              <a:t>(Last Lesson)</a:t>
            </a:r>
            <a:endParaRPr lang="en-GB"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endParaRPr>
          </a:p>
        </p:txBody>
      </p:sp>
      <p:sp>
        <p:nvSpPr>
          <p:cNvPr id="12" name="TextBox 11"/>
          <p:cNvSpPr txBox="1"/>
          <p:nvPr/>
        </p:nvSpPr>
        <p:spPr>
          <a:xfrm>
            <a:off x="8221474" y="5564529"/>
            <a:ext cx="2032713" cy="400110"/>
          </a:xfrm>
          <a:prstGeom prst="rect">
            <a:avLst/>
          </a:prstGeom>
          <a:noFill/>
        </p:spPr>
        <p:txBody>
          <a:bodyPr wrap="square" rtlCol="0">
            <a:spAutoFit/>
          </a:bodyPr>
          <a:lstStyle/>
          <a:p>
            <a:pPr algn="ctr"/>
            <a:r>
              <a:rPr lang="en-GB"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(Today’s Lesson)</a:t>
            </a:r>
            <a:endParaRPr lang="en-GB"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cxnSp>
        <p:nvCxnSpPr>
          <p:cNvPr id="23" name="Straight Connector 22"/>
          <p:cNvCxnSpPr/>
          <p:nvPr/>
        </p:nvCxnSpPr>
        <p:spPr>
          <a:xfrm>
            <a:off x="605307" y="3065172"/>
            <a:ext cx="0"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H="1">
            <a:off x="1887612" y="3039969"/>
            <a:ext cx="2147"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a:off x="3765873" y="3038956"/>
            <a:ext cx="6439" cy="244699"/>
          </a:xfrm>
          <a:prstGeom prst="line">
            <a:avLst/>
          </a:prstGeom>
          <a:ln w="76200"/>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0" y="2726683"/>
            <a:ext cx="1390918" cy="369332"/>
          </a:xfrm>
          <a:prstGeom prst="rect">
            <a:avLst/>
          </a:prstGeom>
          <a:noFill/>
        </p:spPr>
        <p:txBody>
          <a:bodyPr wrap="square" rtlCol="0">
            <a:spAutoFit/>
          </a:bodyPr>
          <a:lstStyle/>
          <a:p>
            <a:pPr algn="ctr"/>
            <a:r>
              <a:rPr lang="en-GB" b="1" dirty="0" smtClean="0"/>
              <a:t>3000BCE</a:t>
            </a:r>
            <a:endParaRPr lang="en-GB" b="1" dirty="0"/>
          </a:p>
        </p:txBody>
      </p:sp>
      <p:sp>
        <p:nvSpPr>
          <p:cNvPr id="35" name="TextBox 34"/>
          <p:cNvSpPr txBox="1"/>
          <p:nvPr/>
        </p:nvSpPr>
        <p:spPr>
          <a:xfrm>
            <a:off x="1320566" y="2712282"/>
            <a:ext cx="1333338" cy="369332"/>
          </a:xfrm>
          <a:prstGeom prst="rect">
            <a:avLst/>
          </a:prstGeom>
          <a:noFill/>
        </p:spPr>
        <p:txBody>
          <a:bodyPr wrap="square" rtlCol="0">
            <a:spAutoFit/>
          </a:bodyPr>
          <a:lstStyle/>
          <a:p>
            <a:pPr algn="ctr"/>
            <a:r>
              <a:rPr lang="en-GB" b="1" dirty="0"/>
              <a:t>2</a:t>
            </a:r>
            <a:r>
              <a:rPr lang="en-GB" b="1" dirty="0" smtClean="0"/>
              <a:t>000BCE</a:t>
            </a:r>
            <a:endParaRPr lang="en-GB" b="1" dirty="0"/>
          </a:p>
        </p:txBody>
      </p:sp>
      <p:sp>
        <p:nvSpPr>
          <p:cNvPr id="36" name="TextBox 35"/>
          <p:cNvSpPr txBox="1"/>
          <p:nvPr/>
        </p:nvSpPr>
        <p:spPr>
          <a:xfrm>
            <a:off x="3161962" y="2661533"/>
            <a:ext cx="1333338" cy="369332"/>
          </a:xfrm>
          <a:prstGeom prst="rect">
            <a:avLst/>
          </a:prstGeom>
          <a:noFill/>
        </p:spPr>
        <p:txBody>
          <a:bodyPr wrap="square" rtlCol="0">
            <a:spAutoFit/>
          </a:bodyPr>
          <a:lstStyle/>
          <a:p>
            <a:pPr algn="ctr"/>
            <a:r>
              <a:rPr lang="en-GB" b="1" dirty="0"/>
              <a:t>1</a:t>
            </a:r>
            <a:r>
              <a:rPr lang="en-GB" b="1" dirty="0" smtClean="0"/>
              <a:t>000BCE</a:t>
            </a:r>
            <a:endParaRPr lang="en-GB" b="1" dirty="0"/>
          </a:p>
        </p:txBody>
      </p:sp>
      <p:sp>
        <p:nvSpPr>
          <p:cNvPr id="21" name="TextBox 20"/>
          <p:cNvSpPr txBox="1"/>
          <p:nvPr/>
        </p:nvSpPr>
        <p:spPr>
          <a:xfrm>
            <a:off x="2060102" y="3413724"/>
            <a:ext cx="1705769" cy="738664"/>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1275BCE</a:t>
            </a:r>
          </a:p>
          <a:p>
            <a:pPr algn="ctr"/>
            <a:r>
              <a:rPr lang="en-GB" sz="1400" b="1" dirty="0" smtClean="0">
                <a:solidFill>
                  <a:schemeClr val="accent1">
                    <a:lumMod val="75000"/>
                  </a:schemeClr>
                </a:solidFill>
                <a:latin typeface="Calibri" panose="020F0502020204030204" pitchFamily="34" charset="0"/>
                <a:cs typeface="Calibri" panose="020F0502020204030204" pitchFamily="34" charset="0"/>
              </a:rPr>
              <a:t>The Battle of </a:t>
            </a:r>
            <a:r>
              <a:rPr lang="en-GB" sz="1400" b="1" dirty="0" err="1" smtClean="0">
                <a:solidFill>
                  <a:schemeClr val="accent1">
                    <a:lumMod val="75000"/>
                  </a:schemeClr>
                </a:solidFill>
                <a:latin typeface="Calibri" panose="020F0502020204030204" pitchFamily="34" charset="0"/>
                <a:cs typeface="Calibri" panose="020F0502020204030204" pitchFamily="34" charset="0"/>
              </a:rPr>
              <a:t>Qadesh</a:t>
            </a:r>
            <a:endParaRPr lang="en-GB" sz="1400" b="1" dirty="0">
              <a:solidFill>
                <a:schemeClr val="accent1">
                  <a:lumMod val="75000"/>
                </a:schemeClr>
              </a:solidFill>
              <a:latin typeface="Calibri" panose="020F0502020204030204" pitchFamily="34" charset="0"/>
              <a:cs typeface="Calibri" panose="020F0502020204030204" pitchFamily="34" charset="0"/>
            </a:endParaRPr>
          </a:p>
        </p:txBody>
      </p:sp>
      <p:sp>
        <p:nvSpPr>
          <p:cNvPr id="22" name="TextBox 21"/>
          <p:cNvSpPr txBox="1"/>
          <p:nvPr/>
        </p:nvSpPr>
        <p:spPr>
          <a:xfrm>
            <a:off x="2430997" y="2161425"/>
            <a:ext cx="1991403" cy="523220"/>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1250-1150BCE</a:t>
            </a:r>
          </a:p>
          <a:p>
            <a:pPr algn="ctr"/>
            <a:r>
              <a:rPr lang="en-GB" sz="1400" b="1" dirty="0" smtClean="0">
                <a:solidFill>
                  <a:schemeClr val="accent1">
                    <a:lumMod val="75000"/>
                  </a:schemeClr>
                </a:solidFill>
                <a:latin typeface="Calibri" panose="020F0502020204030204" pitchFamily="34" charset="0"/>
                <a:cs typeface="Calibri" panose="020F0502020204030204" pitchFamily="34" charset="0"/>
              </a:rPr>
              <a:t>Rise of the ‘Sea Peoples</a:t>
            </a:r>
            <a:r>
              <a:rPr lang="en-GB" sz="1400" b="1" dirty="0" smtClean="0">
                <a:solidFill>
                  <a:srgbClr val="FFC000"/>
                </a:solidFill>
                <a:latin typeface="Calibri" panose="020F0502020204030204" pitchFamily="34" charset="0"/>
                <a:cs typeface="Calibri" panose="020F0502020204030204" pitchFamily="34" charset="0"/>
              </a:rPr>
              <a:t>’</a:t>
            </a:r>
            <a:endParaRPr lang="en-GB" sz="1400" b="1" dirty="0">
              <a:solidFill>
                <a:srgbClr val="FFC000"/>
              </a:solidFill>
              <a:latin typeface="Calibri" panose="020F0502020204030204" pitchFamily="34" charset="0"/>
              <a:cs typeface="Calibri" panose="020F0502020204030204" pitchFamily="34" charset="0"/>
            </a:endParaRPr>
          </a:p>
        </p:txBody>
      </p:sp>
      <p:sp>
        <p:nvSpPr>
          <p:cNvPr id="25" name="TextBox 24"/>
          <p:cNvSpPr txBox="1"/>
          <p:nvPr/>
        </p:nvSpPr>
        <p:spPr>
          <a:xfrm>
            <a:off x="4123425" y="3836742"/>
            <a:ext cx="1468734"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883-859BCE</a:t>
            </a:r>
          </a:p>
          <a:p>
            <a:pPr algn="ctr"/>
            <a:r>
              <a:rPr lang="en-GB" sz="1600" b="1" dirty="0" smtClean="0">
                <a:solidFill>
                  <a:srgbClr val="C00000"/>
                </a:solidFill>
                <a:latin typeface="Calibri" panose="020F0502020204030204" pitchFamily="34" charset="0"/>
                <a:cs typeface="Calibri" panose="020F0502020204030204" pitchFamily="34" charset="0"/>
              </a:rPr>
              <a:t>Assyria; Ashurnasirpal II</a:t>
            </a:r>
            <a:endParaRPr lang="en-GB" sz="1600" b="1" dirty="0">
              <a:solidFill>
                <a:srgbClr val="C00000"/>
              </a:solidFill>
              <a:latin typeface="Calibri" panose="020F0502020204030204" pitchFamily="34" charset="0"/>
              <a:cs typeface="Calibri" panose="020F0502020204030204" pitchFamily="34" charset="0"/>
            </a:endParaRPr>
          </a:p>
        </p:txBody>
      </p:sp>
      <p:cxnSp>
        <p:nvCxnSpPr>
          <p:cNvPr id="17" name="Straight Arrow Connector 16"/>
          <p:cNvCxnSpPr/>
          <p:nvPr/>
        </p:nvCxnSpPr>
        <p:spPr>
          <a:xfrm flipV="1">
            <a:off x="4854769" y="3380742"/>
            <a:ext cx="0" cy="3882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4621818" y="1830536"/>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744-727BCE</a:t>
            </a:r>
          </a:p>
          <a:p>
            <a:pPr algn="ctr"/>
            <a:r>
              <a:rPr lang="en-GB" sz="1600" b="1" dirty="0" smtClean="0">
                <a:solidFill>
                  <a:srgbClr val="C00000"/>
                </a:solidFill>
                <a:latin typeface="Calibri" panose="020F0502020204030204" pitchFamily="34" charset="0"/>
                <a:cs typeface="Calibri" panose="020F0502020204030204" pitchFamily="34" charset="0"/>
              </a:rPr>
              <a:t>Assyria; </a:t>
            </a:r>
            <a:r>
              <a:rPr lang="en-GB" sz="1600" b="1" dirty="0" err="1" smtClean="0">
                <a:solidFill>
                  <a:srgbClr val="C00000"/>
                </a:solidFill>
                <a:latin typeface="Calibri" panose="020F0502020204030204" pitchFamily="34" charset="0"/>
                <a:cs typeface="Calibri" panose="020F0502020204030204" pitchFamily="34" charset="0"/>
              </a:rPr>
              <a:t>Tiglath</a:t>
            </a:r>
            <a:r>
              <a:rPr lang="en-GB" sz="1600" b="1" dirty="0" smtClean="0">
                <a:solidFill>
                  <a:srgbClr val="C00000"/>
                </a:solidFill>
                <a:latin typeface="Calibri" panose="020F0502020204030204" pitchFamily="34" charset="0"/>
                <a:cs typeface="Calibri" panose="020F0502020204030204" pitchFamily="34" charset="0"/>
              </a:rPr>
              <a:t> </a:t>
            </a:r>
            <a:r>
              <a:rPr lang="en-GB" sz="1600" b="1" dirty="0" err="1" smtClean="0">
                <a:solidFill>
                  <a:srgbClr val="C00000"/>
                </a:solidFill>
                <a:latin typeface="Calibri" panose="020F0502020204030204" pitchFamily="34" charset="0"/>
                <a:cs typeface="Calibri" panose="020F0502020204030204" pitchFamily="34" charset="0"/>
              </a:rPr>
              <a:t>Pileser</a:t>
            </a:r>
            <a:r>
              <a:rPr lang="en-GB" sz="1600" b="1" dirty="0" smtClean="0">
                <a:solidFill>
                  <a:srgbClr val="C00000"/>
                </a:solidFill>
                <a:latin typeface="Calibri" panose="020F0502020204030204" pitchFamily="34" charset="0"/>
                <a:cs typeface="Calibri" panose="020F0502020204030204" pitchFamily="34" charset="0"/>
              </a:rPr>
              <a:t> III</a:t>
            </a:r>
            <a:endParaRPr lang="en-GB" sz="1600" b="1" dirty="0">
              <a:solidFill>
                <a:srgbClr val="C00000"/>
              </a:solidFill>
              <a:latin typeface="Calibri" panose="020F0502020204030204" pitchFamily="34" charset="0"/>
              <a:cs typeface="Calibri" panose="020F0502020204030204" pitchFamily="34" charset="0"/>
            </a:endParaRPr>
          </a:p>
        </p:txBody>
      </p:sp>
      <p:cxnSp>
        <p:nvCxnSpPr>
          <p:cNvPr id="5" name="Straight Arrow Connector 4"/>
          <p:cNvCxnSpPr/>
          <p:nvPr/>
        </p:nvCxnSpPr>
        <p:spPr>
          <a:xfrm>
            <a:off x="5356185" y="2740638"/>
            <a:ext cx="0" cy="4861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5621139" y="4696533"/>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668-627BCE</a:t>
            </a:r>
          </a:p>
          <a:p>
            <a:pPr algn="ctr"/>
            <a:r>
              <a:rPr lang="en-GB" sz="1600" b="1" dirty="0" smtClean="0">
                <a:solidFill>
                  <a:srgbClr val="C00000"/>
                </a:solidFill>
                <a:latin typeface="Calibri" panose="020F0502020204030204" pitchFamily="34" charset="0"/>
                <a:cs typeface="Calibri" panose="020F0502020204030204" pitchFamily="34" charset="0"/>
              </a:rPr>
              <a:t>Assyria; Ashurbanipal</a:t>
            </a:r>
            <a:endParaRPr lang="en-GB" sz="1600" b="1" dirty="0">
              <a:solidFill>
                <a:srgbClr val="C00000"/>
              </a:solidFill>
              <a:latin typeface="Calibri" panose="020F0502020204030204" pitchFamily="34" charset="0"/>
              <a:cs typeface="Calibri" panose="020F0502020204030204" pitchFamily="34" charset="0"/>
            </a:endParaRPr>
          </a:p>
        </p:txBody>
      </p:sp>
      <p:cxnSp>
        <p:nvCxnSpPr>
          <p:cNvPr id="20" name="Straight Arrow Connector 19"/>
          <p:cNvCxnSpPr>
            <a:stCxn id="26" idx="0"/>
          </p:cNvCxnSpPr>
          <p:nvPr/>
        </p:nvCxnSpPr>
        <p:spPr>
          <a:xfrm flipV="1">
            <a:off x="6355506" y="3570882"/>
            <a:ext cx="0" cy="11256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9" name="TextBox 28"/>
          <p:cNvSpPr txBox="1"/>
          <p:nvPr/>
        </p:nvSpPr>
        <p:spPr>
          <a:xfrm>
            <a:off x="5960179" y="765274"/>
            <a:ext cx="1468734"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626-612BCE</a:t>
            </a:r>
          </a:p>
          <a:p>
            <a:pPr algn="ctr"/>
            <a:r>
              <a:rPr lang="en-GB" sz="1600" b="1" dirty="0" smtClean="0">
                <a:solidFill>
                  <a:srgbClr val="C00000"/>
                </a:solidFill>
                <a:latin typeface="Calibri" panose="020F0502020204030204" pitchFamily="34" charset="0"/>
                <a:cs typeface="Calibri" panose="020F0502020204030204" pitchFamily="34" charset="0"/>
              </a:rPr>
              <a:t>Fall of Assyria</a:t>
            </a:r>
            <a:r>
              <a:rPr lang="en-GB" sz="1600" b="1" dirty="0" smtClean="0">
                <a:latin typeface="Calibri" panose="020F0502020204030204" pitchFamily="34" charset="0"/>
                <a:cs typeface="Calibri" panose="020F0502020204030204" pitchFamily="34" charset="0"/>
              </a:rPr>
              <a:t>, </a:t>
            </a:r>
            <a:r>
              <a:rPr lang="en-GB" sz="1600" b="1" dirty="0" smtClean="0">
                <a:solidFill>
                  <a:srgbClr val="7030A0"/>
                </a:solidFill>
                <a:latin typeface="Calibri" panose="020F0502020204030204" pitchFamily="34" charset="0"/>
                <a:cs typeface="Calibri" panose="020F0502020204030204" pitchFamily="34" charset="0"/>
              </a:rPr>
              <a:t>Rise of Babylon</a:t>
            </a:r>
            <a:endParaRPr lang="en-GB" sz="1600" b="1" dirty="0">
              <a:solidFill>
                <a:srgbClr val="7030A0"/>
              </a:solidFill>
              <a:latin typeface="Calibri" panose="020F0502020204030204" pitchFamily="34" charset="0"/>
              <a:cs typeface="Calibri" panose="020F0502020204030204" pitchFamily="34" charset="0"/>
            </a:endParaRPr>
          </a:p>
        </p:txBody>
      </p:sp>
      <p:cxnSp>
        <p:nvCxnSpPr>
          <p:cNvPr id="31" name="Straight Arrow Connector 30"/>
          <p:cNvCxnSpPr/>
          <p:nvPr/>
        </p:nvCxnSpPr>
        <p:spPr>
          <a:xfrm>
            <a:off x="6694545" y="1842492"/>
            <a:ext cx="1" cy="135865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6978582" y="3865302"/>
            <a:ext cx="1614250"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605-562BCE</a:t>
            </a:r>
          </a:p>
          <a:p>
            <a:pPr algn="ctr"/>
            <a:r>
              <a:rPr lang="en-GB" sz="1600" b="1" dirty="0" smtClean="0">
                <a:solidFill>
                  <a:srgbClr val="7030A0"/>
                </a:solidFill>
                <a:latin typeface="Calibri" panose="020F0502020204030204" pitchFamily="34" charset="0"/>
                <a:cs typeface="Calibri" panose="020F0502020204030204" pitchFamily="34" charset="0"/>
              </a:rPr>
              <a:t>Babylon; Nebuchadnezzar II</a:t>
            </a:r>
            <a:endParaRPr lang="en-GB" sz="1600" b="1" dirty="0">
              <a:solidFill>
                <a:srgbClr val="7030A0"/>
              </a:solidFill>
              <a:latin typeface="Calibri" panose="020F0502020204030204" pitchFamily="34" charset="0"/>
              <a:cs typeface="Calibri" panose="020F0502020204030204" pitchFamily="34" charset="0"/>
            </a:endParaRPr>
          </a:p>
        </p:txBody>
      </p:sp>
      <p:cxnSp>
        <p:nvCxnSpPr>
          <p:cNvPr id="33" name="Straight Arrow Connector 32"/>
          <p:cNvCxnSpPr/>
          <p:nvPr/>
        </p:nvCxnSpPr>
        <p:spPr>
          <a:xfrm flipV="1">
            <a:off x="7783235" y="3486548"/>
            <a:ext cx="0" cy="3882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7" name="TextBox 36"/>
          <p:cNvSpPr txBox="1"/>
          <p:nvPr/>
        </p:nvSpPr>
        <p:spPr>
          <a:xfrm>
            <a:off x="7750307" y="1848591"/>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558-530BCE</a:t>
            </a:r>
          </a:p>
          <a:p>
            <a:pPr algn="ctr"/>
            <a:r>
              <a:rPr lang="en-GB" sz="1600" b="1" dirty="0" smtClean="0">
                <a:solidFill>
                  <a:srgbClr val="336600"/>
                </a:solidFill>
                <a:latin typeface="Calibri" panose="020F0502020204030204" pitchFamily="34" charset="0"/>
                <a:cs typeface="Calibri" panose="020F0502020204030204" pitchFamily="34" charset="0"/>
              </a:rPr>
              <a:t>Persia; Cyrus the Great</a:t>
            </a:r>
            <a:endParaRPr lang="en-GB" sz="1600" b="1" dirty="0">
              <a:solidFill>
                <a:srgbClr val="336600"/>
              </a:solidFill>
              <a:latin typeface="Calibri" panose="020F0502020204030204" pitchFamily="34" charset="0"/>
              <a:cs typeface="Calibri" panose="020F0502020204030204" pitchFamily="34" charset="0"/>
            </a:endParaRPr>
          </a:p>
        </p:txBody>
      </p:sp>
      <p:cxnSp>
        <p:nvCxnSpPr>
          <p:cNvPr id="39" name="Straight Arrow Connector 38"/>
          <p:cNvCxnSpPr/>
          <p:nvPr/>
        </p:nvCxnSpPr>
        <p:spPr>
          <a:xfrm>
            <a:off x="8499312" y="2634537"/>
            <a:ext cx="0" cy="5339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0" name="TextBox 39"/>
          <p:cNvSpPr txBox="1"/>
          <p:nvPr/>
        </p:nvSpPr>
        <p:spPr>
          <a:xfrm>
            <a:off x="8435648" y="4735454"/>
            <a:ext cx="1614250"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530-522BCE</a:t>
            </a:r>
          </a:p>
          <a:p>
            <a:pPr algn="ctr"/>
            <a:r>
              <a:rPr lang="en-GB" sz="1600" b="1" dirty="0" smtClean="0">
                <a:solidFill>
                  <a:srgbClr val="336600"/>
                </a:solidFill>
                <a:latin typeface="Calibri" panose="020F0502020204030204" pitchFamily="34" charset="0"/>
                <a:cs typeface="Calibri" panose="020F0502020204030204" pitchFamily="34" charset="0"/>
              </a:rPr>
              <a:t>Persia; Cambyses II</a:t>
            </a:r>
            <a:endParaRPr lang="en-GB" sz="1600" b="1" dirty="0">
              <a:solidFill>
                <a:srgbClr val="336600"/>
              </a:solidFill>
              <a:latin typeface="Calibri" panose="020F0502020204030204" pitchFamily="34" charset="0"/>
              <a:cs typeface="Calibri" panose="020F0502020204030204" pitchFamily="34" charset="0"/>
            </a:endParaRPr>
          </a:p>
        </p:txBody>
      </p:sp>
      <p:cxnSp>
        <p:nvCxnSpPr>
          <p:cNvPr id="41" name="Straight Arrow Connector 40"/>
          <p:cNvCxnSpPr>
            <a:stCxn id="40" idx="0"/>
          </p:cNvCxnSpPr>
          <p:nvPr/>
        </p:nvCxnSpPr>
        <p:spPr>
          <a:xfrm flipH="1" flipV="1">
            <a:off x="9237831" y="3420632"/>
            <a:ext cx="4942" cy="13148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59584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3649276" y="0"/>
            <a:ext cx="8542724" cy="6858000"/>
          </a:xfrm>
          <a:prstGeom prst="rect">
            <a:avLst/>
          </a:prstGeom>
        </p:spPr>
      </p:pic>
      <p:sp>
        <p:nvSpPr>
          <p:cNvPr id="24" name="Oval 23"/>
          <p:cNvSpPr/>
          <p:nvPr/>
        </p:nvSpPr>
        <p:spPr>
          <a:xfrm>
            <a:off x="3855720" y="548640"/>
            <a:ext cx="7833360" cy="291084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770021" y="425003"/>
            <a:ext cx="2821300" cy="4524315"/>
          </a:xfrm>
          <a:prstGeom prst="rect">
            <a:avLst/>
          </a:prstGeom>
          <a:noFill/>
        </p:spPr>
        <p:txBody>
          <a:bodyPr wrap="square" rtlCol="0">
            <a:spAutoFit/>
          </a:bodyPr>
          <a:lstStyle/>
          <a:p>
            <a:pPr algn="ctr"/>
            <a:r>
              <a:rPr lang="en-GB" sz="3200" b="1" dirty="0" smtClean="0"/>
              <a:t>Where was the Persian Empire?</a:t>
            </a:r>
          </a:p>
          <a:p>
            <a:pPr algn="ctr"/>
            <a:endParaRPr lang="en-GB" sz="3200" b="1" dirty="0"/>
          </a:p>
          <a:p>
            <a:pPr algn="ctr"/>
            <a:endParaRPr lang="en-GB" sz="3200" b="1" dirty="0" smtClean="0"/>
          </a:p>
          <a:p>
            <a:pPr algn="ctr"/>
            <a:r>
              <a:rPr lang="en-GB" sz="3200" b="1" dirty="0" smtClean="0"/>
              <a:t>Pretty much the entirety of the Middle East!</a:t>
            </a:r>
            <a:endParaRPr lang="en-GB" sz="3200" b="1" dirty="0"/>
          </a:p>
        </p:txBody>
      </p:sp>
    </p:spTree>
    <p:extLst>
      <p:ext uri="{BB962C8B-B14F-4D97-AF65-F5344CB8AC3E}">
        <p14:creationId xmlns:p14="http://schemas.microsoft.com/office/powerpoint/2010/main" val="144022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0" y="0"/>
            <a:ext cx="12192000" cy="85540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Cambyses; madman or reformer?</a:t>
            </a:r>
            <a:endParaRPr lang="en-GB" sz="51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3"/>
          <a:stretch>
            <a:fillRect/>
          </a:stretch>
        </p:blipFill>
        <p:spPr>
          <a:xfrm>
            <a:off x="9250680" y="7634"/>
            <a:ext cx="2941320" cy="2549298"/>
          </a:xfrm>
          <a:prstGeom prst="rect">
            <a:avLst/>
          </a:prstGeom>
        </p:spPr>
      </p:pic>
      <p:sp>
        <p:nvSpPr>
          <p:cNvPr id="6" name="Rectangle 5"/>
          <p:cNvSpPr/>
          <p:nvPr/>
        </p:nvSpPr>
        <p:spPr>
          <a:xfrm>
            <a:off x="120698" y="952634"/>
            <a:ext cx="5213302" cy="574313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000" dirty="0" smtClean="0">
                <a:latin typeface="Calibri" panose="020F0502020204030204" pitchFamily="34" charset="0"/>
                <a:cs typeface="Calibri" panose="020F0502020204030204" pitchFamily="34" charset="0"/>
              </a:rPr>
              <a:t>We don’t have much information on the reign of king Cambyses of Persia, apart from one event – his conquest of Egypt!</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This was a very important event for the Persia empire as it expanded their territory even further, and brought this wealthy area into the empire.</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HOWEVER, our ancient sources from this conquest are HUGELY contrasting – meaning they disagree with each other.</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Some of them say that he was a fair leader and as part of his conquest he reformed corrupt parts of Egyptian religion. Other sources say that he was disrespectful and violent!</a:t>
            </a:r>
          </a:p>
          <a:p>
            <a:pPr algn="ctr"/>
            <a:r>
              <a:rPr lang="en-GB" sz="2000" i="1" dirty="0" smtClean="0">
                <a:latin typeface="Calibri" panose="020F0502020204030204" pitchFamily="34" charset="0"/>
                <a:cs typeface="Calibri" panose="020F0502020204030204" pitchFamily="34" charset="0"/>
              </a:rPr>
              <a:t>It is up to you what you think!</a:t>
            </a:r>
          </a:p>
        </p:txBody>
      </p:sp>
      <p:sp>
        <p:nvSpPr>
          <p:cNvPr id="5" name="Rectangle 4"/>
          <p:cNvSpPr/>
          <p:nvPr/>
        </p:nvSpPr>
        <p:spPr>
          <a:xfrm>
            <a:off x="5455920" y="2683657"/>
            <a:ext cx="6615378" cy="209261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200" b="1" dirty="0" smtClean="0">
                <a:latin typeface="Calibri" panose="020F0502020204030204" pitchFamily="34" charset="0"/>
                <a:cs typeface="Calibri" panose="020F0502020204030204" pitchFamily="34" charset="0"/>
              </a:rPr>
              <a:t>TASK: </a:t>
            </a:r>
            <a:r>
              <a:rPr lang="en-GB" sz="2200" dirty="0" smtClean="0">
                <a:latin typeface="Calibri" panose="020F0502020204030204" pitchFamily="34" charset="0"/>
                <a:cs typeface="Calibri" panose="020F0502020204030204" pitchFamily="34" charset="0"/>
              </a:rPr>
              <a:t>using p. 24-25 of the textbook, and the extra passages, complete the table on what type of a king Cambyses was.</a:t>
            </a:r>
          </a:p>
          <a:p>
            <a:pPr algn="ctr"/>
            <a:endParaRPr lang="en-GB" sz="22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Use the sources to collect your evidence, and don’t forget to include quotes to support each side of the argument!</a:t>
            </a:r>
            <a:endParaRPr lang="en-GB" sz="2000" dirty="0">
              <a:latin typeface="Calibri" panose="020F0502020204030204" pitchFamily="34" charset="0"/>
              <a:cs typeface="Calibri" panose="020F0502020204030204" pitchFamily="34" charset="0"/>
            </a:endParaRPr>
          </a:p>
        </p:txBody>
      </p:sp>
      <p:sp>
        <p:nvSpPr>
          <p:cNvPr id="8" name="Rounded Rectangle 7"/>
          <p:cNvSpPr/>
          <p:nvPr/>
        </p:nvSpPr>
        <p:spPr>
          <a:xfrm>
            <a:off x="5482587" y="5050970"/>
            <a:ext cx="6588711" cy="170183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400" i="1" dirty="0" smtClean="0">
                <a:latin typeface="Calibri" panose="020F0502020204030204" pitchFamily="34" charset="0"/>
                <a:cs typeface="Calibri" panose="020F0502020204030204" pitchFamily="34" charset="0"/>
              </a:rPr>
              <a:t>In 2009, Italian archaeologists believed they had discovered weapons belonging to Cambyses’ lost army. Would this change your view of Cambyses? Explain your answer</a:t>
            </a:r>
            <a:endParaRPr lang="en-GB" sz="2400" i="1" dirty="0">
              <a:latin typeface="Calibri" panose="020F0502020204030204" pitchFamily="34" charset="0"/>
              <a:cs typeface="Calibri" panose="020F0502020204030204" pitchFamily="34" charset="0"/>
            </a:endParaRPr>
          </a:p>
        </p:txBody>
      </p:sp>
      <p:sp>
        <p:nvSpPr>
          <p:cNvPr id="9" name="Rounded Rectangle 8"/>
          <p:cNvSpPr/>
          <p:nvPr/>
        </p:nvSpPr>
        <p:spPr>
          <a:xfrm>
            <a:off x="9552128" y="4732898"/>
            <a:ext cx="2179320" cy="385806"/>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CHALLENGE</a:t>
            </a:r>
            <a:endParaRPr lang="en-GB" b="1" dirty="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pic>
        <p:nvPicPr>
          <p:cNvPr id="10" name="Picture 9"/>
          <p:cNvPicPr>
            <a:picLocks noChangeAspect="1"/>
          </p:cNvPicPr>
          <p:nvPr/>
        </p:nvPicPr>
        <p:blipFill>
          <a:blip r:embed="rId4"/>
          <a:stretch>
            <a:fillRect/>
          </a:stretch>
        </p:blipFill>
        <p:spPr>
          <a:xfrm>
            <a:off x="5482587" y="914908"/>
            <a:ext cx="3539493" cy="1582522"/>
          </a:xfrm>
          <a:prstGeom prst="rect">
            <a:avLst/>
          </a:prstGeom>
        </p:spPr>
      </p:pic>
    </p:spTree>
    <p:extLst>
      <p:ext uri="{BB962C8B-B14F-4D97-AF65-F5344CB8AC3E}">
        <p14:creationId xmlns:p14="http://schemas.microsoft.com/office/powerpoint/2010/main" val="567154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00823132"/>
              </p:ext>
            </p:extLst>
          </p:nvPr>
        </p:nvGraphicFramePr>
        <p:xfrm>
          <a:off x="0" y="0"/>
          <a:ext cx="12192000" cy="6834404"/>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437860696"/>
                    </a:ext>
                  </a:extLst>
                </a:gridCol>
                <a:gridCol w="4064000">
                  <a:extLst>
                    <a:ext uri="{9D8B030D-6E8A-4147-A177-3AD203B41FA5}">
                      <a16:colId xmlns:a16="http://schemas.microsoft.com/office/drawing/2014/main" val="2307848720"/>
                    </a:ext>
                  </a:extLst>
                </a:gridCol>
                <a:gridCol w="4064000">
                  <a:extLst>
                    <a:ext uri="{9D8B030D-6E8A-4147-A177-3AD203B41FA5}">
                      <a16:colId xmlns:a16="http://schemas.microsoft.com/office/drawing/2014/main" val="2593205840"/>
                    </a:ext>
                  </a:extLst>
                </a:gridCol>
              </a:tblGrid>
              <a:tr h="707923">
                <a:tc>
                  <a:txBody>
                    <a:bodyPr/>
                    <a:lstStyle/>
                    <a:p>
                      <a:pPr algn="ctr"/>
                      <a:r>
                        <a:rPr lang="en-GB" sz="2000" b="1" dirty="0" smtClean="0">
                          <a:latin typeface="Calibri" panose="020F0502020204030204" pitchFamily="34" charset="0"/>
                          <a:cs typeface="Calibri" panose="020F0502020204030204" pitchFamily="34" charset="0"/>
                        </a:rPr>
                        <a:t>Evidence</a:t>
                      </a:r>
                      <a:r>
                        <a:rPr lang="en-GB" sz="2000" b="1" baseline="0" dirty="0" smtClean="0">
                          <a:latin typeface="Calibri" panose="020F0502020204030204" pitchFamily="34" charset="0"/>
                          <a:cs typeface="Calibri" panose="020F0502020204030204" pitchFamily="34" charset="0"/>
                        </a:rPr>
                        <a:t> that Cambyses was a Madman and a bad king</a:t>
                      </a:r>
                      <a:endParaRPr lang="en-GB" sz="2000" b="1" dirty="0">
                        <a:latin typeface="Calibri" panose="020F0502020204030204" pitchFamily="34" charset="0"/>
                        <a:cs typeface="Calibri" panose="020F0502020204030204" pitchFamily="34" charset="0"/>
                      </a:endParaRPr>
                    </a:p>
                  </a:txBody>
                  <a:tcPr>
                    <a:solidFill>
                      <a:schemeClr val="bg1"/>
                    </a:solidFill>
                  </a:tcPr>
                </a:tc>
                <a:tc rowSpan="2">
                  <a:txBody>
                    <a:bodyPr/>
                    <a:lstStyle/>
                    <a:p>
                      <a:pPr algn="ctr"/>
                      <a:r>
                        <a:rPr lang="en-GB" sz="1800" b="1" dirty="0" smtClean="0">
                          <a:latin typeface="Calibri" panose="020F0502020204030204" pitchFamily="34" charset="0"/>
                          <a:cs typeface="Calibri" panose="020F0502020204030204" pitchFamily="34" charset="0"/>
                        </a:rPr>
                        <a:t>Bes</a:t>
                      </a:r>
                      <a:r>
                        <a:rPr lang="en-GB" sz="1800" b="1" baseline="0" dirty="0" smtClean="0">
                          <a:latin typeface="Calibri" panose="020F0502020204030204" pitchFamily="34" charset="0"/>
                          <a:cs typeface="Calibri" panose="020F0502020204030204" pitchFamily="34" charset="0"/>
                        </a:rPr>
                        <a:t>t quotes that prove Cambyses was a madman</a:t>
                      </a:r>
                    </a:p>
                    <a:p>
                      <a:pPr algn="ctr"/>
                      <a:endParaRPr lang="en-GB" sz="1800" b="1" baseline="0" dirty="0" smtClean="0">
                        <a:latin typeface="Calibri" panose="020F0502020204030204" pitchFamily="34" charset="0"/>
                        <a:cs typeface="Calibri" panose="020F0502020204030204" pitchFamily="34" charset="0"/>
                      </a:endParaRPr>
                    </a:p>
                    <a:p>
                      <a:pPr marL="342900" indent="-342900" algn="l">
                        <a:lnSpc>
                          <a:spcPct val="200000"/>
                        </a:lnSpc>
                        <a:buFont typeface="+mj-lt"/>
                        <a:buAutoNum type="arabicPeriod"/>
                      </a:pPr>
                      <a:r>
                        <a:rPr lang="en-GB" sz="1800" b="1" baseline="0" dirty="0" smtClean="0">
                          <a:latin typeface="Calibri" panose="020F0502020204030204" pitchFamily="34" charset="0"/>
                          <a:cs typeface="Calibri" panose="020F0502020204030204" pitchFamily="34" charset="0"/>
                        </a:rPr>
                        <a:t> </a:t>
                      </a:r>
                    </a:p>
                    <a:p>
                      <a:pPr marL="342900" indent="-342900" algn="l">
                        <a:lnSpc>
                          <a:spcPct val="200000"/>
                        </a:lnSpc>
                        <a:buFont typeface="+mj-lt"/>
                        <a:buAutoNum type="arabicPeriod"/>
                      </a:pPr>
                      <a:r>
                        <a:rPr lang="en-GB" sz="1800" b="1" baseline="0" dirty="0" smtClean="0">
                          <a:latin typeface="Calibri" panose="020F0502020204030204" pitchFamily="34" charset="0"/>
                          <a:cs typeface="Calibri" panose="020F0502020204030204" pitchFamily="34" charset="0"/>
                        </a:rPr>
                        <a:t> </a:t>
                      </a:r>
                    </a:p>
                    <a:p>
                      <a:pPr marL="342900" indent="-342900" algn="l">
                        <a:lnSpc>
                          <a:spcPct val="200000"/>
                        </a:lnSpc>
                        <a:buFont typeface="+mj-lt"/>
                        <a:buAutoNum type="arabicPeriod"/>
                      </a:pPr>
                      <a:r>
                        <a:rPr lang="en-GB" sz="1800" b="1" baseline="0" dirty="0" smtClean="0">
                          <a:latin typeface="Calibri" panose="020F0502020204030204" pitchFamily="34" charset="0"/>
                          <a:cs typeface="Calibri" panose="020F0502020204030204" pitchFamily="34" charset="0"/>
                        </a:rPr>
                        <a:t> </a:t>
                      </a:r>
                    </a:p>
                    <a:p>
                      <a:pPr marL="342900" indent="-342900" algn="l">
                        <a:lnSpc>
                          <a:spcPct val="200000"/>
                        </a:lnSpc>
                        <a:buFont typeface="+mj-lt"/>
                        <a:buAutoNum type="arabicPeriod"/>
                      </a:pPr>
                      <a:r>
                        <a:rPr lang="en-GB" sz="1800" b="1" baseline="0" dirty="0" smtClean="0">
                          <a:latin typeface="Calibri" panose="020F0502020204030204" pitchFamily="34" charset="0"/>
                          <a:cs typeface="Calibri" panose="020F0502020204030204" pitchFamily="34" charset="0"/>
                        </a:rPr>
                        <a:t>   </a:t>
                      </a:r>
                      <a:endParaRPr lang="en-GB" sz="1800" b="1"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sz="2000" b="1" dirty="0" smtClean="0">
                          <a:latin typeface="Calibri" panose="020F0502020204030204" pitchFamily="34" charset="0"/>
                          <a:cs typeface="Calibri" panose="020F0502020204030204" pitchFamily="34" charset="0"/>
                        </a:rPr>
                        <a:t>Evidence that</a:t>
                      </a:r>
                      <a:r>
                        <a:rPr lang="en-GB" sz="2000" b="1" baseline="0" dirty="0" smtClean="0">
                          <a:latin typeface="Calibri" panose="020F0502020204030204" pitchFamily="34" charset="0"/>
                          <a:cs typeface="Calibri" panose="020F0502020204030204" pitchFamily="34" charset="0"/>
                        </a:rPr>
                        <a:t> Cambyses was a good king and challenged corruption</a:t>
                      </a:r>
                      <a:endParaRPr lang="en-GB" sz="2000" b="1"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2119042604"/>
                  </a:ext>
                </a:extLst>
              </a:tr>
              <a:tr h="2709279">
                <a:tc rowSpan="2">
                  <a:txBody>
                    <a:bodyPr/>
                    <a:lstStyle/>
                    <a:p>
                      <a:endParaRPr lang="en-GB" dirty="0"/>
                    </a:p>
                  </a:txBody>
                  <a:tcPr>
                    <a:solidFill>
                      <a:schemeClr val="bg1"/>
                    </a:solidFill>
                  </a:tcPr>
                </a:tc>
                <a:tc vMerge="1">
                  <a:txBody>
                    <a:bodyPr/>
                    <a:lstStyle/>
                    <a:p>
                      <a:endParaRPr lang="en-GB" dirty="0"/>
                    </a:p>
                  </a:txBody>
                  <a:tcPr>
                    <a:solidFill>
                      <a:schemeClr val="bg1"/>
                    </a:solidFill>
                  </a:tcPr>
                </a:tc>
                <a:tc rowSpan="2">
                  <a:txBody>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a:txBody>
                  <a:tcPr>
                    <a:solidFill>
                      <a:schemeClr val="bg1"/>
                    </a:solidFill>
                  </a:tcPr>
                </a:tc>
                <a:extLst>
                  <a:ext uri="{0D108BD9-81ED-4DB2-BD59-A6C34878D82A}">
                    <a16:rowId xmlns:a16="http://schemas.microsoft.com/office/drawing/2014/main" val="429179729"/>
                  </a:ext>
                </a:extLst>
              </a:tr>
              <a:tr h="3417202">
                <a:tc vMerge="1">
                  <a:txBody>
                    <a:bodyPr/>
                    <a:lstStyle/>
                    <a:p>
                      <a:endParaRPr lang="en-GB"/>
                    </a:p>
                  </a:txBody>
                  <a:tcPr/>
                </a:tc>
                <a:tc>
                  <a:txBody>
                    <a:bodyPr/>
                    <a:lstStyle/>
                    <a:p>
                      <a:pPr algn="ctr"/>
                      <a:r>
                        <a:rPr lang="en-GB" sz="1800" b="1" dirty="0" smtClean="0">
                          <a:latin typeface="Calibri" panose="020F0502020204030204" pitchFamily="34" charset="0"/>
                          <a:cs typeface="Calibri" panose="020F0502020204030204" pitchFamily="34" charset="0"/>
                        </a:rPr>
                        <a:t>Best quotes that prove Cambyses was a good</a:t>
                      </a:r>
                      <a:r>
                        <a:rPr lang="en-GB" sz="1800" b="1" baseline="0" dirty="0" smtClean="0">
                          <a:latin typeface="Calibri" panose="020F0502020204030204" pitchFamily="34" charset="0"/>
                          <a:cs typeface="Calibri" panose="020F0502020204030204" pitchFamily="34" charset="0"/>
                        </a:rPr>
                        <a:t> king</a:t>
                      </a:r>
                    </a:p>
                    <a:p>
                      <a:pPr algn="ctr"/>
                      <a:endParaRPr lang="en-GB" sz="1800" b="1" baseline="0" dirty="0" smtClean="0">
                        <a:latin typeface="Calibri" panose="020F0502020204030204" pitchFamily="34" charset="0"/>
                        <a:cs typeface="Calibri" panose="020F0502020204030204" pitchFamily="34" charset="0"/>
                      </a:endParaRPr>
                    </a:p>
                    <a:p>
                      <a:pPr marL="342900" indent="-342900" algn="l">
                        <a:lnSpc>
                          <a:spcPct val="200000"/>
                        </a:lnSpc>
                        <a:buFont typeface="+mj-lt"/>
                        <a:buAutoNum type="arabicPeriod"/>
                      </a:pPr>
                      <a:r>
                        <a:rPr lang="en-GB" sz="1800" b="1" baseline="0" dirty="0" smtClean="0">
                          <a:latin typeface="Calibri" panose="020F0502020204030204" pitchFamily="34" charset="0"/>
                          <a:cs typeface="Calibri" panose="020F0502020204030204" pitchFamily="34" charset="0"/>
                        </a:rPr>
                        <a:t> </a:t>
                      </a:r>
                    </a:p>
                    <a:p>
                      <a:pPr marL="342900" indent="-342900" algn="l">
                        <a:lnSpc>
                          <a:spcPct val="200000"/>
                        </a:lnSpc>
                        <a:buFont typeface="+mj-lt"/>
                        <a:buAutoNum type="arabicPeriod"/>
                      </a:pPr>
                      <a:r>
                        <a:rPr lang="en-GB" sz="1800" b="1" baseline="0" dirty="0" smtClean="0">
                          <a:latin typeface="Calibri" panose="020F0502020204030204" pitchFamily="34" charset="0"/>
                          <a:cs typeface="Calibri" panose="020F0502020204030204" pitchFamily="34" charset="0"/>
                        </a:rPr>
                        <a:t> </a:t>
                      </a:r>
                    </a:p>
                    <a:p>
                      <a:pPr marL="342900" indent="-342900" algn="l">
                        <a:lnSpc>
                          <a:spcPct val="200000"/>
                        </a:lnSpc>
                        <a:buFont typeface="+mj-lt"/>
                        <a:buAutoNum type="arabicPeriod"/>
                      </a:pPr>
                      <a:r>
                        <a:rPr lang="en-GB" sz="1800" b="1" baseline="0" dirty="0" smtClean="0">
                          <a:latin typeface="Calibri" panose="020F0502020204030204" pitchFamily="34" charset="0"/>
                          <a:cs typeface="Calibri" panose="020F0502020204030204" pitchFamily="34" charset="0"/>
                        </a:rPr>
                        <a:t> </a:t>
                      </a:r>
                    </a:p>
                    <a:p>
                      <a:pPr marL="342900" indent="-342900" algn="l">
                        <a:lnSpc>
                          <a:spcPct val="200000"/>
                        </a:lnSpc>
                        <a:buFont typeface="+mj-lt"/>
                        <a:buAutoNum type="arabicPeriod"/>
                      </a:pPr>
                      <a:r>
                        <a:rPr lang="en-GB" sz="1800" b="1" baseline="0" dirty="0" smtClean="0">
                          <a:latin typeface="Calibri" panose="020F0502020204030204" pitchFamily="34" charset="0"/>
                          <a:cs typeface="Calibri" panose="020F0502020204030204" pitchFamily="34" charset="0"/>
                        </a:rPr>
                        <a:t>  </a:t>
                      </a:r>
                      <a:endParaRPr lang="en-GB" sz="1800" b="1" dirty="0" smtClean="0">
                        <a:latin typeface="Calibri" panose="020F0502020204030204" pitchFamily="34" charset="0"/>
                        <a:cs typeface="Calibri" panose="020F0502020204030204" pitchFamily="34" charset="0"/>
                      </a:endParaRPr>
                    </a:p>
                    <a:p>
                      <a:pPr algn="ctr"/>
                      <a:endParaRPr lang="en-GB" sz="1800" b="1" dirty="0">
                        <a:latin typeface="Calibri" panose="020F0502020204030204" pitchFamily="34" charset="0"/>
                        <a:cs typeface="Calibri" panose="020F0502020204030204" pitchFamily="34" charset="0"/>
                      </a:endParaRPr>
                    </a:p>
                  </a:txBody>
                  <a:tcPr>
                    <a:solidFill>
                      <a:schemeClr val="bg1"/>
                    </a:solidFill>
                  </a:tcPr>
                </a:tc>
                <a:tc vMerge="1">
                  <a:txBody>
                    <a:bodyPr/>
                    <a:lstStyle/>
                    <a:p>
                      <a:endParaRPr lang="en-GB"/>
                    </a:p>
                  </a:txBody>
                  <a:tcPr/>
                </a:tc>
                <a:extLst>
                  <a:ext uri="{0D108BD9-81ED-4DB2-BD59-A6C34878D82A}">
                    <a16:rowId xmlns:a16="http://schemas.microsoft.com/office/drawing/2014/main" val="4094475587"/>
                  </a:ext>
                </a:extLst>
              </a:tr>
            </a:tbl>
          </a:graphicData>
        </a:graphic>
      </p:graphicFrame>
    </p:spTree>
    <p:extLst>
      <p:ext uri="{BB962C8B-B14F-4D97-AF65-F5344CB8AC3E}">
        <p14:creationId xmlns:p14="http://schemas.microsoft.com/office/powerpoint/2010/main" val="42783198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8120" y="121920"/>
            <a:ext cx="3872435" cy="3970318"/>
          </a:xfrm>
          <a:prstGeom prst="rect">
            <a:avLst/>
          </a:prstGeom>
          <a:solidFill>
            <a:schemeClr val="bg1"/>
          </a:solidFill>
        </p:spPr>
        <p:txBody>
          <a:bodyPr wrap="square" rtlCol="0">
            <a:spAutoFit/>
          </a:bodyPr>
          <a:lstStyle/>
          <a:p>
            <a:r>
              <a:rPr lang="en-US" sz="2800" b="1" dirty="0" smtClean="0">
                <a:latin typeface="Calibri" panose="020F0502020204030204" pitchFamily="34" charset="0"/>
                <a:cs typeface="Calibri" panose="020F0502020204030204" pitchFamily="34" charset="0"/>
              </a:rPr>
              <a:t>Herodotus. 3.37</a:t>
            </a:r>
          </a:p>
          <a:p>
            <a:r>
              <a:rPr lang="en-US" sz="2800" dirty="0" smtClean="0">
                <a:latin typeface="Calibri" panose="020F0502020204030204" pitchFamily="34" charset="0"/>
                <a:cs typeface="Calibri" panose="020F0502020204030204" pitchFamily="34" charset="0"/>
              </a:rPr>
              <a:t>Cambyses </a:t>
            </a:r>
            <a:r>
              <a:rPr lang="en-US" sz="2800" dirty="0">
                <a:latin typeface="Calibri" panose="020F0502020204030204" pitchFamily="34" charset="0"/>
                <a:cs typeface="Calibri" panose="020F0502020204030204" pitchFamily="34" charset="0"/>
              </a:rPr>
              <a:t>committed many such mad acts against the Persians and his allies; he stayed at Memphis, and there opened ancient coffins and examined the dead bodies.</a:t>
            </a:r>
            <a:endParaRPr lang="en-GB" sz="2800" dirty="0">
              <a:latin typeface="Calibri" panose="020F0502020204030204" pitchFamily="34" charset="0"/>
              <a:cs typeface="Calibri" panose="020F0502020204030204" pitchFamily="34" charset="0"/>
            </a:endParaRPr>
          </a:p>
        </p:txBody>
      </p:sp>
      <p:sp>
        <p:nvSpPr>
          <p:cNvPr id="5" name="TextBox 4"/>
          <p:cNvSpPr txBox="1"/>
          <p:nvPr/>
        </p:nvSpPr>
        <p:spPr>
          <a:xfrm>
            <a:off x="4277032" y="121920"/>
            <a:ext cx="7762568" cy="4093428"/>
          </a:xfrm>
          <a:prstGeom prst="rect">
            <a:avLst/>
          </a:prstGeom>
          <a:solidFill>
            <a:schemeClr val="bg1"/>
          </a:solidFill>
        </p:spPr>
        <p:txBody>
          <a:bodyPr wrap="square" rtlCol="0">
            <a:spAutoFit/>
          </a:bodyPr>
          <a:lstStyle/>
          <a:p>
            <a:r>
              <a:rPr lang="en-US" sz="2600" b="1" dirty="0" smtClean="0">
                <a:latin typeface="Calibri" panose="020F0502020204030204" pitchFamily="34" charset="0"/>
                <a:cs typeface="Calibri" panose="020F0502020204030204" pitchFamily="34" charset="0"/>
              </a:rPr>
              <a:t>Herodotus. 3.29-30</a:t>
            </a:r>
          </a:p>
          <a:p>
            <a:r>
              <a:rPr lang="en-US" sz="2600" dirty="0">
                <a:latin typeface="Calibri" panose="020F0502020204030204" pitchFamily="34" charset="0"/>
                <a:cs typeface="Calibri" panose="020F0502020204030204" pitchFamily="34" charset="0"/>
              </a:rPr>
              <a:t>When the priests led </a:t>
            </a:r>
            <a:r>
              <a:rPr lang="en-US" sz="2600" dirty="0" err="1">
                <a:latin typeface="Calibri" panose="020F0502020204030204" pitchFamily="34" charset="0"/>
                <a:cs typeface="Calibri" panose="020F0502020204030204" pitchFamily="34" charset="0"/>
              </a:rPr>
              <a:t>Apis</a:t>
            </a:r>
            <a:r>
              <a:rPr lang="en-US" sz="2600" dirty="0">
                <a:latin typeface="Calibri" panose="020F0502020204030204" pitchFamily="34" charset="0"/>
                <a:cs typeface="Calibri" panose="020F0502020204030204" pitchFamily="34" charset="0"/>
              </a:rPr>
              <a:t> in, Cambyses—for he was all but mad—drew his dagger and, meaning to stab the calf in the belly, stuck the </a:t>
            </a:r>
            <a:r>
              <a:rPr lang="en-US" sz="2600" dirty="0" smtClean="0">
                <a:latin typeface="Calibri" panose="020F0502020204030204" pitchFamily="34" charset="0"/>
                <a:cs typeface="Calibri" panose="020F0502020204030204" pitchFamily="34" charset="0"/>
              </a:rPr>
              <a:t>thigh</a:t>
            </a:r>
            <a:r>
              <a:rPr lang="en-US" sz="2600" dirty="0">
                <a:latin typeface="Calibri" panose="020F0502020204030204" pitchFamily="34" charset="0"/>
                <a:cs typeface="Calibri" panose="020F0502020204030204" pitchFamily="34" charset="0"/>
              </a:rPr>
              <a:t>.</a:t>
            </a:r>
            <a:r>
              <a:rPr lang="en-US" sz="2600" dirty="0" smtClean="0">
                <a:latin typeface="Calibri" panose="020F0502020204030204" pitchFamily="34" charset="0"/>
                <a:cs typeface="Calibri" panose="020F0502020204030204" pitchFamily="34" charset="0"/>
              </a:rPr>
              <a:t> </a:t>
            </a:r>
            <a:r>
              <a:rPr lang="en-US" sz="2600" dirty="0">
                <a:latin typeface="Calibri" panose="020F0502020204030204" pitchFamily="34" charset="0"/>
                <a:cs typeface="Calibri" panose="020F0502020204030204" pitchFamily="34" charset="0"/>
              </a:rPr>
              <a:t>So the Egyptian festival ended, and the priests were punished, and </a:t>
            </a:r>
            <a:r>
              <a:rPr lang="en-US" sz="2600" dirty="0" err="1">
                <a:latin typeface="Calibri" panose="020F0502020204030204" pitchFamily="34" charset="0"/>
                <a:cs typeface="Calibri" panose="020F0502020204030204" pitchFamily="34" charset="0"/>
              </a:rPr>
              <a:t>Apis</a:t>
            </a:r>
            <a:r>
              <a:rPr lang="en-US" sz="2600" dirty="0">
                <a:latin typeface="Calibri" panose="020F0502020204030204" pitchFamily="34" charset="0"/>
                <a:cs typeface="Calibri" panose="020F0502020204030204" pitchFamily="34" charset="0"/>
              </a:rPr>
              <a:t> lay in the temple and died of the wound in the thigh. When he was dead of the wound, the priests buried him without Cambyses' knowledge</a:t>
            </a:r>
            <a:r>
              <a:rPr lang="en-US" sz="2600" dirty="0" smtClean="0">
                <a:latin typeface="Calibri" panose="020F0502020204030204" pitchFamily="34" charset="0"/>
                <a:cs typeface="Calibri" panose="020F0502020204030204" pitchFamily="34" charset="0"/>
              </a:rPr>
              <a:t>.</a:t>
            </a:r>
          </a:p>
          <a:p>
            <a:r>
              <a:rPr lang="en-US" sz="2600" dirty="0" smtClean="0">
                <a:latin typeface="Calibri" panose="020F0502020204030204" pitchFamily="34" charset="0"/>
                <a:cs typeface="Calibri" panose="020F0502020204030204" pitchFamily="34" charset="0"/>
              </a:rPr>
              <a:t>- </a:t>
            </a:r>
            <a:r>
              <a:rPr lang="en-US" sz="2600" i="1" dirty="0" smtClean="0">
                <a:latin typeface="Calibri" panose="020F0502020204030204" pitchFamily="34" charset="0"/>
                <a:cs typeface="Calibri" panose="020F0502020204030204" pitchFamily="34" charset="0"/>
              </a:rPr>
              <a:t>The </a:t>
            </a:r>
            <a:r>
              <a:rPr lang="en-US" sz="2600" i="1" dirty="0" err="1" smtClean="0">
                <a:latin typeface="Calibri" panose="020F0502020204030204" pitchFamily="34" charset="0"/>
                <a:cs typeface="Calibri" panose="020F0502020204030204" pitchFamily="34" charset="0"/>
              </a:rPr>
              <a:t>Apis</a:t>
            </a:r>
            <a:r>
              <a:rPr lang="en-US" sz="2600" i="1" dirty="0" smtClean="0">
                <a:latin typeface="Calibri" panose="020F0502020204030204" pitchFamily="34" charset="0"/>
                <a:cs typeface="Calibri" panose="020F0502020204030204" pitchFamily="34" charset="0"/>
              </a:rPr>
              <a:t> Bull was a scared animal to the Egyptians, they believed it was the living version of their god, Ptah.</a:t>
            </a:r>
            <a:endParaRPr lang="en-GB" sz="2600" i="1" dirty="0">
              <a:latin typeface="Calibri" panose="020F0502020204030204" pitchFamily="34" charset="0"/>
              <a:cs typeface="Calibri" panose="020F0502020204030204" pitchFamily="34" charset="0"/>
            </a:endParaRPr>
          </a:p>
        </p:txBody>
      </p:sp>
      <p:sp>
        <p:nvSpPr>
          <p:cNvPr id="7" name="TextBox 6"/>
          <p:cNvSpPr txBox="1"/>
          <p:nvPr/>
        </p:nvSpPr>
        <p:spPr>
          <a:xfrm>
            <a:off x="1540224" y="4540769"/>
            <a:ext cx="9240848" cy="1938992"/>
          </a:xfrm>
          <a:prstGeom prst="rect">
            <a:avLst/>
          </a:prstGeom>
          <a:solidFill>
            <a:schemeClr val="bg1"/>
          </a:solidFill>
        </p:spPr>
        <p:txBody>
          <a:bodyPr wrap="square" rtlCol="0">
            <a:spAutoFit/>
          </a:bodyPr>
          <a:lstStyle/>
          <a:p>
            <a:r>
              <a:rPr lang="en-US" sz="2400" b="1" dirty="0" smtClean="0">
                <a:latin typeface="Calibri" panose="020F0502020204030204" pitchFamily="34" charset="0"/>
                <a:cs typeface="Calibri" panose="020F0502020204030204" pitchFamily="34" charset="0"/>
              </a:rPr>
              <a:t>Message on the side of the Tomb of the </a:t>
            </a:r>
            <a:r>
              <a:rPr lang="en-US" sz="2400" b="1" dirty="0" err="1" smtClean="0">
                <a:latin typeface="Calibri" panose="020F0502020204030204" pitchFamily="34" charset="0"/>
                <a:cs typeface="Calibri" panose="020F0502020204030204" pitchFamily="34" charset="0"/>
              </a:rPr>
              <a:t>Apis</a:t>
            </a:r>
            <a:r>
              <a:rPr lang="en-US" sz="2400" b="1" dirty="0" smtClean="0">
                <a:latin typeface="Calibri" panose="020F0502020204030204" pitchFamily="34" charset="0"/>
                <a:cs typeface="Calibri" panose="020F0502020204030204" pitchFamily="34" charset="0"/>
              </a:rPr>
              <a:t> Bull, buried at Memphis</a:t>
            </a:r>
          </a:p>
          <a:p>
            <a:r>
              <a:rPr lang="en-US" sz="2400" dirty="0" smtClean="0">
                <a:latin typeface="Calibri" panose="020F0502020204030204" pitchFamily="34" charset="0"/>
                <a:cs typeface="Calibri" panose="020F0502020204030204" pitchFamily="34" charset="0"/>
              </a:rPr>
              <a:t>The god Ptah, in the form of the </a:t>
            </a:r>
            <a:r>
              <a:rPr lang="en-US" sz="2400" dirty="0" err="1" smtClean="0">
                <a:latin typeface="Calibri" panose="020F0502020204030204" pitchFamily="34" charset="0"/>
                <a:cs typeface="Calibri" panose="020F0502020204030204" pitchFamily="34" charset="0"/>
              </a:rPr>
              <a:t>Apis</a:t>
            </a:r>
            <a:r>
              <a:rPr lang="en-US" sz="2400" dirty="0" smtClean="0">
                <a:latin typeface="Calibri" panose="020F0502020204030204" pitchFamily="34" charset="0"/>
                <a:cs typeface="Calibri" panose="020F0502020204030204" pitchFamily="34" charset="0"/>
              </a:rPr>
              <a:t> Bull, was taken up to heaven from the tomb that his majesty King Cambyses had made for him. All the correct ceremonies were performed for him, by his majesty King Cambyses.</a:t>
            </a:r>
            <a:endParaRPr lang="en-GB"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376145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1999" cy="6027003"/>
          </a:xfrm>
          <a:solidFill>
            <a:schemeClr val="bg1"/>
          </a:solidFill>
        </p:spPr>
        <p:txBody>
          <a:bodyPr>
            <a:noAutofit/>
          </a:bodyPr>
          <a:lstStyle/>
          <a:p>
            <a:pPr marL="0" indent="0">
              <a:lnSpc>
                <a:spcPct val="150000"/>
              </a:lnSpc>
              <a:buNone/>
            </a:pPr>
            <a:r>
              <a:rPr lang="en-GB" sz="2600" dirty="0" smtClean="0">
                <a:solidFill>
                  <a:schemeClr val="tx1"/>
                </a:solidFill>
                <a:latin typeface="Calibri" panose="020F0502020204030204" pitchFamily="34" charset="0"/>
                <a:cs typeface="Calibri" panose="020F0502020204030204" pitchFamily="34" charset="0"/>
              </a:rPr>
              <a:t>PASSAGE A: </a:t>
            </a:r>
          </a:p>
          <a:p>
            <a:pPr marL="0" indent="0">
              <a:lnSpc>
                <a:spcPct val="150000"/>
              </a:lnSpc>
              <a:buNone/>
            </a:pPr>
            <a:r>
              <a:rPr lang="en-GB" sz="2600" dirty="0" smtClean="0">
                <a:solidFill>
                  <a:schemeClr val="tx1"/>
                </a:solidFill>
                <a:latin typeface="Calibri" panose="020F0502020204030204" pitchFamily="34" charset="0"/>
                <a:cs typeface="Calibri" panose="020F0502020204030204" pitchFamily="34" charset="0"/>
              </a:rPr>
              <a:t>He (Cambyses) at once began his march against Ethiopia, without any order for the provision of supplies, and without for a moment considering the fact that he was to take his men to the ends of the earth… They had not, however, covered a fifth of the distance, when everything in the nature of provisions gave out, and the men were forced to eat the pack-animals until they, too, were all gone. If Cambyses, when he saw what the situation was, had change his mind and returned to his base, he would, in spite of his original error, have shown some sense; but as it was, he paid not the least attention to what was happening and continued his advance. The troops kept themselves alive by eating grass… some were reduced to cannibalism. </a:t>
            </a:r>
            <a:endParaRPr lang="en-GB" sz="2600" dirty="0">
              <a:solidFill>
                <a:schemeClr val="tx1"/>
              </a:solidFill>
              <a:latin typeface="Calibri" panose="020F0502020204030204" pitchFamily="34" charset="0"/>
              <a:cs typeface="Calibri" panose="020F0502020204030204" pitchFamily="34" charset="0"/>
            </a:endParaRPr>
          </a:p>
        </p:txBody>
      </p:sp>
      <p:sp>
        <p:nvSpPr>
          <p:cNvPr id="4" name="TextBox 3"/>
          <p:cNvSpPr txBox="1"/>
          <p:nvPr/>
        </p:nvSpPr>
        <p:spPr>
          <a:xfrm>
            <a:off x="0" y="6395713"/>
            <a:ext cx="12192000" cy="461665"/>
          </a:xfrm>
          <a:prstGeom prst="rect">
            <a:avLst/>
          </a:prstGeom>
          <a:solidFill>
            <a:schemeClr val="bg1"/>
          </a:solidFill>
        </p:spPr>
        <p:txBody>
          <a:bodyPr wrap="square" rtlCol="0">
            <a:spAutoFit/>
          </a:bodyPr>
          <a:lstStyle/>
          <a:p>
            <a:pPr algn="ctr"/>
            <a:r>
              <a:rPr lang="en-GB" sz="2400" dirty="0" smtClean="0">
                <a:latin typeface="Calibri" panose="020F0502020204030204" pitchFamily="34" charset="0"/>
                <a:cs typeface="Calibri" panose="020F0502020204030204" pitchFamily="34" charset="0"/>
              </a:rPr>
              <a:t>Provisions = food and water. Pack-animals = horses and donkeys used to carry equipment</a:t>
            </a:r>
            <a:endParaRPr lang="en-GB"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881146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dirty="0"/>
          </a:p>
        </p:txBody>
      </p:sp>
      <p:sp>
        <p:nvSpPr>
          <p:cNvPr id="6" name="Rectangle 5"/>
          <p:cNvSpPr/>
          <p:nvPr/>
        </p:nvSpPr>
        <p:spPr>
          <a:xfrm>
            <a:off x="1" y="4203290"/>
            <a:ext cx="4041058" cy="263419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dirty="0" smtClean="0">
                <a:latin typeface="Calibri" panose="020F0502020204030204" pitchFamily="34" charset="0"/>
                <a:cs typeface="Calibri" panose="020F0502020204030204" pitchFamily="34" charset="0"/>
              </a:rPr>
              <a:t>How could the points you make in your answer be CHALLENGE by the evidence supplied by the Egyptian priest, Udjahorresnet?</a:t>
            </a:r>
            <a:endParaRPr lang="en-GB" sz="2000" b="1" dirty="0">
              <a:latin typeface="Calibri" panose="020F0502020204030204" pitchFamily="34" charset="0"/>
              <a:cs typeface="Calibri" panose="020F0502020204030204" pitchFamily="34" charset="0"/>
            </a:endParaRPr>
          </a:p>
        </p:txBody>
      </p:sp>
      <p:sp>
        <p:nvSpPr>
          <p:cNvPr id="7" name="Rectangle 6"/>
          <p:cNvSpPr/>
          <p:nvPr/>
        </p:nvSpPr>
        <p:spPr>
          <a:xfrm>
            <a:off x="1" y="1828518"/>
            <a:ext cx="12191999" cy="969496"/>
          </a:xfrm>
          <a:prstGeom prst="rect">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r>
              <a:rPr lang="en-GB" sz="2400" dirty="0" smtClean="0">
                <a:latin typeface="Calibri" panose="020F0502020204030204" pitchFamily="34" charset="0"/>
                <a:cs typeface="Calibri" panose="020F0502020204030204" pitchFamily="34" charset="0"/>
              </a:rPr>
              <a:t>What can we learn from the Egyptian source about the nature (personality) of King Cambyses?</a:t>
            </a:r>
            <a:endParaRPr lang="en-GB" sz="2400" dirty="0">
              <a:latin typeface="Calibri" panose="020F0502020204030204" pitchFamily="34" charset="0"/>
              <a:cs typeface="Calibri" panose="020F0502020204030204" pitchFamily="34" charset="0"/>
            </a:endParaRPr>
          </a:p>
          <a:p>
            <a:pPr algn="ctr"/>
            <a:r>
              <a:rPr lang="en-GB" sz="2400" i="1" dirty="0" smtClean="0">
                <a:latin typeface="Calibri" panose="020F0502020204030204" pitchFamily="34" charset="0"/>
                <a:cs typeface="Calibri" panose="020F0502020204030204" pitchFamily="34" charset="0"/>
              </a:rPr>
              <a:t>Use the passage AND your own knowledge to answer the question</a:t>
            </a:r>
            <a:r>
              <a:rPr lang="en-GB" sz="2400" dirty="0" smtClean="0">
                <a:latin typeface="Calibri" panose="020F0502020204030204" pitchFamily="34" charset="0"/>
                <a:cs typeface="Calibri" panose="020F0502020204030204" pitchFamily="34" charset="0"/>
              </a:rPr>
              <a:t>.</a:t>
            </a:r>
            <a:endParaRPr lang="en-GB" sz="2400" dirty="0">
              <a:latin typeface="Calibri" panose="020F0502020204030204" pitchFamily="34" charset="0"/>
              <a:cs typeface="Calibri" panose="020F0502020204030204" pitchFamily="34" charset="0"/>
            </a:endParaRPr>
          </a:p>
        </p:txBody>
      </p:sp>
      <p:sp>
        <p:nvSpPr>
          <p:cNvPr id="8" name="Rounded Rectangle 7"/>
          <p:cNvSpPr/>
          <p:nvPr/>
        </p:nvSpPr>
        <p:spPr>
          <a:xfrm>
            <a:off x="1" y="3726619"/>
            <a:ext cx="4041058" cy="476671"/>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CHALLENGE</a:t>
            </a:r>
            <a:endParaRPr lang="en-GB" b="1" dirty="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9" name="TextBox 8"/>
          <p:cNvSpPr txBox="1"/>
          <p:nvPr/>
        </p:nvSpPr>
        <p:spPr>
          <a:xfrm>
            <a:off x="1" y="12636"/>
            <a:ext cx="12191999" cy="1815882"/>
          </a:xfrm>
          <a:prstGeom prst="rect">
            <a:avLst/>
          </a:prstGeom>
          <a:solidFill>
            <a:schemeClr val="bg1"/>
          </a:solidFill>
        </p:spPr>
        <p:txBody>
          <a:bodyPr wrap="square" rtlCol="0">
            <a:spAutoFit/>
          </a:bodyPr>
          <a:lstStyle/>
          <a:p>
            <a:r>
              <a:rPr lang="en-US" sz="2400" b="1" dirty="0" smtClean="0">
                <a:latin typeface="Calibri" panose="020F0502020204030204" pitchFamily="34" charset="0"/>
                <a:cs typeface="Calibri" panose="020F0502020204030204" pitchFamily="34" charset="0"/>
              </a:rPr>
              <a:t>Herodotus. 3.29-30</a:t>
            </a:r>
          </a:p>
          <a:p>
            <a:r>
              <a:rPr lang="en-US" sz="2200" i="1" dirty="0">
                <a:latin typeface="Calibri" panose="020F0502020204030204" pitchFamily="34" charset="0"/>
                <a:cs typeface="Calibri" panose="020F0502020204030204" pitchFamily="34" charset="0"/>
              </a:rPr>
              <a:t>When the priests led </a:t>
            </a:r>
            <a:r>
              <a:rPr lang="en-US" sz="2200" i="1" dirty="0" err="1">
                <a:latin typeface="Calibri" panose="020F0502020204030204" pitchFamily="34" charset="0"/>
                <a:cs typeface="Calibri" panose="020F0502020204030204" pitchFamily="34" charset="0"/>
              </a:rPr>
              <a:t>Apis</a:t>
            </a:r>
            <a:r>
              <a:rPr lang="en-US" sz="2200" i="1" dirty="0">
                <a:latin typeface="Calibri" panose="020F0502020204030204" pitchFamily="34" charset="0"/>
                <a:cs typeface="Calibri" panose="020F0502020204030204" pitchFamily="34" charset="0"/>
              </a:rPr>
              <a:t> in, Cambyses—for he was all but mad—drew his dagger and, meaning to stab the calf in the belly, stuck the </a:t>
            </a:r>
            <a:r>
              <a:rPr lang="en-US" sz="2200" i="1" dirty="0" smtClean="0">
                <a:latin typeface="Calibri" panose="020F0502020204030204" pitchFamily="34" charset="0"/>
                <a:cs typeface="Calibri" panose="020F0502020204030204" pitchFamily="34" charset="0"/>
              </a:rPr>
              <a:t>thigh</a:t>
            </a:r>
            <a:r>
              <a:rPr lang="en-US" sz="2200" i="1" dirty="0">
                <a:latin typeface="Calibri" panose="020F0502020204030204" pitchFamily="34" charset="0"/>
                <a:cs typeface="Calibri" panose="020F0502020204030204" pitchFamily="34" charset="0"/>
              </a:rPr>
              <a:t>.</a:t>
            </a:r>
            <a:r>
              <a:rPr lang="en-US" sz="2200" i="1" dirty="0" smtClean="0">
                <a:latin typeface="Calibri" panose="020F0502020204030204" pitchFamily="34" charset="0"/>
                <a:cs typeface="Calibri" panose="020F0502020204030204" pitchFamily="34" charset="0"/>
              </a:rPr>
              <a:t> </a:t>
            </a:r>
            <a:r>
              <a:rPr lang="en-US" sz="2200" i="1" dirty="0">
                <a:latin typeface="Calibri" panose="020F0502020204030204" pitchFamily="34" charset="0"/>
                <a:cs typeface="Calibri" panose="020F0502020204030204" pitchFamily="34" charset="0"/>
              </a:rPr>
              <a:t>So the Egyptian festival ended, and the priests were punished, and </a:t>
            </a:r>
            <a:r>
              <a:rPr lang="en-US" sz="2200" i="1" dirty="0" err="1">
                <a:latin typeface="Calibri" panose="020F0502020204030204" pitchFamily="34" charset="0"/>
                <a:cs typeface="Calibri" panose="020F0502020204030204" pitchFamily="34" charset="0"/>
              </a:rPr>
              <a:t>Apis</a:t>
            </a:r>
            <a:r>
              <a:rPr lang="en-US" sz="2200" i="1" dirty="0">
                <a:latin typeface="Calibri" panose="020F0502020204030204" pitchFamily="34" charset="0"/>
                <a:cs typeface="Calibri" panose="020F0502020204030204" pitchFamily="34" charset="0"/>
              </a:rPr>
              <a:t> lay in the temple and died of the wound in the thigh. When he was dead of the wound, the priests buried him without Cambyses' knowledge</a:t>
            </a:r>
            <a:r>
              <a:rPr lang="en-US" sz="2200" i="1" dirty="0" smtClean="0">
                <a:latin typeface="Calibri" panose="020F0502020204030204" pitchFamily="34" charset="0"/>
                <a:cs typeface="Calibri" panose="020F0502020204030204" pitchFamily="34" charset="0"/>
              </a:rPr>
              <a:t>.</a:t>
            </a:r>
          </a:p>
        </p:txBody>
      </p:sp>
      <p:sp>
        <p:nvSpPr>
          <p:cNvPr id="2" name="Rectangle 1"/>
          <p:cNvSpPr/>
          <p:nvPr/>
        </p:nvSpPr>
        <p:spPr>
          <a:xfrm>
            <a:off x="4373880" y="3510116"/>
            <a:ext cx="7660801" cy="3220270"/>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r>
              <a:rPr lang="en-GB" sz="2200" b="1" dirty="0" smtClean="0">
                <a:latin typeface="Calibri" panose="020F0502020204030204" pitchFamily="34" charset="0"/>
                <a:cs typeface="Calibri" panose="020F0502020204030204" pitchFamily="34" charset="0"/>
              </a:rPr>
              <a:t>1. Point</a:t>
            </a:r>
          </a:p>
          <a:p>
            <a:r>
              <a:rPr lang="en-GB" sz="2200" i="1" dirty="0" smtClean="0">
                <a:latin typeface="Calibri" panose="020F0502020204030204" pitchFamily="34" charset="0"/>
                <a:cs typeface="Calibri" panose="020F0502020204030204" pitchFamily="34" charset="0"/>
              </a:rPr>
              <a:t>- From the source we can learn that Cambyses was…</a:t>
            </a:r>
          </a:p>
          <a:p>
            <a:r>
              <a:rPr lang="en-GB" sz="2200" b="1" dirty="0" smtClean="0">
                <a:latin typeface="Calibri" panose="020F0502020204030204" pitchFamily="34" charset="0"/>
                <a:cs typeface="Calibri" panose="020F0502020204030204" pitchFamily="34" charset="0"/>
              </a:rPr>
              <a:t>2. Quote</a:t>
            </a:r>
          </a:p>
          <a:p>
            <a:r>
              <a:rPr lang="en-GB" sz="2200" i="1" dirty="0" smtClean="0">
                <a:latin typeface="Calibri" panose="020F0502020204030204" pitchFamily="34" charset="0"/>
                <a:cs typeface="Calibri" panose="020F0502020204030204" pitchFamily="34" charset="0"/>
              </a:rPr>
              <a:t>- This is demonstrated in the source when…</a:t>
            </a:r>
          </a:p>
          <a:p>
            <a:r>
              <a:rPr lang="en-GB" sz="2200" b="1" dirty="0" smtClean="0">
                <a:latin typeface="Calibri" panose="020F0502020204030204" pitchFamily="34" charset="0"/>
                <a:cs typeface="Calibri" panose="020F0502020204030204" pitchFamily="34" charset="0"/>
              </a:rPr>
              <a:t>3. Explain quote</a:t>
            </a:r>
          </a:p>
          <a:p>
            <a:r>
              <a:rPr lang="en-GB" sz="2200" i="1" dirty="0" smtClean="0">
                <a:latin typeface="Calibri" panose="020F0502020204030204" pitchFamily="34" charset="0"/>
                <a:cs typeface="Calibri" panose="020F0502020204030204" pitchFamily="34" charset="0"/>
              </a:rPr>
              <a:t>- This quote shows that…</a:t>
            </a:r>
          </a:p>
          <a:p>
            <a:r>
              <a:rPr lang="en-GB" sz="2200" b="1" dirty="0" smtClean="0">
                <a:latin typeface="Calibri" panose="020F0502020204030204" pitchFamily="34" charset="0"/>
                <a:cs typeface="Calibri" panose="020F0502020204030204" pitchFamily="34" charset="0"/>
              </a:rPr>
              <a:t>4. Add own knowledge</a:t>
            </a:r>
          </a:p>
          <a:p>
            <a:r>
              <a:rPr lang="en-GB" sz="2200" i="1" dirty="0" smtClean="0">
                <a:latin typeface="Calibri" panose="020F0502020204030204" pitchFamily="34" charset="0"/>
                <a:cs typeface="Calibri" panose="020F0502020204030204" pitchFamily="34" charset="0"/>
              </a:rPr>
              <a:t>- In addition, we know that… </a:t>
            </a:r>
            <a:r>
              <a:rPr lang="en-GB" sz="2200" dirty="0" smtClean="0">
                <a:latin typeface="Calibri" panose="020F0502020204030204" pitchFamily="34" charset="0"/>
                <a:cs typeface="Calibri" panose="020F0502020204030204" pitchFamily="34" charset="0"/>
              </a:rPr>
              <a:t>- Make sure this O.K is connected to the same point you’re making!</a:t>
            </a:r>
            <a:endParaRPr lang="en-GB" sz="2200" dirty="0">
              <a:latin typeface="Calibri" panose="020F0502020204030204" pitchFamily="34" charset="0"/>
              <a:cs typeface="Calibri" panose="020F0502020204030204" pitchFamily="34" charset="0"/>
            </a:endParaRPr>
          </a:p>
        </p:txBody>
      </p:sp>
      <p:sp>
        <p:nvSpPr>
          <p:cNvPr id="3" name="Rectangle 2"/>
          <p:cNvSpPr/>
          <p:nvPr/>
        </p:nvSpPr>
        <p:spPr>
          <a:xfrm>
            <a:off x="6150076" y="3255495"/>
            <a:ext cx="2271251" cy="47112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400" b="1" dirty="0" smtClean="0">
                <a:ln w="22225">
                  <a:solidFill>
                    <a:schemeClr val="accent2"/>
                  </a:solidFill>
                  <a:prstDash val="solid"/>
                </a:ln>
                <a:solidFill>
                  <a:schemeClr val="accent2">
                    <a:lumMod val="40000"/>
                    <a:lumOff val="60000"/>
                  </a:schemeClr>
                </a:solidFill>
                <a:latin typeface="Calibri" panose="020F0502020204030204" pitchFamily="34" charset="0"/>
                <a:cs typeface="Calibri" panose="020F0502020204030204" pitchFamily="34" charset="0"/>
              </a:rPr>
              <a:t>STRUCTURE</a:t>
            </a:r>
            <a:endParaRPr lang="en-GB" dirty="0">
              <a:latin typeface="Calibri" panose="020F0502020204030204" pitchFamily="34" charset="0"/>
              <a:cs typeface="Calibri" panose="020F0502020204030204" pitchFamily="34" charset="0"/>
            </a:endParaRPr>
          </a:p>
        </p:txBody>
      </p:sp>
      <p:sp>
        <p:nvSpPr>
          <p:cNvPr id="11" name="Rectangle 10"/>
          <p:cNvSpPr/>
          <p:nvPr/>
        </p:nvSpPr>
        <p:spPr>
          <a:xfrm rot="5400000">
            <a:off x="10970665" y="4557846"/>
            <a:ext cx="1656908" cy="47112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400" b="1" dirty="0" smtClean="0">
                <a:ln w="22225">
                  <a:solidFill>
                    <a:schemeClr val="accent2"/>
                  </a:solidFill>
                  <a:prstDash val="solid"/>
                </a:ln>
                <a:solidFill>
                  <a:schemeClr val="accent2">
                    <a:lumMod val="40000"/>
                    <a:lumOff val="60000"/>
                  </a:schemeClr>
                </a:solidFill>
                <a:latin typeface="Calibri" panose="020F0502020204030204" pitchFamily="34" charset="0"/>
                <a:cs typeface="Calibri" panose="020F0502020204030204" pitchFamily="34" charset="0"/>
              </a:rPr>
              <a:t> </a:t>
            </a:r>
            <a:r>
              <a:rPr lang="en-GB" sz="2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Do this x2</a:t>
            </a:r>
            <a:endParaRPr lang="en-GB"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8839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2" grpId="0" animBg="1"/>
      <p:bldP spid="3"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1863</TotalTime>
  <Words>1094</Words>
  <Application>Microsoft Office PowerPoint</Application>
  <PresentationFormat>Widescreen</PresentationFormat>
  <Paragraphs>126</Paragraphs>
  <Slides>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Century Gothic</vt:lpstr>
      <vt:lpstr>Garamond</vt:lpstr>
      <vt:lpstr>Organic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Assyria; Ashurnasirpal II</dc:title>
  <dc:creator>Anna McOmish</dc:creator>
  <cp:lastModifiedBy>ST-MCOMISH-A</cp:lastModifiedBy>
  <cp:revision>265</cp:revision>
  <cp:lastPrinted>2019-10-01T06:55:16Z</cp:lastPrinted>
  <dcterms:created xsi:type="dcterms:W3CDTF">2019-08-28T18:30:44Z</dcterms:created>
  <dcterms:modified xsi:type="dcterms:W3CDTF">2020-05-01T11:25:32Z</dcterms:modified>
</cp:coreProperties>
</file>