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2"/>
  </p:notesMasterIdLst>
  <p:sldIdLst>
    <p:sldId id="276" r:id="rId2"/>
    <p:sldId id="270" r:id="rId3"/>
    <p:sldId id="257" r:id="rId4"/>
    <p:sldId id="259" r:id="rId5"/>
    <p:sldId id="279" r:id="rId6"/>
    <p:sldId id="280" r:id="rId7"/>
    <p:sldId id="281" r:id="rId8"/>
    <p:sldId id="283" r:id="rId9"/>
    <p:sldId id="284" r:id="rId10"/>
    <p:sldId id="285" r:id="rId11"/>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423" autoAdjust="0"/>
  </p:normalViewPr>
  <p:slideViewPr>
    <p:cSldViewPr snapToGrid="0">
      <p:cViewPr varScale="1">
        <p:scale>
          <a:sx n="67" d="100"/>
          <a:sy n="67" d="100"/>
        </p:scale>
        <p:origin x="85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F5941B03-9A4E-40AA-B0ED-95F29579B239}" type="datetimeFigureOut">
              <a:rPr lang="en-GB" smtClean="0"/>
              <a:t>01/05/2020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F51FC72E-5535-43CA-AB0F-18A11782931B}" type="slidenum">
              <a:rPr lang="en-GB" smtClean="0"/>
              <a:t>‹#›</a:t>
            </a:fld>
            <a:endParaRPr lang="en-GB"/>
          </a:p>
        </p:txBody>
      </p:sp>
    </p:spTree>
    <p:extLst>
      <p:ext uri="{BB962C8B-B14F-4D97-AF65-F5344CB8AC3E}">
        <p14:creationId xmlns:p14="http://schemas.microsoft.com/office/powerpoint/2010/main" val="4281515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785843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5</a:t>
            </a:fld>
            <a:endParaRPr lang="en-GB"/>
          </a:p>
        </p:txBody>
      </p:sp>
    </p:spTree>
    <p:extLst>
      <p:ext uri="{BB962C8B-B14F-4D97-AF65-F5344CB8AC3E}">
        <p14:creationId xmlns:p14="http://schemas.microsoft.com/office/powerpoint/2010/main" val="1511800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LOWER</a:t>
            </a:r>
            <a:r>
              <a:rPr lang="en-GB" b="1" baseline="0" dirty="0" smtClean="0"/>
              <a:t> ABILITY</a:t>
            </a:r>
            <a:endParaRPr lang="en-GB" b="1" dirty="0"/>
          </a:p>
        </p:txBody>
      </p:sp>
      <p:sp>
        <p:nvSpPr>
          <p:cNvPr id="4" name="Slide Number Placeholder 3"/>
          <p:cNvSpPr>
            <a:spLocks noGrp="1"/>
          </p:cNvSpPr>
          <p:nvPr>
            <p:ph type="sldNum" sz="quarter" idx="10"/>
          </p:nvPr>
        </p:nvSpPr>
        <p:spPr/>
        <p:txBody>
          <a:bodyPr/>
          <a:lstStyle/>
          <a:p>
            <a:fld id="{F51FC72E-5535-43CA-AB0F-18A11782931B}" type="slidenum">
              <a:rPr lang="en-GB" smtClean="0"/>
              <a:t>8</a:t>
            </a:fld>
            <a:endParaRPr lang="en-GB"/>
          </a:p>
        </p:txBody>
      </p:sp>
    </p:spTree>
    <p:extLst>
      <p:ext uri="{BB962C8B-B14F-4D97-AF65-F5344CB8AC3E}">
        <p14:creationId xmlns:p14="http://schemas.microsoft.com/office/powerpoint/2010/main" val="23722715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LOWER ABILITY</a:t>
            </a:r>
            <a:endParaRPr lang="en-GB" b="1" dirty="0"/>
          </a:p>
        </p:txBody>
      </p:sp>
      <p:sp>
        <p:nvSpPr>
          <p:cNvPr id="4" name="Slide Number Placeholder 3"/>
          <p:cNvSpPr>
            <a:spLocks noGrp="1"/>
          </p:cNvSpPr>
          <p:nvPr>
            <p:ph type="sldNum" sz="quarter" idx="10"/>
          </p:nvPr>
        </p:nvSpPr>
        <p:spPr/>
        <p:txBody>
          <a:bodyPr/>
          <a:lstStyle/>
          <a:p>
            <a:fld id="{F51FC72E-5535-43CA-AB0F-18A11782931B}" type="slidenum">
              <a:rPr lang="en-GB" smtClean="0"/>
              <a:t>9</a:t>
            </a:fld>
            <a:endParaRPr lang="en-GB"/>
          </a:p>
        </p:txBody>
      </p:sp>
    </p:spTree>
    <p:extLst>
      <p:ext uri="{BB962C8B-B14F-4D97-AF65-F5344CB8AC3E}">
        <p14:creationId xmlns:p14="http://schemas.microsoft.com/office/powerpoint/2010/main" val="928071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1FC72E-5535-43CA-AB0F-18A11782931B}" type="slidenum">
              <a:rPr lang="en-GB" smtClean="0"/>
              <a:t>10</a:t>
            </a:fld>
            <a:endParaRPr lang="en-GB"/>
          </a:p>
        </p:txBody>
      </p:sp>
    </p:spTree>
    <p:extLst>
      <p:ext uri="{BB962C8B-B14F-4D97-AF65-F5344CB8AC3E}">
        <p14:creationId xmlns:p14="http://schemas.microsoft.com/office/powerpoint/2010/main" val="7332190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a:xfrm>
            <a:off x="2692397" y="5037663"/>
            <a:ext cx="5214635" cy="279400"/>
          </a:xfrm>
        </p:spPr>
        <p:txBody>
          <a:bodyPr/>
          <a:lstStyle/>
          <a:p>
            <a:endParaRPr lang="en-GB"/>
          </a:p>
        </p:txBody>
      </p:sp>
      <p:sp>
        <p:nvSpPr>
          <p:cNvPr id="6" name="Slide Number Placeholder 5"/>
          <p:cNvSpPr>
            <a:spLocks noGrp="1"/>
          </p:cNvSpPr>
          <p:nvPr>
            <p:ph type="sldNum" sz="quarter" idx="12"/>
          </p:nvPr>
        </p:nvSpPr>
        <p:spPr>
          <a:xfrm>
            <a:off x="8956900" y="5037663"/>
            <a:ext cx="551167" cy="279400"/>
          </a:xfrm>
        </p:spPr>
        <p:txBody>
          <a:bodyPr/>
          <a:lstStyle/>
          <a:p>
            <a:fld id="{12D5D673-437F-489B-BF04-E421D7711DB6}" type="slidenum">
              <a:rPr lang="en-GB" smtClean="0"/>
              <a:t>‹#›</a:t>
            </a:fld>
            <a:endParaRPr lang="en-GB"/>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65257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99459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7746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6843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243714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27333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2189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43584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37443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4278567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41C9D3-128D-41FF-AB6A-EC81EE8674BF}"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D5D673-437F-489B-BF04-E421D7711DB6}" type="slidenum">
              <a:rPr lang="en-GB" smtClean="0"/>
              <a:t>‹#›</a:t>
            </a:fld>
            <a:endParaRPr lang="en-GB"/>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6808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833043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641C9D3-128D-41FF-AB6A-EC81EE8674BF}" type="datetimeFigureOut">
              <a:rPr lang="en-GB" smtClean="0"/>
              <a:t>01/05/2020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2D5D673-437F-489B-BF04-E421D7711DB6}" type="slidenum">
              <a:rPr lang="en-GB" smtClean="0"/>
              <a:t>‹#›</a:t>
            </a:fld>
            <a:endParaRPr lang="en-GB"/>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05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641C9D3-128D-41FF-AB6A-EC81EE8674BF}" type="datetimeFigureOut">
              <a:rPr lang="en-GB" smtClean="0"/>
              <a:t>01/05/2020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2D5D673-437F-489B-BF04-E421D7711DB6}"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81837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41C9D3-128D-41FF-AB6A-EC81EE8674BF}" type="datetimeFigureOut">
              <a:rPr lang="en-GB" smtClean="0"/>
              <a:t>01/05/2020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3439788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7769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41C9D3-128D-41FF-AB6A-EC81EE8674BF}"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2D5D673-437F-489B-BF04-E421D7711DB6}" type="slidenum">
              <a:rPr lang="en-GB" smtClean="0"/>
              <a:t>‹#›</a:t>
            </a:fld>
            <a:endParaRPr lang="en-GB"/>
          </a:p>
        </p:txBody>
      </p:sp>
    </p:spTree>
    <p:extLst>
      <p:ext uri="{BB962C8B-B14F-4D97-AF65-F5344CB8AC3E}">
        <p14:creationId xmlns:p14="http://schemas.microsoft.com/office/powerpoint/2010/main" val="545769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641C9D3-128D-41FF-AB6A-EC81EE8674BF}" type="datetimeFigureOut">
              <a:rPr lang="en-GB" smtClean="0"/>
              <a:t>01/05/2020</a:t>
            </a:fld>
            <a:endParaRPr lang="en-GB"/>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2D5D673-437F-489B-BF04-E421D7711DB6}" type="slidenum">
              <a:rPr lang="en-GB" smtClean="0"/>
              <a:t>‹#›</a:t>
            </a:fld>
            <a:endParaRPr lang="en-GB"/>
          </a:p>
        </p:txBody>
      </p:sp>
    </p:spTree>
    <p:extLst>
      <p:ext uri="{BB962C8B-B14F-4D97-AF65-F5344CB8AC3E}">
        <p14:creationId xmlns:p14="http://schemas.microsoft.com/office/powerpoint/2010/main" val="185370428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22204"/>
            <a:ext cx="12192000" cy="100208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028" name="Picture 4" descr="Image result for bell wo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842" y="0"/>
            <a:ext cx="930442" cy="93044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0" y="5547360"/>
            <a:ext cx="12192000" cy="131064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b="1" u="sng" dirty="0"/>
              <a:t>Challenge</a:t>
            </a:r>
            <a:r>
              <a:rPr lang="en-GB" sz="2400" b="1" u="sng" dirty="0" smtClean="0"/>
              <a:t>: </a:t>
            </a:r>
            <a:r>
              <a:rPr lang="en-GB" sz="2400" b="1" dirty="0" smtClean="0"/>
              <a:t>How far do you agree with Herodotus’s (the Greek Historian) assessment that Cambyses was a bad king?</a:t>
            </a:r>
          </a:p>
          <a:p>
            <a:pPr algn="ctr"/>
            <a:r>
              <a:rPr lang="en-GB" sz="2400" b="1" dirty="0" smtClean="0"/>
              <a:t> Explain your answer using detailed historical information.</a:t>
            </a:r>
            <a:endParaRPr lang="en-GB" sz="2400" b="1" u="sng" dirty="0"/>
          </a:p>
        </p:txBody>
      </p:sp>
      <p:sp>
        <p:nvSpPr>
          <p:cNvPr id="2" name="TextBox 1"/>
          <p:cNvSpPr txBox="1"/>
          <p:nvPr/>
        </p:nvSpPr>
        <p:spPr>
          <a:xfrm>
            <a:off x="1572126" y="88558"/>
            <a:ext cx="10411326" cy="707886"/>
          </a:xfrm>
          <a:prstGeom prst="rect">
            <a:avLst/>
          </a:prstGeom>
          <a:noFill/>
        </p:spPr>
        <p:txBody>
          <a:bodyPr wrap="square" rtlCol="0">
            <a:spAutoFit/>
          </a:bodyPr>
          <a:lstStyle/>
          <a:p>
            <a:r>
              <a:rPr lang="en-GB" sz="4000" dirty="0" smtClean="0"/>
              <a:t>Answer the following questions in your book…</a:t>
            </a:r>
            <a:endParaRPr lang="en-GB" sz="4000" dirty="0"/>
          </a:p>
        </p:txBody>
      </p:sp>
      <p:sp>
        <p:nvSpPr>
          <p:cNvPr id="6" name="TextBox 5"/>
          <p:cNvSpPr txBox="1"/>
          <p:nvPr/>
        </p:nvSpPr>
        <p:spPr>
          <a:xfrm>
            <a:off x="152400" y="1091721"/>
            <a:ext cx="11887200" cy="3970318"/>
          </a:xfrm>
          <a:prstGeom prst="rect">
            <a:avLst/>
          </a:prstGeom>
          <a:solidFill>
            <a:schemeClr val="bg1"/>
          </a:solidFill>
        </p:spPr>
        <p:txBody>
          <a:bodyPr wrap="square" rtlCol="0">
            <a:spAutoFit/>
          </a:bodyPr>
          <a:lstStyle/>
          <a:p>
            <a:pPr marL="342900" indent="-342900">
              <a:lnSpc>
                <a:spcPct val="150000"/>
              </a:lnSpc>
              <a:buAutoNum type="arabicParenR"/>
            </a:pPr>
            <a:r>
              <a:rPr lang="en-GB" sz="2400" dirty="0" smtClean="0"/>
              <a:t>Name of the first peoples that Cyrus took over. – Clue; these were the people of his grandfather!</a:t>
            </a:r>
          </a:p>
          <a:p>
            <a:pPr marL="342900" indent="-342900">
              <a:lnSpc>
                <a:spcPct val="150000"/>
              </a:lnSpc>
              <a:buAutoNum type="arabicParenR"/>
            </a:pPr>
            <a:r>
              <a:rPr lang="en-GB" sz="2400" dirty="0" smtClean="0"/>
              <a:t>Give two reasons why Cyrus could be considered a ‘great’ king.</a:t>
            </a:r>
          </a:p>
          <a:p>
            <a:pPr marL="342900" indent="-342900">
              <a:lnSpc>
                <a:spcPct val="150000"/>
              </a:lnSpc>
              <a:buAutoNum type="arabicParenR"/>
            </a:pPr>
            <a:r>
              <a:rPr lang="en-GB" sz="2400" dirty="0" smtClean="0"/>
              <a:t>Give one way in which Cambyses was considered to be a ‘mad man’.</a:t>
            </a:r>
          </a:p>
          <a:p>
            <a:pPr marL="342900" indent="-342900">
              <a:lnSpc>
                <a:spcPct val="150000"/>
              </a:lnSpc>
              <a:buAutoNum type="arabicParenR"/>
            </a:pPr>
            <a:r>
              <a:rPr lang="en-GB" sz="2400" dirty="0" smtClean="0"/>
              <a:t>Name of the Egyptian priest who defends Cambyses in his writing.</a:t>
            </a:r>
          </a:p>
          <a:p>
            <a:pPr marL="342900" indent="-342900">
              <a:lnSpc>
                <a:spcPct val="150000"/>
              </a:lnSpc>
              <a:buAutoNum type="arabicParenR"/>
            </a:pPr>
            <a:r>
              <a:rPr lang="en-GB" sz="2400" dirty="0" smtClean="0"/>
              <a:t>Give one way in which Cambyses was supposedly a reasonable king.</a:t>
            </a:r>
          </a:p>
          <a:p>
            <a:pPr marL="342900" indent="-342900">
              <a:lnSpc>
                <a:spcPct val="150000"/>
              </a:lnSpc>
              <a:buAutoNum type="arabicParenR"/>
            </a:pPr>
            <a:endParaRPr lang="en-GB" sz="2400" dirty="0"/>
          </a:p>
        </p:txBody>
      </p:sp>
    </p:spTree>
    <p:extLst>
      <p:ext uri="{BB962C8B-B14F-4D97-AF65-F5344CB8AC3E}">
        <p14:creationId xmlns:p14="http://schemas.microsoft.com/office/powerpoint/2010/main" val="42749407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sp>
        <p:nvSpPr>
          <p:cNvPr id="4" name="Rectangle 3"/>
          <p:cNvSpPr/>
          <p:nvPr/>
        </p:nvSpPr>
        <p:spPr>
          <a:xfrm>
            <a:off x="0" y="0"/>
            <a:ext cx="12192000" cy="85540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GB" sz="4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Darius – The smartest King yet?</a:t>
            </a:r>
            <a:endParaRPr lang="en-GB" sz="32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sp>
        <p:nvSpPr>
          <p:cNvPr id="6" name="Rectangle 5"/>
          <p:cNvSpPr/>
          <p:nvPr/>
        </p:nvSpPr>
        <p:spPr>
          <a:xfrm>
            <a:off x="0" y="855406"/>
            <a:ext cx="5460353" cy="6002594"/>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sz="2000" b="1" dirty="0" smtClean="0">
                <a:latin typeface="Calibri" panose="020F0502020204030204" pitchFamily="34" charset="0"/>
                <a:cs typeface="Calibri" panose="020F0502020204030204" pitchFamily="34" charset="0"/>
              </a:rPr>
              <a:t>TASK</a:t>
            </a:r>
            <a:r>
              <a:rPr lang="en-GB" sz="2000" dirty="0" smtClean="0">
                <a:latin typeface="Calibri" panose="020F0502020204030204" pitchFamily="34" charset="0"/>
                <a:cs typeface="Calibri" panose="020F0502020204030204" pitchFamily="34" charset="0"/>
              </a:rPr>
              <a:t>: using p.28-31 of the textbook to read up on the many ingenious ideas that Darius had as the new Persian King.</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Pick the three that you think are the most significant, and fill in the table using the information on these ideas.</a:t>
            </a:r>
          </a:p>
          <a:p>
            <a:pPr algn="ctr"/>
            <a:r>
              <a:rPr lang="en-GB" sz="2000" dirty="0" smtClean="0">
                <a:latin typeface="Calibri" panose="020F0502020204030204" pitchFamily="34" charset="0"/>
                <a:cs typeface="Calibri" panose="020F0502020204030204" pitchFamily="34" charset="0"/>
              </a:rPr>
              <a:t>Persepolis is a BIG idea, but can be one of your 3 choices if you’d like a challenge!</a:t>
            </a:r>
          </a:p>
          <a:p>
            <a:pPr algn="ctr"/>
            <a:endParaRPr lang="en-GB" sz="2000" i="1" dirty="0">
              <a:latin typeface="Calibri" panose="020F0502020204030204" pitchFamily="34" charset="0"/>
              <a:cs typeface="Calibri" panose="020F0502020204030204" pitchFamily="34" charset="0"/>
            </a:endParaRPr>
          </a:p>
          <a:p>
            <a:pPr algn="ctr"/>
            <a:r>
              <a:rPr lang="en-GB" sz="2000" b="1" u="sng" dirty="0" smtClean="0">
                <a:latin typeface="Calibri" panose="020F0502020204030204" pitchFamily="34" charset="0"/>
                <a:cs typeface="Calibri" panose="020F0502020204030204" pitchFamily="34" charset="0"/>
              </a:rPr>
              <a:t>For each one, make sure you explain</a:t>
            </a:r>
            <a:r>
              <a:rPr lang="en-GB" sz="2000" dirty="0" smtClean="0">
                <a:latin typeface="Calibri" panose="020F0502020204030204" pitchFamily="34" charset="0"/>
                <a:cs typeface="Calibri" panose="020F0502020204030204" pitchFamily="34" charset="0"/>
              </a:rPr>
              <a:t>;</a:t>
            </a:r>
          </a:p>
          <a:p>
            <a:pPr marL="457200" indent="-457200" algn="ctr">
              <a:buAutoNum type="arabicPeriod"/>
            </a:pPr>
            <a:r>
              <a:rPr lang="en-GB" sz="2000" i="1" dirty="0" smtClean="0">
                <a:latin typeface="Calibri" panose="020F0502020204030204" pitchFamily="34" charset="0"/>
                <a:cs typeface="Calibri" panose="020F0502020204030204" pitchFamily="34" charset="0"/>
              </a:rPr>
              <a:t>What the idea/ initiative was.</a:t>
            </a:r>
          </a:p>
          <a:p>
            <a:pPr marL="457200" indent="-457200" algn="ctr">
              <a:buAutoNum type="arabicPeriod"/>
            </a:pPr>
            <a:endParaRPr lang="en-GB" sz="2000" i="1" dirty="0" smtClean="0">
              <a:latin typeface="Calibri" panose="020F0502020204030204" pitchFamily="34" charset="0"/>
              <a:cs typeface="Calibri" panose="020F0502020204030204" pitchFamily="34" charset="0"/>
            </a:endParaRPr>
          </a:p>
          <a:p>
            <a:pPr marL="457200" indent="-457200" algn="ctr">
              <a:buAutoNum type="arabicPeriod"/>
            </a:pPr>
            <a:r>
              <a:rPr lang="en-GB" sz="2000" i="1" dirty="0" smtClean="0">
                <a:latin typeface="Calibri" panose="020F0502020204030204" pitchFamily="34" charset="0"/>
                <a:cs typeface="Calibri" panose="020F0502020204030204" pitchFamily="34" charset="0"/>
              </a:rPr>
              <a:t>How that initiative helped him become a strong king.</a:t>
            </a:r>
          </a:p>
          <a:p>
            <a:pPr marL="457200" indent="-457200" algn="ctr">
              <a:buAutoNum type="arabicPeriod"/>
            </a:pPr>
            <a:endParaRPr lang="en-GB" sz="2000" i="1" dirty="0" smtClean="0">
              <a:latin typeface="Calibri" panose="020F0502020204030204" pitchFamily="34" charset="0"/>
              <a:cs typeface="Calibri" panose="020F0502020204030204" pitchFamily="34" charset="0"/>
            </a:endParaRPr>
          </a:p>
          <a:p>
            <a:pPr marL="457200" indent="-457200" algn="ctr">
              <a:buAutoNum type="arabicPeriod"/>
            </a:pPr>
            <a:r>
              <a:rPr lang="en-GB" sz="2000" i="1" dirty="0" smtClean="0">
                <a:latin typeface="Calibri" panose="020F0502020204030204" pitchFamily="34" charset="0"/>
                <a:cs typeface="Calibri" panose="020F0502020204030204" pitchFamily="34" charset="0"/>
              </a:rPr>
              <a:t>Mark on the bar chart how good an idea that one is, compared to the others. </a:t>
            </a:r>
            <a:r>
              <a:rPr lang="en-GB" sz="2000" b="1" i="1" dirty="0" smtClean="0">
                <a:latin typeface="Calibri" panose="020F0502020204030204" pitchFamily="34" charset="0"/>
                <a:cs typeface="Calibri" panose="020F0502020204030204" pitchFamily="34" charset="0"/>
              </a:rPr>
              <a:t>1 is least clever, 5 is most clever!</a:t>
            </a:r>
          </a:p>
        </p:txBody>
      </p:sp>
      <p:sp>
        <p:nvSpPr>
          <p:cNvPr id="5" name="Rectangle 4"/>
          <p:cNvSpPr/>
          <p:nvPr/>
        </p:nvSpPr>
        <p:spPr>
          <a:xfrm>
            <a:off x="5574890" y="951116"/>
            <a:ext cx="6496408" cy="384211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000" dirty="0" smtClean="0">
                <a:latin typeface="Calibri" panose="020F0502020204030204" pitchFamily="34" charset="0"/>
                <a:cs typeface="Calibri" panose="020F0502020204030204" pitchFamily="34" charset="0"/>
              </a:rPr>
              <a:t>As we now know, Darius route to the throne was more than a little dodgy! This meant that when he did become king he had to think very carefully about what idea (or INITIATIVES) he would put in place to help him rule.</a:t>
            </a:r>
          </a:p>
          <a:p>
            <a:pPr algn="ctr"/>
            <a:r>
              <a:rPr lang="en-GB" sz="2000" dirty="0" smtClean="0">
                <a:latin typeface="Calibri" panose="020F0502020204030204" pitchFamily="34" charset="0"/>
                <a:cs typeface="Calibri" panose="020F0502020204030204" pitchFamily="34" charset="0"/>
              </a:rPr>
              <a:t>Darius did this VERY well, and lots of what he did was new to the kingship of the area; e.g. Communications across land and sea, Arta and the God </a:t>
            </a:r>
            <a:r>
              <a:rPr lang="en-GB" sz="2000" dirty="0" err="1" smtClean="0">
                <a:latin typeface="Calibri" panose="020F0502020204030204" pitchFamily="34" charset="0"/>
                <a:cs typeface="Calibri" panose="020F0502020204030204" pitchFamily="34" charset="0"/>
              </a:rPr>
              <a:t>Ahuramazda</a:t>
            </a:r>
            <a:r>
              <a:rPr lang="en-GB" sz="2000" dirty="0" smtClean="0">
                <a:latin typeface="Calibri" panose="020F0502020204030204" pitchFamily="34" charset="0"/>
                <a:cs typeface="Calibri" panose="020F0502020204030204" pitchFamily="34" charset="0"/>
              </a:rPr>
              <a:t> in the law and new coins.</a:t>
            </a:r>
          </a:p>
          <a:p>
            <a:pPr algn="ctr"/>
            <a:r>
              <a:rPr lang="en-GB" sz="2000" dirty="0" smtClean="0">
                <a:latin typeface="Calibri" panose="020F0502020204030204" pitchFamily="34" charset="0"/>
                <a:cs typeface="Calibri" panose="020F0502020204030204" pitchFamily="34" charset="0"/>
              </a:rPr>
              <a:t>He built the most incredible palace at Persepolis, which stood as a testament to his tolerance and inclusive attitude towards ruling.</a:t>
            </a:r>
            <a:endParaRPr lang="en-GB" sz="2000" dirty="0">
              <a:latin typeface="Calibri" panose="020F0502020204030204" pitchFamily="34" charset="0"/>
              <a:cs typeface="Calibri" panose="020F0502020204030204" pitchFamily="34" charset="0"/>
            </a:endParaRPr>
          </a:p>
        </p:txBody>
      </p:sp>
      <p:sp>
        <p:nvSpPr>
          <p:cNvPr id="8" name="Rounded Rectangle 7"/>
          <p:cNvSpPr/>
          <p:nvPr/>
        </p:nvSpPr>
        <p:spPr>
          <a:xfrm>
            <a:off x="5574889" y="5235677"/>
            <a:ext cx="6496409" cy="151712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sz="2200" b="1" i="1" dirty="0" smtClean="0">
                <a:latin typeface="Calibri" panose="020F0502020204030204" pitchFamily="34" charset="0"/>
                <a:cs typeface="Calibri" panose="020F0502020204030204" pitchFamily="34" charset="0"/>
              </a:rPr>
              <a:t>Think about the problems that you know previous kings have had. Which of Darius’ new initiatives do you think would have helped solve the problems of previous kings?</a:t>
            </a:r>
            <a:endParaRPr lang="en-GB" sz="2200" b="1" i="1" dirty="0">
              <a:latin typeface="Calibri" panose="020F0502020204030204" pitchFamily="34" charset="0"/>
              <a:cs typeface="Calibri" panose="020F0502020204030204" pitchFamily="34" charset="0"/>
            </a:endParaRPr>
          </a:p>
        </p:txBody>
      </p:sp>
      <p:sp>
        <p:nvSpPr>
          <p:cNvPr id="9" name="Rounded Rectangle 8"/>
          <p:cNvSpPr/>
          <p:nvPr/>
        </p:nvSpPr>
        <p:spPr>
          <a:xfrm>
            <a:off x="9659453" y="4912556"/>
            <a:ext cx="2179320" cy="385806"/>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r>
              <a:rPr lang="en-GB" sz="2800" b="1" dirty="0" smtClean="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CHALLENGE</a:t>
            </a:r>
            <a:endParaRPr lang="en-GB" b="1" dirty="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15908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1380" y="1480769"/>
            <a:ext cx="2694555" cy="3539430"/>
          </a:xfrm>
          <a:prstGeom prst="rect">
            <a:avLst/>
          </a:prstGeom>
          <a:solidFill>
            <a:srgbClr val="FCC02E"/>
          </a:solidFill>
          <a:ln>
            <a:noFill/>
          </a:ln>
          <a:scene3d>
            <a:camera prst="orthographicFront"/>
            <a:lightRig rig="threePt" dir="t"/>
          </a:scene3d>
          <a:sp3d>
            <a:bevelT/>
          </a:sp3d>
        </p:spPr>
        <p:txBody>
          <a:bodyPr wrap="square">
            <a:spAutoFit/>
          </a:bodyPr>
          <a:lstStyle/>
          <a:p>
            <a:pPr defTabSz="914400">
              <a:defRPr/>
            </a:pPr>
            <a:r>
              <a:rPr lang="en-GB" sz="2800" b="1" dirty="0">
                <a:solidFill>
                  <a:prstClr val="black"/>
                </a:solidFill>
                <a:latin typeface="Calibri" panose="020F0502020204030204"/>
                <a:cs typeface="Arial" panose="020B0604020202020204" pitchFamily="34" charset="0"/>
              </a:rPr>
              <a:t>Lesson Objectives:</a:t>
            </a:r>
          </a:p>
          <a:p>
            <a:pPr defTabSz="914400" eaLnBrk="0" fontAlgn="base" hangingPunct="0">
              <a:spcBef>
                <a:spcPct val="0"/>
              </a:spcBef>
              <a:spcAft>
                <a:spcPct val="0"/>
              </a:spcAft>
              <a:buFont typeface="Arial" charset="0"/>
              <a:buChar char="•"/>
              <a:defRPr/>
            </a:pPr>
            <a:r>
              <a:rPr lang="en-GB" altLang="en-US" sz="2400" dirty="0" smtClean="0">
                <a:solidFill>
                  <a:prstClr val="black"/>
                </a:solidFill>
                <a:latin typeface="Calibri" panose="020F0502020204030204"/>
                <a:cs typeface="Arial" panose="020B0604020202020204" pitchFamily="34" charset="0"/>
              </a:rPr>
              <a:t> decide if Darius tricked his way into power</a:t>
            </a:r>
          </a:p>
          <a:p>
            <a:pPr defTabSz="914400" eaLnBrk="0" fontAlgn="base" hangingPunct="0">
              <a:spcBef>
                <a:spcPct val="0"/>
              </a:spcBef>
              <a:spcAft>
                <a:spcPct val="0"/>
              </a:spcAft>
              <a:buFont typeface="Arial" charset="0"/>
              <a:buChar char="•"/>
              <a:defRPr/>
            </a:pPr>
            <a:endParaRPr lang="en-GB" sz="2400" dirty="0">
              <a:solidFill>
                <a:prstClr val="black"/>
              </a:solidFill>
              <a:latin typeface="Calibri" panose="020F0502020204030204"/>
              <a:cs typeface="Arial" panose="020B0604020202020204" pitchFamily="34" charset="0"/>
            </a:endParaRPr>
          </a:p>
          <a:p>
            <a:pPr defTabSz="914400" eaLnBrk="0" fontAlgn="base" hangingPunct="0">
              <a:spcBef>
                <a:spcPct val="0"/>
              </a:spcBef>
              <a:spcAft>
                <a:spcPct val="0"/>
              </a:spcAft>
              <a:buFont typeface="Arial" charset="0"/>
              <a:buChar char="•"/>
              <a:defRPr/>
            </a:pPr>
            <a:r>
              <a:rPr lang="en-GB" sz="2400" dirty="0" smtClean="0">
                <a:solidFill>
                  <a:prstClr val="black"/>
                </a:solidFill>
                <a:latin typeface="Calibri" panose="020F0502020204030204"/>
                <a:cs typeface="Arial" panose="020B0604020202020204" pitchFamily="34" charset="0"/>
              </a:rPr>
              <a:t> assess how far he improved the Persian Empire</a:t>
            </a:r>
            <a:endParaRPr lang="en-GB" sz="2400" dirty="0">
              <a:solidFill>
                <a:prstClr val="black"/>
              </a:solidFill>
              <a:latin typeface="Calibri" panose="020F0502020204030204"/>
              <a:cs typeface="Arial" panose="020B0604020202020204" pitchFamily="34" charset="0"/>
            </a:endParaRPr>
          </a:p>
        </p:txBody>
      </p:sp>
      <p:sp>
        <p:nvSpPr>
          <p:cNvPr id="7" name="TextBox 6"/>
          <p:cNvSpPr txBox="1"/>
          <p:nvPr/>
        </p:nvSpPr>
        <p:spPr>
          <a:xfrm>
            <a:off x="294021" y="-28163"/>
            <a:ext cx="10314193" cy="738664"/>
          </a:xfrm>
          <a:prstGeom prst="rect">
            <a:avLst/>
          </a:prstGeom>
          <a:noFill/>
        </p:spPr>
        <p:txBody>
          <a:bodyPr wrap="square" rtlCol="0">
            <a:spAutoFit/>
          </a:bodyPr>
          <a:lstStyle/>
          <a:p>
            <a:pPr algn="ctr"/>
            <a:r>
              <a:rPr lang="en-GB" sz="4200" b="1" u="sng" dirty="0" smtClean="0">
                <a:latin typeface="Calibri" panose="020F0502020204030204" pitchFamily="34" charset="0"/>
                <a:cs typeface="Calibri" panose="020F0502020204030204" pitchFamily="34" charset="0"/>
              </a:rPr>
              <a:t>Persia; Darius</a:t>
            </a:r>
            <a:endParaRPr lang="en-GB" sz="4200" b="1" u="sng" dirty="0">
              <a:latin typeface="Calibri" panose="020F0502020204030204" pitchFamily="34" charset="0"/>
              <a:cs typeface="Calibri" panose="020F0502020204030204" pitchFamily="34" charset="0"/>
            </a:endParaRPr>
          </a:p>
        </p:txBody>
      </p:sp>
      <p:sp>
        <p:nvSpPr>
          <p:cNvPr id="20" name="TextBox 19"/>
          <p:cNvSpPr txBox="1"/>
          <p:nvPr/>
        </p:nvSpPr>
        <p:spPr>
          <a:xfrm>
            <a:off x="9024429" y="56751"/>
            <a:ext cx="3167571" cy="461665"/>
          </a:xfrm>
          <a:prstGeom prst="rect">
            <a:avLst/>
          </a:prstGeom>
          <a:noFill/>
        </p:spPr>
        <p:txBody>
          <a:bodyPr wrap="square" rtlCol="0">
            <a:spAutoFit/>
          </a:bodyPr>
          <a:lstStyle/>
          <a:p>
            <a:pPr algn="r"/>
            <a:fld id="{3C3CF9CA-01E0-44F4-86AE-C98869E16A83}" type="datetime4">
              <a:rPr lang="en-GB" sz="2400" b="1" u="sng">
                <a:latin typeface="Century Gothic" panose="020B0502020202020204" pitchFamily="34" charset="0"/>
              </a:rPr>
              <a:t>01 May 2020</a:t>
            </a:fld>
            <a:endParaRPr lang="en-GB" sz="2400" b="1" u="sng" dirty="0">
              <a:latin typeface="Century Gothic" panose="020B0502020202020204" pitchFamily="34" charset="0"/>
            </a:endParaRPr>
          </a:p>
        </p:txBody>
      </p:sp>
      <p:sp>
        <p:nvSpPr>
          <p:cNvPr id="19" name="TextBox 18"/>
          <p:cNvSpPr txBox="1"/>
          <p:nvPr/>
        </p:nvSpPr>
        <p:spPr>
          <a:xfrm>
            <a:off x="3145246" y="777119"/>
            <a:ext cx="8901897" cy="369332"/>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b="1" dirty="0">
                <a:solidFill>
                  <a:prstClr val="black"/>
                </a:solidFill>
                <a:latin typeface="Calibri" panose="020F0502020204030204"/>
                <a:cs typeface="Arial" panose="020B0604020202020204" pitchFamily="34" charset="0"/>
              </a:rPr>
              <a:t>RRR:  </a:t>
            </a:r>
            <a:r>
              <a:rPr lang="en-GB" b="1" dirty="0" smtClean="0">
                <a:solidFill>
                  <a:prstClr val="black"/>
                </a:solidFill>
                <a:latin typeface="Calibri" panose="020F0502020204030204"/>
                <a:cs typeface="Arial" panose="020B0604020202020204" pitchFamily="34" charset="0"/>
              </a:rPr>
              <a:t>How did Darius improve the Persian Empire? </a:t>
            </a:r>
            <a:r>
              <a:rPr lang="en-GB" sz="1600" dirty="0" smtClean="0">
                <a:solidFill>
                  <a:prstClr val="black"/>
                </a:solidFill>
                <a:latin typeface="Calibri" panose="020F0502020204030204"/>
                <a:cs typeface="Arial" panose="020B0604020202020204" pitchFamily="34" charset="0"/>
              </a:rPr>
              <a:t>(Write </a:t>
            </a:r>
            <a:r>
              <a:rPr lang="en-GB" sz="1600" dirty="0">
                <a:solidFill>
                  <a:prstClr val="black"/>
                </a:solidFill>
                <a:latin typeface="Calibri" panose="020F0502020204030204"/>
                <a:cs typeface="Arial" panose="020B0604020202020204" pitchFamily="34" charset="0"/>
              </a:rPr>
              <a:t>in your planner)</a:t>
            </a:r>
          </a:p>
        </p:txBody>
      </p:sp>
      <p:pic>
        <p:nvPicPr>
          <p:cNvPr id="4" name="Picture 3"/>
          <p:cNvPicPr>
            <a:picLocks noChangeAspect="1"/>
          </p:cNvPicPr>
          <p:nvPr/>
        </p:nvPicPr>
        <p:blipFill>
          <a:blip r:embed="rId3"/>
          <a:stretch>
            <a:fillRect/>
          </a:stretch>
        </p:blipFill>
        <p:spPr>
          <a:xfrm>
            <a:off x="3363750" y="1239764"/>
            <a:ext cx="3869627" cy="4263625"/>
          </a:xfrm>
          <a:prstGeom prst="rect">
            <a:avLst/>
          </a:prstGeom>
        </p:spPr>
      </p:pic>
      <p:pic>
        <p:nvPicPr>
          <p:cNvPr id="6" name="Picture 5"/>
          <p:cNvPicPr>
            <a:picLocks noChangeAspect="1"/>
          </p:cNvPicPr>
          <p:nvPr/>
        </p:nvPicPr>
        <p:blipFill>
          <a:blip r:embed="rId4"/>
          <a:stretch>
            <a:fillRect/>
          </a:stretch>
        </p:blipFill>
        <p:spPr>
          <a:xfrm>
            <a:off x="7473458" y="1520450"/>
            <a:ext cx="2249189" cy="3982939"/>
          </a:xfrm>
          <a:prstGeom prst="rect">
            <a:avLst/>
          </a:prstGeom>
        </p:spPr>
      </p:pic>
    </p:spTree>
    <p:extLst>
      <p:ext uri="{BB962C8B-B14F-4D97-AF65-F5344CB8AC3E}">
        <p14:creationId xmlns:p14="http://schemas.microsoft.com/office/powerpoint/2010/main" val="3183125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79" y="-12879"/>
            <a:ext cx="12204879" cy="68708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p:nvPr/>
        </p:nvCxnSpPr>
        <p:spPr>
          <a:xfrm>
            <a:off x="399244" y="3309871"/>
            <a:ext cx="11449319"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522075" y="3504573"/>
            <a:ext cx="1596981" cy="646331"/>
          </a:xfrm>
          <a:prstGeom prst="rect">
            <a:avLst/>
          </a:prstGeom>
          <a:noFill/>
        </p:spPr>
        <p:txBody>
          <a:bodyPr wrap="square" rtlCol="0">
            <a:spAutoFit/>
          </a:bodyPr>
          <a:lstStyle/>
          <a:p>
            <a:pPr algn="ctr"/>
            <a:r>
              <a:rPr lang="en-GB" dirty="0" smtClean="0">
                <a:latin typeface="Calibri" panose="020F0502020204030204" pitchFamily="34" charset="0"/>
                <a:cs typeface="Calibri" panose="020F0502020204030204" pitchFamily="34" charset="0"/>
              </a:rPr>
              <a:t>3000-2000BCE</a:t>
            </a:r>
          </a:p>
          <a:p>
            <a:pPr algn="ctr"/>
            <a:r>
              <a:rPr lang="en-GB" b="1" dirty="0" smtClean="0">
                <a:solidFill>
                  <a:srgbClr val="336600"/>
                </a:solidFill>
                <a:latin typeface="Calibri" panose="020F0502020204030204" pitchFamily="34" charset="0"/>
                <a:cs typeface="Calibri" panose="020F0502020204030204" pitchFamily="34" charset="0"/>
              </a:rPr>
              <a:t>The city of Ur</a:t>
            </a:r>
            <a:endParaRPr lang="en-GB" b="1" dirty="0">
              <a:solidFill>
                <a:srgbClr val="336600"/>
              </a:solidFill>
              <a:latin typeface="Calibri" panose="020F0502020204030204" pitchFamily="34" charset="0"/>
              <a:cs typeface="Calibri" panose="020F0502020204030204" pitchFamily="34" charset="0"/>
            </a:endParaRPr>
          </a:p>
        </p:txBody>
      </p:sp>
      <p:sp>
        <p:nvSpPr>
          <p:cNvPr id="9" name="TextBox 8"/>
          <p:cNvSpPr txBox="1"/>
          <p:nvPr/>
        </p:nvSpPr>
        <p:spPr>
          <a:xfrm>
            <a:off x="10532771" y="3579135"/>
            <a:ext cx="1596981"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479BCE</a:t>
            </a:r>
          </a:p>
          <a:p>
            <a:pPr algn="ctr"/>
            <a:r>
              <a:rPr lang="en-GB" sz="1600" b="1" dirty="0" smtClean="0">
                <a:latin typeface="Calibri" panose="020F0502020204030204" pitchFamily="34" charset="0"/>
                <a:cs typeface="Calibri" panose="020F0502020204030204" pitchFamily="34" charset="0"/>
              </a:rPr>
              <a:t>Xerxes I loses the Persian Wars</a:t>
            </a:r>
            <a:endParaRPr lang="en-GB" sz="1600" b="1" dirty="0">
              <a:latin typeface="Calibri" panose="020F0502020204030204" pitchFamily="34" charset="0"/>
              <a:cs typeface="Calibri" panose="020F0502020204030204" pitchFamily="34" charset="0"/>
            </a:endParaRPr>
          </a:p>
        </p:txBody>
      </p:sp>
      <p:sp>
        <p:nvSpPr>
          <p:cNvPr id="10" name="TextBox 9"/>
          <p:cNvSpPr txBox="1"/>
          <p:nvPr/>
        </p:nvSpPr>
        <p:spPr>
          <a:xfrm>
            <a:off x="2288328" y="656584"/>
            <a:ext cx="1705769" cy="738664"/>
          </a:xfrm>
          <a:prstGeom prst="rect">
            <a:avLst/>
          </a:prstGeom>
          <a:noFill/>
        </p:spPr>
        <p:txBody>
          <a:bodyPr wrap="square" rtlCol="0">
            <a:spAutoFit/>
          </a:bodyPr>
          <a:lstStyle/>
          <a:p>
            <a:pPr algn="ctr"/>
            <a:r>
              <a:rPr lang="en-GB" sz="1400" dirty="0" smtClean="0">
                <a:latin typeface="Calibri" panose="020F0502020204030204" pitchFamily="34" charset="0"/>
                <a:cs typeface="Calibri" panose="020F0502020204030204" pitchFamily="34" charset="0"/>
              </a:rPr>
              <a:t>1400-1190BCE</a:t>
            </a:r>
          </a:p>
          <a:p>
            <a:pPr algn="ctr"/>
            <a:r>
              <a:rPr lang="en-GB" sz="1400" b="1" dirty="0" smtClean="0">
                <a:solidFill>
                  <a:schemeClr val="accent1">
                    <a:lumMod val="75000"/>
                  </a:schemeClr>
                </a:solidFill>
                <a:latin typeface="Calibri" panose="020F0502020204030204" pitchFamily="34" charset="0"/>
                <a:cs typeface="Calibri" panose="020F0502020204030204" pitchFamily="34" charset="0"/>
              </a:rPr>
              <a:t>The New </a:t>
            </a:r>
            <a:r>
              <a:rPr lang="en-GB" sz="1400" b="1" dirty="0" err="1" smtClean="0">
                <a:solidFill>
                  <a:schemeClr val="accent1">
                    <a:lumMod val="75000"/>
                  </a:schemeClr>
                </a:solidFill>
                <a:latin typeface="Calibri" panose="020F0502020204030204" pitchFamily="34" charset="0"/>
                <a:cs typeface="Calibri" panose="020F0502020204030204" pitchFamily="34" charset="0"/>
              </a:rPr>
              <a:t>Hittie</a:t>
            </a:r>
            <a:r>
              <a:rPr lang="en-GB" sz="1400" b="1" dirty="0" smtClean="0">
                <a:solidFill>
                  <a:schemeClr val="accent1">
                    <a:lumMod val="75000"/>
                  </a:schemeClr>
                </a:solidFill>
                <a:latin typeface="Calibri" panose="020F0502020204030204" pitchFamily="34" charset="0"/>
                <a:cs typeface="Calibri" panose="020F0502020204030204" pitchFamily="34" charset="0"/>
              </a:rPr>
              <a:t> Kingdom</a:t>
            </a:r>
            <a:endParaRPr lang="en-GB" sz="1400" b="1" dirty="0">
              <a:solidFill>
                <a:schemeClr val="accent1">
                  <a:lumMod val="75000"/>
                </a:schemeClr>
              </a:solidFill>
              <a:latin typeface="Calibri" panose="020F0502020204030204" pitchFamily="34" charset="0"/>
              <a:cs typeface="Calibri" panose="020F0502020204030204" pitchFamily="34" charset="0"/>
            </a:endParaRPr>
          </a:p>
        </p:txBody>
      </p:sp>
      <p:sp>
        <p:nvSpPr>
          <p:cNvPr id="11" name="TextBox 10"/>
          <p:cNvSpPr txBox="1"/>
          <p:nvPr/>
        </p:nvSpPr>
        <p:spPr>
          <a:xfrm>
            <a:off x="8431845" y="5522138"/>
            <a:ext cx="1779432" cy="400110"/>
          </a:xfrm>
          <a:prstGeom prst="rect">
            <a:avLst/>
          </a:prstGeom>
          <a:noFill/>
        </p:spPr>
        <p:txBody>
          <a:bodyPr wrap="square" rtlCol="0">
            <a:spAutoFit/>
          </a:bodyPr>
          <a:lstStyle/>
          <a:p>
            <a:pPr algn="ctr"/>
            <a:r>
              <a:rPr lang="en-GB" sz="2000" b="1" dirty="0" smtClean="0">
                <a:ln/>
                <a:solidFill>
                  <a:srgbClr val="0070C0"/>
                </a:solid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rPr>
              <a:t>(Last Lesson)</a:t>
            </a:r>
            <a:endParaRPr lang="en-GB" sz="2000" b="1" dirty="0">
              <a:ln/>
              <a:solidFill>
                <a:srgbClr val="0070C0"/>
              </a:solid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endParaRPr>
          </a:p>
        </p:txBody>
      </p:sp>
      <p:sp>
        <p:nvSpPr>
          <p:cNvPr id="12" name="TextBox 11"/>
          <p:cNvSpPr txBox="1"/>
          <p:nvPr/>
        </p:nvSpPr>
        <p:spPr>
          <a:xfrm>
            <a:off x="9258445" y="1695950"/>
            <a:ext cx="2032713" cy="400110"/>
          </a:xfrm>
          <a:prstGeom prst="rect">
            <a:avLst/>
          </a:prstGeom>
          <a:noFill/>
        </p:spPr>
        <p:txBody>
          <a:bodyPr wrap="square" rtlCol="0">
            <a:spAutoFit/>
          </a:bodyPr>
          <a:lstStyle/>
          <a:p>
            <a:pPr algn="ctr"/>
            <a:r>
              <a:rPr lang="en-GB" sz="2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(Today’s Lesson)</a:t>
            </a:r>
            <a:endParaRPr lang="en-GB"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cxnSp>
        <p:nvCxnSpPr>
          <p:cNvPr id="23" name="Straight Connector 22"/>
          <p:cNvCxnSpPr/>
          <p:nvPr/>
        </p:nvCxnSpPr>
        <p:spPr>
          <a:xfrm>
            <a:off x="605307" y="3065172"/>
            <a:ext cx="0"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flipH="1">
            <a:off x="1887612" y="3039969"/>
            <a:ext cx="2147"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flipH="1">
            <a:off x="3765873" y="3038956"/>
            <a:ext cx="6439" cy="244699"/>
          </a:xfrm>
          <a:prstGeom prst="line">
            <a:avLst/>
          </a:prstGeom>
          <a:ln w="76200"/>
        </p:spPr>
        <p:style>
          <a:lnRef idx="1">
            <a:schemeClr val="dk1"/>
          </a:lnRef>
          <a:fillRef idx="0">
            <a:schemeClr val="dk1"/>
          </a:fillRef>
          <a:effectRef idx="0">
            <a:schemeClr val="dk1"/>
          </a:effectRef>
          <a:fontRef idx="minor">
            <a:schemeClr val="tx1"/>
          </a:fontRef>
        </p:style>
      </p:cxnSp>
      <p:sp>
        <p:nvSpPr>
          <p:cNvPr id="34" name="TextBox 33"/>
          <p:cNvSpPr txBox="1"/>
          <p:nvPr/>
        </p:nvSpPr>
        <p:spPr>
          <a:xfrm>
            <a:off x="0" y="2726683"/>
            <a:ext cx="1390918" cy="369332"/>
          </a:xfrm>
          <a:prstGeom prst="rect">
            <a:avLst/>
          </a:prstGeom>
          <a:noFill/>
        </p:spPr>
        <p:txBody>
          <a:bodyPr wrap="square" rtlCol="0">
            <a:spAutoFit/>
          </a:bodyPr>
          <a:lstStyle/>
          <a:p>
            <a:pPr algn="ctr"/>
            <a:r>
              <a:rPr lang="en-GB" b="1" dirty="0" smtClean="0"/>
              <a:t>3000BCE</a:t>
            </a:r>
            <a:endParaRPr lang="en-GB" b="1" dirty="0"/>
          </a:p>
        </p:txBody>
      </p:sp>
      <p:sp>
        <p:nvSpPr>
          <p:cNvPr id="35" name="TextBox 34"/>
          <p:cNvSpPr txBox="1"/>
          <p:nvPr/>
        </p:nvSpPr>
        <p:spPr>
          <a:xfrm>
            <a:off x="1320566" y="2712282"/>
            <a:ext cx="1333338" cy="369332"/>
          </a:xfrm>
          <a:prstGeom prst="rect">
            <a:avLst/>
          </a:prstGeom>
          <a:noFill/>
        </p:spPr>
        <p:txBody>
          <a:bodyPr wrap="square" rtlCol="0">
            <a:spAutoFit/>
          </a:bodyPr>
          <a:lstStyle/>
          <a:p>
            <a:pPr algn="ctr"/>
            <a:r>
              <a:rPr lang="en-GB" b="1" dirty="0"/>
              <a:t>2</a:t>
            </a:r>
            <a:r>
              <a:rPr lang="en-GB" b="1" dirty="0" smtClean="0"/>
              <a:t>000BCE</a:t>
            </a:r>
            <a:endParaRPr lang="en-GB" b="1" dirty="0"/>
          </a:p>
        </p:txBody>
      </p:sp>
      <p:sp>
        <p:nvSpPr>
          <p:cNvPr id="36" name="TextBox 35"/>
          <p:cNvSpPr txBox="1"/>
          <p:nvPr/>
        </p:nvSpPr>
        <p:spPr>
          <a:xfrm>
            <a:off x="3161962" y="2661533"/>
            <a:ext cx="1333338" cy="369332"/>
          </a:xfrm>
          <a:prstGeom prst="rect">
            <a:avLst/>
          </a:prstGeom>
          <a:noFill/>
        </p:spPr>
        <p:txBody>
          <a:bodyPr wrap="square" rtlCol="0">
            <a:spAutoFit/>
          </a:bodyPr>
          <a:lstStyle/>
          <a:p>
            <a:pPr algn="ctr"/>
            <a:r>
              <a:rPr lang="en-GB" b="1" dirty="0"/>
              <a:t>1</a:t>
            </a:r>
            <a:r>
              <a:rPr lang="en-GB" b="1" dirty="0" smtClean="0"/>
              <a:t>000BCE</a:t>
            </a:r>
            <a:endParaRPr lang="en-GB" b="1" dirty="0"/>
          </a:p>
        </p:txBody>
      </p:sp>
      <p:sp>
        <p:nvSpPr>
          <p:cNvPr id="21" name="TextBox 20"/>
          <p:cNvSpPr txBox="1"/>
          <p:nvPr/>
        </p:nvSpPr>
        <p:spPr>
          <a:xfrm>
            <a:off x="2060102" y="3413724"/>
            <a:ext cx="1705769" cy="738664"/>
          </a:xfrm>
          <a:prstGeom prst="rect">
            <a:avLst/>
          </a:prstGeom>
          <a:noFill/>
        </p:spPr>
        <p:txBody>
          <a:bodyPr wrap="square" rtlCol="0">
            <a:spAutoFit/>
          </a:bodyPr>
          <a:lstStyle/>
          <a:p>
            <a:pPr algn="ctr"/>
            <a:r>
              <a:rPr lang="en-GB" sz="1400" dirty="0" smtClean="0">
                <a:latin typeface="Calibri" panose="020F0502020204030204" pitchFamily="34" charset="0"/>
                <a:cs typeface="Calibri" panose="020F0502020204030204" pitchFamily="34" charset="0"/>
              </a:rPr>
              <a:t>1275BCE</a:t>
            </a:r>
          </a:p>
          <a:p>
            <a:pPr algn="ctr"/>
            <a:r>
              <a:rPr lang="en-GB" sz="1400" b="1" dirty="0" smtClean="0">
                <a:solidFill>
                  <a:schemeClr val="accent1">
                    <a:lumMod val="75000"/>
                  </a:schemeClr>
                </a:solidFill>
                <a:latin typeface="Calibri" panose="020F0502020204030204" pitchFamily="34" charset="0"/>
                <a:cs typeface="Calibri" panose="020F0502020204030204" pitchFamily="34" charset="0"/>
              </a:rPr>
              <a:t>The Battle of </a:t>
            </a:r>
            <a:r>
              <a:rPr lang="en-GB" sz="1400" b="1" dirty="0" err="1" smtClean="0">
                <a:solidFill>
                  <a:schemeClr val="accent1">
                    <a:lumMod val="75000"/>
                  </a:schemeClr>
                </a:solidFill>
                <a:latin typeface="Calibri" panose="020F0502020204030204" pitchFamily="34" charset="0"/>
                <a:cs typeface="Calibri" panose="020F0502020204030204" pitchFamily="34" charset="0"/>
              </a:rPr>
              <a:t>Qadesh</a:t>
            </a:r>
            <a:endParaRPr lang="en-GB" sz="1400" b="1" dirty="0">
              <a:solidFill>
                <a:schemeClr val="accent1">
                  <a:lumMod val="75000"/>
                </a:schemeClr>
              </a:solidFill>
              <a:latin typeface="Calibri" panose="020F0502020204030204" pitchFamily="34" charset="0"/>
              <a:cs typeface="Calibri" panose="020F0502020204030204" pitchFamily="34" charset="0"/>
            </a:endParaRPr>
          </a:p>
        </p:txBody>
      </p:sp>
      <p:sp>
        <p:nvSpPr>
          <p:cNvPr id="22" name="TextBox 21"/>
          <p:cNvSpPr txBox="1"/>
          <p:nvPr/>
        </p:nvSpPr>
        <p:spPr>
          <a:xfrm>
            <a:off x="2430997" y="2161425"/>
            <a:ext cx="1991403" cy="523220"/>
          </a:xfrm>
          <a:prstGeom prst="rect">
            <a:avLst/>
          </a:prstGeom>
          <a:noFill/>
        </p:spPr>
        <p:txBody>
          <a:bodyPr wrap="square" rtlCol="0">
            <a:spAutoFit/>
          </a:bodyPr>
          <a:lstStyle/>
          <a:p>
            <a:pPr algn="ctr"/>
            <a:r>
              <a:rPr lang="en-GB" sz="1400" dirty="0" smtClean="0">
                <a:latin typeface="Calibri" panose="020F0502020204030204" pitchFamily="34" charset="0"/>
                <a:cs typeface="Calibri" panose="020F0502020204030204" pitchFamily="34" charset="0"/>
              </a:rPr>
              <a:t>1250-1150BCE</a:t>
            </a:r>
          </a:p>
          <a:p>
            <a:pPr algn="ctr"/>
            <a:r>
              <a:rPr lang="en-GB" sz="1400" b="1" dirty="0" smtClean="0">
                <a:solidFill>
                  <a:schemeClr val="accent1">
                    <a:lumMod val="75000"/>
                  </a:schemeClr>
                </a:solidFill>
                <a:latin typeface="Calibri" panose="020F0502020204030204" pitchFamily="34" charset="0"/>
                <a:cs typeface="Calibri" panose="020F0502020204030204" pitchFamily="34" charset="0"/>
              </a:rPr>
              <a:t>Rise of the ‘Sea Peoples</a:t>
            </a:r>
            <a:r>
              <a:rPr lang="en-GB" sz="1400" b="1" dirty="0" smtClean="0">
                <a:solidFill>
                  <a:srgbClr val="FFC000"/>
                </a:solidFill>
                <a:latin typeface="Calibri" panose="020F0502020204030204" pitchFamily="34" charset="0"/>
                <a:cs typeface="Calibri" panose="020F0502020204030204" pitchFamily="34" charset="0"/>
              </a:rPr>
              <a:t>’</a:t>
            </a:r>
            <a:endParaRPr lang="en-GB" sz="1400" b="1" dirty="0">
              <a:solidFill>
                <a:srgbClr val="FFC000"/>
              </a:solidFill>
              <a:latin typeface="Calibri" panose="020F0502020204030204" pitchFamily="34" charset="0"/>
              <a:cs typeface="Calibri" panose="020F0502020204030204" pitchFamily="34" charset="0"/>
            </a:endParaRPr>
          </a:p>
        </p:txBody>
      </p:sp>
      <p:sp>
        <p:nvSpPr>
          <p:cNvPr id="25" name="TextBox 24"/>
          <p:cNvSpPr txBox="1"/>
          <p:nvPr/>
        </p:nvSpPr>
        <p:spPr>
          <a:xfrm>
            <a:off x="4123425" y="3836742"/>
            <a:ext cx="1468734"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883-859BCE</a:t>
            </a:r>
          </a:p>
          <a:p>
            <a:pPr algn="ctr"/>
            <a:r>
              <a:rPr lang="en-GB" sz="1600" b="1" dirty="0" smtClean="0">
                <a:solidFill>
                  <a:srgbClr val="C00000"/>
                </a:solidFill>
                <a:latin typeface="Calibri" panose="020F0502020204030204" pitchFamily="34" charset="0"/>
                <a:cs typeface="Calibri" panose="020F0502020204030204" pitchFamily="34" charset="0"/>
              </a:rPr>
              <a:t>Assyria; Ashurnasirpal II</a:t>
            </a:r>
            <a:endParaRPr lang="en-GB" sz="1600" b="1" dirty="0">
              <a:solidFill>
                <a:srgbClr val="C00000"/>
              </a:solidFill>
              <a:latin typeface="Calibri" panose="020F0502020204030204" pitchFamily="34" charset="0"/>
              <a:cs typeface="Calibri" panose="020F0502020204030204" pitchFamily="34" charset="0"/>
            </a:endParaRPr>
          </a:p>
        </p:txBody>
      </p:sp>
      <p:cxnSp>
        <p:nvCxnSpPr>
          <p:cNvPr id="17" name="Straight Arrow Connector 16"/>
          <p:cNvCxnSpPr/>
          <p:nvPr/>
        </p:nvCxnSpPr>
        <p:spPr>
          <a:xfrm flipV="1">
            <a:off x="4854769" y="3380742"/>
            <a:ext cx="0" cy="3882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TextBox 23"/>
          <p:cNvSpPr txBox="1"/>
          <p:nvPr/>
        </p:nvSpPr>
        <p:spPr>
          <a:xfrm>
            <a:off x="4621818" y="1830536"/>
            <a:ext cx="1468734"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744-727BCE</a:t>
            </a:r>
          </a:p>
          <a:p>
            <a:pPr algn="ctr"/>
            <a:r>
              <a:rPr lang="en-GB" sz="1600" b="1" dirty="0" smtClean="0">
                <a:solidFill>
                  <a:srgbClr val="C00000"/>
                </a:solidFill>
                <a:latin typeface="Calibri" panose="020F0502020204030204" pitchFamily="34" charset="0"/>
                <a:cs typeface="Calibri" panose="020F0502020204030204" pitchFamily="34" charset="0"/>
              </a:rPr>
              <a:t>Assyria; </a:t>
            </a:r>
            <a:r>
              <a:rPr lang="en-GB" sz="1600" b="1" dirty="0" err="1" smtClean="0">
                <a:solidFill>
                  <a:srgbClr val="C00000"/>
                </a:solidFill>
                <a:latin typeface="Calibri" panose="020F0502020204030204" pitchFamily="34" charset="0"/>
                <a:cs typeface="Calibri" panose="020F0502020204030204" pitchFamily="34" charset="0"/>
              </a:rPr>
              <a:t>Tiglath</a:t>
            </a:r>
            <a:r>
              <a:rPr lang="en-GB" sz="1600" b="1" dirty="0" smtClean="0">
                <a:solidFill>
                  <a:srgbClr val="C00000"/>
                </a:solidFill>
                <a:latin typeface="Calibri" panose="020F0502020204030204" pitchFamily="34" charset="0"/>
                <a:cs typeface="Calibri" panose="020F0502020204030204" pitchFamily="34" charset="0"/>
              </a:rPr>
              <a:t> </a:t>
            </a:r>
            <a:r>
              <a:rPr lang="en-GB" sz="1600" b="1" dirty="0" err="1" smtClean="0">
                <a:solidFill>
                  <a:srgbClr val="C00000"/>
                </a:solidFill>
                <a:latin typeface="Calibri" panose="020F0502020204030204" pitchFamily="34" charset="0"/>
                <a:cs typeface="Calibri" panose="020F0502020204030204" pitchFamily="34" charset="0"/>
              </a:rPr>
              <a:t>Pileser</a:t>
            </a:r>
            <a:r>
              <a:rPr lang="en-GB" sz="1600" b="1" dirty="0" smtClean="0">
                <a:solidFill>
                  <a:srgbClr val="C00000"/>
                </a:solidFill>
                <a:latin typeface="Calibri" panose="020F0502020204030204" pitchFamily="34" charset="0"/>
                <a:cs typeface="Calibri" panose="020F0502020204030204" pitchFamily="34" charset="0"/>
              </a:rPr>
              <a:t> III</a:t>
            </a:r>
            <a:endParaRPr lang="en-GB" sz="1600" b="1" dirty="0">
              <a:solidFill>
                <a:srgbClr val="C00000"/>
              </a:solidFill>
              <a:latin typeface="Calibri" panose="020F0502020204030204" pitchFamily="34" charset="0"/>
              <a:cs typeface="Calibri" panose="020F0502020204030204" pitchFamily="34" charset="0"/>
            </a:endParaRPr>
          </a:p>
        </p:txBody>
      </p:sp>
      <p:cxnSp>
        <p:nvCxnSpPr>
          <p:cNvPr id="5" name="Straight Arrow Connector 4"/>
          <p:cNvCxnSpPr/>
          <p:nvPr/>
        </p:nvCxnSpPr>
        <p:spPr>
          <a:xfrm>
            <a:off x="5356185" y="2740638"/>
            <a:ext cx="0" cy="4861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6" name="TextBox 25"/>
          <p:cNvSpPr txBox="1"/>
          <p:nvPr/>
        </p:nvSpPr>
        <p:spPr>
          <a:xfrm>
            <a:off x="5621139" y="4696533"/>
            <a:ext cx="1468734"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668-627BCE</a:t>
            </a:r>
          </a:p>
          <a:p>
            <a:pPr algn="ctr"/>
            <a:r>
              <a:rPr lang="en-GB" sz="1600" b="1" dirty="0" smtClean="0">
                <a:solidFill>
                  <a:srgbClr val="C00000"/>
                </a:solidFill>
                <a:latin typeface="Calibri" panose="020F0502020204030204" pitchFamily="34" charset="0"/>
                <a:cs typeface="Calibri" panose="020F0502020204030204" pitchFamily="34" charset="0"/>
              </a:rPr>
              <a:t>Assyria; Ashurbanipal</a:t>
            </a:r>
            <a:endParaRPr lang="en-GB" sz="1600" b="1" dirty="0">
              <a:solidFill>
                <a:srgbClr val="C00000"/>
              </a:solidFill>
              <a:latin typeface="Calibri" panose="020F0502020204030204" pitchFamily="34" charset="0"/>
              <a:cs typeface="Calibri" panose="020F0502020204030204" pitchFamily="34" charset="0"/>
            </a:endParaRPr>
          </a:p>
        </p:txBody>
      </p:sp>
      <p:cxnSp>
        <p:nvCxnSpPr>
          <p:cNvPr id="20" name="Straight Arrow Connector 19"/>
          <p:cNvCxnSpPr>
            <a:stCxn id="26" idx="0"/>
          </p:cNvCxnSpPr>
          <p:nvPr/>
        </p:nvCxnSpPr>
        <p:spPr>
          <a:xfrm flipV="1">
            <a:off x="6355506" y="3570882"/>
            <a:ext cx="0" cy="112565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9" name="TextBox 28"/>
          <p:cNvSpPr txBox="1"/>
          <p:nvPr/>
        </p:nvSpPr>
        <p:spPr>
          <a:xfrm>
            <a:off x="5960179" y="765274"/>
            <a:ext cx="1468734"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626-612BCE</a:t>
            </a:r>
          </a:p>
          <a:p>
            <a:pPr algn="ctr"/>
            <a:r>
              <a:rPr lang="en-GB" sz="1600" b="1" dirty="0" smtClean="0">
                <a:solidFill>
                  <a:srgbClr val="C00000"/>
                </a:solidFill>
                <a:latin typeface="Calibri" panose="020F0502020204030204" pitchFamily="34" charset="0"/>
                <a:cs typeface="Calibri" panose="020F0502020204030204" pitchFamily="34" charset="0"/>
              </a:rPr>
              <a:t>Fall of Assyria</a:t>
            </a:r>
            <a:r>
              <a:rPr lang="en-GB" sz="1600" b="1" dirty="0" smtClean="0">
                <a:latin typeface="Calibri" panose="020F0502020204030204" pitchFamily="34" charset="0"/>
                <a:cs typeface="Calibri" panose="020F0502020204030204" pitchFamily="34" charset="0"/>
              </a:rPr>
              <a:t>, </a:t>
            </a:r>
            <a:r>
              <a:rPr lang="en-GB" sz="1600" b="1" dirty="0" smtClean="0">
                <a:solidFill>
                  <a:srgbClr val="7030A0"/>
                </a:solidFill>
                <a:latin typeface="Calibri" panose="020F0502020204030204" pitchFamily="34" charset="0"/>
                <a:cs typeface="Calibri" panose="020F0502020204030204" pitchFamily="34" charset="0"/>
              </a:rPr>
              <a:t>Rise of Babylon</a:t>
            </a:r>
            <a:endParaRPr lang="en-GB" sz="1600" b="1" dirty="0">
              <a:solidFill>
                <a:srgbClr val="7030A0"/>
              </a:solidFill>
              <a:latin typeface="Calibri" panose="020F0502020204030204" pitchFamily="34" charset="0"/>
              <a:cs typeface="Calibri" panose="020F0502020204030204" pitchFamily="34" charset="0"/>
            </a:endParaRPr>
          </a:p>
        </p:txBody>
      </p:sp>
      <p:cxnSp>
        <p:nvCxnSpPr>
          <p:cNvPr id="31" name="Straight Arrow Connector 30"/>
          <p:cNvCxnSpPr/>
          <p:nvPr/>
        </p:nvCxnSpPr>
        <p:spPr>
          <a:xfrm>
            <a:off x="6694545" y="1842492"/>
            <a:ext cx="1" cy="135865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2" name="TextBox 31"/>
          <p:cNvSpPr txBox="1"/>
          <p:nvPr/>
        </p:nvSpPr>
        <p:spPr>
          <a:xfrm>
            <a:off x="6978582" y="3865302"/>
            <a:ext cx="1614250"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605-562BCE</a:t>
            </a:r>
          </a:p>
          <a:p>
            <a:pPr algn="ctr"/>
            <a:r>
              <a:rPr lang="en-GB" sz="1600" b="1" dirty="0" smtClean="0">
                <a:solidFill>
                  <a:srgbClr val="7030A0"/>
                </a:solidFill>
                <a:latin typeface="Calibri" panose="020F0502020204030204" pitchFamily="34" charset="0"/>
                <a:cs typeface="Calibri" panose="020F0502020204030204" pitchFamily="34" charset="0"/>
              </a:rPr>
              <a:t>Babylon; Nebuchadnezzar II</a:t>
            </a:r>
            <a:endParaRPr lang="en-GB" sz="1600" b="1" dirty="0">
              <a:solidFill>
                <a:srgbClr val="7030A0"/>
              </a:solidFill>
              <a:latin typeface="Calibri" panose="020F0502020204030204" pitchFamily="34" charset="0"/>
              <a:cs typeface="Calibri" panose="020F0502020204030204" pitchFamily="34" charset="0"/>
            </a:endParaRPr>
          </a:p>
        </p:txBody>
      </p:sp>
      <p:cxnSp>
        <p:nvCxnSpPr>
          <p:cNvPr id="33" name="Straight Arrow Connector 32"/>
          <p:cNvCxnSpPr/>
          <p:nvPr/>
        </p:nvCxnSpPr>
        <p:spPr>
          <a:xfrm flipV="1">
            <a:off x="7783235" y="3486548"/>
            <a:ext cx="0" cy="3882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7" name="TextBox 36"/>
          <p:cNvSpPr txBox="1"/>
          <p:nvPr/>
        </p:nvSpPr>
        <p:spPr>
          <a:xfrm>
            <a:off x="7750307" y="1848591"/>
            <a:ext cx="1468734"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558-530BCE</a:t>
            </a:r>
          </a:p>
          <a:p>
            <a:pPr algn="ctr"/>
            <a:r>
              <a:rPr lang="en-GB" sz="1600" b="1" dirty="0" smtClean="0">
                <a:solidFill>
                  <a:srgbClr val="336600"/>
                </a:solidFill>
                <a:latin typeface="Calibri" panose="020F0502020204030204" pitchFamily="34" charset="0"/>
                <a:cs typeface="Calibri" panose="020F0502020204030204" pitchFamily="34" charset="0"/>
              </a:rPr>
              <a:t>Persia; Cyrus the Great</a:t>
            </a:r>
            <a:endParaRPr lang="en-GB" sz="1600" b="1" dirty="0">
              <a:solidFill>
                <a:srgbClr val="336600"/>
              </a:solidFill>
              <a:latin typeface="Calibri" panose="020F0502020204030204" pitchFamily="34" charset="0"/>
              <a:cs typeface="Calibri" panose="020F0502020204030204" pitchFamily="34" charset="0"/>
            </a:endParaRPr>
          </a:p>
        </p:txBody>
      </p:sp>
      <p:cxnSp>
        <p:nvCxnSpPr>
          <p:cNvPr id="39" name="Straight Arrow Connector 38"/>
          <p:cNvCxnSpPr/>
          <p:nvPr/>
        </p:nvCxnSpPr>
        <p:spPr>
          <a:xfrm>
            <a:off x="8499312" y="2634537"/>
            <a:ext cx="0" cy="5339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0" name="TextBox 39"/>
          <p:cNvSpPr txBox="1"/>
          <p:nvPr/>
        </p:nvSpPr>
        <p:spPr>
          <a:xfrm>
            <a:off x="8435648" y="4735454"/>
            <a:ext cx="1614250" cy="830997"/>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530-522BCE</a:t>
            </a:r>
          </a:p>
          <a:p>
            <a:pPr algn="ctr"/>
            <a:r>
              <a:rPr lang="en-GB" sz="1600" b="1" dirty="0" smtClean="0">
                <a:solidFill>
                  <a:srgbClr val="336600"/>
                </a:solidFill>
                <a:latin typeface="Calibri" panose="020F0502020204030204" pitchFamily="34" charset="0"/>
                <a:cs typeface="Calibri" panose="020F0502020204030204" pitchFamily="34" charset="0"/>
              </a:rPr>
              <a:t>Persia; Cambyses II</a:t>
            </a:r>
            <a:endParaRPr lang="en-GB" sz="1600" b="1" dirty="0">
              <a:solidFill>
                <a:srgbClr val="336600"/>
              </a:solidFill>
              <a:latin typeface="Calibri" panose="020F0502020204030204" pitchFamily="34" charset="0"/>
              <a:cs typeface="Calibri" panose="020F0502020204030204" pitchFamily="34" charset="0"/>
            </a:endParaRPr>
          </a:p>
        </p:txBody>
      </p:sp>
      <p:cxnSp>
        <p:nvCxnSpPr>
          <p:cNvPr id="41" name="Straight Arrow Connector 40"/>
          <p:cNvCxnSpPr>
            <a:stCxn id="40" idx="0"/>
          </p:cNvCxnSpPr>
          <p:nvPr/>
        </p:nvCxnSpPr>
        <p:spPr>
          <a:xfrm flipH="1" flipV="1">
            <a:off x="9237831" y="3420632"/>
            <a:ext cx="4942" cy="131482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8" name="TextBox 37"/>
          <p:cNvSpPr txBox="1"/>
          <p:nvPr/>
        </p:nvSpPr>
        <p:spPr>
          <a:xfrm>
            <a:off x="9596650" y="2014723"/>
            <a:ext cx="1468734" cy="584775"/>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521 - BCE</a:t>
            </a:r>
          </a:p>
          <a:p>
            <a:pPr algn="ctr"/>
            <a:r>
              <a:rPr lang="en-GB" sz="1600" b="1" dirty="0" smtClean="0">
                <a:solidFill>
                  <a:srgbClr val="336600"/>
                </a:solidFill>
                <a:latin typeface="Calibri" panose="020F0502020204030204" pitchFamily="34" charset="0"/>
                <a:cs typeface="Calibri" panose="020F0502020204030204" pitchFamily="34" charset="0"/>
              </a:rPr>
              <a:t>Persia; Darius</a:t>
            </a:r>
            <a:endParaRPr lang="en-GB" sz="1600" b="1" dirty="0">
              <a:solidFill>
                <a:srgbClr val="336600"/>
              </a:solidFill>
              <a:latin typeface="Calibri" panose="020F0502020204030204" pitchFamily="34" charset="0"/>
              <a:cs typeface="Calibri" panose="020F0502020204030204" pitchFamily="34" charset="0"/>
            </a:endParaRPr>
          </a:p>
        </p:txBody>
      </p:sp>
      <p:cxnSp>
        <p:nvCxnSpPr>
          <p:cNvPr id="42" name="Straight Arrow Connector 41"/>
          <p:cNvCxnSpPr/>
          <p:nvPr/>
        </p:nvCxnSpPr>
        <p:spPr>
          <a:xfrm>
            <a:off x="10331017" y="2667231"/>
            <a:ext cx="0" cy="5339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595848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3649276" y="0"/>
            <a:ext cx="8542724" cy="6858000"/>
          </a:xfrm>
          <a:prstGeom prst="rect">
            <a:avLst/>
          </a:prstGeom>
        </p:spPr>
      </p:pic>
      <p:sp>
        <p:nvSpPr>
          <p:cNvPr id="24" name="Oval 23"/>
          <p:cNvSpPr/>
          <p:nvPr/>
        </p:nvSpPr>
        <p:spPr>
          <a:xfrm>
            <a:off x="3855720" y="548640"/>
            <a:ext cx="7833360" cy="291084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770021" y="425003"/>
            <a:ext cx="2821300" cy="4524315"/>
          </a:xfrm>
          <a:prstGeom prst="rect">
            <a:avLst/>
          </a:prstGeom>
          <a:noFill/>
        </p:spPr>
        <p:txBody>
          <a:bodyPr wrap="square" rtlCol="0">
            <a:spAutoFit/>
          </a:bodyPr>
          <a:lstStyle/>
          <a:p>
            <a:pPr algn="ctr"/>
            <a:r>
              <a:rPr lang="en-GB" sz="3200" b="1" dirty="0" smtClean="0"/>
              <a:t>Where was the Persian Empire?</a:t>
            </a:r>
          </a:p>
          <a:p>
            <a:pPr algn="ctr"/>
            <a:endParaRPr lang="en-GB" sz="3200" b="1" dirty="0"/>
          </a:p>
          <a:p>
            <a:pPr algn="ctr"/>
            <a:endParaRPr lang="en-GB" sz="3200" b="1" dirty="0" smtClean="0"/>
          </a:p>
          <a:p>
            <a:pPr algn="ctr"/>
            <a:r>
              <a:rPr lang="en-GB" sz="3200" b="1" dirty="0" smtClean="0"/>
              <a:t>Pretty much the entirety of the Middle East!</a:t>
            </a:r>
            <a:endParaRPr lang="en-GB" sz="3200" b="1" dirty="0"/>
          </a:p>
        </p:txBody>
      </p:sp>
    </p:spTree>
    <p:extLst>
      <p:ext uri="{BB962C8B-B14F-4D97-AF65-F5344CB8AC3E}">
        <p14:creationId xmlns:p14="http://schemas.microsoft.com/office/powerpoint/2010/main" val="144022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sp>
        <p:nvSpPr>
          <p:cNvPr id="4" name="Rectangle 3"/>
          <p:cNvSpPr/>
          <p:nvPr/>
        </p:nvSpPr>
        <p:spPr>
          <a:xfrm>
            <a:off x="0" y="0"/>
            <a:ext cx="12192000" cy="85540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GB" sz="4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Darius’ rise to the throne </a:t>
            </a:r>
            <a:r>
              <a:rPr lang="en-GB" sz="32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 Never look a gift horse in the mouth!</a:t>
            </a:r>
            <a:endParaRPr lang="en-GB" sz="32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sp>
        <p:nvSpPr>
          <p:cNvPr id="6" name="Rectangle 5"/>
          <p:cNvSpPr/>
          <p:nvPr/>
        </p:nvSpPr>
        <p:spPr>
          <a:xfrm>
            <a:off x="120698" y="952634"/>
            <a:ext cx="6633426" cy="574313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sz="2000" i="1" dirty="0" smtClean="0">
                <a:latin typeface="Calibri" panose="020F0502020204030204" pitchFamily="34" charset="0"/>
                <a:cs typeface="Calibri" panose="020F0502020204030204" pitchFamily="34" charset="0"/>
              </a:rPr>
              <a:t>Cambyses died in an unfortunate way. Although he had ordered his own brother to be killed, while he was still in Egypt Cambyses got a message that a man claiming to be that same brother was challenging him for the throne.</a:t>
            </a:r>
          </a:p>
          <a:p>
            <a:pPr algn="ctr"/>
            <a:endParaRPr lang="en-GB" sz="2000" i="1" dirty="0">
              <a:latin typeface="Calibri" panose="020F0502020204030204" pitchFamily="34" charset="0"/>
              <a:cs typeface="Calibri" panose="020F0502020204030204" pitchFamily="34" charset="0"/>
            </a:endParaRPr>
          </a:p>
          <a:p>
            <a:pPr algn="ctr"/>
            <a:r>
              <a:rPr lang="en-GB" sz="2000" i="1" dirty="0" smtClean="0">
                <a:latin typeface="Calibri" panose="020F0502020204030204" pitchFamily="34" charset="0"/>
                <a:cs typeface="Calibri" panose="020F0502020204030204" pitchFamily="34" charset="0"/>
              </a:rPr>
              <a:t>This was NOT Cambyses’ brother, but a magi (Persian Priest) called </a:t>
            </a:r>
            <a:r>
              <a:rPr lang="en-GB" sz="2000" i="1" dirty="0" err="1" smtClean="0">
                <a:latin typeface="Calibri" panose="020F0502020204030204" pitchFamily="34" charset="0"/>
                <a:cs typeface="Calibri" panose="020F0502020204030204" pitchFamily="34" charset="0"/>
              </a:rPr>
              <a:t>Gaumata</a:t>
            </a:r>
            <a:r>
              <a:rPr lang="en-GB" sz="2000" i="1" dirty="0" smtClean="0">
                <a:latin typeface="Calibri" panose="020F0502020204030204" pitchFamily="34" charset="0"/>
                <a:cs typeface="Calibri" panose="020F0502020204030204" pitchFamily="34" charset="0"/>
              </a:rPr>
              <a:t> who looked enough like the dead brother to pass as him.</a:t>
            </a:r>
          </a:p>
          <a:p>
            <a:pPr algn="ctr"/>
            <a:endParaRPr lang="en-GB" sz="2000" i="1" dirty="0" smtClean="0">
              <a:latin typeface="Calibri" panose="020F0502020204030204" pitchFamily="34" charset="0"/>
              <a:cs typeface="Calibri" panose="020F0502020204030204" pitchFamily="34" charset="0"/>
            </a:endParaRPr>
          </a:p>
          <a:p>
            <a:pPr algn="ctr"/>
            <a:r>
              <a:rPr lang="en-GB" sz="2000" i="1" dirty="0" smtClean="0">
                <a:latin typeface="Calibri" panose="020F0502020204030204" pitchFamily="34" charset="0"/>
                <a:cs typeface="Calibri" panose="020F0502020204030204" pitchFamily="34" charset="0"/>
              </a:rPr>
              <a:t>Cambyses raced to his horse to rush home, but accidently stabbed himself in the thigh as he mounted his horse, and he later died. – ironic!</a:t>
            </a:r>
          </a:p>
          <a:p>
            <a:pPr algn="ctr"/>
            <a:endParaRPr lang="en-GB" sz="2000" i="1" dirty="0">
              <a:latin typeface="Calibri" panose="020F0502020204030204" pitchFamily="34" charset="0"/>
              <a:cs typeface="Calibri" panose="020F0502020204030204" pitchFamily="34" charset="0"/>
            </a:endParaRPr>
          </a:p>
          <a:p>
            <a:pPr algn="ctr"/>
            <a:r>
              <a:rPr lang="en-GB" sz="2000" i="1" dirty="0" smtClean="0">
                <a:latin typeface="Calibri" panose="020F0502020204030204" pitchFamily="34" charset="0"/>
                <a:cs typeface="Calibri" panose="020F0502020204030204" pitchFamily="34" charset="0"/>
              </a:rPr>
              <a:t>The job of challenging this false-king, </a:t>
            </a:r>
            <a:r>
              <a:rPr lang="en-GB" sz="2000" i="1" dirty="0" err="1" smtClean="0">
                <a:latin typeface="Calibri" panose="020F0502020204030204" pitchFamily="34" charset="0"/>
                <a:cs typeface="Calibri" panose="020F0502020204030204" pitchFamily="34" charset="0"/>
              </a:rPr>
              <a:t>Guamata</a:t>
            </a:r>
            <a:r>
              <a:rPr lang="en-GB" sz="2000" i="1" dirty="0" smtClean="0">
                <a:latin typeface="Calibri" panose="020F0502020204030204" pitchFamily="34" charset="0"/>
                <a:cs typeface="Calibri" panose="020F0502020204030204" pitchFamily="34" charset="0"/>
              </a:rPr>
              <a:t>, then fell to a group of Persian noblemen, of which Darius was one of them. We have two versions of how he took the throne, one from Darius when he became king, and one from our Greek Historian, Herodotus.</a:t>
            </a:r>
          </a:p>
        </p:txBody>
      </p:sp>
      <p:sp>
        <p:nvSpPr>
          <p:cNvPr id="5" name="Rectangle 4"/>
          <p:cNvSpPr/>
          <p:nvPr/>
        </p:nvSpPr>
        <p:spPr>
          <a:xfrm>
            <a:off x="6950423" y="951116"/>
            <a:ext cx="5120875" cy="353239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200" b="1" dirty="0" smtClean="0">
                <a:latin typeface="Calibri" panose="020F0502020204030204" pitchFamily="34" charset="0"/>
                <a:cs typeface="Calibri" panose="020F0502020204030204" pitchFamily="34" charset="0"/>
              </a:rPr>
              <a:t>TASK</a:t>
            </a:r>
            <a:r>
              <a:rPr lang="en-GB" sz="2200" dirty="0" smtClean="0">
                <a:latin typeface="Calibri" panose="020F0502020204030204" pitchFamily="34" charset="0"/>
                <a:cs typeface="Calibri" panose="020F0502020204030204" pitchFamily="34" charset="0"/>
              </a:rPr>
              <a:t>: read through the two versions of how Darius became king of the Persia Empire. One is from the Greek Historian Herodotus, and the other is from Darius himself!</a:t>
            </a:r>
          </a:p>
          <a:p>
            <a:pPr algn="ctr"/>
            <a:endParaRPr lang="en-GB" sz="2200" dirty="0">
              <a:latin typeface="Calibri" panose="020F0502020204030204" pitchFamily="34" charset="0"/>
              <a:cs typeface="Calibri" panose="020F0502020204030204" pitchFamily="34" charset="0"/>
            </a:endParaRPr>
          </a:p>
          <a:p>
            <a:pPr algn="ctr"/>
            <a:r>
              <a:rPr lang="en-GB" sz="2200" dirty="0" smtClean="0">
                <a:latin typeface="Calibri" panose="020F0502020204030204" pitchFamily="34" charset="0"/>
                <a:cs typeface="Calibri" panose="020F0502020204030204" pitchFamily="34" charset="0"/>
              </a:rPr>
              <a:t>Complete the Venn Diagram recording which features only belong to one of the versions, and then which features appear in both versions.</a:t>
            </a:r>
            <a:endParaRPr lang="en-GB" sz="2200" dirty="0">
              <a:latin typeface="Calibri" panose="020F0502020204030204" pitchFamily="34" charset="0"/>
              <a:cs typeface="Calibri" panose="020F0502020204030204" pitchFamily="34" charset="0"/>
            </a:endParaRPr>
          </a:p>
        </p:txBody>
      </p:sp>
      <p:sp>
        <p:nvSpPr>
          <p:cNvPr id="8" name="Rounded Rectangle 7"/>
          <p:cNvSpPr/>
          <p:nvPr/>
        </p:nvSpPr>
        <p:spPr>
          <a:xfrm>
            <a:off x="6950423" y="5000199"/>
            <a:ext cx="5120875" cy="1752604"/>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sz="2200" i="1" dirty="0" smtClean="0">
                <a:latin typeface="Calibri" panose="020F0502020204030204" pitchFamily="34" charset="0"/>
                <a:cs typeface="Calibri" panose="020F0502020204030204" pitchFamily="34" charset="0"/>
              </a:rPr>
              <a:t>Why do you think there are such key differences between the two versions? Why might Darius have chosen to leave out particular parts?</a:t>
            </a:r>
          </a:p>
          <a:p>
            <a:pPr algn="ctr"/>
            <a:r>
              <a:rPr lang="en-GB" sz="2200" b="1" i="1" dirty="0" smtClean="0">
                <a:latin typeface="Calibri" panose="020F0502020204030204" pitchFamily="34" charset="0"/>
                <a:cs typeface="Calibri" panose="020F0502020204030204" pitchFamily="34" charset="0"/>
              </a:rPr>
              <a:t>Explain your reasoning.</a:t>
            </a:r>
            <a:endParaRPr lang="en-GB" sz="2200" b="1" i="1" dirty="0">
              <a:latin typeface="Calibri" panose="020F0502020204030204" pitchFamily="34" charset="0"/>
              <a:cs typeface="Calibri" panose="020F0502020204030204" pitchFamily="34" charset="0"/>
            </a:endParaRPr>
          </a:p>
        </p:txBody>
      </p:sp>
      <p:sp>
        <p:nvSpPr>
          <p:cNvPr id="9" name="Rounded Rectangle 8"/>
          <p:cNvSpPr/>
          <p:nvPr/>
        </p:nvSpPr>
        <p:spPr>
          <a:xfrm>
            <a:off x="9806937" y="4614393"/>
            <a:ext cx="2179320" cy="385806"/>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r>
              <a:rPr lang="en-GB" sz="2800" b="1" dirty="0" smtClean="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CHALLENGE</a:t>
            </a:r>
            <a:endParaRPr lang="en-GB" b="1" dirty="0">
              <a:ln/>
              <a:solidFill>
                <a:schemeClr val="accent3"/>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67154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819807"/>
          </a:xfrm>
          <a:solidFill>
            <a:schemeClr val="bg1"/>
          </a:solidFill>
        </p:spPr>
        <p:txBody>
          <a:bodyPr/>
          <a:lstStyle/>
          <a:p>
            <a:pPr algn="l"/>
            <a:r>
              <a:rPr lang="en-GB" b="1" u="sng" dirty="0" err="1" smtClean="0">
                <a:latin typeface="Calibri" panose="020F0502020204030204" pitchFamily="34" charset="0"/>
                <a:cs typeface="Calibri" panose="020F0502020204030204" pitchFamily="34" charset="0"/>
              </a:rPr>
              <a:t>Bisitun</a:t>
            </a:r>
            <a:r>
              <a:rPr lang="en-GB" b="1" u="sng" dirty="0" smtClean="0">
                <a:latin typeface="Calibri" panose="020F0502020204030204" pitchFamily="34" charset="0"/>
                <a:cs typeface="Calibri" panose="020F0502020204030204" pitchFamily="34" charset="0"/>
              </a:rPr>
              <a:t> Inscription</a:t>
            </a:r>
            <a:endParaRPr lang="en-GB" b="1" u="sng"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0" y="819807"/>
            <a:ext cx="12192000" cy="6038193"/>
          </a:xfrm>
          <a:solidFill>
            <a:schemeClr val="bg1"/>
          </a:solidFill>
        </p:spPr>
        <p:txBody>
          <a:bodyPr>
            <a:normAutofit fontScale="77500" lnSpcReduction="20000"/>
          </a:bodyPr>
          <a:lstStyle/>
          <a:p>
            <a:r>
              <a:rPr lang="en-GB" sz="2700" dirty="0">
                <a:latin typeface="Calibri" panose="020F0502020204030204" pitchFamily="34" charset="0"/>
                <a:cs typeface="Calibri" panose="020F0502020204030204" pitchFamily="34" charset="0"/>
              </a:rPr>
              <a:t>King Darius says: The following is what was done by me after I became king. A son of Cyrus, named </a:t>
            </a:r>
            <a:r>
              <a:rPr lang="en-GB" sz="2700" dirty="0" smtClean="0">
                <a:latin typeface="Calibri" panose="020F0502020204030204" pitchFamily="34" charset="0"/>
                <a:cs typeface="Calibri" panose="020F0502020204030204" pitchFamily="34" charset="0"/>
              </a:rPr>
              <a:t>Cambyses, </a:t>
            </a:r>
            <a:r>
              <a:rPr lang="en-GB" sz="2700" dirty="0">
                <a:latin typeface="Calibri" panose="020F0502020204030204" pitchFamily="34" charset="0"/>
                <a:cs typeface="Calibri" panose="020F0502020204030204" pitchFamily="34" charset="0"/>
              </a:rPr>
              <a:t>was king here before me. That Cambyses had a brother, </a:t>
            </a:r>
            <a:r>
              <a:rPr lang="en-GB" sz="2700" dirty="0" err="1">
                <a:latin typeface="Calibri" panose="020F0502020204030204" pitchFamily="34" charset="0"/>
                <a:cs typeface="Calibri" panose="020F0502020204030204" pitchFamily="34" charset="0"/>
              </a:rPr>
              <a:t>Smerdis</a:t>
            </a:r>
            <a:r>
              <a:rPr lang="en-GB" sz="2700" dirty="0">
                <a:latin typeface="Calibri" panose="020F0502020204030204" pitchFamily="34" charset="0"/>
                <a:cs typeface="Calibri" panose="020F0502020204030204" pitchFamily="34" charset="0"/>
              </a:rPr>
              <a:t> by </a:t>
            </a:r>
            <a:r>
              <a:rPr lang="en-GB" sz="2700" dirty="0" smtClean="0">
                <a:latin typeface="Calibri" panose="020F0502020204030204" pitchFamily="34" charset="0"/>
                <a:cs typeface="Calibri" panose="020F0502020204030204" pitchFamily="34" charset="0"/>
              </a:rPr>
              <a:t>name. </a:t>
            </a:r>
            <a:r>
              <a:rPr lang="en-GB" sz="2700" dirty="0">
                <a:latin typeface="Calibri" panose="020F0502020204030204" pitchFamily="34" charset="0"/>
                <a:cs typeface="Calibri" panose="020F0502020204030204" pitchFamily="34" charset="0"/>
              </a:rPr>
              <a:t>Afterwards, Cambyses slew this </a:t>
            </a:r>
            <a:r>
              <a:rPr lang="en-GB" sz="2700" dirty="0" err="1">
                <a:latin typeface="Calibri" panose="020F0502020204030204" pitchFamily="34" charset="0"/>
                <a:cs typeface="Calibri" panose="020F0502020204030204" pitchFamily="34" charset="0"/>
              </a:rPr>
              <a:t>Smerdis</a:t>
            </a:r>
            <a:r>
              <a:rPr lang="en-GB" sz="2700" dirty="0">
                <a:latin typeface="Calibri" panose="020F0502020204030204" pitchFamily="34" charset="0"/>
                <a:cs typeface="Calibri" panose="020F0502020204030204" pitchFamily="34" charset="0"/>
              </a:rPr>
              <a:t>. When Cambyses slew </a:t>
            </a:r>
            <a:r>
              <a:rPr lang="en-GB" sz="2700" dirty="0" err="1">
                <a:latin typeface="Calibri" panose="020F0502020204030204" pitchFamily="34" charset="0"/>
                <a:cs typeface="Calibri" panose="020F0502020204030204" pitchFamily="34" charset="0"/>
              </a:rPr>
              <a:t>Smerdis</a:t>
            </a:r>
            <a:r>
              <a:rPr lang="en-GB" sz="2700" dirty="0">
                <a:latin typeface="Calibri" panose="020F0502020204030204" pitchFamily="34" charset="0"/>
                <a:cs typeface="Calibri" panose="020F0502020204030204" pitchFamily="34" charset="0"/>
              </a:rPr>
              <a:t>, it was not </a:t>
            </a:r>
            <a:r>
              <a:rPr lang="en-GB" sz="2700" dirty="0" smtClean="0">
                <a:latin typeface="Calibri" panose="020F0502020204030204" pitchFamily="34" charset="0"/>
                <a:cs typeface="Calibri" panose="020F0502020204030204" pitchFamily="34" charset="0"/>
              </a:rPr>
              <a:t>known </a:t>
            </a:r>
            <a:r>
              <a:rPr lang="en-GB" sz="2700" dirty="0">
                <a:latin typeface="Calibri" panose="020F0502020204030204" pitchFamily="34" charset="0"/>
                <a:cs typeface="Calibri" panose="020F0502020204030204" pitchFamily="34" charset="0"/>
              </a:rPr>
              <a:t>that </a:t>
            </a:r>
            <a:r>
              <a:rPr lang="en-GB" sz="2700" dirty="0" err="1">
                <a:latin typeface="Calibri" panose="020F0502020204030204" pitchFamily="34" charset="0"/>
                <a:cs typeface="Calibri" panose="020F0502020204030204" pitchFamily="34" charset="0"/>
              </a:rPr>
              <a:t>Smerdis</a:t>
            </a:r>
            <a:r>
              <a:rPr lang="en-GB" sz="2700" dirty="0">
                <a:latin typeface="Calibri" panose="020F0502020204030204" pitchFamily="34" charset="0"/>
                <a:cs typeface="Calibri" panose="020F0502020204030204" pitchFamily="34" charset="0"/>
              </a:rPr>
              <a:t> was slain. Thereupon Cambyses went to Egypt. When Cambyses had departed into Egypt, the people became hostile, and </a:t>
            </a:r>
            <a:r>
              <a:rPr lang="en-GB" sz="2700" dirty="0" smtClean="0">
                <a:latin typeface="Calibri" panose="020F0502020204030204" pitchFamily="34" charset="0"/>
                <a:cs typeface="Calibri" panose="020F0502020204030204" pitchFamily="34" charset="0"/>
              </a:rPr>
              <a:t>unrest </a:t>
            </a:r>
            <a:r>
              <a:rPr lang="en-GB" sz="2700" dirty="0">
                <a:latin typeface="Calibri" panose="020F0502020204030204" pitchFamily="34" charset="0"/>
                <a:cs typeface="Calibri" panose="020F0502020204030204" pitchFamily="34" charset="0"/>
              </a:rPr>
              <a:t>multiplied in the land, even in Persia and Media, and in the other provinces</a:t>
            </a:r>
            <a:r>
              <a:rPr lang="en-GB" sz="2700" dirty="0" smtClean="0">
                <a:latin typeface="Calibri" panose="020F0502020204030204" pitchFamily="34" charset="0"/>
                <a:cs typeface="Calibri" panose="020F0502020204030204" pitchFamily="34" charset="0"/>
              </a:rPr>
              <a:t>.</a:t>
            </a:r>
          </a:p>
          <a:p>
            <a:r>
              <a:rPr lang="en-GB" sz="2700" dirty="0" smtClean="0">
                <a:latin typeface="Calibri" panose="020F0502020204030204" pitchFamily="34" charset="0"/>
                <a:cs typeface="Calibri" panose="020F0502020204030204" pitchFamily="34" charset="0"/>
              </a:rPr>
              <a:t>King </a:t>
            </a:r>
            <a:r>
              <a:rPr lang="en-GB" sz="2700" dirty="0">
                <a:latin typeface="Calibri" panose="020F0502020204030204" pitchFamily="34" charset="0"/>
                <a:cs typeface="Calibri" panose="020F0502020204030204" pitchFamily="34" charset="0"/>
              </a:rPr>
              <a:t>Darius says: Afterwards, there was a certain man, a </a:t>
            </a:r>
            <a:r>
              <a:rPr lang="en-GB" sz="2700" dirty="0" err="1">
                <a:latin typeface="Calibri" panose="020F0502020204030204" pitchFamily="34" charset="0"/>
                <a:cs typeface="Calibri" panose="020F0502020204030204" pitchFamily="34" charset="0"/>
              </a:rPr>
              <a:t>Magian</a:t>
            </a:r>
            <a:r>
              <a:rPr lang="en-GB" sz="2700" dirty="0">
                <a:latin typeface="Calibri" panose="020F0502020204030204" pitchFamily="34" charset="0"/>
                <a:cs typeface="Calibri" panose="020F0502020204030204" pitchFamily="34" charset="0"/>
              </a:rPr>
              <a:t>, </a:t>
            </a:r>
            <a:r>
              <a:rPr lang="en-GB" sz="2700" dirty="0" err="1">
                <a:latin typeface="Calibri" panose="020F0502020204030204" pitchFamily="34" charset="0"/>
                <a:cs typeface="Calibri" panose="020F0502020204030204" pitchFamily="34" charset="0"/>
              </a:rPr>
              <a:t>Gaumâta</a:t>
            </a:r>
            <a:r>
              <a:rPr lang="en-GB" sz="2700" dirty="0">
                <a:latin typeface="Calibri" panose="020F0502020204030204" pitchFamily="34" charset="0"/>
                <a:cs typeface="Calibri" panose="020F0502020204030204" pitchFamily="34" charset="0"/>
              </a:rPr>
              <a:t> by name, who raised a </a:t>
            </a:r>
            <a:r>
              <a:rPr lang="en-GB" sz="2700" dirty="0" smtClean="0">
                <a:latin typeface="Calibri" panose="020F0502020204030204" pitchFamily="34" charset="0"/>
                <a:cs typeface="Calibri" panose="020F0502020204030204" pitchFamily="34" charset="0"/>
              </a:rPr>
              <a:t>rebellion. </a:t>
            </a:r>
            <a:r>
              <a:rPr lang="en-GB" sz="2700" dirty="0">
                <a:latin typeface="Calibri" panose="020F0502020204030204" pitchFamily="34" charset="0"/>
                <a:cs typeface="Calibri" panose="020F0502020204030204" pitchFamily="34" charset="0"/>
              </a:rPr>
              <a:t>On the fourteenth day of the month </a:t>
            </a:r>
            <a:r>
              <a:rPr lang="en-GB" sz="2700" dirty="0" smtClean="0">
                <a:latin typeface="Calibri" panose="020F0502020204030204" pitchFamily="34" charset="0"/>
                <a:cs typeface="Calibri" panose="020F0502020204030204" pitchFamily="34" charset="0"/>
              </a:rPr>
              <a:t>he rebelled. </a:t>
            </a:r>
            <a:r>
              <a:rPr lang="en-GB" sz="2700" dirty="0">
                <a:latin typeface="Calibri" panose="020F0502020204030204" pitchFamily="34" charset="0"/>
                <a:cs typeface="Calibri" panose="020F0502020204030204" pitchFamily="34" charset="0"/>
              </a:rPr>
              <a:t>He lied to the people, saying: "I am </a:t>
            </a:r>
            <a:r>
              <a:rPr lang="en-GB" sz="2700" dirty="0" err="1">
                <a:latin typeface="Calibri" panose="020F0502020204030204" pitchFamily="34" charset="0"/>
                <a:cs typeface="Calibri" panose="020F0502020204030204" pitchFamily="34" charset="0"/>
              </a:rPr>
              <a:t>Smerdis</a:t>
            </a:r>
            <a:r>
              <a:rPr lang="en-GB" sz="2700" dirty="0">
                <a:latin typeface="Calibri" panose="020F0502020204030204" pitchFamily="34" charset="0"/>
                <a:cs typeface="Calibri" panose="020F0502020204030204" pitchFamily="34" charset="0"/>
              </a:rPr>
              <a:t>, the son of Cyrus, the brother of Cambyses." Then were all the people in revolt, and from Cambyses they went over </a:t>
            </a:r>
            <a:r>
              <a:rPr lang="en-GB" sz="2700" dirty="0" smtClean="0">
                <a:latin typeface="Calibri" panose="020F0502020204030204" pitchFamily="34" charset="0"/>
                <a:cs typeface="Calibri" panose="020F0502020204030204" pitchFamily="34" charset="0"/>
              </a:rPr>
              <a:t>to the pretend </a:t>
            </a:r>
            <a:r>
              <a:rPr lang="en-GB" sz="2700" dirty="0" err="1" smtClean="0">
                <a:latin typeface="Calibri" panose="020F0502020204030204" pitchFamily="34" charset="0"/>
                <a:cs typeface="Calibri" panose="020F0502020204030204" pitchFamily="34" charset="0"/>
              </a:rPr>
              <a:t>Smerdis</a:t>
            </a:r>
            <a:r>
              <a:rPr lang="en-GB" sz="2700" dirty="0" smtClean="0">
                <a:latin typeface="Calibri" panose="020F0502020204030204" pitchFamily="34" charset="0"/>
                <a:cs typeface="Calibri" panose="020F0502020204030204" pitchFamily="34" charset="0"/>
              </a:rPr>
              <a:t>, </a:t>
            </a:r>
            <a:r>
              <a:rPr lang="en-GB" sz="2700" dirty="0">
                <a:latin typeface="Calibri" panose="020F0502020204030204" pitchFamily="34" charset="0"/>
                <a:cs typeface="Calibri" panose="020F0502020204030204" pitchFamily="34" charset="0"/>
              </a:rPr>
              <a:t>both Persia and Media, and the other provinces. He seized the </a:t>
            </a:r>
            <a:r>
              <a:rPr lang="en-GB" sz="2700" dirty="0" smtClean="0">
                <a:latin typeface="Calibri" panose="020F0502020204030204" pitchFamily="34" charset="0"/>
                <a:cs typeface="Calibri" panose="020F0502020204030204" pitchFamily="34" charset="0"/>
              </a:rPr>
              <a:t>kingdom; </a:t>
            </a:r>
            <a:r>
              <a:rPr lang="en-GB" sz="2700" dirty="0">
                <a:latin typeface="Calibri" panose="020F0502020204030204" pitchFamily="34" charset="0"/>
                <a:cs typeface="Calibri" panose="020F0502020204030204" pitchFamily="34" charset="0"/>
              </a:rPr>
              <a:t>a</a:t>
            </a:r>
            <a:r>
              <a:rPr lang="en-GB" sz="2700" dirty="0" smtClean="0">
                <a:latin typeface="Calibri" panose="020F0502020204030204" pitchFamily="34" charset="0"/>
                <a:cs typeface="Calibri" panose="020F0502020204030204" pitchFamily="34" charset="0"/>
              </a:rPr>
              <a:t>fterwards</a:t>
            </a:r>
            <a:r>
              <a:rPr lang="en-GB" sz="2700" dirty="0">
                <a:latin typeface="Calibri" panose="020F0502020204030204" pitchFamily="34" charset="0"/>
                <a:cs typeface="Calibri" panose="020F0502020204030204" pitchFamily="34" charset="0"/>
              </a:rPr>
              <a:t>, Cambyses died of natural causes</a:t>
            </a:r>
            <a:r>
              <a:rPr lang="en-GB" sz="2700" dirty="0" smtClean="0">
                <a:latin typeface="Calibri" panose="020F0502020204030204" pitchFamily="34" charset="0"/>
                <a:cs typeface="Calibri" panose="020F0502020204030204" pitchFamily="34" charset="0"/>
              </a:rPr>
              <a:t>.</a:t>
            </a:r>
            <a:endParaRPr lang="en-GB" sz="2700" dirty="0">
              <a:latin typeface="Calibri" panose="020F0502020204030204" pitchFamily="34" charset="0"/>
              <a:cs typeface="Calibri" panose="020F0502020204030204" pitchFamily="34" charset="0"/>
            </a:endParaRPr>
          </a:p>
          <a:p>
            <a:r>
              <a:rPr lang="en-GB" sz="2700" dirty="0" smtClean="0">
                <a:latin typeface="Calibri" panose="020F0502020204030204" pitchFamily="34" charset="0"/>
                <a:cs typeface="Calibri" panose="020F0502020204030204" pitchFamily="34" charset="0"/>
              </a:rPr>
              <a:t>King </a:t>
            </a:r>
            <a:r>
              <a:rPr lang="en-GB" sz="2700" dirty="0">
                <a:latin typeface="Calibri" panose="020F0502020204030204" pitchFamily="34" charset="0"/>
                <a:cs typeface="Calibri" panose="020F0502020204030204" pitchFamily="34" charset="0"/>
              </a:rPr>
              <a:t>Darius says: The kingdom of which </a:t>
            </a:r>
            <a:r>
              <a:rPr lang="en-GB" sz="2700" dirty="0" smtClean="0">
                <a:latin typeface="Calibri" panose="020F0502020204030204" pitchFamily="34" charset="0"/>
                <a:cs typeface="Calibri" panose="020F0502020204030204" pitchFamily="34" charset="0"/>
              </a:rPr>
              <a:t>the false </a:t>
            </a:r>
            <a:r>
              <a:rPr lang="en-GB" sz="2700" dirty="0" err="1" smtClean="0">
                <a:latin typeface="Calibri" panose="020F0502020204030204" pitchFamily="34" charset="0"/>
                <a:cs typeface="Calibri" panose="020F0502020204030204" pitchFamily="34" charset="0"/>
              </a:rPr>
              <a:t>Smerdis</a:t>
            </a:r>
            <a:r>
              <a:rPr lang="en-GB" sz="2700" dirty="0" smtClean="0">
                <a:latin typeface="Calibri" panose="020F0502020204030204" pitchFamily="34" charset="0"/>
                <a:cs typeface="Calibri" panose="020F0502020204030204" pitchFamily="34" charset="0"/>
              </a:rPr>
              <a:t>, </a:t>
            </a:r>
            <a:r>
              <a:rPr lang="en-GB" sz="2700" dirty="0">
                <a:latin typeface="Calibri" panose="020F0502020204030204" pitchFamily="34" charset="0"/>
                <a:cs typeface="Calibri" panose="020F0502020204030204" pitchFamily="34" charset="0"/>
              </a:rPr>
              <a:t>the </a:t>
            </a:r>
            <a:r>
              <a:rPr lang="en-GB" sz="2700" dirty="0" err="1">
                <a:latin typeface="Calibri" panose="020F0502020204030204" pitchFamily="34" charset="0"/>
                <a:cs typeface="Calibri" panose="020F0502020204030204" pitchFamily="34" charset="0"/>
              </a:rPr>
              <a:t>Magian</a:t>
            </a:r>
            <a:r>
              <a:rPr lang="en-GB" sz="2700" dirty="0">
                <a:latin typeface="Calibri" panose="020F0502020204030204" pitchFamily="34" charset="0"/>
                <a:cs typeface="Calibri" panose="020F0502020204030204" pitchFamily="34" charset="0"/>
              </a:rPr>
              <a:t>, dispossessed Cambyses, had always belonged to our dynasty. </a:t>
            </a:r>
            <a:endParaRPr lang="en-GB" sz="2700" dirty="0" smtClean="0">
              <a:latin typeface="Calibri" panose="020F0502020204030204" pitchFamily="34" charset="0"/>
              <a:cs typeface="Calibri" panose="020F0502020204030204" pitchFamily="34" charset="0"/>
            </a:endParaRPr>
          </a:p>
          <a:p>
            <a:r>
              <a:rPr lang="en-GB" sz="2700" dirty="0" smtClean="0">
                <a:latin typeface="Calibri" panose="020F0502020204030204" pitchFamily="34" charset="0"/>
                <a:cs typeface="Calibri" panose="020F0502020204030204" pitchFamily="34" charset="0"/>
              </a:rPr>
              <a:t>King </a:t>
            </a:r>
            <a:r>
              <a:rPr lang="en-GB" sz="2700" dirty="0">
                <a:latin typeface="Calibri" panose="020F0502020204030204" pitchFamily="34" charset="0"/>
                <a:cs typeface="Calibri" panose="020F0502020204030204" pitchFamily="34" charset="0"/>
              </a:rPr>
              <a:t>Darius says: There was no man, either Persian or Mede or of our own dynasty, who took the kingdom from </a:t>
            </a:r>
            <a:r>
              <a:rPr lang="en-GB" sz="2700" dirty="0" err="1">
                <a:latin typeface="Calibri" panose="020F0502020204030204" pitchFamily="34" charset="0"/>
                <a:cs typeface="Calibri" panose="020F0502020204030204" pitchFamily="34" charset="0"/>
              </a:rPr>
              <a:t>Gaumâta</a:t>
            </a:r>
            <a:r>
              <a:rPr lang="en-GB" sz="2700" dirty="0">
                <a:latin typeface="Calibri" panose="020F0502020204030204" pitchFamily="34" charset="0"/>
                <a:cs typeface="Calibri" panose="020F0502020204030204" pitchFamily="34" charset="0"/>
              </a:rPr>
              <a:t>, the </a:t>
            </a:r>
            <a:r>
              <a:rPr lang="en-GB" sz="2700" dirty="0" err="1">
                <a:latin typeface="Calibri" panose="020F0502020204030204" pitchFamily="34" charset="0"/>
                <a:cs typeface="Calibri" panose="020F0502020204030204" pitchFamily="34" charset="0"/>
              </a:rPr>
              <a:t>Magian</a:t>
            </a:r>
            <a:r>
              <a:rPr lang="en-GB" sz="2700" dirty="0">
                <a:latin typeface="Calibri" panose="020F0502020204030204" pitchFamily="34" charset="0"/>
                <a:cs typeface="Calibri" panose="020F0502020204030204" pitchFamily="34" charset="0"/>
              </a:rPr>
              <a:t>. The people feared him exceedingly, for he slew many who had known the real </a:t>
            </a:r>
            <a:r>
              <a:rPr lang="en-GB" sz="2700" dirty="0" err="1">
                <a:latin typeface="Calibri" panose="020F0502020204030204" pitchFamily="34" charset="0"/>
                <a:cs typeface="Calibri" panose="020F0502020204030204" pitchFamily="34" charset="0"/>
              </a:rPr>
              <a:t>Smerdis</a:t>
            </a:r>
            <a:r>
              <a:rPr lang="en-GB" sz="2700" dirty="0">
                <a:latin typeface="Calibri" panose="020F0502020204030204" pitchFamily="34" charset="0"/>
                <a:cs typeface="Calibri" panose="020F0502020204030204" pitchFamily="34" charset="0"/>
              </a:rPr>
              <a:t>. </a:t>
            </a:r>
            <a:endParaRPr lang="en-GB" sz="2700" dirty="0" smtClean="0">
              <a:latin typeface="Calibri" panose="020F0502020204030204" pitchFamily="34" charset="0"/>
              <a:cs typeface="Calibri" panose="020F0502020204030204" pitchFamily="34" charset="0"/>
            </a:endParaRPr>
          </a:p>
          <a:p>
            <a:r>
              <a:rPr lang="en-GB" sz="2700" dirty="0" smtClean="0">
                <a:latin typeface="Calibri" panose="020F0502020204030204" pitchFamily="34" charset="0"/>
                <a:cs typeface="Calibri" panose="020F0502020204030204" pitchFamily="34" charset="0"/>
              </a:rPr>
              <a:t>For </a:t>
            </a:r>
            <a:r>
              <a:rPr lang="en-GB" sz="2700" dirty="0">
                <a:latin typeface="Calibri" panose="020F0502020204030204" pitchFamily="34" charset="0"/>
                <a:cs typeface="Calibri" panose="020F0502020204030204" pitchFamily="34" charset="0"/>
              </a:rPr>
              <a:t>this reason did he slay them, "that they may not know that I am not </a:t>
            </a:r>
            <a:r>
              <a:rPr lang="en-GB" sz="2700" dirty="0" err="1">
                <a:latin typeface="Calibri" panose="020F0502020204030204" pitchFamily="34" charset="0"/>
                <a:cs typeface="Calibri" panose="020F0502020204030204" pitchFamily="34" charset="0"/>
              </a:rPr>
              <a:t>Smerdis</a:t>
            </a:r>
            <a:r>
              <a:rPr lang="en-GB" sz="2700" dirty="0">
                <a:latin typeface="Calibri" panose="020F0502020204030204" pitchFamily="34" charset="0"/>
                <a:cs typeface="Calibri" panose="020F0502020204030204" pitchFamily="34" charset="0"/>
              </a:rPr>
              <a:t>, the son of Cyrus." There was none who dared to act against </a:t>
            </a:r>
            <a:r>
              <a:rPr lang="en-GB" sz="2700" dirty="0" smtClean="0">
                <a:latin typeface="Calibri" panose="020F0502020204030204" pitchFamily="34" charset="0"/>
                <a:cs typeface="Calibri" panose="020F0502020204030204" pitchFamily="34" charset="0"/>
              </a:rPr>
              <a:t>the false </a:t>
            </a:r>
            <a:r>
              <a:rPr lang="en-GB" sz="2700" dirty="0" err="1" smtClean="0">
                <a:latin typeface="Calibri" panose="020F0502020204030204" pitchFamily="34" charset="0"/>
                <a:cs typeface="Calibri" panose="020F0502020204030204" pitchFamily="34" charset="0"/>
              </a:rPr>
              <a:t>Smerdis</a:t>
            </a:r>
            <a:r>
              <a:rPr lang="en-GB" sz="2700" dirty="0" smtClean="0">
                <a:latin typeface="Calibri" panose="020F0502020204030204" pitchFamily="34" charset="0"/>
                <a:cs typeface="Calibri" panose="020F0502020204030204" pitchFamily="34" charset="0"/>
              </a:rPr>
              <a:t>, </a:t>
            </a:r>
            <a:r>
              <a:rPr lang="en-GB" sz="2700" dirty="0">
                <a:latin typeface="Calibri" panose="020F0502020204030204" pitchFamily="34" charset="0"/>
                <a:cs typeface="Calibri" panose="020F0502020204030204" pitchFamily="34" charset="0"/>
              </a:rPr>
              <a:t>the </a:t>
            </a:r>
            <a:r>
              <a:rPr lang="en-GB" sz="2700" dirty="0" err="1">
                <a:latin typeface="Calibri" panose="020F0502020204030204" pitchFamily="34" charset="0"/>
                <a:cs typeface="Calibri" panose="020F0502020204030204" pitchFamily="34" charset="0"/>
              </a:rPr>
              <a:t>Magian</a:t>
            </a:r>
            <a:r>
              <a:rPr lang="en-GB" sz="2700" dirty="0">
                <a:latin typeface="Calibri" panose="020F0502020204030204" pitchFamily="34" charset="0"/>
                <a:cs typeface="Calibri" panose="020F0502020204030204" pitchFamily="34" charset="0"/>
              </a:rPr>
              <a:t>, until I came. Then I prayed to </a:t>
            </a:r>
            <a:r>
              <a:rPr lang="en-GB" sz="2700" dirty="0" err="1">
                <a:latin typeface="Calibri" panose="020F0502020204030204" pitchFamily="34" charset="0"/>
                <a:cs typeface="Calibri" panose="020F0502020204030204" pitchFamily="34" charset="0"/>
              </a:rPr>
              <a:t>Ahuramazda</a:t>
            </a:r>
            <a:r>
              <a:rPr lang="en-GB" sz="2700" dirty="0">
                <a:latin typeface="Calibri" panose="020F0502020204030204" pitchFamily="34" charset="0"/>
                <a:cs typeface="Calibri" panose="020F0502020204030204" pitchFamily="34" charset="0"/>
              </a:rPr>
              <a:t>; </a:t>
            </a:r>
            <a:r>
              <a:rPr lang="en-GB" sz="2700" dirty="0" err="1">
                <a:latin typeface="Calibri" panose="020F0502020204030204" pitchFamily="34" charset="0"/>
                <a:cs typeface="Calibri" panose="020F0502020204030204" pitchFamily="34" charset="0"/>
              </a:rPr>
              <a:t>Ahuramazda</a:t>
            </a:r>
            <a:r>
              <a:rPr lang="en-GB" sz="2700" dirty="0">
                <a:latin typeface="Calibri" panose="020F0502020204030204" pitchFamily="34" charset="0"/>
                <a:cs typeface="Calibri" panose="020F0502020204030204" pitchFamily="34" charset="0"/>
              </a:rPr>
              <a:t> brought me help. </a:t>
            </a:r>
            <a:r>
              <a:rPr lang="en-GB" sz="2700" dirty="0" smtClean="0">
                <a:latin typeface="Calibri" panose="020F0502020204030204" pitchFamily="34" charset="0"/>
                <a:cs typeface="Calibri" panose="020F0502020204030204" pitchFamily="34" charset="0"/>
              </a:rPr>
              <a:t>I</a:t>
            </a:r>
            <a:r>
              <a:rPr lang="en-GB" sz="2700" dirty="0">
                <a:latin typeface="Calibri" panose="020F0502020204030204" pitchFamily="34" charset="0"/>
                <a:cs typeface="Calibri" panose="020F0502020204030204" pitchFamily="34" charset="0"/>
              </a:rPr>
              <a:t>, with a few men, slew that </a:t>
            </a:r>
            <a:r>
              <a:rPr lang="en-GB" sz="2700" dirty="0" smtClean="0">
                <a:latin typeface="Calibri" panose="020F0502020204030204" pitchFamily="34" charset="0"/>
                <a:cs typeface="Calibri" panose="020F0502020204030204" pitchFamily="34" charset="0"/>
              </a:rPr>
              <a:t>false </a:t>
            </a:r>
            <a:r>
              <a:rPr lang="en-GB" sz="2700" dirty="0" err="1" smtClean="0">
                <a:latin typeface="Calibri" panose="020F0502020204030204" pitchFamily="34" charset="0"/>
                <a:cs typeface="Calibri" panose="020F0502020204030204" pitchFamily="34" charset="0"/>
              </a:rPr>
              <a:t>Smerdis</a:t>
            </a:r>
            <a:r>
              <a:rPr lang="en-GB" sz="2700" dirty="0" smtClean="0">
                <a:latin typeface="Calibri" panose="020F0502020204030204" pitchFamily="34" charset="0"/>
                <a:cs typeface="Calibri" panose="020F0502020204030204" pitchFamily="34" charset="0"/>
              </a:rPr>
              <a:t>, </a:t>
            </a:r>
            <a:r>
              <a:rPr lang="en-GB" sz="2700" dirty="0">
                <a:latin typeface="Calibri" panose="020F0502020204030204" pitchFamily="34" charset="0"/>
                <a:cs typeface="Calibri" panose="020F0502020204030204" pitchFamily="34" charset="0"/>
              </a:rPr>
              <a:t>the </a:t>
            </a:r>
            <a:r>
              <a:rPr lang="en-GB" sz="2700" dirty="0" err="1">
                <a:latin typeface="Calibri" panose="020F0502020204030204" pitchFamily="34" charset="0"/>
                <a:cs typeface="Calibri" panose="020F0502020204030204" pitchFamily="34" charset="0"/>
              </a:rPr>
              <a:t>Magian</a:t>
            </a:r>
            <a:r>
              <a:rPr lang="en-GB" sz="2700" dirty="0">
                <a:latin typeface="Calibri" panose="020F0502020204030204" pitchFamily="34" charset="0"/>
                <a:cs typeface="Calibri" panose="020F0502020204030204" pitchFamily="34" charset="0"/>
              </a:rPr>
              <a:t>, and the chief men who were his followers. At the </a:t>
            </a:r>
            <a:r>
              <a:rPr lang="en-GB" sz="2700" dirty="0" smtClean="0">
                <a:latin typeface="Calibri" panose="020F0502020204030204" pitchFamily="34" charset="0"/>
                <a:cs typeface="Calibri" panose="020F0502020204030204" pitchFamily="34" charset="0"/>
              </a:rPr>
              <a:t>stronghold </a:t>
            </a:r>
            <a:r>
              <a:rPr lang="en-GB" sz="2700" dirty="0">
                <a:latin typeface="Calibri" panose="020F0502020204030204" pitchFamily="34" charset="0"/>
                <a:cs typeface="Calibri" panose="020F0502020204030204" pitchFamily="34" charset="0"/>
              </a:rPr>
              <a:t>in Media, I slew him; I dispossessed him of the kingdom. By the grace of </a:t>
            </a:r>
            <a:r>
              <a:rPr lang="en-GB" sz="2700" dirty="0" err="1">
                <a:latin typeface="Calibri" panose="020F0502020204030204" pitchFamily="34" charset="0"/>
                <a:cs typeface="Calibri" panose="020F0502020204030204" pitchFamily="34" charset="0"/>
              </a:rPr>
              <a:t>Ahuramazda</a:t>
            </a:r>
            <a:r>
              <a:rPr lang="en-GB" sz="2700" dirty="0">
                <a:latin typeface="Calibri" panose="020F0502020204030204" pitchFamily="34" charset="0"/>
                <a:cs typeface="Calibri" panose="020F0502020204030204" pitchFamily="34" charset="0"/>
              </a:rPr>
              <a:t> I became king; </a:t>
            </a:r>
            <a:r>
              <a:rPr lang="en-GB" sz="2700" dirty="0" err="1">
                <a:latin typeface="Calibri" panose="020F0502020204030204" pitchFamily="34" charset="0"/>
                <a:cs typeface="Calibri" panose="020F0502020204030204" pitchFamily="34" charset="0"/>
              </a:rPr>
              <a:t>Ahuramazda</a:t>
            </a:r>
            <a:r>
              <a:rPr lang="en-GB" sz="2700" dirty="0">
                <a:latin typeface="Calibri" panose="020F0502020204030204" pitchFamily="34" charset="0"/>
                <a:cs typeface="Calibri" panose="020F0502020204030204" pitchFamily="34" charset="0"/>
              </a:rPr>
              <a:t> granted me the </a:t>
            </a:r>
            <a:r>
              <a:rPr lang="en-GB" sz="2700" dirty="0" smtClean="0">
                <a:latin typeface="Calibri" panose="020F0502020204030204" pitchFamily="34" charset="0"/>
                <a:cs typeface="Calibri" panose="020F0502020204030204" pitchFamily="34" charset="0"/>
              </a:rPr>
              <a:t>kingdom.</a:t>
            </a:r>
            <a:endParaRPr lang="en-GB" sz="2700" dirty="0">
              <a:latin typeface="Calibri" panose="020F0502020204030204" pitchFamily="34" charset="0"/>
              <a:cs typeface="Calibri" panose="020F0502020204030204" pitchFamily="34" charset="0"/>
            </a:endParaRPr>
          </a:p>
          <a:p>
            <a:endParaRPr lang="en-GB" dirty="0" smtClean="0"/>
          </a:p>
          <a:p>
            <a:endParaRPr lang="en-GB" dirty="0"/>
          </a:p>
        </p:txBody>
      </p:sp>
      <p:sp>
        <p:nvSpPr>
          <p:cNvPr id="4" name="TextBox 3"/>
          <p:cNvSpPr txBox="1"/>
          <p:nvPr/>
        </p:nvSpPr>
        <p:spPr>
          <a:xfrm>
            <a:off x="5279923" y="252813"/>
            <a:ext cx="6651938" cy="338554"/>
          </a:xfrm>
          <a:prstGeom prst="rect">
            <a:avLst/>
          </a:prstGeom>
          <a:noFill/>
        </p:spPr>
        <p:txBody>
          <a:bodyPr wrap="square" rtlCol="0">
            <a:spAutoFit/>
          </a:bodyPr>
          <a:lstStyle/>
          <a:p>
            <a:pPr algn="r"/>
            <a:r>
              <a:rPr lang="en-GB" sz="1600" b="1" u="sng" dirty="0" smtClean="0"/>
              <a:t>Slew = killed/ to kill</a:t>
            </a:r>
            <a:r>
              <a:rPr lang="en-GB" sz="1600" dirty="0" smtClean="0"/>
              <a:t>         </a:t>
            </a:r>
            <a:r>
              <a:rPr lang="en-GB" sz="1600" b="1" u="sng" dirty="0" smtClean="0"/>
              <a:t>Dispossessed = to take something from someone</a:t>
            </a:r>
            <a:endParaRPr lang="en-GB" sz="1600" b="1" u="sng" dirty="0"/>
          </a:p>
        </p:txBody>
      </p:sp>
    </p:spTree>
    <p:extLst>
      <p:ext uri="{BB962C8B-B14F-4D97-AF65-F5344CB8AC3E}">
        <p14:creationId xmlns:p14="http://schemas.microsoft.com/office/powerpoint/2010/main" val="17136336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888642"/>
          </a:xfrm>
          <a:solidFill>
            <a:schemeClr val="bg1"/>
          </a:solidFill>
        </p:spPr>
        <p:txBody>
          <a:bodyPr>
            <a:normAutofit/>
          </a:bodyPr>
          <a:lstStyle/>
          <a:p>
            <a:pPr algn="l"/>
            <a:r>
              <a:rPr lang="en-GB" sz="4000" b="1" u="sng" dirty="0" smtClean="0">
                <a:latin typeface="Calibri" panose="020F0502020204030204" pitchFamily="34" charset="0"/>
                <a:cs typeface="Calibri" panose="020F0502020204030204" pitchFamily="34" charset="0"/>
              </a:rPr>
              <a:t>Herodotus – Darius’ accession</a:t>
            </a:r>
            <a:endParaRPr lang="en-GB" sz="4000" b="1" u="sng"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0" y="746975"/>
            <a:ext cx="12191999" cy="6111025"/>
          </a:xfrm>
          <a:solidFill>
            <a:schemeClr val="bg1"/>
          </a:solidFill>
        </p:spPr>
        <p:txBody>
          <a:bodyPr>
            <a:noAutofit/>
          </a:bodyPr>
          <a:lstStyle/>
          <a:p>
            <a:r>
              <a:rPr lang="en-GB" sz="1700" dirty="0" err="1" smtClean="0">
                <a:latin typeface="Calibri" panose="020F0502020204030204" pitchFamily="34" charset="0"/>
                <a:cs typeface="Calibri" panose="020F0502020204030204" pitchFamily="34" charset="0"/>
              </a:rPr>
              <a:t>Otanes</a:t>
            </a:r>
            <a:r>
              <a:rPr lang="en-GB" sz="1700" dirty="0" smtClean="0">
                <a:latin typeface="Calibri" panose="020F0502020204030204" pitchFamily="34" charset="0"/>
                <a:cs typeface="Calibri" panose="020F0502020204030204" pitchFamily="34" charset="0"/>
              </a:rPr>
              <a:t> </a:t>
            </a:r>
            <a:r>
              <a:rPr lang="en-GB" sz="1700" dirty="0">
                <a:latin typeface="Calibri" panose="020F0502020204030204" pitchFamily="34" charset="0"/>
                <a:cs typeface="Calibri" panose="020F0502020204030204" pitchFamily="34" charset="0"/>
              </a:rPr>
              <a:t>was the first to guess that the Magus </a:t>
            </a:r>
            <a:r>
              <a:rPr lang="en-GB" sz="1700" dirty="0" smtClean="0">
                <a:latin typeface="Calibri" panose="020F0502020204030204" pitchFamily="34" charset="0"/>
                <a:cs typeface="Calibri" panose="020F0502020204030204" pitchFamily="34" charset="0"/>
              </a:rPr>
              <a:t>(false </a:t>
            </a:r>
            <a:r>
              <a:rPr lang="en-GB" sz="1700" dirty="0" err="1" smtClean="0">
                <a:latin typeface="Calibri" panose="020F0502020204030204" pitchFamily="34" charset="0"/>
                <a:cs typeface="Calibri" panose="020F0502020204030204" pitchFamily="34" charset="0"/>
              </a:rPr>
              <a:t>Smerdis</a:t>
            </a:r>
            <a:r>
              <a:rPr lang="en-GB" sz="1700" dirty="0" smtClean="0">
                <a:latin typeface="Calibri" panose="020F0502020204030204" pitchFamily="34" charset="0"/>
                <a:cs typeface="Calibri" panose="020F0502020204030204" pitchFamily="34" charset="0"/>
              </a:rPr>
              <a:t>) was </a:t>
            </a:r>
            <a:r>
              <a:rPr lang="en-GB" sz="1700" dirty="0">
                <a:latin typeface="Calibri" panose="020F0502020204030204" pitchFamily="34" charset="0"/>
                <a:cs typeface="Calibri" panose="020F0502020204030204" pitchFamily="34" charset="0"/>
              </a:rPr>
              <a:t>not Cyrus' son </a:t>
            </a:r>
            <a:r>
              <a:rPr lang="en-GB" sz="1700" dirty="0" err="1">
                <a:latin typeface="Calibri" panose="020F0502020204030204" pitchFamily="34" charset="0"/>
                <a:cs typeface="Calibri" panose="020F0502020204030204" pitchFamily="34" charset="0"/>
              </a:rPr>
              <a:t>Smerdis</a:t>
            </a:r>
            <a:r>
              <a:rPr lang="en-GB" sz="1700" dirty="0">
                <a:latin typeface="Calibri" panose="020F0502020204030204" pitchFamily="34" charset="0"/>
                <a:cs typeface="Calibri" panose="020F0502020204030204" pitchFamily="34" charset="0"/>
              </a:rPr>
              <a:t> and who, in fact, he was; the reason was, that he never left the acropolis nor summoned any notable Persian into his presence. </a:t>
            </a:r>
            <a:endParaRPr lang="en-GB" sz="1700" dirty="0" smtClean="0">
              <a:latin typeface="Calibri" panose="020F0502020204030204" pitchFamily="34" charset="0"/>
              <a:cs typeface="Calibri" panose="020F0502020204030204" pitchFamily="34" charset="0"/>
            </a:endParaRPr>
          </a:p>
          <a:p>
            <a:r>
              <a:rPr lang="en-GB" sz="1700" dirty="0">
                <a:latin typeface="Calibri" panose="020F0502020204030204" pitchFamily="34" charset="0"/>
                <a:cs typeface="Calibri" panose="020F0502020204030204" pitchFamily="34" charset="0"/>
              </a:rPr>
              <a:t>When </a:t>
            </a:r>
            <a:r>
              <a:rPr lang="en-GB" sz="1700" dirty="0" smtClean="0">
                <a:latin typeface="Calibri" panose="020F0502020204030204" pitchFamily="34" charset="0"/>
                <a:cs typeface="Calibri" panose="020F0502020204030204" pitchFamily="34" charset="0"/>
              </a:rPr>
              <a:t>they (the men who believed </a:t>
            </a:r>
            <a:r>
              <a:rPr lang="en-GB" sz="1700" dirty="0" err="1" smtClean="0">
                <a:latin typeface="Calibri" panose="020F0502020204030204" pitchFamily="34" charset="0"/>
                <a:cs typeface="Calibri" panose="020F0502020204030204" pitchFamily="34" charset="0"/>
              </a:rPr>
              <a:t>Smerdis</a:t>
            </a:r>
            <a:r>
              <a:rPr lang="en-GB" sz="1700" dirty="0" smtClean="0">
                <a:latin typeface="Calibri" panose="020F0502020204030204" pitchFamily="34" charset="0"/>
                <a:cs typeface="Calibri" panose="020F0502020204030204" pitchFamily="34" charset="0"/>
              </a:rPr>
              <a:t> was a pretender) numbered </a:t>
            </a:r>
            <a:r>
              <a:rPr lang="en-GB" sz="1700" dirty="0">
                <a:latin typeface="Calibri" panose="020F0502020204030204" pitchFamily="34" charset="0"/>
                <a:cs typeface="Calibri" panose="020F0502020204030204" pitchFamily="34" charset="0"/>
              </a:rPr>
              <a:t>six, Darius, whose father, </a:t>
            </a:r>
            <a:r>
              <a:rPr lang="en-GB" sz="1700" dirty="0" err="1">
                <a:latin typeface="Calibri" panose="020F0502020204030204" pitchFamily="34" charset="0"/>
                <a:cs typeface="Calibri" panose="020F0502020204030204" pitchFamily="34" charset="0"/>
              </a:rPr>
              <a:t>Hystaspes</a:t>
            </a:r>
            <a:r>
              <a:rPr lang="en-GB" sz="1700" dirty="0">
                <a:latin typeface="Calibri" panose="020F0502020204030204" pitchFamily="34" charset="0"/>
                <a:cs typeface="Calibri" panose="020F0502020204030204" pitchFamily="34" charset="0"/>
              </a:rPr>
              <a:t>, was a </a:t>
            </a:r>
            <a:r>
              <a:rPr lang="en-GB" sz="1700" dirty="0" smtClean="0">
                <a:latin typeface="Calibri" panose="020F0502020204030204" pitchFamily="34" charset="0"/>
                <a:cs typeface="Calibri" panose="020F0502020204030204" pitchFamily="34" charset="0"/>
              </a:rPr>
              <a:t>governor </a:t>
            </a:r>
            <a:r>
              <a:rPr lang="en-GB" sz="1700" dirty="0">
                <a:latin typeface="Calibri" panose="020F0502020204030204" pitchFamily="34" charset="0"/>
                <a:cs typeface="Calibri" panose="020F0502020204030204" pitchFamily="34" charset="0"/>
              </a:rPr>
              <a:t>of the Persians, arrived at Susa. When he came, then, the six Persians resolved to include Darius too</a:t>
            </a:r>
            <a:r>
              <a:rPr lang="en-GB" sz="1700" dirty="0" smtClean="0">
                <a:latin typeface="Calibri" panose="020F0502020204030204" pitchFamily="34" charset="0"/>
                <a:cs typeface="Calibri" panose="020F0502020204030204" pitchFamily="34" charset="0"/>
              </a:rPr>
              <a:t>. </a:t>
            </a:r>
            <a:r>
              <a:rPr lang="en-GB" sz="1700" dirty="0">
                <a:latin typeface="Calibri" panose="020F0502020204030204" pitchFamily="34" charset="0"/>
                <a:cs typeface="Calibri" panose="020F0502020204030204" pitchFamily="34" charset="0"/>
              </a:rPr>
              <a:t>Darius said, “</a:t>
            </a:r>
            <a:r>
              <a:rPr lang="en-GB" sz="1700" i="1" dirty="0">
                <a:latin typeface="Calibri" panose="020F0502020204030204" pitchFamily="34" charset="0"/>
                <a:cs typeface="Calibri" panose="020F0502020204030204" pitchFamily="34" charset="0"/>
              </a:rPr>
              <a:t>I thought that I alone knew that it was the Magus who was king and that </a:t>
            </a:r>
            <a:r>
              <a:rPr lang="en-GB" sz="1700" i="1" dirty="0" err="1">
                <a:latin typeface="Calibri" panose="020F0502020204030204" pitchFamily="34" charset="0"/>
                <a:cs typeface="Calibri" panose="020F0502020204030204" pitchFamily="34" charset="0"/>
              </a:rPr>
              <a:t>Smerdis</a:t>
            </a:r>
            <a:r>
              <a:rPr lang="en-GB" sz="1700" i="1" dirty="0">
                <a:latin typeface="Calibri" panose="020F0502020204030204" pitchFamily="34" charset="0"/>
                <a:cs typeface="Calibri" panose="020F0502020204030204" pitchFamily="34" charset="0"/>
              </a:rPr>
              <a:t> son of Cyrus was dead; and it was for this reason that I made haste to come, that I might effect the Magus' death; but since it turns out that you know too and not only I, I think that we should act at once and not put it off</a:t>
            </a:r>
            <a:r>
              <a:rPr lang="en-GB" sz="1700" dirty="0" smtClean="0">
                <a:latin typeface="Calibri" panose="020F0502020204030204" pitchFamily="34" charset="0"/>
                <a:cs typeface="Calibri" panose="020F0502020204030204" pitchFamily="34" charset="0"/>
              </a:rPr>
              <a:t>.”</a:t>
            </a:r>
          </a:p>
          <a:p>
            <a:r>
              <a:rPr lang="en-GB" sz="1700" dirty="0" smtClean="0">
                <a:latin typeface="Calibri" panose="020F0502020204030204" pitchFamily="34" charset="0"/>
                <a:cs typeface="Calibri" panose="020F0502020204030204" pitchFamily="34" charset="0"/>
              </a:rPr>
              <a:t>Darius argued that “</a:t>
            </a:r>
            <a:r>
              <a:rPr lang="en-GB" sz="1700" i="1" dirty="0" smtClean="0">
                <a:latin typeface="Calibri" panose="020F0502020204030204" pitchFamily="34" charset="0"/>
                <a:cs typeface="Calibri" panose="020F0502020204030204" pitchFamily="34" charset="0"/>
              </a:rPr>
              <a:t>There </a:t>
            </a:r>
            <a:r>
              <a:rPr lang="en-GB" sz="1700" i="1" dirty="0">
                <a:latin typeface="Calibri" panose="020F0502020204030204" pitchFamily="34" charset="0"/>
                <a:cs typeface="Calibri" panose="020F0502020204030204" pitchFamily="34" charset="0"/>
              </a:rPr>
              <a:t>is no one who will not allow us to pass, from respect or from fear, because of who we </a:t>
            </a:r>
            <a:r>
              <a:rPr lang="en-GB" sz="1700" i="1" dirty="0" smtClean="0">
                <a:latin typeface="Calibri" panose="020F0502020204030204" pitchFamily="34" charset="0"/>
                <a:cs typeface="Calibri" panose="020F0502020204030204" pitchFamily="34" charset="0"/>
              </a:rPr>
              <a:t>are</a:t>
            </a:r>
            <a:r>
              <a:rPr lang="en-GB" sz="1700" dirty="0" smtClean="0">
                <a:latin typeface="Calibri" panose="020F0502020204030204" pitchFamily="34" charset="0"/>
                <a:cs typeface="Calibri" panose="020F0502020204030204" pitchFamily="34" charset="0"/>
              </a:rPr>
              <a:t>”.</a:t>
            </a:r>
          </a:p>
          <a:p>
            <a:r>
              <a:rPr lang="en-GB" sz="1700" dirty="0">
                <a:latin typeface="Calibri" panose="020F0502020204030204" pitchFamily="34" charset="0"/>
                <a:cs typeface="Calibri" panose="020F0502020204030204" pitchFamily="34" charset="0"/>
              </a:rPr>
              <a:t>The seven Persians, when they had decided to attack </a:t>
            </a:r>
            <a:r>
              <a:rPr lang="en-GB" sz="1700" dirty="0" smtClean="0">
                <a:latin typeface="Calibri" panose="020F0502020204030204" pitchFamily="34" charset="0"/>
                <a:cs typeface="Calibri" panose="020F0502020204030204" pitchFamily="34" charset="0"/>
              </a:rPr>
              <a:t>False </a:t>
            </a:r>
            <a:r>
              <a:rPr lang="en-GB" sz="1700" dirty="0" err="1" smtClean="0">
                <a:latin typeface="Calibri" panose="020F0502020204030204" pitchFamily="34" charset="0"/>
                <a:cs typeface="Calibri" panose="020F0502020204030204" pitchFamily="34" charset="0"/>
              </a:rPr>
              <a:t>Smerdis</a:t>
            </a:r>
            <a:r>
              <a:rPr lang="en-GB" sz="1700" dirty="0" smtClean="0">
                <a:latin typeface="Calibri" panose="020F0502020204030204" pitchFamily="34" charset="0"/>
                <a:cs typeface="Calibri" panose="020F0502020204030204" pitchFamily="34" charset="0"/>
              </a:rPr>
              <a:t> at </a:t>
            </a:r>
            <a:r>
              <a:rPr lang="en-GB" sz="1700" dirty="0">
                <a:latin typeface="Calibri" panose="020F0502020204030204" pitchFamily="34" charset="0"/>
                <a:cs typeface="Calibri" panose="020F0502020204030204" pitchFamily="34" charset="0"/>
              </a:rPr>
              <a:t>once and not delay, prayed to the gods and set </a:t>
            </a:r>
            <a:r>
              <a:rPr lang="en-GB" sz="1700" dirty="0" smtClean="0">
                <a:latin typeface="Calibri" panose="020F0502020204030204" pitchFamily="34" charset="0"/>
                <a:cs typeface="Calibri" panose="020F0502020204030204" pitchFamily="34" charset="0"/>
              </a:rPr>
              <a:t>forth… </a:t>
            </a:r>
            <a:r>
              <a:rPr lang="en-GB" sz="1700" dirty="0">
                <a:latin typeface="Calibri" panose="020F0502020204030204" pitchFamily="34" charset="0"/>
                <a:cs typeface="Calibri" panose="020F0502020204030204" pitchFamily="34" charset="0"/>
              </a:rPr>
              <a:t>When they came to the gate, it turned out as Darius had expected; the guards, out of respect for the leading men in Persia and never suspecting that there would be trouble from them, allowed them to pass, </a:t>
            </a:r>
            <a:r>
              <a:rPr lang="en-GB" sz="1700" dirty="0" smtClean="0">
                <a:latin typeface="Calibri" panose="020F0502020204030204" pitchFamily="34" charset="0"/>
                <a:cs typeface="Calibri" panose="020F0502020204030204" pitchFamily="34" charset="0"/>
              </a:rPr>
              <a:t>and </a:t>
            </a:r>
            <a:r>
              <a:rPr lang="en-GB" sz="1700" dirty="0">
                <a:latin typeface="Calibri" panose="020F0502020204030204" pitchFamily="34" charset="0"/>
                <a:cs typeface="Calibri" panose="020F0502020204030204" pitchFamily="34" charset="0"/>
              </a:rPr>
              <a:t>no one asked any </a:t>
            </a:r>
            <a:r>
              <a:rPr lang="en-GB" sz="1700" dirty="0" smtClean="0">
                <a:latin typeface="Calibri" panose="020F0502020204030204" pitchFamily="34" charset="0"/>
                <a:cs typeface="Calibri" panose="020F0502020204030204" pitchFamily="34" charset="0"/>
              </a:rPr>
              <a:t>questions… When </a:t>
            </a:r>
            <a:r>
              <a:rPr lang="en-GB" sz="1700" dirty="0">
                <a:latin typeface="Calibri" panose="020F0502020204030204" pitchFamily="34" charset="0"/>
                <a:cs typeface="Calibri" panose="020F0502020204030204" pitchFamily="34" charset="0"/>
              </a:rPr>
              <a:t>they had killed </a:t>
            </a:r>
            <a:r>
              <a:rPr lang="en-GB" sz="1700" dirty="0" smtClean="0">
                <a:latin typeface="Calibri" panose="020F0502020204030204" pitchFamily="34" charset="0"/>
                <a:cs typeface="Calibri" panose="020F0502020204030204" pitchFamily="34" charset="0"/>
              </a:rPr>
              <a:t>False </a:t>
            </a:r>
            <a:r>
              <a:rPr lang="en-GB" sz="1700" dirty="0" err="1" smtClean="0">
                <a:latin typeface="Calibri" panose="020F0502020204030204" pitchFamily="34" charset="0"/>
                <a:cs typeface="Calibri" panose="020F0502020204030204" pitchFamily="34" charset="0"/>
              </a:rPr>
              <a:t>Smerdis</a:t>
            </a:r>
            <a:r>
              <a:rPr lang="en-GB" sz="1700" dirty="0" smtClean="0">
                <a:latin typeface="Calibri" panose="020F0502020204030204" pitchFamily="34" charset="0"/>
                <a:cs typeface="Calibri" panose="020F0502020204030204" pitchFamily="34" charset="0"/>
              </a:rPr>
              <a:t> and his followers and </a:t>
            </a:r>
            <a:r>
              <a:rPr lang="en-GB" sz="1700" dirty="0">
                <a:latin typeface="Calibri" panose="020F0502020204030204" pitchFamily="34" charset="0"/>
                <a:cs typeface="Calibri" panose="020F0502020204030204" pitchFamily="34" charset="0"/>
              </a:rPr>
              <a:t>cut off their heads, they left their wounded there because of their infirmity and for the sake of guarding the acropolis, while five of them carrying the </a:t>
            </a:r>
            <a:r>
              <a:rPr lang="en-GB" sz="1700" dirty="0" smtClean="0">
                <a:latin typeface="Calibri" panose="020F0502020204030204" pitchFamily="34" charset="0"/>
                <a:cs typeface="Calibri" panose="020F0502020204030204" pitchFamily="34" charset="0"/>
              </a:rPr>
              <a:t>heads </a:t>
            </a:r>
            <a:r>
              <a:rPr lang="en-GB" sz="1700" dirty="0">
                <a:latin typeface="Calibri" panose="020F0502020204030204" pitchFamily="34" charset="0"/>
                <a:cs typeface="Calibri" panose="020F0502020204030204" pitchFamily="34" charset="0"/>
              </a:rPr>
              <a:t>ran outside with much </a:t>
            </a:r>
            <a:r>
              <a:rPr lang="en-GB" sz="1700" dirty="0" smtClean="0">
                <a:latin typeface="Calibri" panose="020F0502020204030204" pitchFamily="34" charset="0"/>
                <a:cs typeface="Calibri" panose="020F0502020204030204" pitchFamily="34" charset="0"/>
              </a:rPr>
              <a:t>shouting, </a:t>
            </a:r>
            <a:r>
              <a:rPr lang="en-GB" sz="1700" dirty="0">
                <a:latin typeface="Calibri" panose="020F0502020204030204" pitchFamily="34" charset="0"/>
                <a:cs typeface="Calibri" panose="020F0502020204030204" pitchFamily="34" charset="0"/>
              </a:rPr>
              <a:t>calling all Persians to aid, telling what they had done and showing the </a:t>
            </a:r>
            <a:r>
              <a:rPr lang="en-GB" sz="1700" dirty="0" smtClean="0">
                <a:latin typeface="Calibri" panose="020F0502020204030204" pitchFamily="34" charset="0"/>
                <a:cs typeface="Calibri" panose="020F0502020204030204" pitchFamily="34" charset="0"/>
              </a:rPr>
              <a:t>heads.</a:t>
            </a:r>
          </a:p>
          <a:p>
            <a:r>
              <a:rPr lang="en-GB" sz="1700" dirty="0" smtClean="0">
                <a:latin typeface="Calibri" panose="020F0502020204030204" pitchFamily="34" charset="0"/>
                <a:cs typeface="Calibri" panose="020F0502020204030204" pitchFamily="34" charset="0"/>
              </a:rPr>
              <a:t>As </a:t>
            </a:r>
            <a:r>
              <a:rPr lang="en-GB" sz="1700" dirty="0">
                <a:latin typeface="Calibri" panose="020F0502020204030204" pitchFamily="34" charset="0"/>
                <a:cs typeface="Calibri" panose="020F0502020204030204" pitchFamily="34" charset="0"/>
              </a:rPr>
              <a:t>for the making of a king, they decided that he should be elected whose horse, after they were all in their saddles in the suburb of the city, should first be heard to neigh at </a:t>
            </a:r>
            <a:r>
              <a:rPr lang="en-GB" sz="1700" dirty="0" smtClean="0">
                <a:latin typeface="Calibri" panose="020F0502020204030204" pitchFamily="34" charset="0"/>
                <a:cs typeface="Calibri" panose="020F0502020204030204" pitchFamily="34" charset="0"/>
              </a:rPr>
              <a:t>sunrise. At </a:t>
            </a:r>
            <a:r>
              <a:rPr lang="en-GB" sz="1700" dirty="0">
                <a:latin typeface="Calibri" panose="020F0502020204030204" pitchFamily="34" charset="0"/>
                <a:cs typeface="Calibri" panose="020F0502020204030204" pitchFamily="34" charset="0"/>
              </a:rPr>
              <a:t>dawn of day the six came on horseback as they had agreed. However, the night before Darius had ordered his man servant to visit his own horses’ favourite mare, and place his hands on her genitals. The next morning, as the horses rode out of the city and stopped at the sacred mountain waiting for </a:t>
            </a:r>
            <a:r>
              <a:rPr lang="en-GB" sz="1700" dirty="0" smtClean="0">
                <a:latin typeface="Calibri" panose="020F0502020204030204" pitchFamily="34" charset="0"/>
                <a:cs typeface="Calibri" panose="020F0502020204030204" pitchFamily="34" charset="0"/>
              </a:rPr>
              <a:t>sunrise, </a:t>
            </a:r>
            <a:r>
              <a:rPr lang="en-GB" sz="1700" dirty="0">
                <a:latin typeface="Calibri" panose="020F0502020204030204" pitchFamily="34" charset="0"/>
                <a:cs typeface="Calibri" panose="020F0502020204030204" pitchFamily="34" charset="0"/>
              </a:rPr>
              <a:t>as the sun rose Darius’ servant raised his hand to Darius horse </a:t>
            </a:r>
            <a:r>
              <a:rPr lang="en-GB" sz="1700" dirty="0" smtClean="0">
                <a:latin typeface="Calibri" panose="020F0502020204030204" pitchFamily="34" charset="0"/>
                <a:cs typeface="Calibri" panose="020F0502020204030204" pitchFamily="34" charset="0"/>
              </a:rPr>
              <a:t>and Darius</a:t>
            </a:r>
            <a:r>
              <a:rPr lang="en-GB" sz="1700" dirty="0">
                <a:latin typeface="Calibri" panose="020F0502020204030204" pitchFamily="34" charset="0"/>
                <a:cs typeface="Calibri" panose="020F0502020204030204" pitchFamily="34" charset="0"/>
              </a:rPr>
              <a:t>' horse trotted forward and whinnied</a:t>
            </a:r>
            <a:r>
              <a:rPr lang="en-GB" sz="1700" dirty="0" smtClean="0">
                <a:latin typeface="Calibri" panose="020F0502020204030204" pitchFamily="34" charset="0"/>
                <a:cs typeface="Calibri" panose="020F0502020204030204" pitchFamily="34" charset="0"/>
              </a:rPr>
              <a:t>; </a:t>
            </a:r>
            <a:r>
              <a:rPr lang="en-GB" sz="1700" dirty="0">
                <a:latin typeface="Calibri" panose="020F0502020204030204" pitchFamily="34" charset="0"/>
                <a:cs typeface="Calibri" panose="020F0502020204030204" pitchFamily="34" charset="0"/>
              </a:rPr>
              <a:t>and as he so did there came lightning and thunder out of a clear sky. These signs given to Darius were thought to be foreordained and made his election perfect; his companions leapt from their horses and bowed to him.</a:t>
            </a:r>
          </a:p>
        </p:txBody>
      </p:sp>
    </p:spTree>
    <p:extLst>
      <p:ext uri="{BB962C8B-B14F-4D97-AF65-F5344CB8AC3E}">
        <p14:creationId xmlns:p14="http://schemas.microsoft.com/office/powerpoint/2010/main" val="27816320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819807"/>
          </a:xfrm>
          <a:solidFill>
            <a:schemeClr val="bg1"/>
          </a:solidFill>
        </p:spPr>
        <p:txBody>
          <a:bodyPr/>
          <a:lstStyle/>
          <a:p>
            <a:pPr algn="l"/>
            <a:r>
              <a:rPr lang="en-GB" b="1" u="sng" dirty="0" err="1" smtClean="0">
                <a:latin typeface="Calibri" panose="020F0502020204030204" pitchFamily="34" charset="0"/>
                <a:cs typeface="Calibri" panose="020F0502020204030204" pitchFamily="34" charset="0"/>
              </a:rPr>
              <a:t>Bisitun</a:t>
            </a:r>
            <a:r>
              <a:rPr lang="en-GB" b="1" u="sng" dirty="0" smtClean="0">
                <a:latin typeface="Calibri" panose="020F0502020204030204" pitchFamily="34" charset="0"/>
                <a:cs typeface="Calibri" panose="020F0502020204030204" pitchFamily="34" charset="0"/>
              </a:rPr>
              <a:t> Inscription</a:t>
            </a:r>
            <a:endParaRPr lang="en-GB" b="1" u="sng"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0" y="819807"/>
            <a:ext cx="12192000" cy="6038193"/>
          </a:xfrm>
          <a:solidFill>
            <a:schemeClr val="bg1"/>
          </a:solidFill>
        </p:spPr>
        <p:txBody>
          <a:bodyPr>
            <a:normAutofit fontScale="85000" lnSpcReduction="10000"/>
          </a:bodyPr>
          <a:lstStyle/>
          <a:p>
            <a:r>
              <a:rPr lang="en-GB" sz="2700" dirty="0">
                <a:latin typeface="Calibri" panose="020F0502020204030204" pitchFamily="34" charset="0"/>
                <a:cs typeface="Calibri" panose="020F0502020204030204" pitchFamily="34" charset="0"/>
              </a:rPr>
              <a:t>King Darius says</a:t>
            </a:r>
            <a:r>
              <a:rPr lang="en-GB" sz="2700" dirty="0" smtClean="0">
                <a:latin typeface="Calibri" panose="020F0502020204030204" pitchFamily="34" charset="0"/>
                <a:cs typeface="Calibri" panose="020F0502020204030204" pitchFamily="34" charset="0"/>
              </a:rPr>
              <a:t>: </a:t>
            </a:r>
            <a:r>
              <a:rPr lang="en-GB" sz="2700" dirty="0">
                <a:latin typeface="Calibri" panose="020F0502020204030204" pitchFamily="34" charset="0"/>
                <a:cs typeface="Calibri" panose="020F0502020204030204" pitchFamily="34" charset="0"/>
              </a:rPr>
              <a:t>A son of Cyrus, named </a:t>
            </a:r>
            <a:r>
              <a:rPr lang="en-GB" sz="2700" dirty="0" smtClean="0">
                <a:latin typeface="Calibri" panose="020F0502020204030204" pitchFamily="34" charset="0"/>
                <a:cs typeface="Calibri" panose="020F0502020204030204" pitchFamily="34" charset="0"/>
              </a:rPr>
              <a:t>Cambyses, </a:t>
            </a:r>
            <a:r>
              <a:rPr lang="en-GB" sz="2700" dirty="0">
                <a:latin typeface="Calibri" panose="020F0502020204030204" pitchFamily="34" charset="0"/>
                <a:cs typeface="Calibri" panose="020F0502020204030204" pitchFamily="34" charset="0"/>
              </a:rPr>
              <a:t>was king here before </a:t>
            </a:r>
            <a:r>
              <a:rPr lang="en-GB" sz="2700" dirty="0" smtClean="0">
                <a:latin typeface="Calibri" panose="020F0502020204030204" pitchFamily="34" charset="0"/>
                <a:cs typeface="Calibri" panose="020F0502020204030204" pitchFamily="34" charset="0"/>
              </a:rPr>
              <a:t>me. Cambyses </a:t>
            </a:r>
            <a:r>
              <a:rPr lang="en-GB" sz="2700" dirty="0">
                <a:latin typeface="Calibri" panose="020F0502020204030204" pitchFamily="34" charset="0"/>
                <a:cs typeface="Calibri" panose="020F0502020204030204" pitchFamily="34" charset="0"/>
              </a:rPr>
              <a:t>had a brother, </a:t>
            </a:r>
            <a:r>
              <a:rPr lang="en-GB" sz="2700" dirty="0" err="1">
                <a:latin typeface="Calibri" panose="020F0502020204030204" pitchFamily="34" charset="0"/>
                <a:cs typeface="Calibri" panose="020F0502020204030204" pitchFamily="34" charset="0"/>
              </a:rPr>
              <a:t>Smerdis</a:t>
            </a:r>
            <a:r>
              <a:rPr lang="en-GB" sz="2700" dirty="0">
                <a:latin typeface="Calibri" panose="020F0502020204030204" pitchFamily="34" charset="0"/>
                <a:cs typeface="Calibri" panose="020F0502020204030204" pitchFamily="34" charset="0"/>
              </a:rPr>
              <a:t> by </a:t>
            </a:r>
            <a:r>
              <a:rPr lang="en-GB" sz="2700" dirty="0" smtClean="0">
                <a:latin typeface="Calibri" panose="020F0502020204030204" pitchFamily="34" charset="0"/>
                <a:cs typeface="Calibri" panose="020F0502020204030204" pitchFamily="34" charset="0"/>
              </a:rPr>
              <a:t>name. </a:t>
            </a:r>
            <a:r>
              <a:rPr lang="en-GB" sz="2700" dirty="0">
                <a:latin typeface="Calibri" panose="020F0502020204030204" pitchFamily="34" charset="0"/>
                <a:cs typeface="Calibri" panose="020F0502020204030204" pitchFamily="34" charset="0"/>
              </a:rPr>
              <a:t>Afterwards, Cambyses slew this </a:t>
            </a:r>
            <a:r>
              <a:rPr lang="en-GB" sz="2700" dirty="0" err="1">
                <a:latin typeface="Calibri" panose="020F0502020204030204" pitchFamily="34" charset="0"/>
                <a:cs typeface="Calibri" panose="020F0502020204030204" pitchFamily="34" charset="0"/>
              </a:rPr>
              <a:t>Smerdis</a:t>
            </a:r>
            <a:r>
              <a:rPr lang="en-GB" sz="2700" dirty="0">
                <a:latin typeface="Calibri" panose="020F0502020204030204" pitchFamily="34" charset="0"/>
                <a:cs typeface="Calibri" panose="020F0502020204030204" pitchFamily="34" charset="0"/>
              </a:rPr>
              <a:t>. When Cambyses slew </a:t>
            </a:r>
            <a:r>
              <a:rPr lang="en-GB" sz="2700" dirty="0" err="1">
                <a:latin typeface="Calibri" panose="020F0502020204030204" pitchFamily="34" charset="0"/>
                <a:cs typeface="Calibri" panose="020F0502020204030204" pitchFamily="34" charset="0"/>
              </a:rPr>
              <a:t>Smerdis</a:t>
            </a:r>
            <a:r>
              <a:rPr lang="en-GB" sz="2700" dirty="0">
                <a:latin typeface="Calibri" panose="020F0502020204030204" pitchFamily="34" charset="0"/>
                <a:cs typeface="Calibri" panose="020F0502020204030204" pitchFamily="34" charset="0"/>
              </a:rPr>
              <a:t>, it was not </a:t>
            </a:r>
            <a:r>
              <a:rPr lang="en-GB" sz="2700" dirty="0" smtClean="0">
                <a:latin typeface="Calibri" panose="020F0502020204030204" pitchFamily="34" charset="0"/>
                <a:cs typeface="Calibri" panose="020F0502020204030204" pitchFamily="34" charset="0"/>
              </a:rPr>
              <a:t>known </a:t>
            </a:r>
            <a:r>
              <a:rPr lang="en-GB" sz="2700" dirty="0">
                <a:latin typeface="Calibri" panose="020F0502020204030204" pitchFamily="34" charset="0"/>
                <a:cs typeface="Calibri" panose="020F0502020204030204" pitchFamily="34" charset="0"/>
              </a:rPr>
              <a:t>that </a:t>
            </a:r>
            <a:r>
              <a:rPr lang="en-GB" sz="2700" dirty="0" err="1">
                <a:latin typeface="Calibri" panose="020F0502020204030204" pitchFamily="34" charset="0"/>
                <a:cs typeface="Calibri" panose="020F0502020204030204" pitchFamily="34" charset="0"/>
              </a:rPr>
              <a:t>Smerdis</a:t>
            </a:r>
            <a:r>
              <a:rPr lang="en-GB" sz="2700" dirty="0">
                <a:latin typeface="Calibri" panose="020F0502020204030204" pitchFamily="34" charset="0"/>
                <a:cs typeface="Calibri" panose="020F0502020204030204" pitchFamily="34" charset="0"/>
              </a:rPr>
              <a:t> was slain. Thereupon Cambyses went to Egypt. When Cambyses had departed into Egypt, the people became hostile, and </a:t>
            </a:r>
            <a:r>
              <a:rPr lang="en-GB" sz="2700" dirty="0" smtClean="0">
                <a:latin typeface="Calibri" panose="020F0502020204030204" pitchFamily="34" charset="0"/>
                <a:cs typeface="Calibri" panose="020F0502020204030204" pitchFamily="34" charset="0"/>
              </a:rPr>
              <a:t>rebellion grew </a:t>
            </a:r>
            <a:r>
              <a:rPr lang="en-GB" sz="2700" dirty="0">
                <a:latin typeface="Calibri" panose="020F0502020204030204" pitchFamily="34" charset="0"/>
                <a:cs typeface="Calibri" panose="020F0502020204030204" pitchFamily="34" charset="0"/>
              </a:rPr>
              <a:t>in the </a:t>
            </a:r>
            <a:r>
              <a:rPr lang="en-GB" sz="2700" dirty="0" smtClean="0">
                <a:latin typeface="Calibri" panose="020F0502020204030204" pitchFamily="34" charset="0"/>
                <a:cs typeface="Calibri" panose="020F0502020204030204" pitchFamily="34" charset="0"/>
              </a:rPr>
              <a:t>land.</a:t>
            </a:r>
          </a:p>
          <a:p>
            <a:r>
              <a:rPr lang="en-GB" sz="2700" dirty="0" smtClean="0">
                <a:latin typeface="Calibri" panose="020F0502020204030204" pitchFamily="34" charset="0"/>
                <a:cs typeface="Calibri" panose="020F0502020204030204" pitchFamily="34" charset="0"/>
              </a:rPr>
              <a:t>King </a:t>
            </a:r>
            <a:r>
              <a:rPr lang="en-GB" sz="2700" dirty="0">
                <a:latin typeface="Calibri" panose="020F0502020204030204" pitchFamily="34" charset="0"/>
                <a:cs typeface="Calibri" panose="020F0502020204030204" pitchFamily="34" charset="0"/>
              </a:rPr>
              <a:t>Darius says: Afterwards, there was a certain man, a </a:t>
            </a:r>
            <a:r>
              <a:rPr lang="en-GB" sz="2700" dirty="0" err="1">
                <a:latin typeface="Calibri" panose="020F0502020204030204" pitchFamily="34" charset="0"/>
                <a:cs typeface="Calibri" panose="020F0502020204030204" pitchFamily="34" charset="0"/>
              </a:rPr>
              <a:t>Magian</a:t>
            </a:r>
            <a:r>
              <a:rPr lang="en-GB" sz="2700" dirty="0">
                <a:latin typeface="Calibri" panose="020F0502020204030204" pitchFamily="34" charset="0"/>
                <a:cs typeface="Calibri" panose="020F0502020204030204" pitchFamily="34" charset="0"/>
              </a:rPr>
              <a:t>, </a:t>
            </a:r>
            <a:r>
              <a:rPr lang="en-GB" sz="2700" dirty="0" err="1">
                <a:latin typeface="Calibri" panose="020F0502020204030204" pitchFamily="34" charset="0"/>
                <a:cs typeface="Calibri" panose="020F0502020204030204" pitchFamily="34" charset="0"/>
              </a:rPr>
              <a:t>Gaumâta</a:t>
            </a:r>
            <a:r>
              <a:rPr lang="en-GB" sz="2700" dirty="0">
                <a:latin typeface="Calibri" panose="020F0502020204030204" pitchFamily="34" charset="0"/>
                <a:cs typeface="Calibri" panose="020F0502020204030204" pitchFamily="34" charset="0"/>
              </a:rPr>
              <a:t> by name, who raised a </a:t>
            </a:r>
            <a:r>
              <a:rPr lang="en-GB" sz="2700" dirty="0" smtClean="0">
                <a:latin typeface="Calibri" panose="020F0502020204030204" pitchFamily="34" charset="0"/>
                <a:cs typeface="Calibri" panose="020F0502020204030204" pitchFamily="34" charset="0"/>
              </a:rPr>
              <a:t>rebellion</a:t>
            </a:r>
            <a:r>
              <a:rPr lang="en-GB" sz="2700" dirty="0">
                <a:latin typeface="Calibri" panose="020F0502020204030204" pitchFamily="34" charset="0"/>
                <a:cs typeface="Calibri" panose="020F0502020204030204" pitchFamily="34" charset="0"/>
              </a:rPr>
              <a:t>.</a:t>
            </a:r>
            <a:r>
              <a:rPr lang="en-GB" sz="2700" dirty="0" smtClean="0">
                <a:latin typeface="Calibri" panose="020F0502020204030204" pitchFamily="34" charset="0"/>
                <a:cs typeface="Calibri" panose="020F0502020204030204" pitchFamily="34" charset="0"/>
              </a:rPr>
              <a:t> </a:t>
            </a:r>
            <a:r>
              <a:rPr lang="en-GB" sz="2700" dirty="0">
                <a:latin typeface="Calibri" panose="020F0502020204030204" pitchFamily="34" charset="0"/>
                <a:cs typeface="Calibri" panose="020F0502020204030204" pitchFamily="34" charset="0"/>
              </a:rPr>
              <a:t>He lied to the people, saying: "I am </a:t>
            </a:r>
            <a:r>
              <a:rPr lang="en-GB" sz="2700" dirty="0" err="1">
                <a:latin typeface="Calibri" panose="020F0502020204030204" pitchFamily="34" charset="0"/>
                <a:cs typeface="Calibri" panose="020F0502020204030204" pitchFamily="34" charset="0"/>
              </a:rPr>
              <a:t>Smerdis</a:t>
            </a:r>
            <a:r>
              <a:rPr lang="en-GB" sz="2700" dirty="0">
                <a:latin typeface="Calibri" panose="020F0502020204030204" pitchFamily="34" charset="0"/>
                <a:cs typeface="Calibri" panose="020F0502020204030204" pitchFamily="34" charset="0"/>
              </a:rPr>
              <a:t>, the son of Cyrus, the brother of Cambyses." Then were all the people in revolt, and from Cambyses they went over </a:t>
            </a:r>
            <a:r>
              <a:rPr lang="en-GB" sz="2700" dirty="0" smtClean="0">
                <a:latin typeface="Calibri" panose="020F0502020204030204" pitchFamily="34" charset="0"/>
                <a:cs typeface="Calibri" panose="020F0502020204030204" pitchFamily="34" charset="0"/>
              </a:rPr>
              <a:t>to the pretend </a:t>
            </a:r>
            <a:r>
              <a:rPr lang="en-GB" sz="2700" dirty="0" err="1" smtClean="0">
                <a:latin typeface="Calibri" panose="020F0502020204030204" pitchFamily="34" charset="0"/>
                <a:cs typeface="Calibri" panose="020F0502020204030204" pitchFamily="34" charset="0"/>
              </a:rPr>
              <a:t>Smerdis</a:t>
            </a:r>
            <a:r>
              <a:rPr lang="en-GB" sz="2700" dirty="0" smtClean="0">
                <a:latin typeface="Calibri" panose="020F0502020204030204" pitchFamily="34" charset="0"/>
                <a:cs typeface="Calibri" panose="020F0502020204030204" pitchFamily="34" charset="0"/>
              </a:rPr>
              <a:t>. </a:t>
            </a:r>
            <a:r>
              <a:rPr lang="en-GB" sz="2700" dirty="0">
                <a:latin typeface="Calibri" panose="020F0502020204030204" pitchFamily="34" charset="0"/>
                <a:cs typeface="Calibri" panose="020F0502020204030204" pitchFamily="34" charset="0"/>
              </a:rPr>
              <a:t>He seized the </a:t>
            </a:r>
            <a:r>
              <a:rPr lang="en-GB" sz="2700" dirty="0" smtClean="0">
                <a:latin typeface="Calibri" panose="020F0502020204030204" pitchFamily="34" charset="0"/>
                <a:cs typeface="Calibri" panose="020F0502020204030204" pitchFamily="34" charset="0"/>
              </a:rPr>
              <a:t>kingdom; </a:t>
            </a:r>
            <a:r>
              <a:rPr lang="en-GB" sz="2700" dirty="0">
                <a:latin typeface="Calibri" panose="020F0502020204030204" pitchFamily="34" charset="0"/>
                <a:cs typeface="Calibri" panose="020F0502020204030204" pitchFamily="34" charset="0"/>
              </a:rPr>
              <a:t>a</a:t>
            </a:r>
            <a:r>
              <a:rPr lang="en-GB" sz="2700" dirty="0" smtClean="0">
                <a:latin typeface="Calibri" panose="020F0502020204030204" pitchFamily="34" charset="0"/>
                <a:cs typeface="Calibri" panose="020F0502020204030204" pitchFamily="34" charset="0"/>
              </a:rPr>
              <a:t>fterwards</a:t>
            </a:r>
            <a:r>
              <a:rPr lang="en-GB" sz="2700" dirty="0">
                <a:latin typeface="Calibri" panose="020F0502020204030204" pitchFamily="34" charset="0"/>
                <a:cs typeface="Calibri" panose="020F0502020204030204" pitchFamily="34" charset="0"/>
              </a:rPr>
              <a:t>, Cambyses died of natural causes</a:t>
            </a:r>
            <a:r>
              <a:rPr lang="en-GB" sz="2700" dirty="0" smtClean="0">
                <a:latin typeface="Calibri" panose="020F0502020204030204" pitchFamily="34" charset="0"/>
                <a:cs typeface="Calibri" panose="020F0502020204030204" pitchFamily="34" charset="0"/>
              </a:rPr>
              <a:t>.</a:t>
            </a:r>
            <a:endParaRPr lang="en-GB" sz="2700" dirty="0">
              <a:latin typeface="Calibri" panose="020F0502020204030204" pitchFamily="34" charset="0"/>
              <a:cs typeface="Calibri" panose="020F0502020204030204" pitchFamily="34" charset="0"/>
            </a:endParaRPr>
          </a:p>
          <a:p>
            <a:r>
              <a:rPr lang="en-GB" sz="2700" dirty="0" smtClean="0">
                <a:latin typeface="Calibri" panose="020F0502020204030204" pitchFamily="34" charset="0"/>
                <a:cs typeface="Calibri" panose="020F0502020204030204" pitchFamily="34" charset="0"/>
              </a:rPr>
              <a:t>King </a:t>
            </a:r>
            <a:r>
              <a:rPr lang="en-GB" sz="2700" dirty="0">
                <a:latin typeface="Calibri" panose="020F0502020204030204" pitchFamily="34" charset="0"/>
                <a:cs typeface="Calibri" panose="020F0502020204030204" pitchFamily="34" charset="0"/>
              </a:rPr>
              <a:t>Darius says: The kingdom of which </a:t>
            </a:r>
            <a:r>
              <a:rPr lang="en-GB" sz="2700" dirty="0" smtClean="0">
                <a:latin typeface="Calibri" panose="020F0502020204030204" pitchFamily="34" charset="0"/>
                <a:cs typeface="Calibri" panose="020F0502020204030204" pitchFamily="34" charset="0"/>
              </a:rPr>
              <a:t>the false </a:t>
            </a:r>
            <a:r>
              <a:rPr lang="en-GB" sz="2700" dirty="0" err="1" smtClean="0">
                <a:latin typeface="Calibri" panose="020F0502020204030204" pitchFamily="34" charset="0"/>
                <a:cs typeface="Calibri" panose="020F0502020204030204" pitchFamily="34" charset="0"/>
              </a:rPr>
              <a:t>Smerdis</a:t>
            </a:r>
            <a:r>
              <a:rPr lang="en-GB" sz="2700" dirty="0" smtClean="0">
                <a:latin typeface="Calibri" panose="020F0502020204030204" pitchFamily="34" charset="0"/>
                <a:cs typeface="Calibri" panose="020F0502020204030204" pitchFamily="34" charset="0"/>
              </a:rPr>
              <a:t>, </a:t>
            </a:r>
            <a:r>
              <a:rPr lang="en-GB" sz="2700" dirty="0">
                <a:latin typeface="Calibri" panose="020F0502020204030204" pitchFamily="34" charset="0"/>
                <a:cs typeface="Calibri" panose="020F0502020204030204" pitchFamily="34" charset="0"/>
              </a:rPr>
              <a:t>the </a:t>
            </a:r>
            <a:r>
              <a:rPr lang="en-GB" sz="2700" dirty="0" err="1">
                <a:latin typeface="Calibri" panose="020F0502020204030204" pitchFamily="34" charset="0"/>
                <a:cs typeface="Calibri" panose="020F0502020204030204" pitchFamily="34" charset="0"/>
              </a:rPr>
              <a:t>Magian</a:t>
            </a:r>
            <a:r>
              <a:rPr lang="en-GB" sz="2700" dirty="0">
                <a:latin typeface="Calibri" panose="020F0502020204030204" pitchFamily="34" charset="0"/>
                <a:cs typeface="Calibri" panose="020F0502020204030204" pitchFamily="34" charset="0"/>
              </a:rPr>
              <a:t>, dispossessed Cambyses, had always belonged to our dynasty. </a:t>
            </a:r>
            <a:endParaRPr lang="en-GB" sz="2700" dirty="0" smtClean="0">
              <a:latin typeface="Calibri" panose="020F0502020204030204" pitchFamily="34" charset="0"/>
              <a:cs typeface="Calibri" panose="020F0502020204030204" pitchFamily="34" charset="0"/>
            </a:endParaRPr>
          </a:p>
          <a:p>
            <a:r>
              <a:rPr lang="en-GB" sz="2700" dirty="0" smtClean="0">
                <a:latin typeface="Calibri" panose="020F0502020204030204" pitchFamily="34" charset="0"/>
                <a:cs typeface="Calibri" panose="020F0502020204030204" pitchFamily="34" charset="0"/>
              </a:rPr>
              <a:t>King </a:t>
            </a:r>
            <a:r>
              <a:rPr lang="en-GB" sz="2700" dirty="0">
                <a:latin typeface="Calibri" panose="020F0502020204030204" pitchFamily="34" charset="0"/>
                <a:cs typeface="Calibri" panose="020F0502020204030204" pitchFamily="34" charset="0"/>
              </a:rPr>
              <a:t>Darius says: There was no </a:t>
            </a:r>
            <a:r>
              <a:rPr lang="en-GB" sz="2700" dirty="0" smtClean="0">
                <a:latin typeface="Calibri" panose="020F0502020204030204" pitchFamily="34" charset="0"/>
                <a:cs typeface="Calibri" panose="020F0502020204030204" pitchFamily="34" charset="0"/>
              </a:rPr>
              <a:t>man who could take </a:t>
            </a:r>
            <a:r>
              <a:rPr lang="en-GB" sz="2700" dirty="0">
                <a:latin typeface="Calibri" panose="020F0502020204030204" pitchFamily="34" charset="0"/>
                <a:cs typeface="Calibri" panose="020F0502020204030204" pitchFamily="34" charset="0"/>
              </a:rPr>
              <a:t>the kingdom from </a:t>
            </a:r>
            <a:r>
              <a:rPr lang="en-GB" sz="2700" dirty="0" err="1">
                <a:latin typeface="Calibri" panose="020F0502020204030204" pitchFamily="34" charset="0"/>
                <a:cs typeface="Calibri" panose="020F0502020204030204" pitchFamily="34" charset="0"/>
              </a:rPr>
              <a:t>Gaumâta</a:t>
            </a:r>
            <a:r>
              <a:rPr lang="en-GB" sz="2700" dirty="0">
                <a:latin typeface="Calibri" panose="020F0502020204030204" pitchFamily="34" charset="0"/>
                <a:cs typeface="Calibri" panose="020F0502020204030204" pitchFamily="34" charset="0"/>
              </a:rPr>
              <a:t>, the </a:t>
            </a:r>
            <a:r>
              <a:rPr lang="en-GB" sz="2700" dirty="0" err="1">
                <a:latin typeface="Calibri" panose="020F0502020204030204" pitchFamily="34" charset="0"/>
                <a:cs typeface="Calibri" panose="020F0502020204030204" pitchFamily="34" charset="0"/>
              </a:rPr>
              <a:t>Magian</a:t>
            </a:r>
            <a:r>
              <a:rPr lang="en-GB" sz="2700" dirty="0">
                <a:latin typeface="Calibri" panose="020F0502020204030204" pitchFamily="34" charset="0"/>
                <a:cs typeface="Calibri" panose="020F0502020204030204" pitchFamily="34" charset="0"/>
              </a:rPr>
              <a:t>. The people feared </a:t>
            </a:r>
            <a:r>
              <a:rPr lang="en-GB" sz="2700" dirty="0" smtClean="0">
                <a:latin typeface="Calibri" panose="020F0502020204030204" pitchFamily="34" charset="0"/>
                <a:cs typeface="Calibri" panose="020F0502020204030204" pitchFamily="34" charset="0"/>
              </a:rPr>
              <a:t>him, </a:t>
            </a:r>
            <a:r>
              <a:rPr lang="en-GB" sz="2700" dirty="0">
                <a:latin typeface="Calibri" panose="020F0502020204030204" pitchFamily="34" charset="0"/>
                <a:cs typeface="Calibri" panose="020F0502020204030204" pitchFamily="34" charset="0"/>
              </a:rPr>
              <a:t>for he slew many who had known the real </a:t>
            </a:r>
            <a:r>
              <a:rPr lang="en-GB" sz="2700" dirty="0" err="1">
                <a:latin typeface="Calibri" panose="020F0502020204030204" pitchFamily="34" charset="0"/>
                <a:cs typeface="Calibri" panose="020F0502020204030204" pitchFamily="34" charset="0"/>
              </a:rPr>
              <a:t>Smerdis</a:t>
            </a:r>
            <a:r>
              <a:rPr lang="en-GB" sz="2700" dirty="0">
                <a:latin typeface="Calibri" panose="020F0502020204030204" pitchFamily="34" charset="0"/>
                <a:cs typeface="Calibri" panose="020F0502020204030204" pitchFamily="34" charset="0"/>
              </a:rPr>
              <a:t>. </a:t>
            </a:r>
            <a:endParaRPr lang="en-GB" sz="2700" dirty="0" smtClean="0">
              <a:latin typeface="Calibri" panose="020F0502020204030204" pitchFamily="34" charset="0"/>
              <a:cs typeface="Calibri" panose="020F0502020204030204" pitchFamily="34" charset="0"/>
            </a:endParaRPr>
          </a:p>
          <a:p>
            <a:r>
              <a:rPr lang="en-GB" sz="2700" dirty="0" smtClean="0">
                <a:latin typeface="Calibri" panose="020F0502020204030204" pitchFamily="34" charset="0"/>
                <a:cs typeface="Calibri" panose="020F0502020204030204" pitchFamily="34" charset="0"/>
              </a:rPr>
              <a:t>There </a:t>
            </a:r>
            <a:r>
              <a:rPr lang="en-GB" sz="2700" dirty="0">
                <a:latin typeface="Calibri" panose="020F0502020204030204" pitchFamily="34" charset="0"/>
                <a:cs typeface="Calibri" panose="020F0502020204030204" pitchFamily="34" charset="0"/>
              </a:rPr>
              <a:t>was none who dared to act against </a:t>
            </a:r>
            <a:r>
              <a:rPr lang="en-GB" sz="2700" dirty="0" smtClean="0">
                <a:latin typeface="Calibri" panose="020F0502020204030204" pitchFamily="34" charset="0"/>
                <a:cs typeface="Calibri" panose="020F0502020204030204" pitchFamily="34" charset="0"/>
              </a:rPr>
              <a:t>the false </a:t>
            </a:r>
            <a:r>
              <a:rPr lang="en-GB" sz="2700" dirty="0" err="1" smtClean="0">
                <a:latin typeface="Calibri" panose="020F0502020204030204" pitchFamily="34" charset="0"/>
                <a:cs typeface="Calibri" panose="020F0502020204030204" pitchFamily="34" charset="0"/>
              </a:rPr>
              <a:t>Smerdis</a:t>
            </a:r>
            <a:r>
              <a:rPr lang="en-GB" sz="2700" dirty="0" smtClean="0">
                <a:latin typeface="Calibri" panose="020F0502020204030204" pitchFamily="34" charset="0"/>
                <a:cs typeface="Calibri" panose="020F0502020204030204" pitchFamily="34" charset="0"/>
              </a:rPr>
              <a:t>, </a:t>
            </a:r>
            <a:r>
              <a:rPr lang="en-GB" sz="2700" dirty="0">
                <a:latin typeface="Calibri" panose="020F0502020204030204" pitchFamily="34" charset="0"/>
                <a:cs typeface="Calibri" panose="020F0502020204030204" pitchFamily="34" charset="0"/>
              </a:rPr>
              <a:t>the </a:t>
            </a:r>
            <a:r>
              <a:rPr lang="en-GB" sz="2700" dirty="0" err="1">
                <a:latin typeface="Calibri" panose="020F0502020204030204" pitchFamily="34" charset="0"/>
                <a:cs typeface="Calibri" panose="020F0502020204030204" pitchFamily="34" charset="0"/>
              </a:rPr>
              <a:t>Magian</a:t>
            </a:r>
            <a:r>
              <a:rPr lang="en-GB" sz="2700" dirty="0">
                <a:latin typeface="Calibri" panose="020F0502020204030204" pitchFamily="34" charset="0"/>
                <a:cs typeface="Calibri" panose="020F0502020204030204" pitchFamily="34" charset="0"/>
              </a:rPr>
              <a:t>, until I came. </a:t>
            </a:r>
            <a:endParaRPr lang="en-GB" sz="2700" dirty="0" smtClean="0">
              <a:latin typeface="Calibri" panose="020F0502020204030204" pitchFamily="34" charset="0"/>
              <a:cs typeface="Calibri" panose="020F0502020204030204" pitchFamily="34" charset="0"/>
            </a:endParaRPr>
          </a:p>
          <a:p>
            <a:r>
              <a:rPr lang="en-GB" sz="2700" dirty="0" smtClean="0">
                <a:latin typeface="Calibri" panose="020F0502020204030204" pitchFamily="34" charset="0"/>
                <a:cs typeface="Calibri" panose="020F0502020204030204" pitchFamily="34" charset="0"/>
              </a:rPr>
              <a:t>Then </a:t>
            </a:r>
            <a:r>
              <a:rPr lang="en-GB" sz="2700" dirty="0">
                <a:latin typeface="Calibri" panose="020F0502020204030204" pitchFamily="34" charset="0"/>
                <a:cs typeface="Calibri" panose="020F0502020204030204" pitchFamily="34" charset="0"/>
              </a:rPr>
              <a:t>I prayed to </a:t>
            </a:r>
            <a:r>
              <a:rPr lang="en-GB" sz="2700" dirty="0" err="1">
                <a:latin typeface="Calibri" panose="020F0502020204030204" pitchFamily="34" charset="0"/>
                <a:cs typeface="Calibri" panose="020F0502020204030204" pitchFamily="34" charset="0"/>
              </a:rPr>
              <a:t>Ahuramazda</a:t>
            </a:r>
            <a:r>
              <a:rPr lang="en-GB" sz="2700" dirty="0">
                <a:latin typeface="Calibri" panose="020F0502020204030204" pitchFamily="34" charset="0"/>
                <a:cs typeface="Calibri" panose="020F0502020204030204" pitchFamily="34" charset="0"/>
              </a:rPr>
              <a:t>; </a:t>
            </a:r>
            <a:r>
              <a:rPr lang="en-GB" sz="2700" dirty="0" err="1">
                <a:latin typeface="Calibri" panose="020F0502020204030204" pitchFamily="34" charset="0"/>
                <a:cs typeface="Calibri" panose="020F0502020204030204" pitchFamily="34" charset="0"/>
              </a:rPr>
              <a:t>Ahuramazda</a:t>
            </a:r>
            <a:r>
              <a:rPr lang="en-GB" sz="2700" dirty="0">
                <a:latin typeface="Calibri" panose="020F0502020204030204" pitchFamily="34" charset="0"/>
                <a:cs typeface="Calibri" panose="020F0502020204030204" pitchFamily="34" charset="0"/>
              </a:rPr>
              <a:t> brought me help. </a:t>
            </a:r>
            <a:r>
              <a:rPr lang="en-GB" sz="2700" dirty="0" smtClean="0">
                <a:latin typeface="Calibri" panose="020F0502020204030204" pitchFamily="34" charset="0"/>
                <a:cs typeface="Calibri" panose="020F0502020204030204" pitchFamily="34" charset="0"/>
              </a:rPr>
              <a:t>I</a:t>
            </a:r>
            <a:r>
              <a:rPr lang="en-GB" sz="2700" dirty="0">
                <a:latin typeface="Calibri" panose="020F0502020204030204" pitchFamily="34" charset="0"/>
                <a:cs typeface="Calibri" panose="020F0502020204030204" pitchFamily="34" charset="0"/>
              </a:rPr>
              <a:t>, with a few men, slew that </a:t>
            </a:r>
            <a:r>
              <a:rPr lang="en-GB" sz="2700" dirty="0" smtClean="0">
                <a:latin typeface="Calibri" panose="020F0502020204030204" pitchFamily="34" charset="0"/>
                <a:cs typeface="Calibri" panose="020F0502020204030204" pitchFamily="34" charset="0"/>
              </a:rPr>
              <a:t>false </a:t>
            </a:r>
            <a:r>
              <a:rPr lang="en-GB" sz="2700" dirty="0" err="1" smtClean="0">
                <a:latin typeface="Calibri" panose="020F0502020204030204" pitchFamily="34" charset="0"/>
                <a:cs typeface="Calibri" panose="020F0502020204030204" pitchFamily="34" charset="0"/>
              </a:rPr>
              <a:t>Smerdis</a:t>
            </a:r>
            <a:r>
              <a:rPr lang="en-GB" sz="2700" dirty="0" smtClean="0">
                <a:latin typeface="Calibri" panose="020F0502020204030204" pitchFamily="34" charset="0"/>
                <a:cs typeface="Calibri" panose="020F0502020204030204" pitchFamily="34" charset="0"/>
              </a:rPr>
              <a:t>, </a:t>
            </a:r>
            <a:r>
              <a:rPr lang="en-GB" sz="2700" dirty="0">
                <a:latin typeface="Calibri" panose="020F0502020204030204" pitchFamily="34" charset="0"/>
                <a:cs typeface="Calibri" panose="020F0502020204030204" pitchFamily="34" charset="0"/>
              </a:rPr>
              <a:t>the </a:t>
            </a:r>
            <a:r>
              <a:rPr lang="en-GB" sz="2700" dirty="0" err="1">
                <a:latin typeface="Calibri" panose="020F0502020204030204" pitchFamily="34" charset="0"/>
                <a:cs typeface="Calibri" panose="020F0502020204030204" pitchFamily="34" charset="0"/>
              </a:rPr>
              <a:t>Magian</a:t>
            </a:r>
            <a:r>
              <a:rPr lang="en-GB" sz="2700" dirty="0">
                <a:latin typeface="Calibri" panose="020F0502020204030204" pitchFamily="34" charset="0"/>
                <a:cs typeface="Calibri" panose="020F0502020204030204" pitchFamily="34" charset="0"/>
              </a:rPr>
              <a:t>, </a:t>
            </a:r>
            <a:r>
              <a:rPr lang="en-GB" sz="2700" dirty="0" smtClean="0">
                <a:latin typeface="Calibri" panose="020F0502020204030204" pitchFamily="34" charset="0"/>
                <a:cs typeface="Calibri" panose="020F0502020204030204" pitchFamily="34" charset="0"/>
              </a:rPr>
              <a:t>and </a:t>
            </a:r>
            <a:r>
              <a:rPr lang="en-GB" sz="2700" dirty="0">
                <a:latin typeface="Calibri" panose="020F0502020204030204" pitchFamily="34" charset="0"/>
                <a:cs typeface="Calibri" panose="020F0502020204030204" pitchFamily="34" charset="0"/>
              </a:rPr>
              <a:t>his followers. At the </a:t>
            </a:r>
            <a:r>
              <a:rPr lang="en-GB" sz="2700" dirty="0" smtClean="0">
                <a:latin typeface="Calibri" panose="020F0502020204030204" pitchFamily="34" charset="0"/>
                <a:cs typeface="Calibri" panose="020F0502020204030204" pitchFamily="34" charset="0"/>
              </a:rPr>
              <a:t>stronghold </a:t>
            </a:r>
            <a:r>
              <a:rPr lang="en-GB" sz="2700" dirty="0">
                <a:latin typeface="Calibri" panose="020F0502020204030204" pitchFamily="34" charset="0"/>
                <a:cs typeface="Calibri" panose="020F0502020204030204" pitchFamily="34" charset="0"/>
              </a:rPr>
              <a:t>in Media, I slew him; I dispossessed him of the kingdom. By the grace of </a:t>
            </a:r>
            <a:r>
              <a:rPr lang="en-GB" sz="2700" dirty="0" err="1">
                <a:latin typeface="Calibri" panose="020F0502020204030204" pitchFamily="34" charset="0"/>
                <a:cs typeface="Calibri" panose="020F0502020204030204" pitchFamily="34" charset="0"/>
              </a:rPr>
              <a:t>Ahuramazda</a:t>
            </a:r>
            <a:r>
              <a:rPr lang="en-GB" sz="2700" dirty="0">
                <a:latin typeface="Calibri" panose="020F0502020204030204" pitchFamily="34" charset="0"/>
                <a:cs typeface="Calibri" panose="020F0502020204030204" pitchFamily="34" charset="0"/>
              </a:rPr>
              <a:t> I became king; </a:t>
            </a:r>
            <a:r>
              <a:rPr lang="en-GB" sz="2700" dirty="0" err="1">
                <a:latin typeface="Calibri" panose="020F0502020204030204" pitchFamily="34" charset="0"/>
                <a:cs typeface="Calibri" panose="020F0502020204030204" pitchFamily="34" charset="0"/>
              </a:rPr>
              <a:t>Ahuramazda</a:t>
            </a:r>
            <a:r>
              <a:rPr lang="en-GB" sz="2700" dirty="0">
                <a:latin typeface="Calibri" panose="020F0502020204030204" pitchFamily="34" charset="0"/>
                <a:cs typeface="Calibri" panose="020F0502020204030204" pitchFamily="34" charset="0"/>
              </a:rPr>
              <a:t> granted me the </a:t>
            </a:r>
            <a:r>
              <a:rPr lang="en-GB" sz="2700" dirty="0" smtClean="0">
                <a:latin typeface="Calibri" panose="020F0502020204030204" pitchFamily="34" charset="0"/>
                <a:cs typeface="Calibri" panose="020F0502020204030204" pitchFamily="34" charset="0"/>
              </a:rPr>
              <a:t>kingdom.</a:t>
            </a:r>
            <a:endParaRPr lang="en-GB" sz="2700" dirty="0">
              <a:latin typeface="Calibri" panose="020F0502020204030204" pitchFamily="34" charset="0"/>
              <a:cs typeface="Calibri" panose="020F0502020204030204" pitchFamily="34" charset="0"/>
            </a:endParaRPr>
          </a:p>
          <a:p>
            <a:endParaRPr lang="en-GB" dirty="0" smtClean="0"/>
          </a:p>
          <a:p>
            <a:endParaRPr lang="en-GB" dirty="0"/>
          </a:p>
        </p:txBody>
      </p:sp>
      <p:sp>
        <p:nvSpPr>
          <p:cNvPr id="4" name="TextBox 3"/>
          <p:cNvSpPr txBox="1"/>
          <p:nvPr/>
        </p:nvSpPr>
        <p:spPr>
          <a:xfrm>
            <a:off x="5279923" y="252813"/>
            <a:ext cx="6651938" cy="338554"/>
          </a:xfrm>
          <a:prstGeom prst="rect">
            <a:avLst/>
          </a:prstGeom>
          <a:noFill/>
        </p:spPr>
        <p:txBody>
          <a:bodyPr wrap="square" rtlCol="0">
            <a:spAutoFit/>
          </a:bodyPr>
          <a:lstStyle/>
          <a:p>
            <a:pPr algn="r"/>
            <a:r>
              <a:rPr lang="en-GB" sz="1600" b="1" u="sng" dirty="0" smtClean="0"/>
              <a:t>Slew = killed/ to kill</a:t>
            </a:r>
            <a:r>
              <a:rPr lang="en-GB" sz="1600" dirty="0" smtClean="0"/>
              <a:t>         </a:t>
            </a:r>
            <a:r>
              <a:rPr lang="en-GB" sz="1600" b="1" u="sng" dirty="0" smtClean="0"/>
              <a:t>Dispossessed = to take something from someone</a:t>
            </a:r>
            <a:endParaRPr lang="en-GB" sz="1600" b="1" u="sng" dirty="0"/>
          </a:p>
        </p:txBody>
      </p:sp>
    </p:spTree>
    <p:extLst>
      <p:ext uri="{BB962C8B-B14F-4D97-AF65-F5344CB8AC3E}">
        <p14:creationId xmlns:p14="http://schemas.microsoft.com/office/powerpoint/2010/main" val="7991539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888642"/>
          </a:xfrm>
          <a:solidFill>
            <a:schemeClr val="bg1"/>
          </a:solidFill>
        </p:spPr>
        <p:txBody>
          <a:bodyPr>
            <a:normAutofit/>
          </a:bodyPr>
          <a:lstStyle/>
          <a:p>
            <a:pPr algn="l"/>
            <a:r>
              <a:rPr lang="en-GB" sz="4000" b="1" u="sng" dirty="0" smtClean="0">
                <a:latin typeface="Calibri" panose="020F0502020204030204" pitchFamily="34" charset="0"/>
                <a:cs typeface="Calibri" panose="020F0502020204030204" pitchFamily="34" charset="0"/>
              </a:rPr>
              <a:t>Herodotus – Darius’ accession</a:t>
            </a:r>
            <a:endParaRPr lang="en-GB" sz="4000" b="1" u="sng"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0" y="746975"/>
            <a:ext cx="12191999" cy="6111025"/>
          </a:xfrm>
          <a:solidFill>
            <a:schemeClr val="bg1"/>
          </a:solidFill>
        </p:spPr>
        <p:txBody>
          <a:bodyPr>
            <a:noAutofit/>
          </a:bodyPr>
          <a:lstStyle/>
          <a:p>
            <a:r>
              <a:rPr lang="en-GB" sz="1900" dirty="0" smtClean="0">
                <a:latin typeface="Calibri" panose="020F0502020204030204" pitchFamily="34" charset="0"/>
                <a:cs typeface="Calibri" panose="020F0502020204030204" pitchFamily="34" charset="0"/>
              </a:rPr>
              <a:t>When they (the men who believed </a:t>
            </a:r>
            <a:r>
              <a:rPr lang="en-GB" sz="1900" dirty="0" err="1" smtClean="0">
                <a:latin typeface="Calibri" panose="020F0502020204030204" pitchFamily="34" charset="0"/>
                <a:cs typeface="Calibri" panose="020F0502020204030204" pitchFamily="34" charset="0"/>
              </a:rPr>
              <a:t>Smerdis</a:t>
            </a:r>
            <a:r>
              <a:rPr lang="en-GB" sz="1900" dirty="0" smtClean="0">
                <a:latin typeface="Calibri" panose="020F0502020204030204" pitchFamily="34" charset="0"/>
                <a:cs typeface="Calibri" panose="020F0502020204030204" pitchFamily="34" charset="0"/>
              </a:rPr>
              <a:t> was a pretender) numbered </a:t>
            </a:r>
            <a:r>
              <a:rPr lang="en-GB" sz="1900" dirty="0">
                <a:latin typeface="Calibri" panose="020F0502020204030204" pitchFamily="34" charset="0"/>
                <a:cs typeface="Calibri" panose="020F0502020204030204" pitchFamily="34" charset="0"/>
              </a:rPr>
              <a:t>six, </a:t>
            </a:r>
            <a:r>
              <a:rPr lang="en-GB" sz="1900" dirty="0" smtClean="0">
                <a:latin typeface="Calibri" panose="020F0502020204030204" pitchFamily="34" charset="0"/>
                <a:cs typeface="Calibri" panose="020F0502020204030204" pitchFamily="34" charset="0"/>
              </a:rPr>
              <a:t>Darius </a:t>
            </a:r>
            <a:r>
              <a:rPr lang="en-GB" sz="1900" dirty="0">
                <a:latin typeface="Calibri" panose="020F0502020204030204" pitchFamily="34" charset="0"/>
                <a:cs typeface="Calibri" panose="020F0502020204030204" pitchFamily="34" charset="0"/>
              </a:rPr>
              <a:t>arrived at Susa. When he came, then, the six Persians resolved to include Darius too</a:t>
            </a:r>
            <a:r>
              <a:rPr lang="en-GB" sz="1900" dirty="0" smtClean="0">
                <a:latin typeface="Calibri" panose="020F0502020204030204" pitchFamily="34" charset="0"/>
                <a:cs typeface="Calibri" panose="020F0502020204030204" pitchFamily="34" charset="0"/>
              </a:rPr>
              <a:t>. </a:t>
            </a:r>
          </a:p>
          <a:p>
            <a:r>
              <a:rPr lang="en-GB" sz="1900" dirty="0" smtClean="0">
                <a:latin typeface="Calibri" panose="020F0502020204030204" pitchFamily="34" charset="0"/>
                <a:cs typeface="Calibri" panose="020F0502020204030204" pitchFamily="34" charset="0"/>
              </a:rPr>
              <a:t>Darius </a:t>
            </a:r>
            <a:r>
              <a:rPr lang="en-GB" sz="1900" dirty="0">
                <a:latin typeface="Calibri" panose="020F0502020204030204" pitchFamily="34" charset="0"/>
                <a:cs typeface="Calibri" panose="020F0502020204030204" pitchFamily="34" charset="0"/>
              </a:rPr>
              <a:t>said, “</a:t>
            </a:r>
            <a:r>
              <a:rPr lang="en-GB" sz="1900" i="1" dirty="0">
                <a:latin typeface="Calibri" panose="020F0502020204030204" pitchFamily="34" charset="0"/>
                <a:cs typeface="Calibri" panose="020F0502020204030204" pitchFamily="34" charset="0"/>
              </a:rPr>
              <a:t>I thought that I alone knew that it was the Magus who was king and that </a:t>
            </a:r>
            <a:r>
              <a:rPr lang="en-GB" sz="1900" i="1" dirty="0" err="1">
                <a:latin typeface="Calibri" panose="020F0502020204030204" pitchFamily="34" charset="0"/>
                <a:cs typeface="Calibri" panose="020F0502020204030204" pitchFamily="34" charset="0"/>
              </a:rPr>
              <a:t>Smerdis</a:t>
            </a:r>
            <a:r>
              <a:rPr lang="en-GB" sz="1900" i="1" dirty="0">
                <a:latin typeface="Calibri" panose="020F0502020204030204" pitchFamily="34" charset="0"/>
                <a:cs typeface="Calibri" panose="020F0502020204030204" pitchFamily="34" charset="0"/>
              </a:rPr>
              <a:t> son of Cyrus was dead; and it was for this reason that I made haste to come, that I might </a:t>
            </a:r>
            <a:r>
              <a:rPr lang="en-GB" sz="1900" i="1" dirty="0" smtClean="0">
                <a:latin typeface="Calibri" panose="020F0502020204030204" pitchFamily="34" charset="0"/>
                <a:cs typeface="Calibri" panose="020F0502020204030204" pitchFamily="34" charset="0"/>
              </a:rPr>
              <a:t>kill </a:t>
            </a:r>
            <a:r>
              <a:rPr lang="en-GB" sz="1900" i="1" dirty="0">
                <a:latin typeface="Calibri" panose="020F0502020204030204" pitchFamily="34" charset="0"/>
                <a:cs typeface="Calibri" panose="020F0502020204030204" pitchFamily="34" charset="0"/>
              </a:rPr>
              <a:t>the </a:t>
            </a:r>
            <a:r>
              <a:rPr lang="en-GB" sz="1900" i="1" dirty="0" smtClean="0">
                <a:latin typeface="Calibri" panose="020F0502020204030204" pitchFamily="34" charset="0"/>
                <a:cs typeface="Calibri" panose="020F0502020204030204" pitchFamily="34" charset="0"/>
              </a:rPr>
              <a:t>Magus; </a:t>
            </a:r>
            <a:r>
              <a:rPr lang="en-GB" sz="1900" i="1" dirty="0">
                <a:latin typeface="Calibri" panose="020F0502020204030204" pitchFamily="34" charset="0"/>
                <a:cs typeface="Calibri" panose="020F0502020204030204" pitchFamily="34" charset="0"/>
              </a:rPr>
              <a:t>but since it turns out that you know too and not only I, I think that we should act at once and not put it off</a:t>
            </a:r>
            <a:r>
              <a:rPr lang="en-GB" sz="1900" dirty="0" smtClean="0">
                <a:latin typeface="Calibri" panose="020F0502020204030204" pitchFamily="34" charset="0"/>
                <a:cs typeface="Calibri" panose="020F0502020204030204" pitchFamily="34" charset="0"/>
              </a:rPr>
              <a:t>.”</a:t>
            </a:r>
          </a:p>
          <a:p>
            <a:r>
              <a:rPr lang="en-GB" sz="1900" dirty="0" smtClean="0">
                <a:latin typeface="Calibri" panose="020F0502020204030204" pitchFamily="34" charset="0"/>
                <a:cs typeface="Calibri" panose="020F0502020204030204" pitchFamily="34" charset="0"/>
              </a:rPr>
              <a:t>The </a:t>
            </a:r>
            <a:r>
              <a:rPr lang="en-GB" sz="1900" dirty="0">
                <a:latin typeface="Calibri" panose="020F0502020204030204" pitchFamily="34" charset="0"/>
                <a:cs typeface="Calibri" panose="020F0502020204030204" pitchFamily="34" charset="0"/>
              </a:rPr>
              <a:t>seven Persians, when they had decided to attack </a:t>
            </a:r>
            <a:r>
              <a:rPr lang="en-GB" sz="1900" dirty="0" smtClean="0">
                <a:latin typeface="Calibri" panose="020F0502020204030204" pitchFamily="34" charset="0"/>
                <a:cs typeface="Calibri" panose="020F0502020204030204" pitchFamily="34" charset="0"/>
              </a:rPr>
              <a:t>False </a:t>
            </a:r>
            <a:r>
              <a:rPr lang="en-GB" sz="1900" dirty="0" err="1" smtClean="0">
                <a:latin typeface="Calibri" panose="020F0502020204030204" pitchFamily="34" charset="0"/>
                <a:cs typeface="Calibri" panose="020F0502020204030204" pitchFamily="34" charset="0"/>
              </a:rPr>
              <a:t>Smerdis</a:t>
            </a:r>
            <a:r>
              <a:rPr lang="en-GB" sz="1900" dirty="0" smtClean="0">
                <a:latin typeface="Calibri" panose="020F0502020204030204" pitchFamily="34" charset="0"/>
                <a:cs typeface="Calibri" panose="020F0502020204030204" pitchFamily="34" charset="0"/>
              </a:rPr>
              <a:t> at once, </a:t>
            </a:r>
            <a:r>
              <a:rPr lang="en-GB" sz="1900" dirty="0">
                <a:latin typeface="Calibri" panose="020F0502020204030204" pitchFamily="34" charset="0"/>
                <a:cs typeface="Calibri" panose="020F0502020204030204" pitchFamily="34" charset="0"/>
              </a:rPr>
              <a:t>prayed to the gods and set </a:t>
            </a:r>
            <a:r>
              <a:rPr lang="en-GB" sz="1900" dirty="0" smtClean="0">
                <a:latin typeface="Calibri" panose="020F0502020204030204" pitchFamily="34" charset="0"/>
                <a:cs typeface="Calibri" panose="020F0502020204030204" pitchFamily="34" charset="0"/>
              </a:rPr>
              <a:t>forth… </a:t>
            </a:r>
            <a:r>
              <a:rPr lang="en-GB" sz="1900" dirty="0">
                <a:latin typeface="Calibri" panose="020F0502020204030204" pitchFamily="34" charset="0"/>
                <a:cs typeface="Calibri" panose="020F0502020204030204" pitchFamily="34" charset="0"/>
              </a:rPr>
              <a:t>When they came to the gate, it turned out as Darius had expected; the guards, out of respect for </a:t>
            </a:r>
            <a:r>
              <a:rPr lang="en-GB" sz="1900" dirty="0" smtClean="0">
                <a:latin typeface="Calibri" panose="020F0502020204030204" pitchFamily="34" charset="0"/>
                <a:cs typeface="Calibri" panose="020F0502020204030204" pitchFamily="34" charset="0"/>
              </a:rPr>
              <a:t>who they were</a:t>
            </a:r>
            <a:r>
              <a:rPr lang="en-GB" sz="1900" dirty="0">
                <a:latin typeface="Calibri" panose="020F0502020204030204" pitchFamily="34" charset="0"/>
                <a:cs typeface="Calibri" panose="020F0502020204030204" pitchFamily="34" charset="0"/>
              </a:rPr>
              <a:t> and never suspecting that there would be trouble from them, allowed them to pass, </a:t>
            </a:r>
            <a:r>
              <a:rPr lang="en-GB" sz="1900" dirty="0" smtClean="0">
                <a:latin typeface="Calibri" panose="020F0502020204030204" pitchFamily="34" charset="0"/>
                <a:cs typeface="Calibri" panose="020F0502020204030204" pitchFamily="34" charset="0"/>
              </a:rPr>
              <a:t>and </a:t>
            </a:r>
            <a:r>
              <a:rPr lang="en-GB" sz="1900" dirty="0">
                <a:latin typeface="Calibri" panose="020F0502020204030204" pitchFamily="34" charset="0"/>
                <a:cs typeface="Calibri" panose="020F0502020204030204" pitchFamily="34" charset="0"/>
              </a:rPr>
              <a:t>no one asked any </a:t>
            </a:r>
            <a:r>
              <a:rPr lang="en-GB" sz="1900" dirty="0" smtClean="0">
                <a:latin typeface="Calibri" panose="020F0502020204030204" pitchFamily="34" charset="0"/>
                <a:cs typeface="Calibri" panose="020F0502020204030204" pitchFamily="34" charset="0"/>
              </a:rPr>
              <a:t>questions… </a:t>
            </a:r>
          </a:p>
          <a:p>
            <a:r>
              <a:rPr lang="en-GB" sz="1900" dirty="0" smtClean="0">
                <a:latin typeface="Calibri" panose="020F0502020204030204" pitchFamily="34" charset="0"/>
                <a:cs typeface="Calibri" panose="020F0502020204030204" pitchFamily="34" charset="0"/>
              </a:rPr>
              <a:t>When </a:t>
            </a:r>
            <a:r>
              <a:rPr lang="en-GB" sz="1900" dirty="0">
                <a:latin typeface="Calibri" panose="020F0502020204030204" pitchFamily="34" charset="0"/>
                <a:cs typeface="Calibri" panose="020F0502020204030204" pitchFamily="34" charset="0"/>
              </a:rPr>
              <a:t>they had killed </a:t>
            </a:r>
            <a:r>
              <a:rPr lang="en-GB" sz="1900" dirty="0" smtClean="0">
                <a:latin typeface="Calibri" panose="020F0502020204030204" pitchFamily="34" charset="0"/>
                <a:cs typeface="Calibri" panose="020F0502020204030204" pitchFamily="34" charset="0"/>
              </a:rPr>
              <a:t>False </a:t>
            </a:r>
            <a:r>
              <a:rPr lang="en-GB" sz="1900" dirty="0" err="1" smtClean="0">
                <a:latin typeface="Calibri" panose="020F0502020204030204" pitchFamily="34" charset="0"/>
                <a:cs typeface="Calibri" panose="020F0502020204030204" pitchFamily="34" charset="0"/>
              </a:rPr>
              <a:t>Smerdis</a:t>
            </a:r>
            <a:r>
              <a:rPr lang="en-GB" sz="1900" dirty="0" smtClean="0">
                <a:latin typeface="Calibri" panose="020F0502020204030204" pitchFamily="34" charset="0"/>
                <a:cs typeface="Calibri" panose="020F0502020204030204" pitchFamily="34" charset="0"/>
              </a:rPr>
              <a:t> and his followers and </a:t>
            </a:r>
            <a:r>
              <a:rPr lang="en-GB" sz="1900" dirty="0">
                <a:latin typeface="Calibri" panose="020F0502020204030204" pitchFamily="34" charset="0"/>
                <a:cs typeface="Calibri" panose="020F0502020204030204" pitchFamily="34" charset="0"/>
              </a:rPr>
              <a:t>cut off their heads</a:t>
            </a:r>
            <a:r>
              <a:rPr lang="en-GB" sz="1900" dirty="0" smtClean="0">
                <a:latin typeface="Calibri" panose="020F0502020204030204" pitchFamily="34" charset="0"/>
                <a:cs typeface="Calibri" panose="020F0502020204030204" pitchFamily="34" charset="0"/>
              </a:rPr>
              <a:t>, </a:t>
            </a:r>
            <a:r>
              <a:rPr lang="en-GB" sz="1900" dirty="0">
                <a:latin typeface="Calibri" panose="020F0502020204030204" pitchFamily="34" charset="0"/>
                <a:cs typeface="Calibri" panose="020F0502020204030204" pitchFamily="34" charset="0"/>
              </a:rPr>
              <a:t>five of them carrying the </a:t>
            </a:r>
            <a:r>
              <a:rPr lang="en-GB" sz="1900" dirty="0" smtClean="0">
                <a:latin typeface="Calibri" panose="020F0502020204030204" pitchFamily="34" charset="0"/>
                <a:cs typeface="Calibri" panose="020F0502020204030204" pitchFamily="34" charset="0"/>
              </a:rPr>
              <a:t>heads </a:t>
            </a:r>
            <a:r>
              <a:rPr lang="en-GB" sz="1900" dirty="0">
                <a:latin typeface="Calibri" panose="020F0502020204030204" pitchFamily="34" charset="0"/>
                <a:cs typeface="Calibri" panose="020F0502020204030204" pitchFamily="34" charset="0"/>
              </a:rPr>
              <a:t>ran outside with much </a:t>
            </a:r>
            <a:r>
              <a:rPr lang="en-GB" sz="1900" dirty="0" smtClean="0">
                <a:latin typeface="Calibri" panose="020F0502020204030204" pitchFamily="34" charset="0"/>
                <a:cs typeface="Calibri" panose="020F0502020204030204" pitchFamily="34" charset="0"/>
              </a:rPr>
              <a:t>shouting, </a:t>
            </a:r>
            <a:r>
              <a:rPr lang="en-GB" sz="1900" dirty="0">
                <a:latin typeface="Calibri" panose="020F0502020204030204" pitchFamily="34" charset="0"/>
                <a:cs typeface="Calibri" panose="020F0502020204030204" pitchFamily="34" charset="0"/>
              </a:rPr>
              <a:t>calling all Persians to aid, telling what they had done and showing the </a:t>
            </a:r>
            <a:r>
              <a:rPr lang="en-GB" sz="1900" dirty="0" smtClean="0">
                <a:latin typeface="Calibri" panose="020F0502020204030204" pitchFamily="34" charset="0"/>
                <a:cs typeface="Calibri" panose="020F0502020204030204" pitchFamily="34" charset="0"/>
              </a:rPr>
              <a:t>heads.</a:t>
            </a:r>
          </a:p>
          <a:p>
            <a:r>
              <a:rPr lang="en-GB" sz="1900" dirty="0" smtClean="0">
                <a:latin typeface="Calibri" panose="020F0502020204030204" pitchFamily="34" charset="0"/>
                <a:cs typeface="Calibri" panose="020F0502020204030204" pitchFamily="34" charset="0"/>
              </a:rPr>
              <a:t>As </a:t>
            </a:r>
            <a:r>
              <a:rPr lang="en-GB" sz="1900" dirty="0">
                <a:latin typeface="Calibri" panose="020F0502020204030204" pitchFamily="34" charset="0"/>
                <a:cs typeface="Calibri" panose="020F0502020204030204" pitchFamily="34" charset="0"/>
              </a:rPr>
              <a:t>for the making of a king, they decided that </a:t>
            </a:r>
            <a:r>
              <a:rPr lang="en-GB" sz="1900" dirty="0" smtClean="0">
                <a:latin typeface="Calibri" panose="020F0502020204030204" pitchFamily="34" charset="0"/>
                <a:cs typeface="Calibri" panose="020F0502020204030204" pitchFamily="34" charset="0"/>
              </a:rPr>
              <a:t>they should chose whoever’s horse neighed first at sunrise. At </a:t>
            </a:r>
            <a:r>
              <a:rPr lang="en-GB" sz="1900" dirty="0">
                <a:latin typeface="Calibri" panose="020F0502020204030204" pitchFamily="34" charset="0"/>
                <a:cs typeface="Calibri" panose="020F0502020204030204" pitchFamily="34" charset="0"/>
              </a:rPr>
              <a:t>dawn of day the six came on horseback as they had agreed. </a:t>
            </a:r>
            <a:r>
              <a:rPr lang="en-GB" sz="1900" dirty="0" smtClean="0">
                <a:latin typeface="Calibri" panose="020F0502020204030204" pitchFamily="34" charset="0"/>
                <a:cs typeface="Calibri" panose="020F0502020204030204" pitchFamily="34" charset="0"/>
              </a:rPr>
              <a:t>However, the night before Darius had ordered his man servant to visit his own horses’ favourite mare, and place his hands on her genitals. The next morning, as the horses rode out of the city and stopped at the sacred mountain waiting for sunrise, as the sun rose Darius’ servant raised his hand to Darius horse and Darius</a:t>
            </a:r>
            <a:r>
              <a:rPr lang="en-GB" sz="1900" dirty="0">
                <a:latin typeface="Calibri" panose="020F0502020204030204" pitchFamily="34" charset="0"/>
                <a:cs typeface="Calibri" panose="020F0502020204030204" pitchFamily="34" charset="0"/>
              </a:rPr>
              <a:t>' horse trotted forward and whinnied</a:t>
            </a:r>
            <a:r>
              <a:rPr lang="en-GB" sz="1900" dirty="0" smtClean="0">
                <a:latin typeface="Calibri" panose="020F0502020204030204" pitchFamily="34" charset="0"/>
                <a:cs typeface="Calibri" panose="020F0502020204030204" pitchFamily="34" charset="0"/>
              </a:rPr>
              <a:t>; </a:t>
            </a:r>
            <a:r>
              <a:rPr lang="en-GB" sz="1900" dirty="0">
                <a:latin typeface="Calibri" panose="020F0502020204030204" pitchFamily="34" charset="0"/>
                <a:cs typeface="Calibri" panose="020F0502020204030204" pitchFamily="34" charset="0"/>
              </a:rPr>
              <a:t>and as he so did there came lightning and thunder out of a clear sky. </a:t>
            </a:r>
            <a:endParaRPr lang="en-GB" sz="1900" dirty="0" smtClean="0">
              <a:latin typeface="Calibri" panose="020F0502020204030204" pitchFamily="34" charset="0"/>
              <a:cs typeface="Calibri" panose="020F0502020204030204" pitchFamily="34" charset="0"/>
            </a:endParaRPr>
          </a:p>
          <a:p>
            <a:r>
              <a:rPr lang="en-GB" sz="1900" dirty="0" smtClean="0">
                <a:latin typeface="Calibri" panose="020F0502020204030204" pitchFamily="34" charset="0"/>
                <a:cs typeface="Calibri" panose="020F0502020204030204" pitchFamily="34" charset="0"/>
              </a:rPr>
              <a:t>These </a:t>
            </a:r>
            <a:r>
              <a:rPr lang="en-GB" sz="1900" dirty="0">
                <a:latin typeface="Calibri" panose="020F0502020204030204" pitchFamily="34" charset="0"/>
                <a:cs typeface="Calibri" panose="020F0502020204030204" pitchFamily="34" charset="0"/>
              </a:rPr>
              <a:t>signs given to Darius were thought to be foreordained and made his election perfect; his companions leapt from their horses and bowed to him.</a:t>
            </a:r>
          </a:p>
        </p:txBody>
      </p:sp>
    </p:spTree>
    <p:extLst>
      <p:ext uri="{BB962C8B-B14F-4D97-AF65-F5344CB8AC3E}">
        <p14:creationId xmlns:p14="http://schemas.microsoft.com/office/powerpoint/2010/main" val="1359462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1879</TotalTime>
  <Words>1918</Words>
  <Application>Microsoft Office PowerPoint</Application>
  <PresentationFormat>Widescreen</PresentationFormat>
  <Paragraphs>116</Paragraphs>
  <Slides>10</Slides>
  <Notes>5</Notes>
  <HiddenSlides>4</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Century Gothic</vt:lpstr>
      <vt:lpstr>Garamond</vt:lpstr>
      <vt:lpstr>Organic</vt:lpstr>
      <vt:lpstr>PowerPoint Presentation</vt:lpstr>
      <vt:lpstr>PowerPoint Presentation</vt:lpstr>
      <vt:lpstr>PowerPoint Presentation</vt:lpstr>
      <vt:lpstr>PowerPoint Presentation</vt:lpstr>
      <vt:lpstr>PowerPoint Presentation</vt:lpstr>
      <vt:lpstr>Bisitun Inscription</vt:lpstr>
      <vt:lpstr>Herodotus – Darius’ accession</vt:lpstr>
      <vt:lpstr>Bisitun Inscription</vt:lpstr>
      <vt:lpstr>Herodotus – Darius’ accession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Assyria; Ashurnasirpal II</dc:title>
  <dc:creator>Anna McOmish</dc:creator>
  <cp:lastModifiedBy>ST-MCOMISH-A</cp:lastModifiedBy>
  <cp:revision>287</cp:revision>
  <cp:lastPrinted>2019-10-24T07:09:58Z</cp:lastPrinted>
  <dcterms:created xsi:type="dcterms:W3CDTF">2019-08-28T18:30:44Z</dcterms:created>
  <dcterms:modified xsi:type="dcterms:W3CDTF">2020-05-01T11:26:47Z</dcterms:modified>
</cp:coreProperties>
</file>