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3"/>
  </p:notesMasterIdLst>
  <p:sldIdLst>
    <p:sldId id="268" r:id="rId2"/>
    <p:sldId id="267" r:id="rId3"/>
    <p:sldId id="266" r:id="rId4"/>
    <p:sldId id="257" r:id="rId5"/>
    <p:sldId id="263" r:id="rId6"/>
    <p:sldId id="258" r:id="rId7"/>
    <p:sldId id="259" r:id="rId8"/>
    <p:sldId id="264" r:id="rId9"/>
    <p:sldId id="260" r:id="rId10"/>
    <p:sldId id="262" r:id="rId11"/>
    <p:sldId id="26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5401" autoAdjust="0"/>
  </p:normalViewPr>
  <p:slideViewPr>
    <p:cSldViewPr snapToGrid="0">
      <p:cViewPr varScale="1">
        <p:scale>
          <a:sx n="62" d="100"/>
          <a:sy n="62" d="100"/>
        </p:scale>
        <p:origin x="10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A3BF37-72AB-436B-AE59-9DA6B22CEBE1}" type="doc">
      <dgm:prSet loTypeId="urn:microsoft.com/office/officeart/2005/8/layout/pyramid1" loCatId="pyramid" qsTypeId="urn:microsoft.com/office/officeart/2005/8/quickstyle/3d2" qsCatId="3D" csTypeId="urn:microsoft.com/office/officeart/2005/8/colors/colorful2" csCatId="colorful" phldr="1"/>
      <dgm:spPr/>
    </dgm:pt>
    <dgm:pt modelId="{54CAF541-928D-420D-BFF9-3F4719BF1F4D}">
      <dgm:prSet phldrT="[Text]"/>
      <dgm:spPr/>
      <dgm:t>
        <a:bodyPr/>
        <a:lstStyle/>
        <a:p>
          <a:r>
            <a:rPr lang="en-GB" b="1" dirty="0" smtClean="0">
              <a:latin typeface="Calibri" panose="020F0502020204030204" pitchFamily="34" charset="0"/>
              <a:cs typeface="Calibri" panose="020F0502020204030204" pitchFamily="34" charset="0"/>
            </a:rPr>
            <a:t>Most significant factor</a:t>
          </a:r>
          <a:endParaRPr lang="en-GB" b="1" dirty="0">
            <a:latin typeface="Calibri" panose="020F0502020204030204" pitchFamily="34" charset="0"/>
            <a:cs typeface="Calibri" panose="020F0502020204030204" pitchFamily="34" charset="0"/>
          </a:endParaRPr>
        </a:p>
      </dgm:t>
    </dgm:pt>
    <dgm:pt modelId="{6CD0BA31-CEA4-4CFC-80F5-67375BD9986C}" type="parTrans" cxnId="{41778531-7359-47CE-A8EA-7BFFE064A578}">
      <dgm:prSet/>
      <dgm:spPr/>
      <dgm:t>
        <a:bodyPr/>
        <a:lstStyle/>
        <a:p>
          <a:endParaRPr lang="en-GB"/>
        </a:p>
      </dgm:t>
    </dgm:pt>
    <dgm:pt modelId="{5847981D-BFBD-456C-8D86-22ACE7A48A5D}" type="sibTrans" cxnId="{41778531-7359-47CE-A8EA-7BFFE064A578}">
      <dgm:prSet/>
      <dgm:spPr/>
      <dgm:t>
        <a:bodyPr/>
        <a:lstStyle/>
        <a:p>
          <a:endParaRPr lang="en-GB"/>
        </a:p>
      </dgm:t>
    </dgm:pt>
    <dgm:pt modelId="{9D4E4F7F-3C9F-408A-8AF4-A2E6AC6730DA}">
      <dgm:prSet phldrT="[Text]"/>
      <dgm:spPr/>
      <dgm:t>
        <a:bodyPr/>
        <a:lstStyle/>
        <a:p>
          <a:r>
            <a:rPr lang="en-GB" b="1" dirty="0" smtClean="0">
              <a:latin typeface="Calibri" panose="020F0502020204030204" pitchFamily="34" charset="0"/>
              <a:cs typeface="Calibri" panose="020F0502020204030204" pitchFamily="34" charset="0"/>
            </a:rPr>
            <a:t>Averagely significant factor</a:t>
          </a:r>
          <a:endParaRPr lang="en-GB" b="1" dirty="0">
            <a:latin typeface="Calibri" panose="020F0502020204030204" pitchFamily="34" charset="0"/>
            <a:cs typeface="Calibri" panose="020F0502020204030204" pitchFamily="34" charset="0"/>
          </a:endParaRPr>
        </a:p>
      </dgm:t>
    </dgm:pt>
    <dgm:pt modelId="{6C9AB60B-92F3-4991-8C3D-808CBB7685D4}" type="parTrans" cxnId="{0B5B25DE-F959-44AB-805E-8894E009D148}">
      <dgm:prSet/>
      <dgm:spPr/>
      <dgm:t>
        <a:bodyPr/>
        <a:lstStyle/>
        <a:p>
          <a:endParaRPr lang="en-GB"/>
        </a:p>
      </dgm:t>
    </dgm:pt>
    <dgm:pt modelId="{751B6BC7-E5CE-4F5B-9C27-7C8A5A437D10}" type="sibTrans" cxnId="{0B5B25DE-F959-44AB-805E-8894E009D148}">
      <dgm:prSet/>
      <dgm:spPr/>
      <dgm:t>
        <a:bodyPr/>
        <a:lstStyle/>
        <a:p>
          <a:endParaRPr lang="en-GB"/>
        </a:p>
      </dgm:t>
    </dgm:pt>
    <dgm:pt modelId="{63C3EC1B-45CE-442D-8E30-11EC8747C6C9}">
      <dgm:prSet phldrT="[Text]"/>
      <dgm:spPr/>
      <dgm:t>
        <a:bodyPr/>
        <a:lstStyle/>
        <a:p>
          <a:r>
            <a:rPr lang="en-GB" b="1" dirty="0" smtClean="0">
              <a:latin typeface="Calibri" panose="020F0502020204030204" pitchFamily="34" charset="0"/>
              <a:cs typeface="Calibri" panose="020F0502020204030204" pitchFamily="34" charset="0"/>
            </a:rPr>
            <a:t>Least significant factor</a:t>
          </a:r>
          <a:endParaRPr lang="en-GB" b="1" dirty="0">
            <a:latin typeface="Calibri" panose="020F0502020204030204" pitchFamily="34" charset="0"/>
            <a:cs typeface="Calibri" panose="020F0502020204030204" pitchFamily="34" charset="0"/>
          </a:endParaRPr>
        </a:p>
      </dgm:t>
    </dgm:pt>
    <dgm:pt modelId="{EBB59D24-6B42-4A47-8AFD-E2339A76B1D6}" type="parTrans" cxnId="{6C393749-8C69-4AC4-A5E9-8BC011AB7229}">
      <dgm:prSet/>
      <dgm:spPr/>
      <dgm:t>
        <a:bodyPr/>
        <a:lstStyle/>
        <a:p>
          <a:endParaRPr lang="en-GB"/>
        </a:p>
      </dgm:t>
    </dgm:pt>
    <dgm:pt modelId="{A935C1A6-9192-4409-ADB9-8401A5911C35}" type="sibTrans" cxnId="{6C393749-8C69-4AC4-A5E9-8BC011AB7229}">
      <dgm:prSet/>
      <dgm:spPr/>
      <dgm:t>
        <a:bodyPr/>
        <a:lstStyle/>
        <a:p>
          <a:endParaRPr lang="en-GB"/>
        </a:p>
      </dgm:t>
    </dgm:pt>
    <dgm:pt modelId="{B251D8B6-E96F-43CD-9C56-298AFB73AB5B}" type="pres">
      <dgm:prSet presAssocID="{DDA3BF37-72AB-436B-AE59-9DA6B22CEBE1}" presName="Name0" presStyleCnt="0">
        <dgm:presLayoutVars>
          <dgm:dir/>
          <dgm:animLvl val="lvl"/>
          <dgm:resizeHandles val="exact"/>
        </dgm:presLayoutVars>
      </dgm:prSet>
      <dgm:spPr/>
    </dgm:pt>
    <dgm:pt modelId="{64544005-614F-4B6D-9401-F0C4D45D10C3}" type="pres">
      <dgm:prSet presAssocID="{54CAF541-928D-420D-BFF9-3F4719BF1F4D}" presName="Name8" presStyleCnt="0"/>
      <dgm:spPr/>
    </dgm:pt>
    <dgm:pt modelId="{0B36C99C-6A3A-4C5E-A023-D541B4273D6D}" type="pres">
      <dgm:prSet presAssocID="{54CAF541-928D-420D-BFF9-3F4719BF1F4D}" presName="level" presStyleLbl="node1" presStyleIdx="0" presStyleCnt="3">
        <dgm:presLayoutVars>
          <dgm:chMax val="1"/>
          <dgm:bulletEnabled val="1"/>
        </dgm:presLayoutVars>
      </dgm:prSet>
      <dgm:spPr/>
      <dgm:t>
        <a:bodyPr/>
        <a:lstStyle/>
        <a:p>
          <a:endParaRPr lang="en-US"/>
        </a:p>
      </dgm:t>
    </dgm:pt>
    <dgm:pt modelId="{46F270B3-F8FC-49C1-B1F8-B65EA6E53BC0}" type="pres">
      <dgm:prSet presAssocID="{54CAF541-928D-420D-BFF9-3F4719BF1F4D}" presName="levelTx" presStyleLbl="revTx" presStyleIdx="0" presStyleCnt="0">
        <dgm:presLayoutVars>
          <dgm:chMax val="1"/>
          <dgm:bulletEnabled val="1"/>
        </dgm:presLayoutVars>
      </dgm:prSet>
      <dgm:spPr/>
      <dgm:t>
        <a:bodyPr/>
        <a:lstStyle/>
        <a:p>
          <a:endParaRPr lang="en-US"/>
        </a:p>
      </dgm:t>
    </dgm:pt>
    <dgm:pt modelId="{DB8A9AAD-1BB0-4BED-A8F2-3636E85C3CFF}" type="pres">
      <dgm:prSet presAssocID="{9D4E4F7F-3C9F-408A-8AF4-A2E6AC6730DA}" presName="Name8" presStyleCnt="0"/>
      <dgm:spPr/>
    </dgm:pt>
    <dgm:pt modelId="{CF9E665A-1645-44C5-91B0-4F79F7E5B5A4}" type="pres">
      <dgm:prSet presAssocID="{9D4E4F7F-3C9F-408A-8AF4-A2E6AC6730DA}" presName="level" presStyleLbl="node1" presStyleIdx="1" presStyleCnt="3">
        <dgm:presLayoutVars>
          <dgm:chMax val="1"/>
          <dgm:bulletEnabled val="1"/>
        </dgm:presLayoutVars>
      </dgm:prSet>
      <dgm:spPr/>
      <dgm:t>
        <a:bodyPr/>
        <a:lstStyle/>
        <a:p>
          <a:endParaRPr lang="en-GB"/>
        </a:p>
      </dgm:t>
    </dgm:pt>
    <dgm:pt modelId="{535F04B8-48F5-4695-A607-4AD9B513BD58}" type="pres">
      <dgm:prSet presAssocID="{9D4E4F7F-3C9F-408A-8AF4-A2E6AC6730DA}" presName="levelTx" presStyleLbl="revTx" presStyleIdx="0" presStyleCnt="0">
        <dgm:presLayoutVars>
          <dgm:chMax val="1"/>
          <dgm:bulletEnabled val="1"/>
        </dgm:presLayoutVars>
      </dgm:prSet>
      <dgm:spPr/>
      <dgm:t>
        <a:bodyPr/>
        <a:lstStyle/>
        <a:p>
          <a:endParaRPr lang="en-GB"/>
        </a:p>
      </dgm:t>
    </dgm:pt>
    <dgm:pt modelId="{CE42D2BC-AFBF-449A-8630-7EA99122604F}" type="pres">
      <dgm:prSet presAssocID="{63C3EC1B-45CE-442D-8E30-11EC8747C6C9}" presName="Name8" presStyleCnt="0"/>
      <dgm:spPr/>
    </dgm:pt>
    <dgm:pt modelId="{A47E5DA2-11E7-4892-8D9D-77C3D692B184}" type="pres">
      <dgm:prSet presAssocID="{63C3EC1B-45CE-442D-8E30-11EC8747C6C9}" presName="level" presStyleLbl="node1" presStyleIdx="2" presStyleCnt="3">
        <dgm:presLayoutVars>
          <dgm:chMax val="1"/>
          <dgm:bulletEnabled val="1"/>
        </dgm:presLayoutVars>
      </dgm:prSet>
      <dgm:spPr/>
      <dgm:t>
        <a:bodyPr/>
        <a:lstStyle/>
        <a:p>
          <a:endParaRPr lang="en-GB"/>
        </a:p>
      </dgm:t>
    </dgm:pt>
    <dgm:pt modelId="{5675FDC5-BFCD-4628-874F-E2E6D1B85BDC}" type="pres">
      <dgm:prSet presAssocID="{63C3EC1B-45CE-442D-8E30-11EC8747C6C9}" presName="levelTx" presStyleLbl="revTx" presStyleIdx="0" presStyleCnt="0">
        <dgm:presLayoutVars>
          <dgm:chMax val="1"/>
          <dgm:bulletEnabled val="1"/>
        </dgm:presLayoutVars>
      </dgm:prSet>
      <dgm:spPr/>
      <dgm:t>
        <a:bodyPr/>
        <a:lstStyle/>
        <a:p>
          <a:endParaRPr lang="en-GB"/>
        </a:p>
      </dgm:t>
    </dgm:pt>
  </dgm:ptLst>
  <dgm:cxnLst>
    <dgm:cxn modelId="{CCE046C8-25BD-4810-9ADE-6DFD9D62C38F}" type="presOf" srcId="{9D4E4F7F-3C9F-408A-8AF4-A2E6AC6730DA}" destId="{CF9E665A-1645-44C5-91B0-4F79F7E5B5A4}" srcOrd="0" destOrd="0" presId="urn:microsoft.com/office/officeart/2005/8/layout/pyramid1"/>
    <dgm:cxn modelId="{6C393749-8C69-4AC4-A5E9-8BC011AB7229}" srcId="{DDA3BF37-72AB-436B-AE59-9DA6B22CEBE1}" destId="{63C3EC1B-45CE-442D-8E30-11EC8747C6C9}" srcOrd="2" destOrd="0" parTransId="{EBB59D24-6B42-4A47-8AFD-E2339A76B1D6}" sibTransId="{A935C1A6-9192-4409-ADB9-8401A5911C35}"/>
    <dgm:cxn modelId="{0F0CB5EB-F8ED-4C96-BE52-F7A92504BFAB}" type="presOf" srcId="{DDA3BF37-72AB-436B-AE59-9DA6B22CEBE1}" destId="{B251D8B6-E96F-43CD-9C56-298AFB73AB5B}" srcOrd="0" destOrd="0" presId="urn:microsoft.com/office/officeart/2005/8/layout/pyramid1"/>
    <dgm:cxn modelId="{6C43DDF1-84C5-40D3-B6B4-CA483337714A}" type="presOf" srcId="{63C3EC1B-45CE-442D-8E30-11EC8747C6C9}" destId="{A47E5DA2-11E7-4892-8D9D-77C3D692B184}" srcOrd="0" destOrd="0" presId="urn:microsoft.com/office/officeart/2005/8/layout/pyramid1"/>
    <dgm:cxn modelId="{7BF22E2C-958A-457E-8A29-9FC957B0A12E}" type="presOf" srcId="{54CAF541-928D-420D-BFF9-3F4719BF1F4D}" destId="{0B36C99C-6A3A-4C5E-A023-D541B4273D6D}" srcOrd="0" destOrd="0" presId="urn:microsoft.com/office/officeart/2005/8/layout/pyramid1"/>
    <dgm:cxn modelId="{62A81B99-17F0-4F46-8558-6903AEB7F41F}" type="presOf" srcId="{54CAF541-928D-420D-BFF9-3F4719BF1F4D}" destId="{46F270B3-F8FC-49C1-B1F8-B65EA6E53BC0}" srcOrd="1" destOrd="0" presId="urn:microsoft.com/office/officeart/2005/8/layout/pyramid1"/>
    <dgm:cxn modelId="{3CA97197-F5A7-4F01-BBAE-79B48D1BF3B6}" type="presOf" srcId="{9D4E4F7F-3C9F-408A-8AF4-A2E6AC6730DA}" destId="{535F04B8-48F5-4695-A607-4AD9B513BD58}" srcOrd="1" destOrd="0" presId="urn:microsoft.com/office/officeart/2005/8/layout/pyramid1"/>
    <dgm:cxn modelId="{0B5B25DE-F959-44AB-805E-8894E009D148}" srcId="{DDA3BF37-72AB-436B-AE59-9DA6B22CEBE1}" destId="{9D4E4F7F-3C9F-408A-8AF4-A2E6AC6730DA}" srcOrd="1" destOrd="0" parTransId="{6C9AB60B-92F3-4991-8C3D-808CBB7685D4}" sibTransId="{751B6BC7-E5CE-4F5B-9C27-7C8A5A437D10}"/>
    <dgm:cxn modelId="{63288042-4227-4566-A9BD-1849284C7365}" type="presOf" srcId="{63C3EC1B-45CE-442D-8E30-11EC8747C6C9}" destId="{5675FDC5-BFCD-4628-874F-E2E6D1B85BDC}" srcOrd="1" destOrd="0" presId="urn:microsoft.com/office/officeart/2005/8/layout/pyramid1"/>
    <dgm:cxn modelId="{41778531-7359-47CE-A8EA-7BFFE064A578}" srcId="{DDA3BF37-72AB-436B-AE59-9DA6B22CEBE1}" destId="{54CAF541-928D-420D-BFF9-3F4719BF1F4D}" srcOrd="0" destOrd="0" parTransId="{6CD0BA31-CEA4-4CFC-80F5-67375BD9986C}" sibTransId="{5847981D-BFBD-456C-8D86-22ACE7A48A5D}"/>
    <dgm:cxn modelId="{8B79EC38-A0F3-4C67-AD92-234B870ADD1C}" type="presParOf" srcId="{B251D8B6-E96F-43CD-9C56-298AFB73AB5B}" destId="{64544005-614F-4B6D-9401-F0C4D45D10C3}" srcOrd="0" destOrd="0" presId="urn:microsoft.com/office/officeart/2005/8/layout/pyramid1"/>
    <dgm:cxn modelId="{14F5C8E5-80E5-452B-B19C-39FAACA60393}" type="presParOf" srcId="{64544005-614F-4B6D-9401-F0C4D45D10C3}" destId="{0B36C99C-6A3A-4C5E-A023-D541B4273D6D}" srcOrd="0" destOrd="0" presId="urn:microsoft.com/office/officeart/2005/8/layout/pyramid1"/>
    <dgm:cxn modelId="{53218E93-2868-44F3-9BDA-91873A632399}" type="presParOf" srcId="{64544005-614F-4B6D-9401-F0C4D45D10C3}" destId="{46F270B3-F8FC-49C1-B1F8-B65EA6E53BC0}" srcOrd="1" destOrd="0" presId="urn:microsoft.com/office/officeart/2005/8/layout/pyramid1"/>
    <dgm:cxn modelId="{A81A71BA-7195-4933-B449-2B420A9F2BD1}" type="presParOf" srcId="{B251D8B6-E96F-43CD-9C56-298AFB73AB5B}" destId="{DB8A9AAD-1BB0-4BED-A8F2-3636E85C3CFF}" srcOrd="1" destOrd="0" presId="urn:microsoft.com/office/officeart/2005/8/layout/pyramid1"/>
    <dgm:cxn modelId="{00EBF79B-BB7A-45C8-956F-A574C7544736}" type="presParOf" srcId="{DB8A9AAD-1BB0-4BED-A8F2-3636E85C3CFF}" destId="{CF9E665A-1645-44C5-91B0-4F79F7E5B5A4}" srcOrd="0" destOrd="0" presId="urn:microsoft.com/office/officeart/2005/8/layout/pyramid1"/>
    <dgm:cxn modelId="{8DE834CD-4D75-4C03-992B-302DB29181F2}" type="presParOf" srcId="{DB8A9AAD-1BB0-4BED-A8F2-3636E85C3CFF}" destId="{535F04B8-48F5-4695-A607-4AD9B513BD58}" srcOrd="1" destOrd="0" presId="urn:microsoft.com/office/officeart/2005/8/layout/pyramid1"/>
    <dgm:cxn modelId="{B9152D24-E7DB-433E-A2AF-0D4B3A07277E}" type="presParOf" srcId="{B251D8B6-E96F-43CD-9C56-298AFB73AB5B}" destId="{CE42D2BC-AFBF-449A-8630-7EA99122604F}" srcOrd="2" destOrd="0" presId="urn:microsoft.com/office/officeart/2005/8/layout/pyramid1"/>
    <dgm:cxn modelId="{624665EE-D37E-4416-A5FC-FBEFF89AB4A0}" type="presParOf" srcId="{CE42D2BC-AFBF-449A-8630-7EA99122604F}" destId="{A47E5DA2-11E7-4892-8D9D-77C3D692B184}" srcOrd="0" destOrd="0" presId="urn:microsoft.com/office/officeart/2005/8/layout/pyramid1"/>
    <dgm:cxn modelId="{307327C8-06A2-45C5-B8FD-DD08FD3D7DBB}" type="presParOf" srcId="{CE42D2BC-AFBF-449A-8630-7EA99122604F}" destId="{5675FDC5-BFCD-4628-874F-E2E6D1B85BDC}"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36C99C-6A3A-4C5E-A023-D541B4273D6D}">
      <dsp:nvSpPr>
        <dsp:cNvPr id="0" name=""/>
        <dsp:cNvSpPr/>
      </dsp:nvSpPr>
      <dsp:spPr>
        <a:xfrm>
          <a:off x="1149625" y="0"/>
          <a:ext cx="1149625" cy="1470991"/>
        </a:xfrm>
        <a:prstGeom prst="trapezoid">
          <a:avLst>
            <a:gd name="adj" fmla="val 50000"/>
          </a:avLst>
        </a:prstGeom>
        <a:blipFill rotWithShape="0">
          <a:blip xmlns:r="http://schemas.openxmlformats.org/officeDocument/2006/relationships" r:embed="rId1">
            <a:duotone>
              <a:schemeClr val="accent2">
                <a:hueOff val="0"/>
                <a:satOff val="0"/>
                <a:lumOff val="0"/>
                <a:alphaOff val="0"/>
                <a:shade val="74000"/>
                <a:satMod val="130000"/>
                <a:lumMod val="90000"/>
              </a:schemeClr>
              <a:schemeClr val="accent2">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b="1" kern="1200" dirty="0" smtClean="0">
              <a:latin typeface="Calibri" panose="020F0502020204030204" pitchFamily="34" charset="0"/>
              <a:cs typeface="Calibri" panose="020F0502020204030204" pitchFamily="34" charset="0"/>
            </a:rPr>
            <a:t>Most significant factor</a:t>
          </a:r>
          <a:endParaRPr lang="en-GB" sz="2000" b="1" kern="1200" dirty="0">
            <a:latin typeface="Calibri" panose="020F0502020204030204" pitchFamily="34" charset="0"/>
            <a:cs typeface="Calibri" panose="020F0502020204030204" pitchFamily="34" charset="0"/>
          </a:endParaRPr>
        </a:p>
      </dsp:txBody>
      <dsp:txXfrm>
        <a:off x="1149625" y="0"/>
        <a:ext cx="1149625" cy="1470991"/>
      </dsp:txXfrm>
    </dsp:sp>
    <dsp:sp modelId="{CF9E665A-1645-44C5-91B0-4F79F7E5B5A4}">
      <dsp:nvSpPr>
        <dsp:cNvPr id="0" name=""/>
        <dsp:cNvSpPr/>
      </dsp:nvSpPr>
      <dsp:spPr>
        <a:xfrm>
          <a:off x="574812" y="1470991"/>
          <a:ext cx="2299251" cy="1470991"/>
        </a:xfrm>
        <a:prstGeom prst="trapezoid">
          <a:avLst>
            <a:gd name="adj" fmla="val 39077"/>
          </a:avLst>
        </a:prstGeom>
        <a:blipFill rotWithShape="0">
          <a:blip xmlns:r="http://schemas.openxmlformats.org/officeDocument/2006/relationships" r:embed="rId1">
            <a:duotone>
              <a:schemeClr val="accent2">
                <a:hueOff val="-635748"/>
                <a:satOff val="-3231"/>
                <a:lumOff val="-1862"/>
                <a:alphaOff val="0"/>
                <a:shade val="74000"/>
                <a:satMod val="130000"/>
                <a:lumMod val="90000"/>
              </a:schemeClr>
              <a:schemeClr val="accent2">
                <a:hueOff val="-635748"/>
                <a:satOff val="-3231"/>
                <a:lumOff val="-1862"/>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b="1" kern="1200" dirty="0" smtClean="0">
              <a:latin typeface="Calibri" panose="020F0502020204030204" pitchFamily="34" charset="0"/>
              <a:cs typeface="Calibri" panose="020F0502020204030204" pitchFamily="34" charset="0"/>
            </a:rPr>
            <a:t>Averagely significant factor</a:t>
          </a:r>
          <a:endParaRPr lang="en-GB" sz="2000" b="1" kern="1200" dirty="0">
            <a:latin typeface="Calibri" panose="020F0502020204030204" pitchFamily="34" charset="0"/>
            <a:cs typeface="Calibri" panose="020F0502020204030204" pitchFamily="34" charset="0"/>
          </a:endParaRPr>
        </a:p>
      </dsp:txBody>
      <dsp:txXfrm>
        <a:off x="977181" y="1470991"/>
        <a:ext cx="1494513" cy="1470991"/>
      </dsp:txXfrm>
    </dsp:sp>
    <dsp:sp modelId="{A47E5DA2-11E7-4892-8D9D-77C3D692B184}">
      <dsp:nvSpPr>
        <dsp:cNvPr id="0" name=""/>
        <dsp:cNvSpPr/>
      </dsp:nvSpPr>
      <dsp:spPr>
        <a:xfrm>
          <a:off x="0" y="2941982"/>
          <a:ext cx="3448876" cy="1470991"/>
        </a:xfrm>
        <a:prstGeom prst="trapezoid">
          <a:avLst>
            <a:gd name="adj" fmla="val 39077"/>
          </a:avLst>
        </a:prstGeom>
        <a:blipFill rotWithShape="0">
          <a:blip xmlns:r="http://schemas.openxmlformats.org/officeDocument/2006/relationships" r:embed="rId1">
            <a:duotone>
              <a:schemeClr val="accent2">
                <a:hueOff val="-1271496"/>
                <a:satOff val="-6463"/>
                <a:lumOff val="-3725"/>
                <a:alphaOff val="0"/>
                <a:shade val="74000"/>
                <a:satMod val="130000"/>
                <a:lumMod val="90000"/>
              </a:schemeClr>
              <a:schemeClr val="accent2">
                <a:hueOff val="-1271496"/>
                <a:satOff val="-6463"/>
                <a:lumOff val="-3725"/>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b="1" kern="1200" dirty="0" smtClean="0">
              <a:latin typeface="Calibri" panose="020F0502020204030204" pitchFamily="34" charset="0"/>
              <a:cs typeface="Calibri" panose="020F0502020204030204" pitchFamily="34" charset="0"/>
            </a:rPr>
            <a:t>Least significant factor</a:t>
          </a:r>
          <a:endParaRPr lang="en-GB" sz="2000" b="1" kern="1200" dirty="0">
            <a:latin typeface="Calibri" panose="020F0502020204030204" pitchFamily="34" charset="0"/>
            <a:cs typeface="Calibri" panose="020F0502020204030204" pitchFamily="34" charset="0"/>
          </a:endParaRPr>
        </a:p>
      </dsp:txBody>
      <dsp:txXfrm>
        <a:off x="603553" y="2941982"/>
        <a:ext cx="2241770" cy="1470991"/>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D9B3E5-D5AF-4F8F-A4F8-F78C0260BF50}" type="datetimeFigureOut">
              <a:rPr lang="en-GB" smtClean="0"/>
              <a:t>01/05/2020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2DE953-8C1D-4CFF-B656-D2FE70FB6FD6}" type="slidenum">
              <a:rPr lang="en-GB" smtClean="0"/>
              <a:t>‹#›</a:t>
            </a:fld>
            <a:endParaRPr lang="en-GB"/>
          </a:p>
        </p:txBody>
      </p:sp>
    </p:spTree>
    <p:extLst>
      <p:ext uri="{BB962C8B-B14F-4D97-AF65-F5344CB8AC3E}">
        <p14:creationId xmlns:p14="http://schemas.microsoft.com/office/powerpoint/2010/main" val="2251643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450082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Factors should be – </a:t>
            </a:r>
          </a:p>
          <a:p>
            <a:r>
              <a:rPr lang="en-GB" dirty="0" smtClean="0"/>
              <a:t>1 – Rameses</a:t>
            </a:r>
            <a:r>
              <a:rPr lang="en-GB" baseline="0" dirty="0" smtClean="0"/>
              <a:t> ambitions to continue/better the work of his father</a:t>
            </a:r>
          </a:p>
          <a:p>
            <a:r>
              <a:rPr lang="en-GB" baseline="0" dirty="0" smtClean="0"/>
              <a:t>2 – Hittite seizure of land</a:t>
            </a:r>
          </a:p>
          <a:p>
            <a:r>
              <a:rPr lang="en-GB" baseline="0" dirty="0" smtClean="0"/>
              <a:t>3 – long-standing distrust after the assassination of </a:t>
            </a:r>
            <a:r>
              <a:rPr lang="en-GB" dirty="0" err="1" smtClean="0"/>
              <a:t>Suppiluliuma</a:t>
            </a:r>
            <a:r>
              <a:rPr lang="en-GB" dirty="0" smtClean="0"/>
              <a:t> I’s son.</a:t>
            </a:r>
            <a:endParaRPr lang="en-GB" dirty="0"/>
          </a:p>
        </p:txBody>
      </p:sp>
      <p:sp>
        <p:nvSpPr>
          <p:cNvPr id="4" name="Slide Number Placeholder 3"/>
          <p:cNvSpPr>
            <a:spLocks noGrp="1"/>
          </p:cNvSpPr>
          <p:nvPr>
            <p:ph type="sldNum" sz="quarter" idx="10"/>
          </p:nvPr>
        </p:nvSpPr>
        <p:spPr/>
        <p:txBody>
          <a:bodyPr/>
          <a:lstStyle/>
          <a:p>
            <a:fld id="{5F2DE953-8C1D-4CFF-B656-D2FE70FB6FD6}" type="slidenum">
              <a:rPr lang="en-GB" smtClean="0"/>
              <a:t>6</a:t>
            </a:fld>
            <a:endParaRPr lang="en-GB"/>
          </a:p>
        </p:txBody>
      </p:sp>
    </p:spTree>
    <p:extLst>
      <p:ext uri="{BB962C8B-B14F-4D97-AF65-F5344CB8AC3E}">
        <p14:creationId xmlns:p14="http://schemas.microsoft.com/office/powerpoint/2010/main" val="3484747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https://www.youtube.com/watch?v=9b_Ab9GGb6g </a:t>
            </a:r>
            <a:r>
              <a:rPr lang="en-GB" baseline="0" dirty="0" smtClean="0"/>
              <a:t>    - PLAY CLIP FROM 2.40MINS!</a:t>
            </a:r>
            <a:endParaRPr lang="en-GB" dirty="0"/>
          </a:p>
        </p:txBody>
      </p:sp>
      <p:sp>
        <p:nvSpPr>
          <p:cNvPr id="4" name="Slide Number Placeholder 3"/>
          <p:cNvSpPr>
            <a:spLocks noGrp="1"/>
          </p:cNvSpPr>
          <p:nvPr>
            <p:ph type="sldNum" sz="quarter" idx="10"/>
          </p:nvPr>
        </p:nvSpPr>
        <p:spPr/>
        <p:txBody>
          <a:bodyPr/>
          <a:lstStyle/>
          <a:p>
            <a:fld id="{5F2DE953-8C1D-4CFF-B656-D2FE70FB6FD6}" type="slidenum">
              <a:rPr lang="en-GB" smtClean="0"/>
              <a:t>7</a:t>
            </a:fld>
            <a:endParaRPr lang="en-GB"/>
          </a:p>
        </p:txBody>
      </p:sp>
    </p:spTree>
    <p:extLst>
      <p:ext uri="{BB962C8B-B14F-4D97-AF65-F5344CB8AC3E}">
        <p14:creationId xmlns:p14="http://schemas.microsoft.com/office/powerpoint/2010/main" val="22460861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USE QUIZ SHEET!</a:t>
            </a:r>
            <a:endParaRPr lang="en-GB" dirty="0"/>
          </a:p>
        </p:txBody>
      </p:sp>
      <p:sp>
        <p:nvSpPr>
          <p:cNvPr id="4" name="Slide Number Placeholder 3"/>
          <p:cNvSpPr>
            <a:spLocks noGrp="1"/>
          </p:cNvSpPr>
          <p:nvPr>
            <p:ph type="sldNum" sz="quarter" idx="10"/>
          </p:nvPr>
        </p:nvSpPr>
        <p:spPr/>
        <p:txBody>
          <a:bodyPr/>
          <a:lstStyle/>
          <a:p>
            <a:fld id="{5F2DE953-8C1D-4CFF-B656-D2FE70FB6FD6}" type="slidenum">
              <a:rPr lang="en-GB" smtClean="0"/>
              <a:t>8</a:t>
            </a:fld>
            <a:endParaRPr lang="en-GB"/>
          </a:p>
        </p:txBody>
      </p:sp>
    </p:spTree>
    <p:extLst>
      <p:ext uri="{BB962C8B-B14F-4D97-AF65-F5344CB8AC3E}">
        <p14:creationId xmlns:p14="http://schemas.microsoft.com/office/powerpoint/2010/main" val="2124454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 extra task</a:t>
            </a:r>
            <a:r>
              <a:rPr lang="en-GB" baseline="0" dirty="0" smtClean="0"/>
              <a:t> to do if you want to split this over two lessons – technically </a:t>
            </a:r>
            <a:r>
              <a:rPr lang="en-GB" baseline="0" smtClean="0"/>
              <a:t>practise for the GCSE</a:t>
            </a:r>
            <a:endParaRPr lang="en-GB"/>
          </a:p>
        </p:txBody>
      </p:sp>
      <p:sp>
        <p:nvSpPr>
          <p:cNvPr id="4" name="Slide Number Placeholder 3"/>
          <p:cNvSpPr>
            <a:spLocks noGrp="1"/>
          </p:cNvSpPr>
          <p:nvPr>
            <p:ph type="sldNum" sz="quarter" idx="10"/>
          </p:nvPr>
        </p:nvSpPr>
        <p:spPr/>
        <p:txBody>
          <a:bodyPr/>
          <a:lstStyle/>
          <a:p>
            <a:fld id="{5F2DE953-8C1D-4CFF-B656-D2FE70FB6FD6}" type="slidenum">
              <a:rPr lang="en-GB" smtClean="0"/>
              <a:t>11</a:t>
            </a:fld>
            <a:endParaRPr lang="en-GB"/>
          </a:p>
        </p:txBody>
      </p:sp>
    </p:spTree>
    <p:extLst>
      <p:ext uri="{BB962C8B-B14F-4D97-AF65-F5344CB8AC3E}">
        <p14:creationId xmlns:p14="http://schemas.microsoft.com/office/powerpoint/2010/main" val="40274755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D38B70D2-A27F-4B67-836B-BA563532BD51}" type="datetimeFigureOut">
              <a:rPr lang="en-GB" smtClean="0"/>
              <a:t>01/05/2020</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4D09B94C-DBE0-4A43-A5C8-FBDF159A51BE}" type="slidenum">
              <a:rPr lang="en-GB" smtClean="0"/>
              <a:t>‹#›</a:t>
            </a:fld>
            <a:endParaRPr lang="en-GB"/>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6347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8B70D2-A27F-4B67-836B-BA563532BD51}"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09B94C-DBE0-4A43-A5C8-FBDF159A51BE}" type="slidenum">
              <a:rPr lang="en-GB" smtClean="0"/>
              <a:t>‹#›</a:t>
            </a:fld>
            <a:endParaRPr lang="en-GB"/>
          </a:p>
        </p:txBody>
      </p:sp>
    </p:spTree>
    <p:extLst>
      <p:ext uri="{BB962C8B-B14F-4D97-AF65-F5344CB8AC3E}">
        <p14:creationId xmlns:p14="http://schemas.microsoft.com/office/powerpoint/2010/main" val="4257492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8B70D2-A27F-4B67-836B-BA563532BD51}"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9B94C-DBE0-4A43-A5C8-FBDF159A51BE}" type="slidenum">
              <a:rPr lang="en-GB" smtClean="0"/>
              <a:t>‹#›</a:t>
            </a:fld>
            <a:endParaRPr lang="en-GB"/>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166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8B70D2-A27F-4B67-836B-BA563532BD51}"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9B94C-DBE0-4A43-A5C8-FBDF159A51BE}"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19015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8B70D2-A27F-4B67-836B-BA563532BD51}"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9B94C-DBE0-4A43-A5C8-FBDF159A51BE}" type="slidenum">
              <a:rPr lang="en-GB" smtClean="0"/>
              <a:t>‹#›</a:t>
            </a:fld>
            <a:endParaRPr lang="en-GB"/>
          </a:p>
        </p:txBody>
      </p:sp>
    </p:spTree>
    <p:extLst>
      <p:ext uri="{BB962C8B-B14F-4D97-AF65-F5344CB8AC3E}">
        <p14:creationId xmlns:p14="http://schemas.microsoft.com/office/powerpoint/2010/main" val="126462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8B70D2-A27F-4B67-836B-BA563532BD51}"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9B94C-DBE0-4A43-A5C8-FBDF159A51BE}"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3349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8B70D2-A27F-4B67-836B-BA563532BD51}"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9B94C-DBE0-4A43-A5C8-FBDF159A51BE}" type="slidenum">
              <a:rPr lang="en-GB" smtClean="0"/>
              <a:t>‹#›</a:t>
            </a:fld>
            <a:endParaRPr lang="en-GB"/>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55513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8B70D2-A27F-4B67-836B-BA563532BD51}"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9B94C-DBE0-4A43-A5C8-FBDF159A51BE}"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627808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8B70D2-A27F-4B67-836B-BA563532BD51}"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9B94C-DBE0-4A43-A5C8-FBDF159A51BE}" type="slidenum">
              <a:rPr lang="en-GB" smtClean="0"/>
              <a:t>‹#›</a:t>
            </a:fld>
            <a:endParaRPr lang="en-GB"/>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43967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8B70D2-A27F-4B67-836B-BA563532BD51}"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9B94C-DBE0-4A43-A5C8-FBDF159A51BE}" type="slidenum">
              <a:rPr lang="en-GB" smtClean="0"/>
              <a:t>‹#›</a:t>
            </a:fld>
            <a:endParaRPr lang="en-GB"/>
          </a:p>
        </p:txBody>
      </p:sp>
    </p:spTree>
    <p:extLst>
      <p:ext uri="{BB962C8B-B14F-4D97-AF65-F5344CB8AC3E}">
        <p14:creationId xmlns:p14="http://schemas.microsoft.com/office/powerpoint/2010/main" val="540583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8B70D2-A27F-4B67-836B-BA563532BD51}"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9B94C-DBE0-4A43-A5C8-FBDF159A51BE}" type="slidenum">
              <a:rPr lang="en-GB" smtClean="0"/>
              <a:t>‹#›</a:t>
            </a:fld>
            <a:endParaRPr lang="en-GB"/>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8374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38B70D2-A27F-4B67-836B-BA563532BD51}"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09B94C-DBE0-4A43-A5C8-FBDF159A51BE}" type="slidenum">
              <a:rPr lang="en-GB" smtClean="0"/>
              <a:t>‹#›</a:t>
            </a:fld>
            <a:endParaRPr lang="en-GB"/>
          </a:p>
        </p:txBody>
      </p:sp>
    </p:spTree>
    <p:extLst>
      <p:ext uri="{BB962C8B-B14F-4D97-AF65-F5344CB8AC3E}">
        <p14:creationId xmlns:p14="http://schemas.microsoft.com/office/powerpoint/2010/main" val="1184917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38B70D2-A27F-4B67-836B-BA563532BD51}" type="datetimeFigureOut">
              <a:rPr lang="en-GB" smtClean="0"/>
              <a:t>01/05/2020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D09B94C-DBE0-4A43-A5C8-FBDF159A51BE}" type="slidenum">
              <a:rPr lang="en-GB" smtClean="0"/>
              <a:t>‹#›</a:t>
            </a:fld>
            <a:endParaRPr lang="en-GB"/>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06832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38B70D2-A27F-4B67-836B-BA563532BD51}" type="datetimeFigureOut">
              <a:rPr lang="en-GB" smtClean="0"/>
              <a:t>01/05/2020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D09B94C-DBE0-4A43-A5C8-FBDF159A51BE}"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25712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8B70D2-A27F-4B67-836B-BA563532BD51}" type="datetimeFigureOut">
              <a:rPr lang="en-GB" smtClean="0"/>
              <a:t>01/05/2020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D09B94C-DBE0-4A43-A5C8-FBDF159A51BE}" type="slidenum">
              <a:rPr lang="en-GB" smtClean="0"/>
              <a:t>‹#›</a:t>
            </a:fld>
            <a:endParaRPr lang="en-GB"/>
          </a:p>
        </p:txBody>
      </p:sp>
    </p:spTree>
    <p:extLst>
      <p:ext uri="{BB962C8B-B14F-4D97-AF65-F5344CB8AC3E}">
        <p14:creationId xmlns:p14="http://schemas.microsoft.com/office/powerpoint/2010/main" val="952757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8B70D2-A27F-4B67-836B-BA563532BD51}"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09B94C-DBE0-4A43-A5C8-FBDF159A51BE}" type="slidenum">
              <a:rPr lang="en-GB" smtClean="0"/>
              <a:t>‹#›</a:t>
            </a:fld>
            <a:endParaRPr lang="en-GB"/>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1851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8B70D2-A27F-4B67-836B-BA563532BD51}"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09B94C-DBE0-4A43-A5C8-FBDF159A51BE}" type="slidenum">
              <a:rPr lang="en-GB" smtClean="0"/>
              <a:t>‹#›</a:t>
            </a:fld>
            <a:endParaRPr lang="en-GB"/>
          </a:p>
        </p:txBody>
      </p:sp>
    </p:spTree>
    <p:extLst>
      <p:ext uri="{BB962C8B-B14F-4D97-AF65-F5344CB8AC3E}">
        <p14:creationId xmlns:p14="http://schemas.microsoft.com/office/powerpoint/2010/main" val="556490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38B70D2-A27F-4B67-836B-BA563532BD51}" type="datetimeFigureOut">
              <a:rPr lang="en-GB" smtClean="0"/>
              <a:t>01/05/2020</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D09B94C-DBE0-4A43-A5C8-FBDF159A51BE}" type="slidenum">
              <a:rPr lang="en-GB" smtClean="0"/>
              <a:t>‹#›</a:t>
            </a:fld>
            <a:endParaRPr lang="en-GB"/>
          </a:p>
        </p:txBody>
      </p:sp>
    </p:spTree>
    <p:extLst>
      <p:ext uri="{BB962C8B-B14F-4D97-AF65-F5344CB8AC3E}">
        <p14:creationId xmlns:p14="http://schemas.microsoft.com/office/powerpoint/2010/main" val="309001406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2.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170481" y="161050"/>
            <a:ext cx="11887199" cy="17643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609" y="218008"/>
            <a:ext cx="1650452" cy="165045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70481" y="5437304"/>
            <a:ext cx="11887199" cy="126394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u="sng" dirty="0"/>
              <a:t>Challenge:</a:t>
            </a:r>
          </a:p>
          <a:p>
            <a:r>
              <a:rPr lang="en-GB" b="1" dirty="0"/>
              <a:t>Think of your own question that you do not think anyone else will be able to answer.</a:t>
            </a:r>
          </a:p>
          <a:p>
            <a:r>
              <a:rPr lang="en-GB" b="1" dirty="0"/>
              <a:t>You must know the answer.</a:t>
            </a:r>
          </a:p>
          <a:p>
            <a:r>
              <a:rPr lang="en-GB" b="1" dirty="0"/>
              <a:t>If no one else can get your answer then you will get 5 House Points.</a:t>
            </a:r>
          </a:p>
        </p:txBody>
      </p:sp>
      <p:sp>
        <p:nvSpPr>
          <p:cNvPr id="2" name="TextBox 1"/>
          <p:cNvSpPr txBox="1"/>
          <p:nvPr/>
        </p:nvSpPr>
        <p:spPr>
          <a:xfrm>
            <a:off x="1975061" y="327280"/>
            <a:ext cx="10082619" cy="1569660"/>
          </a:xfrm>
          <a:prstGeom prst="rect">
            <a:avLst/>
          </a:prstGeom>
          <a:noFill/>
        </p:spPr>
        <p:txBody>
          <a:bodyPr wrap="square" rtlCol="0">
            <a:spAutoFit/>
          </a:bodyPr>
          <a:lstStyle/>
          <a:p>
            <a:r>
              <a:rPr lang="en-GB" sz="4800" dirty="0" smtClean="0"/>
              <a:t>Answer the following questions in your book…</a:t>
            </a:r>
            <a:endParaRPr lang="en-GB" sz="4800" dirty="0"/>
          </a:p>
        </p:txBody>
      </p:sp>
      <p:sp>
        <p:nvSpPr>
          <p:cNvPr id="3" name="TextBox 2"/>
          <p:cNvSpPr txBox="1"/>
          <p:nvPr/>
        </p:nvSpPr>
        <p:spPr>
          <a:xfrm>
            <a:off x="170481" y="1925419"/>
            <a:ext cx="11887199" cy="3416320"/>
          </a:xfrm>
          <a:prstGeom prst="rect">
            <a:avLst/>
          </a:prstGeom>
          <a:noFill/>
        </p:spPr>
        <p:txBody>
          <a:bodyPr wrap="square" rtlCol="0">
            <a:spAutoFit/>
          </a:bodyPr>
          <a:lstStyle/>
          <a:p>
            <a:pPr marL="342900" indent="-342900">
              <a:buAutoNum type="arabicParenR"/>
            </a:pPr>
            <a:r>
              <a:rPr lang="en-GB" sz="2400" dirty="0" smtClean="0"/>
              <a:t>The Hittite Kingdom was located in which region?</a:t>
            </a:r>
          </a:p>
          <a:p>
            <a:pPr marL="342900" indent="-342900">
              <a:buAutoNum type="arabicParenR"/>
            </a:pPr>
            <a:endParaRPr lang="en-GB" sz="2400" dirty="0"/>
          </a:p>
          <a:p>
            <a:pPr marL="342900" indent="-342900">
              <a:buAutoNum type="arabicParenR"/>
            </a:pPr>
            <a:r>
              <a:rPr lang="en-GB" sz="2400" dirty="0" smtClean="0"/>
              <a:t>Who were the main rivals of the Hittites?</a:t>
            </a:r>
          </a:p>
          <a:p>
            <a:pPr marL="342900" indent="-342900">
              <a:buAutoNum type="arabicParenR"/>
            </a:pPr>
            <a:endParaRPr lang="en-GB" sz="2400" dirty="0"/>
          </a:p>
          <a:p>
            <a:pPr marL="342900" indent="-342900">
              <a:buAutoNum type="arabicParenR"/>
            </a:pPr>
            <a:r>
              <a:rPr lang="en-GB" sz="2400" dirty="0" smtClean="0"/>
              <a:t>Who was the ruler of the Hittites during its peak?</a:t>
            </a:r>
          </a:p>
          <a:p>
            <a:pPr marL="342900" indent="-342900">
              <a:buAutoNum type="arabicParenR"/>
            </a:pPr>
            <a:endParaRPr lang="en-GB" sz="2400" dirty="0"/>
          </a:p>
          <a:p>
            <a:pPr marL="342900" indent="-342900">
              <a:buAutoNum type="arabicParenR"/>
            </a:pPr>
            <a:r>
              <a:rPr lang="en-GB" sz="2400" dirty="0" smtClean="0"/>
              <a:t>What led to the downfall of the Hittite Kingdom?</a:t>
            </a:r>
          </a:p>
          <a:p>
            <a:pPr marL="342900" indent="-342900">
              <a:buAutoNum type="arabicParenR"/>
            </a:pPr>
            <a:endParaRPr lang="en-GB" sz="2400" dirty="0"/>
          </a:p>
          <a:p>
            <a:pPr marL="342900" indent="-342900">
              <a:buAutoNum type="arabicParenR"/>
            </a:pPr>
            <a:r>
              <a:rPr lang="en-GB" sz="2400" dirty="0" smtClean="0"/>
              <a:t>What challenge did </a:t>
            </a:r>
            <a:r>
              <a:rPr lang="en-GB" sz="2400" dirty="0" err="1" smtClean="0"/>
              <a:t>Mursili</a:t>
            </a:r>
            <a:r>
              <a:rPr lang="en-GB" sz="2400" dirty="0" smtClean="0"/>
              <a:t> II?</a:t>
            </a:r>
            <a:endParaRPr lang="en-GB" sz="2400" dirty="0"/>
          </a:p>
        </p:txBody>
      </p:sp>
    </p:spTree>
    <p:extLst>
      <p:ext uri="{BB962C8B-B14F-4D97-AF65-F5344CB8AC3E}">
        <p14:creationId xmlns:p14="http://schemas.microsoft.com/office/powerpoint/2010/main" val="257591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1029" y="135105"/>
            <a:ext cx="6955834" cy="5396872"/>
          </a:xfrm>
        </p:spPr>
      </p:pic>
      <p:pic>
        <p:nvPicPr>
          <p:cNvPr id="6" name="Picture 5"/>
          <p:cNvPicPr>
            <a:picLocks noChangeAspect="1"/>
          </p:cNvPicPr>
          <p:nvPr/>
        </p:nvPicPr>
        <p:blipFill>
          <a:blip r:embed="rId3"/>
          <a:stretch>
            <a:fillRect/>
          </a:stretch>
        </p:blipFill>
        <p:spPr>
          <a:xfrm>
            <a:off x="7635115" y="135105"/>
            <a:ext cx="4325856" cy="6505047"/>
          </a:xfrm>
          <a:prstGeom prst="rect">
            <a:avLst/>
          </a:prstGeom>
        </p:spPr>
      </p:pic>
      <p:sp>
        <p:nvSpPr>
          <p:cNvPr id="7" name="Rectangle 6"/>
          <p:cNvSpPr/>
          <p:nvPr/>
        </p:nvSpPr>
        <p:spPr>
          <a:xfrm>
            <a:off x="0" y="5807242"/>
            <a:ext cx="7956884" cy="10507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t>Surviving pieces of the Akkadian peace treaty after the Battle of </a:t>
            </a:r>
            <a:r>
              <a:rPr lang="en-GB" sz="3200" b="1" dirty="0" err="1" smtClean="0"/>
              <a:t>Qadesh</a:t>
            </a:r>
            <a:r>
              <a:rPr lang="en-GB" sz="3200" b="1" dirty="0" smtClean="0"/>
              <a:t>.</a:t>
            </a:r>
            <a:endParaRPr lang="en-GB" sz="3200" b="1" dirty="0"/>
          </a:p>
        </p:txBody>
      </p:sp>
    </p:spTree>
    <p:extLst>
      <p:ext uri="{BB962C8B-B14F-4D97-AF65-F5344CB8AC3E}">
        <p14:creationId xmlns:p14="http://schemas.microsoft.com/office/powerpoint/2010/main" val="18844385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saturation sat="0"/>
                    </a14:imgEffect>
                    <a14:imgEffect>
                      <a14:brightnessContrast contrast="40000"/>
                    </a14:imgEffect>
                  </a14:imgLayer>
                </a14:imgProps>
              </a:ext>
            </a:extLst>
          </a:blip>
          <a:stretch>
            <a:fillRect/>
          </a:stretch>
        </p:blipFill>
        <p:spPr>
          <a:xfrm>
            <a:off x="0" y="0"/>
            <a:ext cx="9520296" cy="3921071"/>
          </a:xfrm>
          <a:prstGeom prst="rect">
            <a:avLst/>
          </a:prstGeom>
        </p:spPr>
      </p:pic>
      <p:sp>
        <p:nvSpPr>
          <p:cNvPr id="5" name="Rectangle 4"/>
          <p:cNvSpPr/>
          <p:nvPr/>
        </p:nvSpPr>
        <p:spPr>
          <a:xfrm>
            <a:off x="9670941" y="154983"/>
            <a:ext cx="2371241" cy="3766088"/>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GB" sz="2800" dirty="0" smtClean="0">
                <a:latin typeface="Calibri" panose="020F0502020204030204" pitchFamily="34" charset="0"/>
                <a:cs typeface="Calibri" panose="020F0502020204030204" pitchFamily="34" charset="0"/>
              </a:rPr>
              <a:t>What can we learn from the source about the events of the Battle of </a:t>
            </a:r>
            <a:r>
              <a:rPr lang="en-GB" sz="2800" dirty="0" err="1" smtClean="0">
                <a:latin typeface="Calibri" panose="020F0502020204030204" pitchFamily="34" charset="0"/>
                <a:cs typeface="Calibri" panose="020F0502020204030204" pitchFamily="34" charset="0"/>
              </a:rPr>
              <a:t>Qadesh</a:t>
            </a:r>
            <a:r>
              <a:rPr lang="en-GB" sz="2800" dirty="0" smtClean="0">
                <a:latin typeface="Calibri" panose="020F0502020204030204" pitchFamily="34" charset="0"/>
                <a:cs typeface="Calibri" panose="020F0502020204030204" pitchFamily="34" charset="0"/>
              </a:rPr>
              <a:t>?</a:t>
            </a:r>
            <a:endParaRPr lang="en-GB" sz="2800" dirty="0">
              <a:latin typeface="Calibri" panose="020F0502020204030204" pitchFamily="34" charset="0"/>
              <a:cs typeface="Calibri" panose="020F0502020204030204" pitchFamily="34" charset="0"/>
            </a:endParaRPr>
          </a:p>
        </p:txBody>
      </p:sp>
      <p:sp>
        <p:nvSpPr>
          <p:cNvPr id="6" name="Rectangle 5"/>
          <p:cNvSpPr/>
          <p:nvPr/>
        </p:nvSpPr>
        <p:spPr>
          <a:xfrm>
            <a:off x="123987" y="4029559"/>
            <a:ext cx="7578672" cy="263471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b="1" dirty="0" smtClean="0">
                <a:latin typeface="Calibri" panose="020F0502020204030204" pitchFamily="34" charset="0"/>
                <a:cs typeface="Calibri" panose="020F0502020204030204" pitchFamily="34" charset="0"/>
              </a:rPr>
              <a:t>Aim to make 2 points in your answer! – this is how you should structure each point you make:</a:t>
            </a:r>
          </a:p>
          <a:p>
            <a:pPr algn="ctr"/>
            <a:endParaRPr lang="en-GB" b="1" dirty="0" smtClean="0">
              <a:latin typeface="Calibri" panose="020F0502020204030204" pitchFamily="34" charset="0"/>
              <a:cs typeface="Calibri" panose="020F0502020204030204" pitchFamily="34" charset="0"/>
            </a:endParaRPr>
          </a:p>
          <a:p>
            <a:pPr marL="342900" indent="-342900" algn="ctr">
              <a:buFont typeface="+mj-lt"/>
              <a:buAutoNum type="arabicPeriod"/>
            </a:pPr>
            <a:r>
              <a:rPr lang="en-GB" dirty="0" smtClean="0">
                <a:latin typeface="Calibri" panose="020F0502020204030204" pitchFamily="34" charset="0"/>
                <a:cs typeface="Calibri" panose="020F0502020204030204" pitchFamily="34" charset="0"/>
              </a:rPr>
              <a:t>State the point you are making</a:t>
            </a:r>
          </a:p>
          <a:p>
            <a:pPr marL="342900" indent="-342900" algn="ctr">
              <a:buFont typeface="+mj-lt"/>
              <a:buAutoNum type="arabicPeriod"/>
            </a:pPr>
            <a:endParaRPr lang="en-GB" dirty="0" smtClean="0">
              <a:latin typeface="Calibri" panose="020F0502020204030204" pitchFamily="34" charset="0"/>
              <a:cs typeface="Calibri" panose="020F0502020204030204" pitchFamily="34" charset="0"/>
            </a:endParaRPr>
          </a:p>
          <a:p>
            <a:pPr marL="342900" indent="-342900" algn="ctr">
              <a:buFont typeface="+mj-lt"/>
              <a:buAutoNum type="arabicPeriod"/>
            </a:pPr>
            <a:r>
              <a:rPr lang="en-GB" dirty="0" smtClean="0">
                <a:latin typeface="Calibri" panose="020F0502020204030204" pitchFamily="34" charset="0"/>
                <a:cs typeface="Calibri" panose="020F0502020204030204" pitchFamily="34" charset="0"/>
              </a:rPr>
              <a:t>Include a quote </a:t>
            </a:r>
            <a:r>
              <a:rPr lang="en-GB" i="1" dirty="0" smtClean="0">
                <a:latin typeface="Calibri" panose="020F0502020204030204" pitchFamily="34" charset="0"/>
                <a:cs typeface="Calibri" panose="020F0502020204030204" pitchFamily="34" charset="0"/>
              </a:rPr>
              <a:t>(if a written source</a:t>
            </a:r>
            <a:r>
              <a:rPr lang="en-GB" dirty="0" smtClean="0">
                <a:latin typeface="Calibri" panose="020F0502020204030204" pitchFamily="34" charset="0"/>
                <a:cs typeface="Calibri" panose="020F0502020204030204" pitchFamily="34" charset="0"/>
              </a:rPr>
              <a:t>) or a clear description (i</a:t>
            </a:r>
            <a:r>
              <a:rPr lang="en-GB" i="1" dirty="0" smtClean="0">
                <a:latin typeface="Calibri" panose="020F0502020204030204" pitchFamily="34" charset="0"/>
                <a:cs typeface="Calibri" panose="020F0502020204030204" pitchFamily="34" charset="0"/>
              </a:rPr>
              <a:t>f a picture source</a:t>
            </a:r>
            <a:r>
              <a:rPr lang="en-GB" dirty="0" smtClean="0">
                <a:latin typeface="Calibri" panose="020F0502020204030204" pitchFamily="34" charset="0"/>
                <a:cs typeface="Calibri" panose="020F0502020204030204" pitchFamily="34" charset="0"/>
              </a:rPr>
              <a:t>) of the part of the source that shows you that point.</a:t>
            </a:r>
          </a:p>
          <a:p>
            <a:pPr marL="342900" indent="-342900" algn="ctr">
              <a:buFont typeface="+mj-lt"/>
              <a:buAutoNum type="arabicPeriod"/>
            </a:pPr>
            <a:endParaRPr lang="en-GB" dirty="0" smtClean="0">
              <a:latin typeface="Calibri" panose="020F0502020204030204" pitchFamily="34" charset="0"/>
              <a:cs typeface="Calibri" panose="020F0502020204030204" pitchFamily="34" charset="0"/>
            </a:endParaRPr>
          </a:p>
          <a:p>
            <a:pPr marL="342900" indent="-342900" algn="ctr">
              <a:buFont typeface="+mj-lt"/>
              <a:buAutoNum type="arabicPeriod"/>
            </a:pPr>
            <a:r>
              <a:rPr lang="en-GB" dirty="0" smtClean="0">
                <a:latin typeface="Calibri" panose="020F0502020204030204" pitchFamily="34" charset="0"/>
                <a:cs typeface="Calibri" panose="020F0502020204030204" pitchFamily="34" charset="0"/>
              </a:rPr>
              <a:t>Add 2 sentences of own knowledge to support the point you’re making.</a:t>
            </a:r>
            <a:endParaRPr lang="en-GB" dirty="0">
              <a:latin typeface="Calibri" panose="020F0502020204030204" pitchFamily="34" charset="0"/>
              <a:cs typeface="Calibri" panose="020F0502020204030204" pitchFamily="34" charset="0"/>
            </a:endParaRPr>
          </a:p>
        </p:txBody>
      </p:sp>
      <p:sp>
        <p:nvSpPr>
          <p:cNvPr id="7" name="Rectangle 6"/>
          <p:cNvSpPr/>
          <p:nvPr/>
        </p:nvSpPr>
        <p:spPr>
          <a:xfrm>
            <a:off x="8115946" y="4153547"/>
            <a:ext cx="4076054" cy="270445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sz="2000" b="1" u="sng" dirty="0" smtClean="0">
                <a:latin typeface="Calibri" panose="020F0502020204030204" pitchFamily="34" charset="0"/>
                <a:cs typeface="Calibri" panose="020F0502020204030204" pitchFamily="34" charset="0"/>
              </a:rPr>
              <a:t>Sentence starters!</a:t>
            </a:r>
          </a:p>
          <a:p>
            <a:pPr marL="342900" indent="-342900" algn="ctr">
              <a:buAutoNum type="arabicPeriod"/>
            </a:pPr>
            <a:r>
              <a:rPr lang="en-GB" sz="2000" i="1" dirty="0" smtClean="0">
                <a:latin typeface="Calibri" panose="020F0502020204030204" pitchFamily="34" charset="0"/>
                <a:cs typeface="Calibri" panose="020F0502020204030204" pitchFamily="34" charset="0"/>
              </a:rPr>
              <a:t>From this source we can learn that…</a:t>
            </a:r>
          </a:p>
          <a:p>
            <a:pPr marL="342900" indent="-342900" algn="ctr">
              <a:buAutoNum type="arabicPeriod"/>
            </a:pPr>
            <a:endParaRPr lang="en-GB" sz="2000" i="1" dirty="0" smtClean="0">
              <a:latin typeface="Calibri" panose="020F0502020204030204" pitchFamily="34" charset="0"/>
              <a:cs typeface="Calibri" panose="020F0502020204030204" pitchFamily="34" charset="0"/>
            </a:endParaRPr>
          </a:p>
          <a:p>
            <a:pPr marL="342900" indent="-342900" algn="ctr">
              <a:buAutoNum type="arabicPeriod"/>
            </a:pPr>
            <a:r>
              <a:rPr lang="en-GB" sz="2000" i="1" dirty="0" smtClean="0">
                <a:latin typeface="Calibri" panose="020F0502020204030204" pitchFamily="34" charset="0"/>
                <a:cs typeface="Calibri" panose="020F0502020204030204" pitchFamily="34" charset="0"/>
              </a:rPr>
              <a:t>This is shown in the source when…</a:t>
            </a:r>
          </a:p>
          <a:p>
            <a:pPr marL="342900" indent="-342900" algn="ctr">
              <a:buAutoNum type="arabicPeriod"/>
            </a:pPr>
            <a:endParaRPr lang="en-GB" sz="2000" i="1" dirty="0" smtClean="0">
              <a:latin typeface="Calibri" panose="020F0502020204030204" pitchFamily="34" charset="0"/>
              <a:cs typeface="Calibri" panose="020F0502020204030204" pitchFamily="34" charset="0"/>
            </a:endParaRPr>
          </a:p>
          <a:p>
            <a:pPr marL="342900" indent="-342900" algn="ctr">
              <a:buAutoNum type="arabicPeriod"/>
            </a:pPr>
            <a:r>
              <a:rPr lang="en-GB" sz="2000" i="1" dirty="0" smtClean="0">
                <a:latin typeface="Calibri" panose="020F0502020204030204" pitchFamily="34" charset="0"/>
                <a:cs typeface="Calibri" panose="020F0502020204030204" pitchFamily="34" charset="0"/>
              </a:rPr>
              <a:t>To support this idea we know that…</a:t>
            </a:r>
            <a:endParaRPr lang="en-GB" sz="2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23429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1380" y="1387056"/>
            <a:ext cx="2562911" cy="3539430"/>
          </a:xfrm>
          <a:prstGeom prst="rect">
            <a:avLst/>
          </a:prstGeom>
          <a:solidFill>
            <a:srgbClr val="FCC02E"/>
          </a:solidFill>
          <a:ln>
            <a:noFill/>
          </a:ln>
          <a:scene3d>
            <a:camera prst="orthographicFront"/>
            <a:lightRig rig="threePt" dir="t"/>
          </a:scene3d>
          <a:sp3d>
            <a:bevelT/>
          </a:sp3d>
        </p:spPr>
        <p:txBody>
          <a:bodyPr wrap="square">
            <a:spAutoFit/>
          </a:bodyPr>
          <a:lstStyle/>
          <a:p>
            <a:pPr defTabSz="914400">
              <a:defRPr/>
            </a:pPr>
            <a:r>
              <a:rPr lang="en-GB" sz="2800" b="1" dirty="0">
                <a:solidFill>
                  <a:prstClr val="black"/>
                </a:solidFill>
                <a:latin typeface="Calibri" panose="020F0502020204030204"/>
                <a:cs typeface="Arial" panose="020B0604020202020204" pitchFamily="34" charset="0"/>
              </a:rPr>
              <a:t>Lesson Objectives:</a:t>
            </a:r>
          </a:p>
          <a:p>
            <a:pPr defTabSz="914400" eaLnBrk="0" fontAlgn="base" hangingPunct="0">
              <a:spcBef>
                <a:spcPct val="0"/>
              </a:spcBef>
              <a:spcAft>
                <a:spcPct val="0"/>
              </a:spcAft>
              <a:buFont typeface="Arial" charset="0"/>
              <a:buChar char="•"/>
              <a:defRPr/>
            </a:pPr>
            <a:r>
              <a:rPr lang="en-GB" altLang="en-US" sz="2400" dirty="0">
                <a:solidFill>
                  <a:prstClr val="black"/>
                </a:solidFill>
                <a:latin typeface="Calibri" panose="020F0502020204030204"/>
                <a:cs typeface="Arial" panose="020B0604020202020204" pitchFamily="34" charset="0"/>
              </a:rPr>
              <a:t>To understand </a:t>
            </a:r>
            <a:r>
              <a:rPr lang="en-GB" altLang="en-US" sz="2400" dirty="0" smtClean="0">
                <a:solidFill>
                  <a:prstClr val="black"/>
                </a:solidFill>
                <a:latin typeface="Calibri" panose="020F0502020204030204"/>
                <a:cs typeface="Arial" panose="020B0604020202020204" pitchFamily="34" charset="0"/>
              </a:rPr>
              <a:t>the events of the battle of </a:t>
            </a:r>
            <a:r>
              <a:rPr lang="en-GB" altLang="en-US" sz="2400" dirty="0" err="1" smtClean="0">
                <a:solidFill>
                  <a:prstClr val="black"/>
                </a:solidFill>
                <a:latin typeface="Calibri" panose="020F0502020204030204"/>
                <a:cs typeface="Arial" panose="020B0604020202020204" pitchFamily="34" charset="0"/>
              </a:rPr>
              <a:t>Qadesh</a:t>
            </a:r>
            <a:r>
              <a:rPr lang="en-GB" altLang="en-US" sz="2400" dirty="0" smtClean="0">
                <a:solidFill>
                  <a:prstClr val="black"/>
                </a:solidFill>
                <a:latin typeface="Calibri" panose="020F0502020204030204"/>
                <a:cs typeface="Arial" panose="020B0604020202020204" pitchFamily="34" charset="0"/>
              </a:rPr>
              <a:t>.</a:t>
            </a:r>
            <a:endParaRPr lang="en-GB" altLang="en-US"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defRPr/>
            </a:pPr>
            <a:endParaRPr lang="en-GB" altLang="en-US"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To assess the consequences of the battle</a:t>
            </a:r>
            <a:endParaRPr lang="en-GB" sz="2400" dirty="0">
              <a:solidFill>
                <a:prstClr val="black"/>
              </a:solidFill>
              <a:latin typeface="Calibri" panose="020F0502020204030204"/>
              <a:cs typeface="Arial" panose="020B0604020202020204" pitchFamily="34" charset="0"/>
            </a:endParaRPr>
          </a:p>
        </p:txBody>
      </p:sp>
      <p:sp>
        <p:nvSpPr>
          <p:cNvPr id="7" name="TextBox 6"/>
          <p:cNvSpPr txBox="1"/>
          <p:nvPr/>
        </p:nvSpPr>
        <p:spPr>
          <a:xfrm>
            <a:off x="1038617" y="-28163"/>
            <a:ext cx="7985811" cy="738664"/>
          </a:xfrm>
          <a:prstGeom prst="rect">
            <a:avLst/>
          </a:prstGeom>
          <a:noFill/>
        </p:spPr>
        <p:txBody>
          <a:bodyPr wrap="square" rtlCol="0">
            <a:spAutoFit/>
          </a:bodyPr>
          <a:lstStyle/>
          <a:p>
            <a:pPr algn="ctr"/>
            <a:r>
              <a:rPr lang="en-GB" sz="4200" b="1" u="sng" dirty="0">
                <a:latin typeface="Calibri" panose="020F0502020204030204" pitchFamily="34" charset="0"/>
                <a:cs typeface="Calibri" panose="020F0502020204030204" pitchFamily="34" charset="0"/>
              </a:rPr>
              <a:t>The </a:t>
            </a:r>
            <a:r>
              <a:rPr lang="en-GB" sz="4200" b="1" u="sng" dirty="0" smtClean="0">
                <a:latin typeface="Calibri" panose="020F0502020204030204" pitchFamily="34" charset="0"/>
                <a:cs typeface="Calibri" panose="020F0502020204030204" pitchFamily="34" charset="0"/>
              </a:rPr>
              <a:t>Battle of </a:t>
            </a:r>
            <a:r>
              <a:rPr lang="en-GB" sz="4200" b="1" u="sng" dirty="0" err="1" smtClean="0">
                <a:latin typeface="Calibri" panose="020F0502020204030204" pitchFamily="34" charset="0"/>
                <a:cs typeface="Calibri" panose="020F0502020204030204" pitchFamily="34" charset="0"/>
              </a:rPr>
              <a:t>Qadesh</a:t>
            </a:r>
            <a:endParaRPr lang="en-GB" sz="4200" b="1" u="sng" dirty="0">
              <a:latin typeface="Calibri" panose="020F0502020204030204" pitchFamily="34" charset="0"/>
              <a:cs typeface="Calibri" panose="020F0502020204030204" pitchFamily="34" charset="0"/>
            </a:endParaRPr>
          </a:p>
        </p:txBody>
      </p:sp>
      <p:sp>
        <p:nvSpPr>
          <p:cNvPr id="20" name="TextBox 19"/>
          <p:cNvSpPr txBox="1"/>
          <p:nvPr/>
        </p:nvSpPr>
        <p:spPr>
          <a:xfrm>
            <a:off x="9024429" y="56751"/>
            <a:ext cx="3167571" cy="461665"/>
          </a:xfrm>
          <a:prstGeom prst="rect">
            <a:avLst/>
          </a:prstGeom>
          <a:noFill/>
        </p:spPr>
        <p:txBody>
          <a:bodyPr wrap="square" rtlCol="0">
            <a:spAutoFit/>
          </a:bodyPr>
          <a:lstStyle/>
          <a:p>
            <a:pPr algn="r"/>
            <a:fld id="{3C3CF9CA-01E0-44F4-86AE-C98869E16A83}" type="datetime4">
              <a:rPr lang="en-GB" sz="2400" b="1" u="sng">
                <a:latin typeface="Century Gothic" panose="020B0502020202020204" pitchFamily="34" charset="0"/>
              </a:rPr>
              <a:t>01 May 2020</a:t>
            </a:fld>
            <a:endParaRPr lang="en-GB" sz="2400" b="1" u="sng" dirty="0">
              <a:latin typeface="Century Gothic" panose="020B0502020202020204" pitchFamily="34" charset="0"/>
            </a:endParaRPr>
          </a:p>
        </p:txBody>
      </p:sp>
      <p:sp>
        <p:nvSpPr>
          <p:cNvPr id="19" name="TextBox 18"/>
          <p:cNvSpPr txBox="1"/>
          <p:nvPr/>
        </p:nvSpPr>
        <p:spPr>
          <a:xfrm>
            <a:off x="5061858" y="856971"/>
            <a:ext cx="6985286" cy="584775"/>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sz="1600" b="1" dirty="0">
                <a:solidFill>
                  <a:prstClr val="black"/>
                </a:solidFill>
                <a:latin typeface="Calibri" panose="020F0502020204030204"/>
                <a:cs typeface="Arial" panose="020B0604020202020204" pitchFamily="34" charset="0"/>
              </a:rPr>
              <a:t>RRR:  </a:t>
            </a:r>
            <a:r>
              <a:rPr lang="en-GB" sz="1600" b="1" dirty="0" smtClean="0">
                <a:solidFill>
                  <a:prstClr val="black"/>
                </a:solidFill>
                <a:latin typeface="Calibri" panose="020F0502020204030204"/>
                <a:cs typeface="Arial" panose="020B0604020202020204" pitchFamily="34" charset="0"/>
              </a:rPr>
              <a:t>What can we learn about the Hittite Empire from the Battle of </a:t>
            </a:r>
            <a:r>
              <a:rPr lang="en-GB" sz="1600" b="1" dirty="0" err="1" smtClean="0">
                <a:solidFill>
                  <a:prstClr val="black"/>
                </a:solidFill>
                <a:latin typeface="Calibri" panose="020F0502020204030204"/>
                <a:cs typeface="Arial" panose="020B0604020202020204" pitchFamily="34" charset="0"/>
              </a:rPr>
              <a:t>Qadesh</a:t>
            </a:r>
            <a:r>
              <a:rPr lang="en-GB" sz="1600" b="1" dirty="0" smtClean="0">
                <a:solidFill>
                  <a:prstClr val="black"/>
                </a:solidFill>
                <a:latin typeface="Calibri" panose="020F0502020204030204"/>
                <a:cs typeface="Arial" panose="020B0604020202020204" pitchFamily="34" charset="0"/>
              </a:rPr>
              <a:t>?</a:t>
            </a:r>
          </a:p>
          <a:p>
            <a:pPr>
              <a:defRPr/>
            </a:pPr>
            <a:r>
              <a:rPr lang="en-GB" sz="1600" dirty="0" smtClean="0">
                <a:solidFill>
                  <a:prstClr val="black"/>
                </a:solidFill>
                <a:latin typeface="Calibri" panose="020F0502020204030204"/>
                <a:cs typeface="Arial" panose="020B0604020202020204" pitchFamily="34" charset="0"/>
              </a:rPr>
              <a:t>(Write </a:t>
            </a:r>
            <a:r>
              <a:rPr lang="en-GB" sz="1600" dirty="0">
                <a:solidFill>
                  <a:prstClr val="black"/>
                </a:solidFill>
                <a:latin typeface="Calibri" panose="020F0502020204030204"/>
                <a:cs typeface="Arial" panose="020B0604020202020204" pitchFamily="34" charset="0"/>
              </a:rPr>
              <a:t>in your planner)</a:t>
            </a:r>
          </a:p>
        </p:txBody>
      </p:sp>
      <p:pic>
        <p:nvPicPr>
          <p:cNvPr id="2" name="Picture 1"/>
          <p:cNvPicPr>
            <a:picLocks noChangeAspect="1"/>
          </p:cNvPicPr>
          <p:nvPr/>
        </p:nvPicPr>
        <p:blipFill>
          <a:blip r:embed="rId3"/>
          <a:stretch>
            <a:fillRect/>
          </a:stretch>
        </p:blipFill>
        <p:spPr>
          <a:xfrm>
            <a:off x="3145247" y="1722967"/>
            <a:ext cx="8611324" cy="3615215"/>
          </a:xfrm>
          <a:prstGeom prst="rect">
            <a:avLst/>
          </a:prstGeom>
        </p:spPr>
      </p:pic>
    </p:spTree>
    <p:extLst>
      <p:ext uri="{BB962C8B-B14F-4D97-AF65-F5344CB8AC3E}">
        <p14:creationId xmlns:p14="http://schemas.microsoft.com/office/powerpoint/2010/main" val="3512223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3649276" y="26727"/>
            <a:ext cx="8542724" cy="6831273"/>
          </a:xfrm>
          <a:prstGeom prst="rect">
            <a:avLst/>
          </a:prstGeom>
        </p:spPr>
      </p:pic>
      <p:sp>
        <p:nvSpPr>
          <p:cNvPr id="24" name="Oval 23"/>
          <p:cNvSpPr/>
          <p:nvPr/>
        </p:nvSpPr>
        <p:spPr>
          <a:xfrm>
            <a:off x="5662862" y="1860884"/>
            <a:ext cx="791487" cy="70585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770021" y="425003"/>
            <a:ext cx="2821300" cy="4031873"/>
          </a:xfrm>
          <a:prstGeom prst="rect">
            <a:avLst/>
          </a:prstGeom>
          <a:noFill/>
        </p:spPr>
        <p:txBody>
          <a:bodyPr wrap="square" rtlCol="0">
            <a:spAutoFit/>
          </a:bodyPr>
          <a:lstStyle/>
          <a:p>
            <a:pPr algn="ctr"/>
            <a:r>
              <a:rPr lang="en-GB" sz="3200" b="1" dirty="0" smtClean="0"/>
              <a:t>Where did the Battle of </a:t>
            </a:r>
            <a:r>
              <a:rPr lang="en-GB" sz="3200" b="1" dirty="0" err="1" smtClean="0"/>
              <a:t>Qadesh</a:t>
            </a:r>
            <a:r>
              <a:rPr lang="en-GB" sz="3200" b="1" dirty="0" smtClean="0"/>
              <a:t> take place?</a:t>
            </a:r>
          </a:p>
          <a:p>
            <a:pPr algn="ctr"/>
            <a:endParaRPr lang="en-GB" sz="3200" b="1" dirty="0"/>
          </a:p>
          <a:p>
            <a:pPr algn="ctr"/>
            <a:r>
              <a:rPr lang="en-GB" sz="3200" b="1" dirty="0" smtClean="0"/>
              <a:t>In the region of modern day Syria</a:t>
            </a:r>
            <a:endParaRPr lang="en-GB" sz="3200" b="1" dirty="0"/>
          </a:p>
        </p:txBody>
      </p:sp>
    </p:spTree>
    <p:extLst>
      <p:ext uri="{BB962C8B-B14F-4D97-AF65-F5344CB8AC3E}">
        <p14:creationId xmlns:p14="http://schemas.microsoft.com/office/powerpoint/2010/main" val="3400804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95"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a:off x="347729" y="592429"/>
            <a:ext cx="11449319"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690895" y="785916"/>
            <a:ext cx="1596981" cy="523220"/>
          </a:xfrm>
          <a:prstGeom prst="rect">
            <a:avLst/>
          </a:prstGeom>
          <a:noFill/>
        </p:spPr>
        <p:txBody>
          <a:bodyPr wrap="square" rtlCol="0">
            <a:spAutoFit/>
          </a:bodyPr>
          <a:lstStyle/>
          <a:p>
            <a:pPr algn="ctr"/>
            <a:r>
              <a:rPr lang="en-GB" sz="1400" dirty="0" smtClean="0">
                <a:latin typeface="Calibri" panose="020F0502020204030204" pitchFamily="34" charset="0"/>
                <a:cs typeface="Calibri" panose="020F0502020204030204" pitchFamily="34" charset="0"/>
              </a:rPr>
              <a:t>3000-2000BCE</a:t>
            </a:r>
          </a:p>
          <a:p>
            <a:pPr algn="ctr"/>
            <a:r>
              <a:rPr lang="en-GB" sz="1400" b="1" dirty="0" smtClean="0">
                <a:latin typeface="Calibri" panose="020F0502020204030204" pitchFamily="34" charset="0"/>
                <a:cs typeface="Calibri" panose="020F0502020204030204" pitchFamily="34" charset="0"/>
              </a:rPr>
              <a:t>The city of Ur</a:t>
            </a:r>
            <a:endParaRPr lang="en-GB" sz="1400" b="1" dirty="0">
              <a:latin typeface="Calibri" panose="020F0502020204030204" pitchFamily="34" charset="0"/>
              <a:cs typeface="Calibri" panose="020F0502020204030204" pitchFamily="34" charset="0"/>
            </a:endParaRPr>
          </a:p>
        </p:txBody>
      </p:sp>
      <p:sp>
        <p:nvSpPr>
          <p:cNvPr id="9" name="TextBox 8"/>
          <p:cNvSpPr txBox="1"/>
          <p:nvPr/>
        </p:nvSpPr>
        <p:spPr>
          <a:xfrm>
            <a:off x="10481256" y="861693"/>
            <a:ext cx="1596981"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479BCE</a:t>
            </a:r>
          </a:p>
          <a:p>
            <a:pPr algn="ctr"/>
            <a:r>
              <a:rPr lang="en-GB" sz="1600" b="1" dirty="0" smtClean="0">
                <a:latin typeface="Calibri" panose="020F0502020204030204" pitchFamily="34" charset="0"/>
                <a:cs typeface="Calibri" panose="020F0502020204030204" pitchFamily="34" charset="0"/>
              </a:rPr>
              <a:t>Xerxes I loses the Persian Wars</a:t>
            </a:r>
            <a:endParaRPr lang="en-GB" sz="1600" b="1" dirty="0">
              <a:latin typeface="Calibri" panose="020F0502020204030204" pitchFamily="34" charset="0"/>
              <a:cs typeface="Calibri" panose="020F0502020204030204" pitchFamily="34" charset="0"/>
            </a:endParaRPr>
          </a:p>
        </p:txBody>
      </p:sp>
      <p:sp>
        <p:nvSpPr>
          <p:cNvPr id="10" name="TextBox 9"/>
          <p:cNvSpPr txBox="1"/>
          <p:nvPr/>
        </p:nvSpPr>
        <p:spPr>
          <a:xfrm>
            <a:off x="4359881" y="670794"/>
            <a:ext cx="1779432" cy="923330"/>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1400-1190BCE</a:t>
            </a:r>
          </a:p>
          <a:p>
            <a:pPr algn="ctr"/>
            <a:r>
              <a:rPr lang="en-GB" b="1" dirty="0" smtClean="0">
                <a:latin typeface="Calibri" panose="020F0502020204030204" pitchFamily="34" charset="0"/>
                <a:cs typeface="Calibri" panose="020F0502020204030204" pitchFamily="34" charset="0"/>
              </a:rPr>
              <a:t>The New </a:t>
            </a:r>
            <a:r>
              <a:rPr lang="en-GB" b="1" dirty="0" err="1" smtClean="0">
                <a:latin typeface="Calibri" panose="020F0502020204030204" pitchFamily="34" charset="0"/>
                <a:cs typeface="Calibri" panose="020F0502020204030204" pitchFamily="34" charset="0"/>
              </a:rPr>
              <a:t>Hittie</a:t>
            </a:r>
            <a:r>
              <a:rPr lang="en-GB" b="1" dirty="0" smtClean="0">
                <a:latin typeface="Calibri" panose="020F0502020204030204" pitchFamily="34" charset="0"/>
                <a:cs typeface="Calibri" panose="020F0502020204030204" pitchFamily="34" charset="0"/>
              </a:rPr>
              <a:t> Kingdom</a:t>
            </a:r>
            <a:endParaRPr lang="en-GB" b="1" dirty="0">
              <a:latin typeface="Calibri" panose="020F0502020204030204" pitchFamily="34" charset="0"/>
              <a:cs typeface="Calibri" panose="020F0502020204030204" pitchFamily="34" charset="0"/>
            </a:endParaRPr>
          </a:p>
        </p:txBody>
      </p:sp>
      <p:sp>
        <p:nvSpPr>
          <p:cNvPr id="11" name="TextBox 10"/>
          <p:cNvSpPr txBox="1"/>
          <p:nvPr/>
        </p:nvSpPr>
        <p:spPr>
          <a:xfrm>
            <a:off x="4305068" y="1537432"/>
            <a:ext cx="1779432" cy="400110"/>
          </a:xfrm>
          <a:prstGeom prst="rect">
            <a:avLst/>
          </a:prstGeom>
          <a:noFill/>
        </p:spPr>
        <p:txBody>
          <a:bodyPr wrap="square" rtlCol="0">
            <a:spAutoFit/>
          </a:bodyPr>
          <a:lstStyle/>
          <a:p>
            <a:pPr algn="ctr"/>
            <a:r>
              <a:rPr lang="en-GB" sz="2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rPr>
              <a:t>Last Lesson</a:t>
            </a:r>
            <a:endParaRPr lang="en-GB"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endParaRPr>
          </a:p>
        </p:txBody>
      </p:sp>
      <p:sp>
        <p:nvSpPr>
          <p:cNvPr id="12" name="TextBox 11"/>
          <p:cNvSpPr txBox="1"/>
          <p:nvPr/>
        </p:nvSpPr>
        <p:spPr>
          <a:xfrm>
            <a:off x="5963173" y="1232501"/>
            <a:ext cx="1779432" cy="400110"/>
          </a:xfrm>
          <a:prstGeom prst="rect">
            <a:avLst/>
          </a:prstGeom>
          <a:noFill/>
        </p:spPr>
        <p:txBody>
          <a:bodyPr wrap="square" rtlCol="0">
            <a:spAutoFit/>
          </a:bodyPr>
          <a:lstStyle/>
          <a:p>
            <a:pPr algn="ctr"/>
            <a:r>
              <a:rPr lang="en-GB"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Today’s Lesson</a:t>
            </a:r>
            <a:endParaRPr lang="en-GB"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cxnSp>
        <p:nvCxnSpPr>
          <p:cNvPr id="16" name="Straight Arrow Connector 15"/>
          <p:cNvCxnSpPr>
            <a:stCxn id="12" idx="0"/>
          </p:cNvCxnSpPr>
          <p:nvPr/>
        </p:nvCxnSpPr>
        <p:spPr>
          <a:xfrm flipH="1" flipV="1">
            <a:off x="6632620" y="731159"/>
            <a:ext cx="220269" cy="50134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a:off x="553792" y="347730"/>
            <a:ext cx="0"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H="1">
            <a:off x="2517820" y="336928"/>
            <a:ext cx="2147"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H="1">
            <a:off x="8223162" y="347730"/>
            <a:ext cx="6439" cy="244699"/>
          </a:xfrm>
          <a:prstGeom prst="line">
            <a:avLst/>
          </a:prstGeom>
          <a:ln w="76200"/>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51515" y="9241"/>
            <a:ext cx="1390918" cy="369332"/>
          </a:xfrm>
          <a:prstGeom prst="rect">
            <a:avLst/>
          </a:prstGeom>
          <a:noFill/>
        </p:spPr>
        <p:txBody>
          <a:bodyPr wrap="square" rtlCol="0">
            <a:spAutoFit/>
          </a:bodyPr>
          <a:lstStyle/>
          <a:p>
            <a:pPr algn="ctr"/>
            <a:r>
              <a:rPr lang="en-GB" b="1" dirty="0" smtClean="0"/>
              <a:t>3000BCE</a:t>
            </a:r>
            <a:endParaRPr lang="en-GB" b="1" dirty="0"/>
          </a:p>
        </p:txBody>
      </p:sp>
      <p:sp>
        <p:nvSpPr>
          <p:cNvPr id="35" name="TextBox 34"/>
          <p:cNvSpPr txBox="1"/>
          <p:nvPr/>
        </p:nvSpPr>
        <p:spPr>
          <a:xfrm>
            <a:off x="1893195" y="9241"/>
            <a:ext cx="1390918" cy="369332"/>
          </a:xfrm>
          <a:prstGeom prst="rect">
            <a:avLst/>
          </a:prstGeom>
          <a:noFill/>
        </p:spPr>
        <p:txBody>
          <a:bodyPr wrap="square" rtlCol="0">
            <a:spAutoFit/>
          </a:bodyPr>
          <a:lstStyle/>
          <a:p>
            <a:pPr algn="ctr"/>
            <a:r>
              <a:rPr lang="en-GB" b="1" dirty="0"/>
              <a:t>2</a:t>
            </a:r>
            <a:r>
              <a:rPr lang="en-GB" b="1" dirty="0" smtClean="0"/>
              <a:t>000BCE</a:t>
            </a:r>
            <a:endParaRPr lang="en-GB" b="1" dirty="0"/>
          </a:p>
        </p:txBody>
      </p:sp>
      <p:sp>
        <p:nvSpPr>
          <p:cNvPr id="36" name="TextBox 35"/>
          <p:cNvSpPr txBox="1"/>
          <p:nvPr/>
        </p:nvSpPr>
        <p:spPr>
          <a:xfrm>
            <a:off x="7534142" y="-10801"/>
            <a:ext cx="1390918" cy="369332"/>
          </a:xfrm>
          <a:prstGeom prst="rect">
            <a:avLst/>
          </a:prstGeom>
          <a:noFill/>
        </p:spPr>
        <p:txBody>
          <a:bodyPr wrap="square" rtlCol="0">
            <a:spAutoFit/>
          </a:bodyPr>
          <a:lstStyle/>
          <a:p>
            <a:pPr algn="ctr"/>
            <a:r>
              <a:rPr lang="en-GB" b="1" dirty="0"/>
              <a:t>1</a:t>
            </a:r>
            <a:r>
              <a:rPr lang="en-GB" b="1" dirty="0" smtClean="0"/>
              <a:t>000BCE</a:t>
            </a:r>
            <a:endParaRPr lang="en-GB" b="1" dirty="0"/>
          </a:p>
        </p:txBody>
      </p:sp>
      <p:cxnSp>
        <p:nvCxnSpPr>
          <p:cNvPr id="38" name="Straight Arrow Connector 37"/>
          <p:cNvCxnSpPr/>
          <p:nvPr/>
        </p:nvCxnSpPr>
        <p:spPr>
          <a:xfrm>
            <a:off x="805465" y="661639"/>
            <a:ext cx="145638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pic>
        <p:nvPicPr>
          <p:cNvPr id="44" name="Picture 43"/>
          <p:cNvPicPr>
            <a:picLocks noChangeAspect="1"/>
          </p:cNvPicPr>
          <p:nvPr/>
        </p:nvPicPr>
        <p:blipFill>
          <a:blip r:embed="rId2"/>
          <a:stretch>
            <a:fillRect/>
          </a:stretch>
        </p:blipFill>
        <p:spPr>
          <a:xfrm>
            <a:off x="7109137" y="2725518"/>
            <a:ext cx="5134377" cy="4105755"/>
          </a:xfrm>
          <a:prstGeom prst="rect">
            <a:avLst/>
          </a:prstGeom>
        </p:spPr>
      </p:pic>
      <p:sp>
        <p:nvSpPr>
          <p:cNvPr id="45" name="TextBox 44"/>
          <p:cNvSpPr txBox="1"/>
          <p:nvPr/>
        </p:nvSpPr>
        <p:spPr>
          <a:xfrm>
            <a:off x="503484" y="3785925"/>
            <a:ext cx="6117465" cy="2062103"/>
          </a:xfrm>
          <a:prstGeom prst="rect">
            <a:avLst/>
          </a:prstGeom>
          <a:noFill/>
        </p:spPr>
        <p:txBody>
          <a:bodyPr wrap="square" rtlCol="0">
            <a:spAutoFit/>
          </a:bodyPr>
          <a:lstStyle/>
          <a:p>
            <a:pPr algn="ctr"/>
            <a:r>
              <a:rPr lang="en-GB" sz="3200" b="1" dirty="0" smtClean="0"/>
              <a:t>Where did the Battle of </a:t>
            </a:r>
            <a:r>
              <a:rPr lang="en-GB" sz="3200" b="1" dirty="0" err="1" smtClean="0"/>
              <a:t>Qadesh</a:t>
            </a:r>
            <a:r>
              <a:rPr lang="en-GB" sz="3200" b="1" dirty="0" smtClean="0"/>
              <a:t> take place?</a:t>
            </a:r>
          </a:p>
          <a:p>
            <a:pPr algn="ctr"/>
            <a:endParaRPr lang="en-GB" sz="3200" b="1" dirty="0"/>
          </a:p>
          <a:p>
            <a:pPr algn="ctr"/>
            <a:r>
              <a:rPr lang="en-GB" sz="3200" b="1" dirty="0" smtClean="0"/>
              <a:t>In the region of modern day Syria</a:t>
            </a:r>
            <a:endParaRPr lang="en-GB" sz="3200" b="1" dirty="0"/>
          </a:p>
        </p:txBody>
      </p:sp>
      <p:sp>
        <p:nvSpPr>
          <p:cNvPr id="46" name="Oval 45"/>
          <p:cNvSpPr/>
          <p:nvPr/>
        </p:nvSpPr>
        <p:spPr>
          <a:xfrm>
            <a:off x="8223162" y="3812146"/>
            <a:ext cx="495835" cy="41534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5979348" y="1557443"/>
            <a:ext cx="1779432" cy="923330"/>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1275BCE</a:t>
            </a:r>
          </a:p>
          <a:p>
            <a:pPr algn="ctr"/>
            <a:r>
              <a:rPr lang="en-GB" b="1" dirty="0" smtClean="0">
                <a:latin typeface="Calibri" panose="020F0502020204030204" pitchFamily="34" charset="0"/>
                <a:cs typeface="Calibri" panose="020F0502020204030204" pitchFamily="34" charset="0"/>
              </a:rPr>
              <a:t>The Battle of </a:t>
            </a:r>
            <a:r>
              <a:rPr lang="en-GB" b="1" dirty="0" err="1" smtClean="0">
                <a:latin typeface="Calibri" panose="020F0502020204030204" pitchFamily="34" charset="0"/>
                <a:cs typeface="Calibri" panose="020F0502020204030204" pitchFamily="34" charset="0"/>
              </a:rPr>
              <a:t>Qadesh</a:t>
            </a:r>
            <a:endParaRPr lang="en-GB"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73851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3"/>
          <p:cNvPicPr>
            <a:picLocks noChangeAspect="1"/>
          </p:cNvPicPr>
          <p:nvPr/>
        </p:nvPicPr>
        <p:blipFill>
          <a:blip r:embed="rId2"/>
          <a:stretch>
            <a:fillRect/>
          </a:stretch>
        </p:blipFill>
        <p:spPr>
          <a:xfrm>
            <a:off x="4301544" y="180304"/>
            <a:ext cx="2454285" cy="3666277"/>
          </a:xfrm>
          <a:prstGeom prst="rect">
            <a:avLst/>
          </a:prstGeom>
        </p:spPr>
      </p:pic>
      <p:pic>
        <p:nvPicPr>
          <p:cNvPr id="5" name="Content Placeholder 4"/>
          <p:cNvPicPr>
            <a:picLocks noGrp="1" noChangeAspect="1"/>
          </p:cNvPicPr>
          <p:nvPr>
            <p:ph idx="1"/>
          </p:nvPr>
        </p:nvPicPr>
        <p:blipFill>
          <a:blip r:embed="rId3"/>
          <a:stretch>
            <a:fillRect/>
          </a:stretch>
        </p:blipFill>
        <p:spPr>
          <a:xfrm>
            <a:off x="4675324" y="3503538"/>
            <a:ext cx="1706723" cy="2550758"/>
          </a:xfrm>
          <a:prstGeom prst="rect">
            <a:avLst/>
          </a:prstGeom>
        </p:spPr>
      </p:pic>
      <p:pic>
        <p:nvPicPr>
          <p:cNvPr id="7" name="Picture 6"/>
          <p:cNvPicPr>
            <a:picLocks noChangeAspect="1"/>
          </p:cNvPicPr>
          <p:nvPr/>
        </p:nvPicPr>
        <p:blipFill rotWithShape="1">
          <a:blip r:embed="rId4"/>
          <a:srcRect l="15550" r="26048"/>
          <a:stretch/>
        </p:blipFill>
        <p:spPr>
          <a:xfrm>
            <a:off x="217581" y="697216"/>
            <a:ext cx="2928096" cy="5612643"/>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19651" y="2361917"/>
            <a:ext cx="2588521" cy="2588521"/>
          </a:xfrm>
          <a:prstGeom prst="rect">
            <a:avLst/>
          </a:prstGeom>
        </p:spPr>
      </p:pic>
      <p:sp>
        <p:nvSpPr>
          <p:cNvPr id="8" name="Rectangle 7"/>
          <p:cNvSpPr/>
          <p:nvPr/>
        </p:nvSpPr>
        <p:spPr>
          <a:xfrm>
            <a:off x="135231" y="82369"/>
            <a:ext cx="2301201" cy="63106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t>Hittites under </a:t>
            </a:r>
            <a:r>
              <a:rPr lang="en-GB" b="1" dirty="0" err="1" smtClean="0"/>
              <a:t>Muwatalli</a:t>
            </a:r>
            <a:endParaRPr lang="en-GB" b="1" dirty="0"/>
          </a:p>
        </p:txBody>
      </p:sp>
      <p:sp>
        <p:nvSpPr>
          <p:cNvPr id="10" name="Rectangle 9"/>
          <p:cNvSpPr/>
          <p:nvPr/>
        </p:nvSpPr>
        <p:spPr>
          <a:xfrm>
            <a:off x="7199290" y="265686"/>
            <a:ext cx="4739425" cy="578861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400" dirty="0" smtClean="0">
                <a:latin typeface="Calibri" panose="020F0502020204030204" pitchFamily="34" charset="0"/>
                <a:cs typeface="Calibri" panose="020F0502020204030204" pitchFamily="34" charset="0"/>
              </a:rPr>
              <a:t>The Battle of </a:t>
            </a:r>
            <a:r>
              <a:rPr lang="en-GB" sz="2400" dirty="0" err="1" smtClean="0">
                <a:latin typeface="Calibri" panose="020F0502020204030204" pitchFamily="34" charset="0"/>
                <a:cs typeface="Calibri" panose="020F0502020204030204" pitchFamily="34" charset="0"/>
              </a:rPr>
              <a:t>Qadesh</a:t>
            </a:r>
            <a:r>
              <a:rPr lang="en-GB" sz="2400" dirty="0" smtClean="0">
                <a:latin typeface="Calibri" panose="020F0502020204030204" pitchFamily="34" charset="0"/>
                <a:cs typeface="Calibri" panose="020F0502020204030204" pitchFamily="34" charset="0"/>
              </a:rPr>
              <a:t> (1275BCE) is one of the most important military battles in the history of the Hittite.</a:t>
            </a:r>
          </a:p>
          <a:p>
            <a:pPr algn="ctr"/>
            <a:endParaRPr lang="en-GB" sz="2400" dirty="0">
              <a:latin typeface="Calibri" panose="020F0502020204030204" pitchFamily="34" charset="0"/>
              <a:cs typeface="Calibri" panose="020F0502020204030204" pitchFamily="34" charset="0"/>
            </a:endParaRPr>
          </a:p>
          <a:p>
            <a:pPr algn="ctr"/>
            <a:r>
              <a:rPr lang="en-GB" sz="2400" dirty="0" smtClean="0">
                <a:latin typeface="Calibri" panose="020F0502020204030204" pitchFamily="34" charset="0"/>
                <a:cs typeface="Calibri" panose="020F0502020204030204" pitchFamily="34" charset="0"/>
              </a:rPr>
              <a:t>In a bid to keep lands that they had reportedly taken from the Egyptian Kingdom, Hittite forces successfully ambushed the Egyptians, led by the ambitious new Pharaoh Rameses II, and pushed back the Egyptian invasion.</a:t>
            </a:r>
          </a:p>
        </p:txBody>
      </p:sp>
      <p:sp>
        <p:nvSpPr>
          <p:cNvPr id="9" name="Rectangle 8"/>
          <p:cNvSpPr/>
          <p:nvPr/>
        </p:nvSpPr>
        <p:spPr>
          <a:xfrm>
            <a:off x="5231446" y="5544187"/>
            <a:ext cx="2301201" cy="6310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b="1" dirty="0" smtClean="0"/>
              <a:t>Egyptians under Rameses II</a:t>
            </a:r>
            <a:endParaRPr lang="en-GB" b="1" dirty="0"/>
          </a:p>
        </p:txBody>
      </p:sp>
    </p:spTree>
    <p:extLst>
      <p:ext uri="{BB962C8B-B14F-4D97-AF65-F5344CB8AC3E}">
        <p14:creationId xmlns:p14="http://schemas.microsoft.com/office/powerpoint/2010/main" val="96268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7165538" y="651335"/>
            <a:ext cx="2492562" cy="3065850"/>
          </a:xfrm>
          <a:prstGeom prst="rect">
            <a:avLst/>
          </a:prstGeom>
        </p:spPr>
      </p:pic>
      <p:graphicFrame>
        <p:nvGraphicFramePr>
          <p:cNvPr id="6" name="Content Placeholder 5"/>
          <p:cNvGraphicFramePr>
            <a:graphicFrameLocks noGrp="1"/>
          </p:cNvGraphicFramePr>
          <p:nvPr>
            <p:ph idx="1"/>
            <p:extLst>
              <p:ext uri="{D42A27DB-BD31-4B8C-83A1-F6EECF244321}">
                <p14:modId xmlns:p14="http://schemas.microsoft.com/office/powerpoint/2010/main" val="3252616156"/>
              </p:ext>
            </p:extLst>
          </p:nvPr>
        </p:nvGraphicFramePr>
        <p:xfrm>
          <a:off x="8743123" y="500620"/>
          <a:ext cx="3448877" cy="44129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Rectangle 4"/>
          <p:cNvSpPr/>
          <p:nvPr/>
        </p:nvSpPr>
        <p:spPr>
          <a:xfrm>
            <a:off x="38569" y="58527"/>
            <a:ext cx="7572778" cy="1094412"/>
          </a:xfrm>
          <a:prstGeom prst="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en-GB" sz="3400" b="1" u="sng" dirty="0" smtClean="0">
                <a:latin typeface="Calibri" panose="020F0502020204030204" pitchFamily="34" charset="0"/>
                <a:cs typeface="Calibri" panose="020F0502020204030204" pitchFamily="34" charset="0"/>
              </a:rPr>
              <a:t>Which factors led to the Battle of </a:t>
            </a:r>
            <a:r>
              <a:rPr lang="en-GB" sz="3400" b="1" u="sng" dirty="0" err="1" smtClean="0">
                <a:latin typeface="Calibri" panose="020F0502020204030204" pitchFamily="34" charset="0"/>
                <a:cs typeface="Calibri" panose="020F0502020204030204" pitchFamily="34" charset="0"/>
              </a:rPr>
              <a:t>Qadesh</a:t>
            </a:r>
            <a:r>
              <a:rPr lang="en-GB" sz="3400" b="1" u="sng" dirty="0" smtClean="0">
                <a:latin typeface="Calibri" panose="020F0502020204030204" pitchFamily="34" charset="0"/>
                <a:cs typeface="Calibri" panose="020F0502020204030204" pitchFamily="34" charset="0"/>
              </a:rPr>
              <a:t>?</a:t>
            </a:r>
            <a:endParaRPr lang="en-GB" sz="3400" b="1" u="sng" dirty="0">
              <a:latin typeface="Calibri" panose="020F0502020204030204" pitchFamily="34" charset="0"/>
              <a:cs typeface="Calibri" panose="020F0502020204030204" pitchFamily="34" charset="0"/>
            </a:endParaRPr>
          </a:p>
        </p:txBody>
      </p:sp>
      <p:sp>
        <p:nvSpPr>
          <p:cNvPr id="7" name="Rectangle 6"/>
          <p:cNvSpPr/>
          <p:nvPr/>
        </p:nvSpPr>
        <p:spPr>
          <a:xfrm>
            <a:off x="238539" y="1252517"/>
            <a:ext cx="6700417" cy="2438400"/>
          </a:xfrm>
          <a:prstGeom prst="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smtClean="0">
                <a:latin typeface="Calibri" panose="020F0502020204030204" pitchFamily="34" charset="0"/>
                <a:cs typeface="Calibri" panose="020F0502020204030204" pitchFamily="34" charset="0"/>
              </a:rPr>
              <a:t>Rameses II inherited an Egypt that was on the rise. Rameses’ father, </a:t>
            </a:r>
            <a:r>
              <a:rPr lang="en-GB" dirty="0" err="1" smtClean="0">
                <a:latin typeface="Calibri" panose="020F0502020204030204" pitchFamily="34" charset="0"/>
                <a:cs typeface="Calibri" panose="020F0502020204030204" pitchFamily="34" charset="0"/>
              </a:rPr>
              <a:t>Seti</a:t>
            </a:r>
            <a:r>
              <a:rPr lang="en-GB" dirty="0" smtClean="0">
                <a:latin typeface="Calibri" panose="020F0502020204030204" pitchFamily="34" charset="0"/>
                <a:cs typeface="Calibri" panose="020F0502020204030204" pitchFamily="34" charset="0"/>
              </a:rPr>
              <a:t> I, had worked hard during his life time to take back lands that had been lost while Egypt had weakened as a Kingdom. </a:t>
            </a:r>
          </a:p>
          <a:p>
            <a:pPr algn="ctr"/>
            <a:r>
              <a:rPr lang="en-GB" dirty="0" err="1" smtClean="0">
                <a:latin typeface="Calibri" panose="020F0502020204030204" pitchFamily="34" charset="0"/>
                <a:cs typeface="Calibri" panose="020F0502020204030204" pitchFamily="34" charset="0"/>
              </a:rPr>
              <a:t>Seti</a:t>
            </a:r>
            <a:r>
              <a:rPr lang="en-GB" dirty="0" smtClean="0">
                <a:latin typeface="Calibri" panose="020F0502020204030204" pitchFamily="34" charset="0"/>
                <a:cs typeface="Calibri" panose="020F0502020204030204" pitchFamily="34" charset="0"/>
              </a:rPr>
              <a:t> I had been an exceptional military commander and was beloved by the people; Rameses was determined to continue the work of his father.</a:t>
            </a:r>
          </a:p>
          <a:p>
            <a:pPr algn="ctr"/>
            <a:r>
              <a:rPr lang="en-GB" dirty="0" smtClean="0">
                <a:latin typeface="Calibri" panose="020F0502020204030204" pitchFamily="34" charset="0"/>
                <a:cs typeface="Calibri" panose="020F0502020204030204" pitchFamily="34" charset="0"/>
              </a:rPr>
              <a:t>Rameses looked to the lands that the Hittites had stolen from them, to the East of Egypt, and was determined to take them back…</a:t>
            </a:r>
            <a:endParaRPr lang="en-GB" dirty="0">
              <a:latin typeface="Calibri" panose="020F0502020204030204" pitchFamily="34" charset="0"/>
              <a:cs typeface="Calibri" panose="020F0502020204030204" pitchFamily="34" charset="0"/>
            </a:endParaRPr>
          </a:p>
        </p:txBody>
      </p:sp>
      <p:sp>
        <p:nvSpPr>
          <p:cNvPr id="8" name="Rectangle 7"/>
          <p:cNvSpPr/>
          <p:nvPr/>
        </p:nvSpPr>
        <p:spPr>
          <a:xfrm>
            <a:off x="238539" y="3982980"/>
            <a:ext cx="7845287" cy="186122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b="1" dirty="0" smtClean="0">
                <a:latin typeface="Calibri" panose="020F0502020204030204" pitchFamily="34" charset="0"/>
                <a:cs typeface="Calibri" panose="020F0502020204030204" pitchFamily="34" charset="0"/>
              </a:rPr>
              <a:t>TASK</a:t>
            </a:r>
            <a:r>
              <a:rPr lang="en-GB" dirty="0" smtClean="0">
                <a:latin typeface="Calibri" panose="020F0502020204030204" pitchFamily="34" charset="0"/>
                <a:cs typeface="Calibri" panose="020F0502020204030204" pitchFamily="34" charset="0"/>
              </a:rPr>
              <a:t>; using the information on this slide, and rereading the notes from last lesson on the Kings of the Hittite empire. Create a pyramid of causes for the Battle of </a:t>
            </a:r>
            <a:r>
              <a:rPr lang="en-GB" dirty="0" err="1" smtClean="0">
                <a:latin typeface="Calibri" panose="020F0502020204030204" pitchFamily="34" charset="0"/>
                <a:cs typeface="Calibri" panose="020F0502020204030204" pitchFamily="34" charset="0"/>
              </a:rPr>
              <a:t>Qadesh</a:t>
            </a:r>
            <a:r>
              <a:rPr lang="en-GB" dirty="0" smtClean="0">
                <a:latin typeface="Calibri" panose="020F0502020204030204" pitchFamily="34" charset="0"/>
                <a:cs typeface="Calibri" panose="020F0502020204030204" pitchFamily="34" charset="0"/>
              </a:rPr>
              <a:t>.</a:t>
            </a:r>
          </a:p>
          <a:p>
            <a:pPr algn="ctr"/>
            <a:r>
              <a:rPr lang="en-GB" i="1" dirty="0" smtClean="0">
                <a:latin typeface="Calibri" panose="020F0502020204030204" pitchFamily="34" charset="0"/>
                <a:cs typeface="Calibri" panose="020F0502020204030204" pitchFamily="34" charset="0"/>
              </a:rPr>
              <a:t>Think carefully about the order you choose to write the factors down in! The most SIGNIFICANT factor goes in the top third of the triangle, the least significant at the bottom.</a:t>
            </a:r>
          </a:p>
        </p:txBody>
      </p:sp>
      <p:sp>
        <p:nvSpPr>
          <p:cNvPr id="10" name="Rectangle 9"/>
          <p:cNvSpPr/>
          <p:nvPr/>
        </p:nvSpPr>
        <p:spPr>
          <a:xfrm>
            <a:off x="278294" y="6059210"/>
            <a:ext cx="7765775" cy="63696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dirty="0" smtClean="0">
                <a:latin typeface="Calibri" panose="020F0502020204030204" pitchFamily="34" charset="0"/>
                <a:cs typeface="Calibri" panose="020F0502020204030204" pitchFamily="34" charset="0"/>
              </a:rPr>
              <a:t>NEXT STEP </a:t>
            </a:r>
            <a:r>
              <a:rPr lang="en-GB" dirty="0" smtClean="0">
                <a:latin typeface="Calibri" panose="020F0502020204030204" pitchFamily="34" charset="0"/>
                <a:cs typeface="Calibri" panose="020F0502020204030204" pitchFamily="34" charset="0"/>
              </a:rPr>
              <a:t>- Write a 4-5 sentence explanation for your choice of most significant factor leading to the outbreak of the conflict.</a:t>
            </a:r>
            <a:endParaRPr lang="en-GB" dirty="0"/>
          </a:p>
        </p:txBody>
      </p:sp>
      <p:sp>
        <p:nvSpPr>
          <p:cNvPr id="11" name="Down Arrow 10"/>
          <p:cNvSpPr/>
          <p:nvPr/>
        </p:nvSpPr>
        <p:spPr>
          <a:xfrm>
            <a:off x="1351721" y="5685049"/>
            <a:ext cx="251792" cy="4236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Down Arrow 11"/>
          <p:cNvSpPr/>
          <p:nvPr/>
        </p:nvSpPr>
        <p:spPr>
          <a:xfrm>
            <a:off x="6394173" y="5689209"/>
            <a:ext cx="251792" cy="4236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ounded Rectangle 12"/>
          <p:cNvSpPr/>
          <p:nvPr/>
        </p:nvSpPr>
        <p:spPr>
          <a:xfrm>
            <a:off x="8179668" y="5214286"/>
            <a:ext cx="2676940" cy="1259845"/>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b="1" dirty="0" smtClean="0">
                <a:latin typeface="Calibri" panose="020F0502020204030204" pitchFamily="34" charset="0"/>
                <a:cs typeface="Calibri" panose="020F0502020204030204" pitchFamily="34" charset="0"/>
              </a:rPr>
              <a:t>HINT</a:t>
            </a:r>
            <a:r>
              <a:rPr lang="en-GB" dirty="0" smtClean="0">
                <a:latin typeface="Calibri" panose="020F0502020204030204" pitchFamily="34" charset="0"/>
                <a:cs typeface="Calibri" panose="020F0502020204030204" pitchFamily="34" charset="0"/>
              </a:rPr>
              <a:t>! – Reread your notes on </a:t>
            </a:r>
            <a:r>
              <a:rPr lang="en-GB" dirty="0" err="1" smtClean="0">
                <a:latin typeface="Calibri" panose="020F0502020204030204" pitchFamily="34" charset="0"/>
                <a:cs typeface="Calibri" panose="020F0502020204030204" pitchFamily="34" charset="0"/>
              </a:rPr>
              <a:t>Suppiluliuma</a:t>
            </a:r>
            <a:r>
              <a:rPr lang="en-GB" dirty="0" smtClean="0">
                <a:latin typeface="Calibri" panose="020F0502020204030204" pitchFamily="34" charset="0"/>
                <a:cs typeface="Calibri" panose="020F0502020204030204" pitchFamily="34" charset="0"/>
              </a:rPr>
              <a:t> I if you’re struggling for a 3</a:t>
            </a:r>
            <a:r>
              <a:rPr lang="en-GB" baseline="30000" dirty="0" smtClean="0">
                <a:latin typeface="Calibri" panose="020F0502020204030204" pitchFamily="34" charset="0"/>
                <a:cs typeface="Calibri" panose="020F0502020204030204" pitchFamily="34" charset="0"/>
              </a:rPr>
              <a:t>rd</a:t>
            </a:r>
            <a:r>
              <a:rPr lang="en-GB" dirty="0" smtClean="0">
                <a:latin typeface="Calibri" panose="020F0502020204030204" pitchFamily="34" charset="0"/>
                <a:cs typeface="Calibri" panose="020F0502020204030204" pitchFamily="34" charset="0"/>
              </a:rPr>
              <a:t> factor!</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23896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8" grpId="0" animBg="1"/>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707" y="147944"/>
            <a:ext cx="11714746" cy="846668"/>
          </a:xfrm>
          <a:ln w="57150"/>
        </p:spPr>
        <p:style>
          <a:lnRef idx="2">
            <a:schemeClr val="accent2"/>
          </a:lnRef>
          <a:fillRef idx="1">
            <a:schemeClr val="lt1"/>
          </a:fillRef>
          <a:effectRef idx="0">
            <a:schemeClr val="accent2"/>
          </a:effectRef>
          <a:fontRef idx="minor">
            <a:schemeClr val="dk1"/>
          </a:fontRef>
        </p:style>
        <p:txBody>
          <a:bodyPr/>
          <a:lstStyle/>
          <a:p>
            <a:pPr algn="l"/>
            <a:r>
              <a:rPr lang="en-GB" b="1" u="sng" dirty="0" smtClean="0">
                <a:latin typeface="Calibri" panose="020F0502020204030204" pitchFamily="34" charset="0"/>
                <a:cs typeface="Calibri" panose="020F0502020204030204" pitchFamily="34" charset="0"/>
              </a:rPr>
              <a:t>Events of the Battle of </a:t>
            </a:r>
            <a:r>
              <a:rPr lang="en-GB" b="1" u="sng" dirty="0" err="1" smtClean="0">
                <a:latin typeface="Calibri" panose="020F0502020204030204" pitchFamily="34" charset="0"/>
                <a:cs typeface="Calibri" panose="020F0502020204030204" pitchFamily="34" charset="0"/>
              </a:rPr>
              <a:t>Qadesh</a:t>
            </a:r>
            <a:endParaRPr lang="en-GB" b="1" u="sng" dirty="0">
              <a:latin typeface="Calibri" panose="020F0502020204030204" pitchFamily="34" charset="0"/>
              <a:cs typeface="Calibri" panose="020F0502020204030204" pitchFamily="34" charset="0"/>
            </a:endParaRPr>
          </a:p>
        </p:txBody>
      </p:sp>
      <p:sp>
        <p:nvSpPr>
          <p:cNvPr id="5" name="Rectangle 4"/>
          <p:cNvSpPr/>
          <p:nvPr/>
        </p:nvSpPr>
        <p:spPr>
          <a:xfrm>
            <a:off x="268707" y="1187116"/>
            <a:ext cx="7110661" cy="3031958"/>
          </a:xfrm>
          <a:prstGeom prst="rect">
            <a:avLst/>
          </a:prstGeom>
          <a:ln w="57150"/>
        </p:spPr>
        <p:style>
          <a:lnRef idx="2">
            <a:schemeClr val="accent4"/>
          </a:lnRef>
          <a:fillRef idx="1">
            <a:schemeClr val="lt1"/>
          </a:fillRef>
          <a:effectRef idx="0">
            <a:schemeClr val="accent4"/>
          </a:effectRef>
          <a:fontRef idx="minor">
            <a:schemeClr val="dk1"/>
          </a:fontRef>
        </p:style>
        <p:txBody>
          <a:bodyPr rtlCol="0" anchor="ctr"/>
          <a:lstStyle/>
          <a:p>
            <a:pPr algn="ctr"/>
            <a:r>
              <a:rPr lang="en-GB" sz="2000" dirty="0" smtClean="0">
                <a:latin typeface="Calibri" panose="020F0502020204030204" pitchFamily="34" charset="0"/>
                <a:cs typeface="Calibri" panose="020F0502020204030204" pitchFamily="34" charset="0"/>
              </a:rPr>
              <a:t>When the battle of </a:t>
            </a:r>
            <a:r>
              <a:rPr lang="en-GB" sz="2000" dirty="0" err="1" smtClean="0">
                <a:latin typeface="Calibri" panose="020F0502020204030204" pitchFamily="34" charset="0"/>
                <a:cs typeface="Calibri" panose="020F0502020204030204" pitchFamily="34" charset="0"/>
              </a:rPr>
              <a:t>Qadesh</a:t>
            </a:r>
            <a:r>
              <a:rPr lang="en-GB" sz="2000" dirty="0" smtClean="0">
                <a:latin typeface="Calibri" panose="020F0502020204030204" pitchFamily="34" charset="0"/>
                <a:cs typeface="Calibri" panose="020F0502020204030204" pitchFamily="34" charset="0"/>
              </a:rPr>
              <a:t> finally came, it was an unpredictable and quick-changing conflict. As soon as one side appeared to have certain victory, mistakes would be made, and the other side would suddenly have the upper hand.</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It ended inconclusively (without a clear conclusion). The Hittites appeared to have been bested, but Rameses failed to actually take back the city of </a:t>
            </a:r>
            <a:r>
              <a:rPr lang="en-GB" sz="2000" dirty="0" err="1" smtClean="0">
                <a:latin typeface="Calibri" panose="020F0502020204030204" pitchFamily="34" charset="0"/>
                <a:cs typeface="Calibri" panose="020F0502020204030204" pitchFamily="34" charset="0"/>
              </a:rPr>
              <a:t>Qadesh</a:t>
            </a:r>
            <a:r>
              <a:rPr lang="en-GB" sz="2000" dirty="0" smtClean="0">
                <a:latin typeface="Calibri" panose="020F0502020204030204" pitchFamily="34" charset="0"/>
                <a:cs typeface="Calibri" panose="020F0502020204030204" pitchFamily="34" charset="0"/>
              </a:rPr>
              <a:t>. Each side would play it off as their victory…</a:t>
            </a:r>
            <a:endParaRPr lang="en-GB" sz="2000" dirty="0">
              <a:latin typeface="Calibri" panose="020F0502020204030204" pitchFamily="34" charset="0"/>
              <a:cs typeface="Calibri" panose="020F0502020204030204" pitchFamily="34" charset="0"/>
            </a:endParaRPr>
          </a:p>
        </p:txBody>
      </p:sp>
      <p:sp>
        <p:nvSpPr>
          <p:cNvPr id="6" name="Rounded Rectangle 5"/>
          <p:cNvSpPr/>
          <p:nvPr/>
        </p:nvSpPr>
        <p:spPr>
          <a:xfrm>
            <a:off x="268706" y="4620126"/>
            <a:ext cx="7110662" cy="187692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400" b="1" dirty="0" smtClean="0">
                <a:latin typeface="Calibri" panose="020F0502020204030204" pitchFamily="34" charset="0"/>
                <a:cs typeface="Calibri" panose="020F0502020204030204" pitchFamily="34" charset="0"/>
              </a:rPr>
              <a:t>TASK</a:t>
            </a:r>
            <a:r>
              <a:rPr lang="en-GB" sz="2400" dirty="0" smtClean="0">
                <a:latin typeface="Calibri" panose="020F0502020204030204" pitchFamily="34" charset="0"/>
                <a:cs typeface="Calibri" panose="020F0502020204030204" pitchFamily="34" charset="0"/>
              </a:rPr>
              <a:t>: </a:t>
            </a:r>
          </a:p>
          <a:p>
            <a:pPr algn="ctr"/>
            <a:r>
              <a:rPr lang="en-GB" sz="2400" dirty="0">
                <a:latin typeface="Calibri" panose="020F0502020204030204" pitchFamily="34" charset="0"/>
                <a:cs typeface="Calibri" panose="020F0502020204030204" pitchFamily="34" charset="0"/>
              </a:rPr>
              <a:t>W</a:t>
            </a:r>
            <a:r>
              <a:rPr lang="en-GB" sz="2400" dirty="0" smtClean="0">
                <a:latin typeface="Calibri" panose="020F0502020204030204" pitchFamily="34" charset="0"/>
                <a:cs typeface="Calibri" panose="020F0502020204030204" pitchFamily="34" charset="0"/>
              </a:rPr>
              <a:t>atching the documentary clip on the events of the Battle of </a:t>
            </a:r>
            <a:r>
              <a:rPr lang="en-GB" sz="2400" dirty="0" err="1" smtClean="0">
                <a:latin typeface="Calibri" panose="020F0502020204030204" pitchFamily="34" charset="0"/>
                <a:cs typeface="Calibri" panose="020F0502020204030204" pitchFamily="34" charset="0"/>
              </a:rPr>
              <a:t>Qadesh</a:t>
            </a:r>
            <a:r>
              <a:rPr lang="en-GB" sz="2400" dirty="0" smtClean="0">
                <a:latin typeface="Calibri" panose="020F0502020204030204" pitchFamily="34" charset="0"/>
                <a:cs typeface="Calibri" panose="020F0502020204030204" pitchFamily="34" charset="0"/>
              </a:rPr>
              <a:t>, complete the quiz sheet covering the main points and consequences of the battle</a:t>
            </a:r>
            <a:r>
              <a:rPr lang="en-GB" dirty="0" smtClean="0">
                <a:latin typeface="Calibri" panose="020F0502020204030204" pitchFamily="34" charset="0"/>
                <a:cs typeface="Calibri" panose="020F0502020204030204" pitchFamily="34" charset="0"/>
              </a:rPr>
              <a:t>.</a:t>
            </a:r>
            <a:endParaRPr lang="en-GB" dirty="0">
              <a:latin typeface="Calibri" panose="020F0502020204030204" pitchFamily="34" charset="0"/>
              <a:cs typeface="Calibri" panose="020F0502020204030204" pitchFamily="34" charset="0"/>
            </a:endParaRPr>
          </a:p>
        </p:txBody>
      </p:sp>
      <p:sp>
        <p:nvSpPr>
          <p:cNvPr id="8" name="Rounded Rectangle 7"/>
          <p:cNvSpPr/>
          <p:nvPr/>
        </p:nvSpPr>
        <p:spPr>
          <a:xfrm>
            <a:off x="7924798" y="1475875"/>
            <a:ext cx="3433010" cy="1983873"/>
          </a:xfrm>
          <a:prstGeom prst="roundRect">
            <a:avLst/>
          </a:prstGeom>
          <a:ln w="57150">
            <a:solidFill>
              <a:schemeClr val="accent3">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GB" sz="2400" dirty="0" smtClean="0">
                <a:latin typeface="Calibri" panose="020F0502020204030204" pitchFamily="34" charset="0"/>
                <a:cs typeface="Calibri" panose="020F0502020204030204" pitchFamily="34" charset="0"/>
              </a:rPr>
              <a:t>Why do you think that the Hittites were unable to win the battle outright?</a:t>
            </a:r>
            <a:endParaRPr lang="en-GB" sz="2400" dirty="0">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3"/>
          <a:stretch>
            <a:fillRect/>
          </a:stretch>
        </p:blipFill>
        <p:spPr>
          <a:xfrm rot="886186">
            <a:off x="8966930" y="676443"/>
            <a:ext cx="3112168" cy="1037389"/>
          </a:xfrm>
          <a:prstGeom prst="rect">
            <a:avLst/>
          </a:prstGeom>
        </p:spPr>
      </p:pic>
      <p:sp>
        <p:nvSpPr>
          <p:cNvPr id="9" name="Rectangle 8"/>
          <p:cNvSpPr/>
          <p:nvPr/>
        </p:nvSpPr>
        <p:spPr>
          <a:xfrm>
            <a:off x="7924798" y="3801980"/>
            <a:ext cx="4042610" cy="280736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2000" dirty="0" smtClean="0">
                <a:latin typeface="Calibri" panose="020F0502020204030204" pitchFamily="34" charset="0"/>
                <a:cs typeface="Calibri" panose="020F0502020204030204" pitchFamily="34" charset="0"/>
              </a:rPr>
              <a:t>Before sharing back to the class, and after discussing your opinion with your partner, </a:t>
            </a:r>
            <a:r>
              <a:rPr lang="en-GB" sz="2000" b="1" dirty="0" smtClean="0">
                <a:latin typeface="Calibri" panose="020F0502020204030204" pitchFamily="34" charset="0"/>
                <a:cs typeface="Calibri" panose="020F0502020204030204" pitchFamily="34" charset="0"/>
              </a:rPr>
              <a:t>WRITE a 3-4 sentence explanation for why the Hittites failed to win the battle</a:t>
            </a:r>
          </a:p>
          <a:p>
            <a:pPr algn="ctr"/>
            <a:endParaRPr lang="en-GB" sz="2000" dirty="0" smtClean="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Make sure to explain using good historical detail!</a:t>
            </a:r>
            <a:endParaRPr lang="en-GB" sz="2000" dirty="0">
              <a:latin typeface="Calibri" panose="020F0502020204030204" pitchFamily="34" charset="0"/>
              <a:cs typeface="Calibri" panose="020F0502020204030204" pitchFamily="34" charset="0"/>
            </a:endParaRPr>
          </a:p>
        </p:txBody>
      </p:sp>
      <p:sp>
        <p:nvSpPr>
          <p:cNvPr id="10" name="Down Arrow 9"/>
          <p:cNvSpPr/>
          <p:nvPr/>
        </p:nvSpPr>
        <p:spPr>
          <a:xfrm>
            <a:off x="10972190" y="3229813"/>
            <a:ext cx="385618" cy="673767"/>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29569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70021" y="112295"/>
            <a:ext cx="10511587" cy="481263"/>
          </a:xfrm>
          <a:solidFill>
            <a:schemeClr val="bg1"/>
          </a:solidFill>
        </p:spPr>
        <p:txBody>
          <a:bodyPr>
            <a:normAutofit fontScale="90000"/>
          </a:bodyPr>
          <a:lstStyle/>
          <a:p>
            <a:r>
              <a:rPr lang="en-GB" dirty="0" smtClean="0"/>
              <a:t>Events of the battle – PLAY CLIP FROM 2.40min</a:t>
            </a:r>
            <a:endParaRPr lang="en-GB" dirty="0"/>
          </a:p>
        </p:txBody>
      </p:sp>
      <p:sp>
        <p:nvSpPr>
          <p:cNvPr id="3" name="Content Placeholder 2"/>
          <p:cNvSpPr>
            <a:spLocks noGrp="1"/>
          </p:cNvSpPr>
          <p:nvPr>
            <p:ph idx="1"/>
          </p:nvPr>
        </p:nvSpPr>
        <p:spPr>
          <a:xfrm>
            <a:off x="192505" y="593558"/>
            <a:ext cx="11823032" cy="6112042"/>
          </a:xfrm>
          <a:solidFill>
            <a:schemeClr val="bg1"/>
          </a:solidFill>
        </p:spPr>
        <p:txBody>
          <a:bodyPr>
            <a:normAutofit fontScale="70000" lnSpcReduction="20000"/>
          </a:bodyPr>
          <a:lstStyle/>
          <a:p>
            <a:pPr marL="457200" indent="-457200">
              <a:buFont typeface="+mj-lt"/>
              <a:buAutoNum type="arabicPeriod"/>
            </a:pPr>
            <a:r>
              <a:rPr lang="en-GB" dirty="0" smtClean="0"/>
              <a:t>Who was the first Pharaoh to take </a:t>
            </a:r>
            <a:r>
              <a:rPr lang="en-GB" dirty="0" err="1" smtClean="0"/>
              <a:t>Qadesh</a:t>
            </a:r>
            <a:r>
              <a:rPr lang="en-GB" dirty="0" smtClean="0"/>
              <a:t> back off of the Hittites?</a:t>
            </a:r>
          </a:p>
          <a:p>
            <a:pPr marL="457200" indent="-457200">
              <a:buFont typeface="+mj-lt"/>
              <a:buAutoNum type="arabicPeriod"/>
            </a:pPr>
            <a:r>
              <a:rPr lang="en-GB" dirty="0" smtClean="0"/>
              <a:t>What did the Hittites and the Egyptians sign after this first time?</a:t>
            </a:r>
          </a:p>
          <a:p>
            <a:pPr marL="457200" indent="-457200">
              <a:buFont typeface="+mj-lt"/>
              <a:buAutoNum type="arabicPeriod"/>
            </a:pPr>
            <a:r>
              <a:rPr lang="en-GB" dirty="0" smtClean="0"/>
              <a:t>Why, according to the clip, did the city of </a:t>
            </a:r>
            <a:r>
              <a:rPr lang="en-GB" dirty="0" err="1" smtClean="0"/>
              <a:t>Qadesh</a:t>
            </a:r>
            <a:r>
              <a:rPr lang="en-GB" dirty="0" smtClean="0"/>
              <a:t> fall back to the Hittites?</a:t>
            </a:r>
          </a:p>
          <a:p>
            <a:pPr marL="457200" indent="-457200">
              <a:buFont typeface="+mj-lt"/>
              <a:buAutoNum type="arabicPeriod"/>
            </a:pPr>
            <a:r>
              <a:rPr lang="en-GB" dirty="0" smtClean="0"/>
              <a:t>When did Rameses become Pharaoh? What did he want to do in the Fertile Crescent?</a:t>
            </a:r>
          </a:p>
          <a:p>
            <a:pPr marL="457200" indent="-457200">
              <a:buFont typeface="+mj-lt"/>
              <a:buAutoNum type="arabicPeriod"/>
            </a:pPr>
            <a:r>
              <a:rPr lang="en-GB" dirty="0" smtClean="0"/>
              <a:t>What did Hittite forces decide to do, once they knew that Rameses would move to attack </a:t>
            </a:r>
            <a:r>
              <a:rPr lang="en-GB" dirty="0" err="1" smtClean="0"/>
              <a:t>Qadesh</a:t>
            </a:r>
            <a:r>
              <a:rPr lang="en-GB" dirty="0" smtClean="0"/>
              <a:t>?</a:t>
            </a:r>
          </a:p>
          <a:p>
            <a:pPr marL="457200" indent="-457200">
              <a:buFont typeface="+mj-lt"/>
              <a:buAutoNum type="arabicPeriod"/>
            </a:pPr>
            <a:r>
              <a:rPr lang="en-GB" dirty="0" smtClean="0"/>
              <a:t>How many divisions did the Egyptians have altogether? What were the 4 main divisions named after?</a:t>
            </a:r>
          </a:p>
          <a:p>
            <a:pPr marL="457200" indent="-457200">
              <a:buFont typeface="+mj-lt"/>
              <a:buAutoNum type="arabicPeriod"/>
            </a:pPr>
            <a:r>
              <a:rPr lang="en-GB" dirty="0" smtClean="0"/>
              <a:t>What types of weaponry did the Egyptians bring to the battle?</a:t>
            </a:r>
          </a:p>
          <a:p>
            <a:pPr marL="457200" indent="-457200">
              <a:buFont typeface="+mj-lt"/>
              <a:buAutoNum type="arabicPeriod"/>
            </a:pPr>
            <a:r>
              <a:rPr lang="en-GB" dirty="0" smtClean="0"/>
              <a:t>List one advantage that the Hittite chariots had over the Egyptian chariots</a:t>
            </a:r>
          </a:p>
          <a:p>
            <a:pPr marL="457200" indent="-457200">
              <a:buFont typeface="+mj-lt"/>
              <a:buAutoNum type="arabicPeriod"/>
            </a:pPr>
            <a:r>
              <a:rPr lang="en-GB" dirty="0" smtClean="0"/>
              <a:t>List one disadvantage of the Hittite chariots</a:t>
            </a:r>
          </a:p>
          <a:p>
            <a:pPr marL="457200" indent="-457200">
              <a:buFont typeface="+mj-lt"/>
              <a:buAutoNum type="arabicPeriod"/>
            </a:pPr>
            <a:r>
              <a:rPr lang="en-GB" dirty="0" smtClean="0"/>
              <a:t>What claim did the 2</a:t>
            </a:r>
            <a:r>
              <a:rPr lang="en-GB" baseline="30000" dirty="0" smtClean="0"/>
              <a:t>nd</a:t>
            </a:r>
            <a:r>
              <a:rPr lang="en-GB" dirty="0" smtClean="0"/>
              <a:t> set of captives make, about the whereabouts of the Hittite army?</a:t>
            </a:r>
          </a:p>
          <a:p>
            <a:pPr marL="457200" indent="-457200">
              <a:buFont typeface="+mj-lt"/>
              <a:buAutoNum type="arabicPeriod"/>
            </a:pPr>
            <a:r>
              <a:rPr lang="en-GB" dirty="0" smtClean="0"/>
              <a:t>Why were the 2,000 Hittite chariots able to defeat the first division of Egyptians they encountered?</a:t>
            </a:r>
          </a:p>
          <a:p>
            <a:pPr marL="457200" indent="-457200">
              <a:buFont typeface="+mj-lt"/>
              <a:buAutoNum type="arabicPeriod"/>
            </a:pPr>
            <a:r>
              <a:rPr lang="en-GB" dirty="0" smtClean="0"/>
              <a:t>Which side of the main camp did the Hittites attack from?</a:t>
            </a:r>
          </a:p>
          <a:p>
            <a:pPr marL="457200" indent="-457200">
              <a:buFont typeface="+mj-lt"/>
              <a:buAutoNum type="arabicPeriod"/>
            </a:pPr>
            <a:r>
              <a:rPr lang="en-GB" dirty="0" smtClean="0"/>
              <a:t>What mistake did the Hittite charioteers start to make, because they were so sure of victory?</a:t>
            </a:r>
          </a:p>
          <a:p>
            <a:pPr marL="457200" indent="-457200">
              <a:buFont typeface="+mj-lt"/>
              <a:buAutoNum type="arabicPeriod"/>
            </a:pPr>
            <a:r>
              <a:rPr lang="en-GB" dirty="0" smtClean="0"/>
              <a:t>Why was Rameses able to capture and kill most of the Hittite charioteers?</a:t>
            </a:r>
          </a:p>
          <a:p>
            <a:pPr marL="457200" indent="-457200">
              <a:buFont typeface="+mj-lt"/>
              <a:buAutoNum type="arabicPeriod"/>
            </a:pPr>
            <a:r>
              <a:rPr lang="en-GB" dirty="0" smtClean="0"/>
              <a:t>How many soldiers did </a:t>
            </a:r>
            <a:r>
              <a:rPr lang="en-GB" dirty="0" err="1" smtClean="0"/>
              <a:t>Muwatalli</a:t>
            </a:r>
            <a:r>
              <a:rPr lang="en-GB" dirty="0" smtClean="0"/>
              <a:t> send into the Egyptian cam, after he saw the charioteers suffering?</a:t>
            </a:r>
          </a:p>
          <a:p>
            <a:pPr marL="457200" indent="-457200">
              <a:buFont typeface="+mj-lt"/>
              <a:buAutoNum type="arabicPeriod"/>
            </a:pPr>
            <a:r>
              <a:rPr lang="en-GB" dirty="0" smtClean="0"/>
              <a:t>What happened to most of the Hittite troops that were trapped up against the Orontes river?</a:t>
            </a:r>
          </a:p>
          <a:p>
            <a:pPr marL="457200" indent="-457200">
              <a:buFont typeface="+mj-lt"/>
              <a:buAutoNum type="arabicPeriod"/>
            </a:pPr>
            <a:r>
              <a:rPr lang="en-GB" dirty="0" smtClean="0"/>
              <a:t>What did Egypt and the Hittite empire sign in 1278BCE?</a:t>
            </a:r>
          </a:p>
        </p:txBody>
      </p:sp>
    </p:spTree>
    <p:extLst>
      <p:ext uri="{BB962C8B-B14F-4D97-AF65-F5344CB8AC3E}">
        <p14:creationId xmlns:p14="http://schemas.microsoft.com/office/powerpoint/2010/main" val="2404300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846668"/>
            <a:ext cx="6431796" cy="6011332"/>
          </a:xfrm>
          <a:solidFill>
            <a:schemeClr val="bg1"/>
          </a:solidFill>
        </p:spPr>
        <p:txBody>
          <a:bodyPr>
            <a:noAutofit/>
          </a:bodyPr>
          <a:lstStyle/>
          <a:p>
            <a:pPr marL="0" indent="0">
              <a:buNone/>
            </a:pPr>
            <a:r>
              <a:rPr lang="en-GB" sz="2000" dirty="0" smtClean="0">
                <a:latin typeface="Calibri" panose="020F0502020204030204" pitchFamily="34" charset="0"/>
                <a:cs typeface="Calibri" panose="020F0502020204030204" pitchFamily="34" charset="0"/>
              </a:rPr>
              <a:t>As we know, the battle was inconclusive, and neither side technically won. The Egyptians caused the most damage, but the Hittites kept the city of </a:t>
            </a:r>
            <a:r>
              <a:rPr lang="en-GB" sz="2000" dirty="0" err="1" smtClean="0">
                <a:latin typeface="Calibri" panose="020F0502020204030204" pitchFamily="34" charset="0"/>
                <a:cs typeface="Calibri" panose="020F0502020204030204" pitchFamily="34" charset="0"/>
              </a:rPr>
              <a:t>Qadesh</a:t>
            </a:r>
            <a:r>
              <a:rPr lang="en-GB" sz="2000" dirty="0" smtClean="0">
                <a:latin typeface="Calibri" panose="020F0502020204030204" pitchFamily="34" charset="0"/>
                <a:cs typeface="Calibri" panose="020F0502020204030204" pitchFamily="34" charset="0"/>
              </a:rPr>
              <a:t>.</a:t>
            </a:r>
          </a:p>
          <a:p>
            <a:pPr marL="0" indent="0">
              <a:buNone/>
            </a:pPr>
            <a:r>
              <a:rPr lang="en-GB" sz="2000" dirty="0" smtClean="0">
                <a:latin typeface="Calibri" panose="020F0502020204030204" pitchFamily="34" charset="0"/>
                <a:cs typeface="Calibri" panose="020F0502020204030204" pitchFamily="34" charset="0"/>
              </a:rPr>
              <a:t>This led to a HUGE step forwards in politics. The Hittites signed the world’s first ever peace treaty with the Egyptians, agreeing to terms now that neither side had won.</a:t>
            </a:r>
          </a:p>
          <a:p>
            <a:pPr marL="0" indent="0">
              <a:buNone/>
            </a:pPr>
            <a:r>
              <a:rPr lang="en-GB" sz="2000" dirty="0" smtClean="0">
                <a:latin typeface="Calibri" panose="020F0502020204030204" pitchFamily="34" charset="0"/>
                <a:cs typeface="Calibri" panose="020F0502020204030204" pitchFamily="34" charset="0"/>
              </a:rPr>
              <a:t>This treaty was written in both languages, hieroglyphics for the Egyptians and Akkadian for the Hittites, and we still have both versions today!</a:t>
            </a:r>
          </a:p>
          <a:p>
            <a:pPr marL="0" indent="0">
              <a:buNone/>
            </a:pPr>
            <a:r>
              <a:rPr lang="en-GB" sz="2000" dirty="0" smtClean="0">
                <a:latin typeface="Calibri" panose="020F0502020204030204" pitchFamily="34" charset="0"/>
                <a:cs typeface="Calibri" panose="020F0502020204030204" pitchFamily="34" charset="0"/>
              </a:rPr>
              <a:t>Unsurprisingly, the Hittite version is written in a tone that suggests THEY really won the battle, and the Egyptian version is written in a tone that suggests THEY really won the battle.</a:t>
            </a:r>
          </a:p>
          <a:p>
            <a:pPr marL="0" indent="0">
              <a:buNone/>
            </a:pPr>
            <a:r>
              <a:rPr lang="en-GB" sz="2000" dirty="0" smtClean="0">
                <a:latin typeface="Calibri" panose="020F0502020204030204" pitchFamily="34" charset="0"/>
                <a:cs typeface="Calibri" panose="020F0502020204030204" pitchFamily="34" charset="0"/>
              </a:rPr>
              <a:t>We also have temple carvings (</a:t>
            </a:r>
            <a:r>
              <a:rPr lang="en-GB" sz="2000" i="1" dirty="0" smtClean="0">
                <a:latin typeface="Calibri" panose="020F0502020204030204" pitchFamily="34" charset="0"/>
                <a:cs typeface="Calibri" panose="020F0502020204030204" pitchFamily="34" charset="0"/>
              </a:rPr>
              <a:t>known as reliefs</a:t>
            </a:r>
            <a:r>
              <a:rPr lang="en-GB" sz="2000" dirty="0" smtClean="0">
                <a:latin typeface="Calibri" panose="020F0502020204030204" pitchFamily="34" charset="0"/>
                <a:cs typeface="Calibri" panose="020F0502020204030204" pitchFamily="34" charset="0"/>
              </a:rPr>
              <a:t>) at the Temple of Luxor, commissioned by Rameses II to describe the battle. Again, these are presented in a way to make the Egyptians look more impressive.</a:t>
            </a:r>
            <a:endParaRPr lang="en-GB" sz="2000" dirty="0">
              <a:latin typeface="Calibri" panose="020F0502020204030204" pitchFamily="34" charset="0"/>
              <a:cs typeface="Calibri" panose="020F0502020204030204" pitchFamily="34" charset="0"/>
            </a:endParaRPr>
          </a:p>
        </p:txBody>
      </p:sp>
      <p:sp>
        <p:nvSpPr>
          <p:cNvPr id="6" name="Title 1"/>
          <p:cNvSpPr>
            <a:spLocks noGrp="1"/>
          </p:cNvSpPr>
          <p:nvPr>
            <p:ph type="title"/>
          </p:nvPr>
        </p:nvSpPr>
        <p:spPr>
          <a:xfrm>
            <a:off x="0" y="0"/>
            <a:ext cx="12192000" cy="846668"/>
          </a:xfrm>
          <a:ln w="57150"/>
        </p:spPr>
        <p:style>
          <a:lnRef idx="2">
            <a:schemeClr val="accent2"/>
          </a:lnRef>
          <a:fillRef idx="1">
            <a:schemeClr val="lt1"/>
          </a:fillRef>
          <a:effectRef idx="0">
            <a:schemeClr val="accent2"/>
          </a:effectRef>
          <a:fontRef idx="minor">
            <a:schemeClr val="dk1"/>
          </a:fontRef>
        </p:style>
        <p:txBody>
          <a:bodyPr>
            <a:normAutofit/>
          </a:bodyPr>
          <a:lstStyle/>
          <a:p>
            <a:pPr algn="l"/>
            <a:r>
              <a:rPr lang="en-GB" b="1" u="sng" dirty="0" smtClean="0">
                <a:latin typeface="Calibri" panose="020F0502020204030204" pitchFamily="34" charset="0"/>
                <a:cs typeface="Calibri" panose="020F0502020204030204" pitchFamily="34" charset="0"/>
              </a:rPr>
              <a:t>Interpretations and consequences of the battle</a:t>
            </a:r>
            <a:endParaRPr lang="en-GB" b="1" u="sng" dirty="0">
              <a:latin typeface="Calibri" panose="020F0502020204030204" pitchFamily="34" charset="0"/>
              <a:cs typeface="Calibri" panose="020F0502020204030204" pitchFamily="34" charset="0"/>
            </a:endParaRPr>
          </a:p>
        </p:txBody>
      </p:sp>
      <p:sp>
        <p:nvSpPr>
          <p:cNvPr id="7" name="Rectangle 6"/>
          <p:cNvSpPr/>
          <p:nvPr/>
        </p:nvSpPr>
        <p:spPr>
          <a:xfrm>
            <a:off x="7067228" y="985962"/>
            <a:ext cx="4923295" cy="573274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TASK</a:t>
            </a:r>
            <a:r>
              <a:rPr lang="en-GB" sz="2000" dirty="0" smtClean="0">
                <a:latin typeface="Calibri" panose="020F0502020204030204" pitchFamily="34" charset="0"/>
                <a:cs typeface="Calibri" panose="020F0502020204030204" pitchFamily="34" charset="0"/>
              </a:rPr>
              <a:t>: study/ read the three sources on the Battle of </a:t>
            </a:r>
            <a:r>
              <a:rPr lang="en-GB" sz="2000" dirty="0" err="1" smtClean="0">
                <a:latin typeface="Calibri" panose="020F0502020204030204" pitchFamily="34" charset="0"/>
                <a:cs typeface="Calibri" panose="020F0502020204030204" pitchFamily="34" charset="0"/>
              </a:rPr>
              <a:t>Qadesh</a:t>
            </a:r>
            <a:r>
              <a:rPr lang="en-GB" sz="2000" dirty="0" smtClean="0">
                <a:latin typeface="Calibri" panose="020F0502020204030204" pitchFamily="34" charset="0"/>
                <a:cs typeface="Calibri" panose="020F0502020204030204" pitchFamily="34" charset="0"/>
              </a:rPr>
              <a:t>, and answer the following questions;</a:t>
            </a:r>
          </a:p>
          <a:p>
            <a:pPr algn="ctr"/>
            <a:endParaRPr lang="en-GB" sz="2000" dirty="0" smtClean="0">
              <a:latin typeface="Calibri" panose="020F0502020204030204" pitchFamily="34" charset="0"/>
              <a:cs typeface="Calibri" panose="020F0502020204030204" pitchFamily="34" charset="0"/>
            </a:endParaRPr>
          </a:p>
          <a:p>
            <a:pPr marL="285750" indent="-285750" algn="ctr">
              <a:buFont typeface="Arial" panose="020B0604020202020204" pitchFamily="34" charset="0"/>
              <a:buChar char="•"/>
            </a:pPr>
            <a:r>
              <a:rPr lang="en-GB" sz="2000" dirty="0" smtClean="0">
                <a:latin typeface="Calibri" panose="020F0502020204030204" pitchFamily="34" charset="0"/>
                <a:cs typeface="Calibri" panose="020F0502020204030204" pitchFamily="34" charset="0"/>
              </a:rPr>
              <a:t>Why might a historian be sceptical (</a:t>
            </a:r>
            <a:r>
              <a:rPr lang="en-GB" sz="2000" i="1" dirty="0" smtClean="0">
                <a:latin typeface="Calibri" panose="020F0502020204030204" pitchFamily="34" charset="0"/>
                <a:cs typeface="Calibri" panose="020F0502020204030204" pitchFamily="34" charset="0"/>
              </a:rPr>
              <a:t>having doubts</a:t>
            </a:r>
            <a:r>
              <a:rPr lang="en-GB" sz="2000" dirty="0" smtClean="0">
                <a:latin typeface="Calibri" panose="020F0502020204030204" pitchFamily="34" charset="0"/>
                <a:cs typeface="Calibri" panose="020F0502020204030204" pitchFamily="34" charset="0"/>
              </a:rPr>
              <a:t>) when using the relief from the temple of Luxor as evidence on how the battle of </a:t>
            </a:r>
            <a:r>
              <a:rPr lang="en-GB" sz="2000" dirty="0" err="1" smtClean="0">
                <a:latin typeface="Calibri" panose="020F0502020204030204" pitchFamily="34" charset="0"/>
                <a:cs typeface="Calibri" panose="020F0502020204030204" pitchFamily="34" charset="0"/>
              </a:rPr>
              <a:t>Qadesh</a:t>
            </a:r>
            <a:r>
              <a:rPr lang="en-GB" sz="2000" dirty="0" smtClean="0">
                <a:latin typeface="Calibri" panose="020F0502020204030204" pitchFamily="34" charset="0"/>
                <a:cs typeface="Calibri" panose="020F0502020204030204" pitchFamily="34" charset="0"/>
              </a:rPr>
              <a:t> went?</a:t>
            </a:r>
          </a:p>
          <a:p>
            <a:pPr marL="285750" indent="-285750" algn="ctr">
              <a:buFont typeface="Arial" panose="020B0604020202020204" pitchFamily="34" charset="0"/>
              <a:buChar char="•"/>
            </a:pPr>
            <a:endParaRPr lang="en-GB" sz="2000" dirty="0" smtClean="0">
              <a:latin typeface="Calibri" panose="020F0502020204030204" pitchFamily="34" charset="0"/>
              <a:cs typeface="Calibri" panose="020F0502020204030204" pitchFamily="34" charset="0"/>
            </a:endParaRPr>
          </a:p>
          <a:p>
            <a:pPr marL="285750" indent="-285750" algn="ctr">
              <a:buFont typeface="Arial" panose="020B0604020202020204" pitchFamily="34" charset="0"/>
              <a:buChar char="•"/>
            </a:pPr>
            <a:r>
              <a:rPr lang="en-GB" sz="2000" dirty="0" smtClean="0">
                <a:latin typeface="Calibri" panose="020F0502020204030204" pitchFamily="34" charset="0"/>
                <a:cs typeface="Calibri" panose="020F0502020204030204" pitchFamily="34" charset="0"/>
              </a:rPr>
              <a:t>How far does the quote from Rameses prove that the Egyptians might have been less successful in the battle, than the relief suggests?</a:t>
            </a:r>
          </a:p>
          <a:p>
            <a:pPr marL="285750" indent="-285750" algn="ctr">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marL="285750" indent="-285750" algn="ctr">
              <a:buFont typeface="Arial" panose="020B0604020202020204" pitchFamily="34" charset="0"/>
              <a:buChar char="•"/>
            </a:pPr>
            <a:r>
              <a:rPr lang="en-GB" sz="2000" dirty="0" smtClean="0">
                <a:latin typeface="Calibri" panose="020F0502020204030204" pitchFamily="34" charset="0"/>
                <a:cs typeface="Calibri" panose="020F0502020204030204" pitchFamily="34" charset="0"/>
              </a:rPr>
              <a:t>How does the Hittite’s version of the peace treaty make it sound like the Egyptians were the ones who lost the battle. – include quotes!</a:t>
            </a: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94477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603</TotalTime>
  <Words>1398</Words>
  <Application>Microsoft Office PowerPoint</Application>
  <PresentationFormat>Widescreen</PresentationFormat>
  <Paragraphs>125</Paragraphs>
  <Slides>11</Slides>
  <Notes>5</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Century Gothic</vt:lpstr>
      <vt:lpstr>Garamond</vt:lpstr>
      <vt:lpstr>Organic</vt:lpstr>
      <vt:lpstr>PowerPoint Presentation</vt:lpstr>
      <vt:lpstr>PowerPoint Presentation</vt:lpstr>
      <vt:lpstr>PowerPoint Presentation</vt:lpstr>
      <vt:lpstr>PowerPoint Presentation</vt:lpstr>
      <vt:lpstr>PowerPoint Presentation</vt:lpstr>
      <vt:lpstr>PowerPoint Presentation</vt:lpstr>
      <vt:lpstr>Events of the Battle of Qadesh</vt:lpstr>
      <vt:lpstr>Events of the battle – PLAY CLIP FROM 2.40min</vt:lpstr>
      <vt:lpstr>Interpretations and consequences of the battle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McOmish</dc:creator>
  <cp:lastModifiedBy>ST-MCOMISH-A</cp:lastModifiedBy>
  <cp:revision>39</cp:revision>
  <dcterms:created xsi:type="dcterms:W3CDTF">2019-08-26T11:13:38Z</dcterms:created>
  <dcterms:modified xsi:type="dcterms:W3CDTF">2020-05-01T11:20:24Z</dcterms:modified>
</cp:coreProperties>
</file>