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8"/>
  </p:notesMasterIdLst>
  <p:sldIdLst>
    <p:sldId id="272" r:id="rId2"/>
    <p:sldId id="270" r:id="rId3"/>
    <p:sldId id="257" r:id="rId4"/>
    <p:sldId id="258" r:id="rId5"/>
    <p:sldId id="259" r:id="rId6"/>
    <p:sldId id="264" r:id="rId7"/>
    <p:sldId id="265" r:id="rId8"/>
    <p:sldId id="261" r:id="rId9"/>
    <p:sldId id="266" r:id="rId10"/>
    <p:sldId id="271" r:id="rId11"/>
    <p:sldId id="273" r:id="rId12"/>
    <p:sldId id="260" r:id="rId13"/>
    <p:sldId id="267" r:id="rId14"/>
    <p:sldId id="269" r:id="rId15"/>
    <p:sldId id="268" r:id="rId16"/>
    <p:sldId id="274" r:id="rId17"/>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2047" autoAdjust="0"/>
  </p:normalViewPr>
  <p:slideViewPr>
    <p:cSldViewPr snapToGrid="0">
      <p:cViewPr varScale="1">
        <p:scale>
          <a:sx n="60" d="100"/>
          <a:sy n="60" d="100"/>
        </p:scale>
        <p:origin x="114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69272BD-B17E-4914-8B25-F60CE3ED079F}" type="doc">
      <dgm:prSet loTypeId="urn:microsoft.com/office/officeart/2005/8/layout/hierarchy3" loCatId="hierarchy" qsTypeId="urn:microsoft.com/office/officeart/2005/8/quickstyle/simple3" qsCatId="simple" csTypeId="urn:microsoft.com/office/officeart/2005/8/colors/colorful3" csCatId="colorful" phldr="1"/>
      <dgm:spPr/>
      <dgm:t>
        <a:bodyPr/>
        <a:lstStyle/>
        <a:p>
          <a:endParaRPr lang="en-GB"/>
        </a:p>
      </dgm:t>
    </dgm:pt>
    <dgm:pt modelId="{EBD262D5-1795-4A1E-991F-E110F2B31274}">
      <dgm:prSet phldrT="[Text]"/>
      <dgm:spPr/>
      <dgm:t>
        <a:bodyPr/>
        <a:lstStyle/>
        <a:p>
          <a:r>
            <a:rPr lang="en-GB" dirty="0" smtClean="0">
              <a:latin typeface="Calibri" panose="020F0502020204030204" pitchFamily="34" charset="0"/>
              <a:cs typeface="Calibri" panose="020F0502020204030204" pitchFamily="34" charset="0"/>
            </a:rPr>
            <a:t>I would argue that the </a:t>
          </a:r>
          <a:r>
            <a:rPr lang="en-GB" b="1" dirty="0" smtClean="0">
              <a:latin typeface="Calibri" panose="020F0502020204030204" pitchFamily="34" charset="0"/>
              <a:cs typeface="Calibri" panose="020F0502020204030204" pitchFamily="34" charset="0"/>
            </a:rPr>
            <a:t>MOST</a:t>
          </a:r>
          <a:r>
            <a:rPr lang="en-GB" dirty="0" smtClean="0">
              <a:latin typeface="Calibri" panose="020F0502020204030204" pitchFamily="34" charset="0"/>
              <a:cs typeface="Calibri" panose="020F0502020204030204" pitchFamily="34" charset="0"/>
            </a:rPr>
            <a:t> likely factor is…</a:t>
          </a:r>
          <a:endParaRPr lang="en-GB" dirty="0">
            <a:latin typeface="Calibri" panose="020F0502020204030204" pitchFamily="34" charset="0"/>
            <a:cs typeface="Calibri" panose="020F0502020204030204" pitchFamily="34" charset="0"/>
          </a:endParaRPr>
        </a:p>
      </dgm:t>
    </dgm:pt>
    <dgm:pt modelId="{123928ED-7797-4816-A903-94A75C4942E6}" type="parTrans" cxnId="{E2206584-E959-4C0E-B646-34819BEDC2A2}">
      <dgm:prSet/>
      <dgm:spPr/>
      <dgm:t>
        <a:bodyPr/>
        <a:lstStyle/>
        <a:p>
          <a:endParaRPr lang="en-GB"/>
        </a:p>
      </dgm:t>
    </dgm:pt>
    <dgm:pt modelId="{D9025E96-1FE6-457A-9AAF-052A8F34B064}" type="sibTrans" cxnId="{E2206584-E959-4C0E-B646-34819BEDC2A2}">
      <dgm:prSet/>
      <dgm:spPr/>
      <dgm:t>
        <a:bodyPr/>
        <a:lstStyle/>
        <a:p>
          <a:endParaRPr lang="en-GB"/>
        </a:p>
      </dgm:t>
    </dgm:pt>
    <dgm:pt modelId="{C94B62A8-E4E3-487D-B968-994C16510D18}">
      <dgm:prSet phldrT="[Text]" custT="1"/>
      <dgm:spPr/>
      <dgm:t>
        <a:bodyPr/>
        <a:lstStyle/>
        <a:p>
          <a:r>
            <a:rPr lang="en-GB" sz="2000" dirty="0" smtClean="0"/>
            <a:t>Firstly…</a:t>
          </a:r>
          <a:endParaRPr lang="en-GB" sz="2000" dirty="0"/>
        </a:p>
      </dgm:t>
    </dgm:pt>
    <dgm:pt modelId="{68ADE0D1-238C-42FC-9518-6481D1656329}" type="parTrans" cxnId="{1B54A450-A948-49CD-BD4A-667A33FE6A52}">
      <dgm:prSet/>
      <dgm:spPr/>
      <dgm:t>
        <a:bodyPr/>
        <a:lstStyle/>
        <a:p>
          <a:endParaRPr lang="en-GB"/>
        </a:p>
      </dgm:t>
    </dgm:pt>
    <dgm:pt modelId="{2CBC4AEE-4E05-406B-AABF-AA854AD3535B}" type="sibTrans" cxnId="{1B54A450-A948-49CD-BD4A-667A33FE6A52}">
      <dgm:prSet/>
      <dgm:spPr/>
      <dgm:t>
        <a:bodyPr/>
        <a:lstStyle/>
        <a:p>
          <a:endParaRPr lang="en-GB"/>
        </a:p>
      </dgm:t>
    </dgm:pt>
    <dgm:pt modelId="{9322B984-FAB5-4ED7-B33F-99588BA162C2}">
      <dgm:prSet phldrT="[Text]" custT="1"/>
      <dgm:spPr/>
      <dgm:t>
        <a:bodyPr/>
        <a:lstStyle/>
        <a:p>
          <a:r>
            <a:rPr lang="en-GB" sz="1800" dirty="0" smtClean="0"/>
            <a:t>Secondly…</a:t>
          </a:r>
          <a:endParaRPr lang="en-GB" sz="1800" dirty="0"/>
        </a:p>
      </dgm:t>
    </dgm:pt>
    <dgm:pt modelId="{DCB0063F-A325-4934-993F-E97154CFA95D}" type="parTrans" cxnId="{284814CE-9653-4180-A1ED-67E046C10254}">
      <dgm:prSet/>
      <dgm:spPr/>
      <dgm:t>
        <a:bodyPr/>
        <a:lstStyle/>
        <a:p>
          <a:endParaRPr lang="en-GB"/>
        </a:p>
      </dgm:t>
    </dgm:pt>
    <dgm:pt modelId="{05B88681-EA50-462E-97CB-31AF9AD585BD}" type="sibTrans" cxnId="{284814CE-9653-4180-A1ED-67E046C10254}">
      <dgm:prSet/>
      <dgm:spPr/>
      <dgm:t>
        <a:bodyPr/>
        <a:lstStyle/>
        <a:p>
          <a:endParaRPr lang="en-GB"/>
        </a:p>
      </dgm:t>
    </dgm:pt>
    <dgm:pt modelId="{90D8B820-E4AF-4A4F-85DA-E7FFF102C6D4}">
      <dgm:prSet phldrT="[Text]"/>
      <dgm:spPr/>
      <dgm:t>
        <a:bodyPr/>
        <a:lstStyle/>
        <a:p>
          <a:r>
            <a:rPr lang="en-GB" b="0" dirty="0" smtClean="0">
              <a:latin typeface="Calibri" panose="020F0502020204030204" pitchFamily="34" charset="0"/>
              <a:cs typeface="Calibri" panose="020F0502020204030204" pitchFamily="34" charset="0"/>
            </a:rPr>
            <a:t>I would argue that the </a:t>
          </a:r>
          <a:r>
            <a:rPr lang="en-GB" b="1" dirty="0" smtClean="0">
              <a:latin typeface="Calibri" panose="020F0502020204030204" pitchFamily="34" charset="0"/>
              <a:cs typeface="Calibri" panose="020F0502020204030204" pitchFamily="34" charset="0"/>
            </a:rPr>
            <a:t>LEAST</a:t>
          </a:r>
          <a:r>
            <a:rPr lang="en-GB" b="0" dirty="0" smtClean="0">
              <a:latin typeface="Calibri" panose="020F0502020204030204" pitchFamily="34" charset="0"/>
              <a:cs typeface="Calibri" panose="020F0502020204030204" pitchFamily="34" charset="0"/>
            </a:rPr>
            <a:t> likely factor is…</a:t>
          </a:r>
          <a:endParaRPr lang="en-GB" b="0" dirty="0">
            <a:latin typeface="Calibri" panose="020F0502020204030204" pitchFamily="34" charset="0"/>
            <a:cs typeface="Calibri" panose="020F0502020204030204" pitchFamily="34" charset="0"/>
          </a:endParaRPr>
        </a:p>
      </dgm:t>
    </dgm:pt>
    <dgm:pt modelId="{9F73F98C-BAA7-40B0-B853-E90B2E024AAC}" type="parTrans" cxnId="{DF3533BD-B4A6-4FD4-A4A2-32DADBF2AB7C}">
      <dgm:prSet/>
      <dgm:spPr/>
      <dgm:t>
        <a:bodyPr/>
        <a:lstStyle/>
        <a:p>
          <a:endParaRPr lang="en-GB"/>
        </a:p>
      </dgm:t>
    </dgm:pt>
    <dgm:pt modelId="{01083250-5D66-4273-B595-C288A007D3C2}" type="sibTrans" cxnId="{DF3533BD-B4A6-4FD4-A4A2-32DADBF2AB7C}">
      <dgm:prSet/>
      <dgm:spPr/>
      <dgm:t>
        <a:bodyPr/>
        <a:lstStyle/>
        <a:p>
          <a:endParaRPr lang="en-GB"/>
        </a:p>
      </dgm:t>
    </dgm:pt>
    <dgm:pt modelId="{0C36C823-66AE-4718-A357-945903F68F2F}">
      <dgm:prSet phldrT="[Text]" custT="1"/>
      <dgm:spPr/>
      <dgm:t>
        <a:bodyPr/>
        <a:lstStyle/>
        <a:p>
          <a:r>
            <a:rPr lang="en-GB" sz="2000" dirty="0" smtClean="0"/>
            <a:t>Firstly…</a:t>
          </a:r>
          <a:endParaRPr lang="en-GB" sz="2000" dirty="0"/>
        </a:p>
      </dgm:t>
    </dgm:pt>
    <dgm:pt modelId="{EF6E1D2E-9F0B-472C-A382-8727AA58A5A9}" type="parTrans" cxnId="{9F5700B7-627A-46DF-BB96-8CC735A85D34}">
      <dgm:prSet/>
      <dgm:spPr/>
      <dgm:t>
        <a:bodyPr/>
        <a:lstStyle/>
        <a:p>
          <a:endParaRPr lang="en-GB"/>
        </a:p>
      </dgm:t>
    </dgm:pt>
    <dgm:pt modelId="{7E48F84F-7F89-4E4B-A2D6-37B2FD6AAAFC}" type="sibTrans" cxnId="{9F5700B7-627A-46DF-BB96-8CC735A85D34}">
      <dgm:prSet/>
      <dgm:spPr/>
      <dgm:t>
        <a:bodyPr/>
        <a:lstStyle/>
        <a:p>
          <a:endParaRPr lang="en-GB"/>
        </a:p>
      </dgm:t>
    </dgm:pt>
    <dgm:pt modelId="{537EE11A-2C00-42A0-89B1-54E6395DD77A}">
      <dgm:prSet phldrT="[Text]" custT="1"/>
      <dgm:spPr/>
      <dgm:t>
        <a:bodyPr/>
        <a:lstStyle/>
        <a:p>
          <a:r>
            <a:rPr lang="en-GB" sz="1800" dirty="0" smtClean="0"/>
            <a:t>Secondly…</a:t>
          </a:r>
          <a:endParaRPr lang="en-GB" sz="1800" dirty="0"/>
        </a:p>
      </dgm:t>
    </dgm:pt>
    <dgm:pt modelId="{4C4815E3-E341-45FA-932C-57D1CE8F276C}" type="parTrans" cxnId="{26C55C26-4670-454C-B5A5-537262B18B27}">
      <dgm:prSet/>
      <dgm:spPr/>
      <dgm:t>
        <a:bodyPr/>
        <a:lstStyle/>
        <a:p>
          <a:endParaRPr lang="en-GB"/>
        </a:p>
      </dgm:t>
    </dgm:pt>
    <dgm:pt modelId="{94002D64-6A21-4BA5-85A0-D38FD3AB00E9}" type="sibTrans" cxnId="{26C55C26-4670-454C-B5A5-537262B18B27}">
      <dgm:prSet/>
      <dgm:spPr/>
      <dgm:t>
        <a:bodyPr/>
        <a:lstStyle/>
        <a:p>
          <a:endParaRPr lang="en-GB"/>
        </a:p>
      </dgm:t>
    </dgm:pt>
    <dgm:pt modelId="{8019A2C3-F261-486C-AD71-310188B38599}" type="pres">
      <dgm:prSet presAssocID="{A69272BD-B17E-4914-8B25-F60CE3ED079F}" presName="diagram" presStyleCnt="0">
        <dgm:presLayoutVars>
          <dgm:chPref val="1"/>
          <dgm:dir/>
          <dgm:animOne val="branch"/>
          <dgm:animLvl val="lvl"/>
          <dgm:resizeHandles/>
        </dgm:presLayoutVars>
      </dgm:prSet>
      <dgm:spPr/>
      <dgm:t>
        <a:bodyPr/>
        <a:lstStyle/>
        <a:p>
          <a:endParaRPr lang="en-GB"/>
        </a:p>
      </dgm:t>
    </dgm:pt>
    <dgm:pt modelId="{126D0068-6A2C-4669-B05A-F7671A30B604}" type="pres">
      <dgm:prSet presAssocID="{EBD262D5-1795-4A1E-991F-E110F2B31274}" presName="root" presStyleCnt="0"/>
      <dgm:spPr/>
    </dgm:pt>
    <dgm:pt modelId="{3E564F63-634A-4691-BA12-D23BF4424034}" type="pres">
      <dgm:prSet presAssocID="{EBD262D5-1795-4A1E-991F-E110F2B31274}" presName="rootComposite" presStyleCnt="0"/>
      <dgm:spPr/>
    </dgm:pt>
    <dgm:pt modelId="{C22E194E-826A-46F5-86C2-17061336C00D}" type="pres">
      <dgm:prSet presAssocID="{EBD262D5-1795-4A1E-991F-E110F2B31274}" presName="rootText" presStyleLbl="node1" presStyleIdx="0" presStyleCnt="2" custScaleY="152623"/>
      <dgm:spPr/>
      <dgm:t>
        <a:bodyPr/>
        <a:lstStyle/>
        <a:p>
          <a:endParaRPr lang="en-GB"/>
        </a:p>
      </dgm:t>
    </dgm:pt>
    <dgm:pt modelId="{8AA53906-93BC-4AF1-8F4C-89F648343E54}" type="pres">
      <dgm:prSet presAssocID="{EBD262D5-1795-4A1E-991F-E110F2B31274}" presName="rootConnector" presStyleLbl="node1" presStyleIdx="0" presStyleCnt="2"/>
      <dgm:spPr/>
      <dgm:t>
        <a:bodyPr/>
        <a:lstStyle/>
        <a:p>
          <a:endParaRPr lang="en-GB"/>
        </a:p>
      </dgm:t>
    </dgm:pt>
    <dgm:pt modelId="{95310721-33FE-4A6E-87AA-CC1ED98D90BE}" type="pres">
      <dgm:prSet presAssocID="{EBD262D5-1795-4A1E-991F-E110F2B31274}" presName="childShape" presStyleCnt="0"/>
      <dgm:spPr/>
    </dgm:pt>
    <dgm:pt modelId="{AE5DCFA3-23F6-42B4-BD36-046108728331}" type="pres">
      <dgm:prSet presAssocID="{68ADE0D1-238C-42FC-9518-6481D1656329}" presName="Name13" presStyleLbl="parChTrans1D2" presStyleIdx="0" presStyleCnt="4"/>
      <dgm:spPr/>
      <dgm:t>
        <a:bodyPr/>
        <a:lstStyle/>
        <a:p>
          <a:endParaRPr lang="en-GB"/>
        </a:p>
      </dgm:t>
    </dgm:pt>
    <dgm:pt modelId="{4CBBEFA2-AABE-4AB6-AE57-962635849CEE}" type="pres">
      <dgm:prSet presAssocID="{C94B62A8-E4E3-487D-B968-994C16510D18}" presName="childText" presStyleLbl="bgAcc1" presStyleIdx="0" presStyleCnt="4">
        <dgm:presLayoutVars>
          <dgm:bulletEnabled val="1"/>
        </dgm:presLayoutVars>
      </dgm:prSet>
      <dgm:spPr/>
      <dgm:t>
        <a:bodyPr/>
        <a:lstStyle/>
        <a:p>
          <a:endParaRPr lang="en-GB"/>
        </a:p>
      </dgm:t>
    </dgm:pt>
    <dgm:pt modelId="{14136349-4CEF-4F00-A198-688AEA5B2C63}" type="pres">
      <dgm:prSet presAssocID="{DCB0063F-A325-4934-993F-E97154CFA95D}" presName="Name13" presStyleLbl="parChTrans1D2" presStyleIdx="1" presStyleCnt="4"/>
      <dgm:spPr/>
      <dgm:t>
        <a:bodyPr/>
        <a:lstStyle/>
        <a:p>
          <a:endParaRPr lang="en-GB"/>
        </a:p>
      </dgm:t>
    </dgm:pt>
    <dgm:pt modelId="{2C658E2B-9A71-4A3E-81ED-7AD53172F833}" type="pres">
      <dgm:prSet presAssocID="{9322B984-FAB5-4ED7-B33F-99588BA162C2}" presName="childText" presStyleLbl="bgAcc1" presStyleIdx="1" presStyleCnt="4">
        <dgm:presLayoutVars>
          <dgm:bulletEnabled val="1"/>
        </dgm:presLayoutVars>
      </dgm:prSet>
      <dgm:spPr/>
      <dgm:t>
        <a:bodyPr/>
        <a:lstStyle/>
        <a:p>
          <a:endParaRPr lang="en-GB"/>
        </a:p>
      </dgm:t>
    </dgm:pt>
    <dgm:pt modelId="{AAAE32D1-0C51-4BCB-99CE-433A5AFE3DBC}" type="pres">
      <dgm:prSet presAssocID="{90D8B820-E4AF-4A4F-85DA-E7FFF102C6D4}" presName="root" presStyleCnt="0"/>
      <dgm:spPr/>
    </dgm:pt>
    <dgm:pt modelId="{577E1E0B-393E-467D-AA00-0151DCA7204F}" type="pres">
      <dgm:prSet presAssocID="{90D8B820-E4AF-4A4F-85DA-E7FFF102C6D4}" presName="rootComposite" presStyleCnt="0"/>
      <dgm:spPr/>
    </dgm:pt>
    <dgm:pt modelId="{AF77198E-C4A4-42ED-96CE-2B9EAE22B343}" type="pres">
      <dgm:prSet presAssocID="{90D8B820-E4AF-4A4F-85DA-E7FFF102C6D4}" presName="rootText" presStyleLbl="node1" presStyleIdx="1" presStyleCnt="2" custScaleY="154024"/>
      <dgm:spPr/>
      <dgm:t>
        <a:bodyPr/>
        <a:lstStyle/>
        <a:p>
          <a:endParaRPr lang="en-GB"/>
        </a:p>
      </dgm:t>
    </dgm:pt>
    <dgm:pt modelId="{55083D97-15E6-4EE5-8B2E-628309D55CE8}" type="pres">
      <dgm:prSet presAssocID="{90D8B820-E4AF-4A4F-85DA-E7FFF102C6D4}" presName="rootConnector" presStyleLbl="node1" presStyleIdx="1" presStyleCnt="2"/>
      <dgm:spPr/>
      <dgm:t>
        <a:bodyPr/>
        <a:lstStyle/>
        <a:p>
          <a:endParaRPr lang="en-GB"/>
        </a:p>
      </dgm:t>
    </dgm:pt>
    <dgm:pt modelId="{4B8497A1-E98B-4C95-9418-5828A1FAA0F8}" type="pres">
      <dgm:prSet presAssocID="{90D8B820-E4AF-4A4F-85DA-E7FFF102C6D4}" presName="childShape" presStyleCnt="0"/>
      <dgm:spPr/>
    </dgm:pt>
    <dgm:pt modelId="{3AFA8559-5238-4199-9B73-B11F8D348410}" type="pres">
      <dgm:prSet presAssocID="{EF6E1D2E-9F0B-472C-A382-8727AA58A5A9}" presName="Name13" presStyleLbl="parChTrans1D2" presStyleIdx="2" presStyleCnt="4"/>
      <dgm:spPr/>
      <dgm:t>
        <a:bodyPr/>
        <a:lstStyle/>
        <a:p>
          <a:endParaRPr lang="en-GB"/>
        </a:p>
      </dgm:t>
    </dgm:pt>
    <dgm:pt modelId="{29F88085-9DC7-4186-9D40-B7BD1E10DEDE}" type="pres">
      <dgm:prSet presAssocID="{0C36C823-66AE-4718-A357-945903F68F2F}" presName="childText" presStyleLbl="bgAcc1" presStyleIdx="2" presStyleCnt="4">
        <dgm:presLayoutVars>
          <dgm:bulletEnabled val="1"/>
        </dgm:presLayoutVars>
      </dgm:prSet>
      <dgm:spPr/>
      <dgm:t>
        <a:bodyPr/>
        <a:lstStyle/>
        <a:p>
          <a:endParaRPr lang="en-GB"/>
        </a:p>
      </dgm:t>
    </dgm:pt>
    <dgm:pt modelId="{B8FF197C-1DE8-4C9E-A093-0846C802645B}" type="pres">
      <dgm:prSet presAssocID="{4C4815E3-E341-45FA-932C-57D1CE8F276C}" presName="Name13" presStyleLbl="parChTrans1D2" presStyleIdx="3" presStyleCnt="4"/>
      <dgm:spPr/>
      <dgm:t>
        <a:bodyPr/>
        <a:lstStyle/>
        <a:p>
          <a:endParaRPr lang="en-GB"/>
        </a:p>
      </dgm:t>
    </dgm:pt>
    <dgm:pt modelId="{9D14CC16-9E59-42A5-8374-64BDAB20AA52}" type="pres">
      <dgm:prSet presAssocID="{537EE11A-2C00-42A0-89B1-54E6395DD77A}" presName="childText" presStyleLbl="bgAcc1" presStyleIdx="3" presStyleCnt="4">
        <dgm:presLayoutVars>
          <dgm:bulletEnabled val="1"/>
        </dgm:presLayoutVars>
      </dgm:prSet>
      <dgm:spPr/>
      <dgm:t>
        <a:bodyPr/>
        <a:lstStyle/>
        <a:p>
          <a:endParaRPr lang="en-GB"/>
        </a:p>
      </dgm:t>
    </dgm:pt>
  </dgm:ptLst>
  <dgm:cxnLst>
    <dgm:cxn modelId="{1B54A450-A948-49CD-BD4A-667A33FE6A52}" srcId="{EBD262D5-1795-4A1E-991F-E110F2B31274}" destId="{C94B62A8-E4E3-487D-B968-994C16510D18}" srcOrd="0" destOrd="0" parTransId="{68ADE0D1-238C-42FC-9518-6481D1656329}" sibTransId="{2CBC4AEE-4E05-406B-AABF-AA854AD3535B}"/>
    <dgm:cxn modelId="{BFA44644-8C34-4813-8967-8B42482D3EEE}" type="presOf" srcId="{A69272BD-B17E-4914-8B25-F60CE3ED079F}" destId="{8019A2C3-F261-486C-AD71-310188B38599}" srcOrd="0" destOrd="0" presId="urn:microsoft.com/office/officeart/2005/8/layout/hierarchy3"/>
    <dgm:cxn modelId="{284814CE-9653-4180-A1ED-67E046C10254}" srcId="{EBD262D5-1795-4A1E-991F-E110F2B31274}" destId="{9322B984-FAB5-4ED7-B33F-99588BA162C2}" srcOrd="1" destOrd="0" parTransId="{DCB0063F-A325-4934-993F-E97154CFA95D}" sibTransId="{05B88681-EA50-462E-97CB-31AF9AD585BD}"/>
    <dgm:cxn modelId="{61164A6E-D859-4ABA-AA97-523C71A58333}" type="presOf" srcId="{EBD262D5-1795-4A1E-991F-E110F2B31274}" destId="{8AA53906-93BC-4AF1-8F4C-89F648343E54}" srcOrd="1" destOrd="0" presId="urn:microsoft.com/office/officeart/2005/8/layout/hierarchy3"/>
    <dgm:cxn modelId="{F9B83F3A-1839-4375-90E0-705C76550FD7}" type="presOf" srcId="{C94B62A8-E4E3-487D-B968-994C16510D18}" destId="{4CBBEFA2-AABE-4AB6-AE57-962635849CEE}" srcOrd="0" destOrd="0" presId="urn:microsoft.com/office/officeart/2005/8/layout/hierarchy3"/>
    <dgm:cxn modelId="{E2206584-E959-4C0E-B646-34819BEDC2A2}" srcId="{A69272BD-B17E-4914-8B25-F60CE3ED079F}" destId="{EBD262D5-1795-4A1E-991F-E110F2B31274}" srcOrd="0" destOrd="0" parTransId="{123928ED-7797-4816-A903-94A75C4942E6}" sibTransId="{D9025E96-1FE6-457A-9AAF-052A8F34B064}"/>
    <dgm:cxn modelId="{DDE4420F-6BA7-46BF-9BD1-6EF440C485E9}" type="presOf" srcId="{EBD262D5-1795-4A1E-991F-E110F2B31274}" destId="{C22E194E-826A-46F5-86C2-17061336C00D}" srcOrd="0" destOrd="0" presId="urn:microsoft.com/office/officeart/2005/8/layout/hierarchy3"/>
    <dgm:cxn modelId="{E26695A6-533E-49A4-A0F9-12C16FF0C13E}" type="presOf" srcId="{9322B984-FAB5-4ED7-B33F-99588BA162C2}" destId="{2C658E2B-9A71-4A3E-81ED-7AD53172F833}" srcOrd="0" destOrd="0" presId="urn:microsoft.com/office/officeart/2005/8/layout/hierarchy3"/>
    <dgm:cxn modelId="{DF3533BD-B4A6-4FD4-A4A2-32DADBF2AB7C}" srcId="{A69272BD-B17E-4914-8B25-F60CE3ED079F}" destId="{90D8B820-E4AF-4A4F-85DA-E7FFF102C6D4}" srcOrd="1" destOrd="0" parTransId="{9F73F98C-BAA7-40B0-B853-E90B2E024AAC}" sibTransId="{01083250-5D66-4273-B595-C288A007D3C2}"/>
    <dgm:cxn modelId="{465203AF-8B58-43DF-B873-264D57BA1A83}" type="presOf" srcId="{537EE11A-2C00-42A0-89B1-54E6395DD77A}" destId="{9D14CC16-9E59-42A5-8374-64BDAB20AA52}" srcOrd="0" destOrd="0" presId="urn:microsoft.com/office/officeart/2005/8/layout/hierarchy3"/>
    <dgm:cxn modelId="{AC3F1141-BB69-491F-93EA-19B250980467}" type="presOf" srcId="{DCB0063F-A325-4934-993F-E97154CFA95D}" destId="{14136349-4CEF-4F00-A198-688AEA5B2C63}" srcOrd="0" destOrd="0" presId="urn:microsoft.com/office/officeart/2005/8/layout/hierarchy3"/>
    <dgm:cxn modelId="{B3CF9AA3-9BD8-4561-942E-FAB06BE74622}" type="presOf" srcId="{0C36C823-66AE-4718-A357-945903F68F2F}" destId="{29F88085-9DC7-4186-9D40-B7BD1E10DEDE}" srcOrd="0" destOrd="0" presId="urn:microsoft.com/office/officeart/2005/8/layout/hierarchy3"/>
    <dgm:cxn modelId="{82D1E456-5387-4BEF-B438-947404C3A42A}" type="presOf" srcId="{90D8B820-E4AF-4A4F-85DA-E7FFF102C6D4}" destId="{AF77198E-C4A4-42ED-96CE-2B9EAE22B343}" srcOrd="0" destOrd="0" presId="urn:microsoft.com/office/officeart/2005/8/layout/hierarchy3"/>
    <dgm:cxn modelId="{08530621-6C3E-4744-B69A-85E70B848E2F}" type="presOf" srcId="{EF6E1D2E-9F0B-472C-A382-8727AA58A5A9}" destId="{3AFA8559-5238-4199-9B73-B11F8D348410}" srcOrd="0" destOrd="0" presId="urn:microsoft.com/office/officeart/2005/8/layout/hierarchy3"/>
    <dgm:cxn modelId="{DD49F18C-DDC3-47AA-A553-826B8A83449B}" type="presOf" srcId="{4C4815E3-E341-45FA-932C-57D1CE8F276C}" destId="{B8FF197C-1DE8-4C9E-A093-0846C802645B}" srcOrd="0" destOrd="0" presId="urn:microsoft.com/office/officeart/2005/8/layout/hierarchy3"/>
    <dgm:cxn modelId="{103C723F-72E3-49A7-A43D-A04DA4E80384}" type="presOf" srcId="{68ADE0D1-238C-42FC-9518-6481D1656329}" destId="{AE5DCFA3-23F6-42B4-BD36-046108728331}" srcOrd="0" destOrd="0" presId="urn:microsoft.com/office/officeart/2005/8/layout/hierarchy3"/>
    <dgm:cxn modelId="{9F5700B7-627A-46DF-BB96-8CC735A85D34}" srcId="{90D8B820-E4AF-4A4F-85DA-E7FFF102C6D4}" destId="{0C36C823-66AE-4718-A357-945903F68F2F}" srcOrd="0" destOrd="0" parTransId="{EF6E1D2E-9F0B-472C-A382-8727AA58A5A9}" sibTransId="{7E48F84F-7F89-4E4B-A2D6-37B2FD6AAAFC}"/>
    <dgm:cxn modelId="{AED2A462-542F-4DCB-8352-821C69F5BFB0}" type="presOf" srcId="{90D8B820-E4AF-4A4F-85DA-E7FFF102C6D4}" destId="{55083D97-15E6-4EE5-8B2E-628309D55CE8}" srcOrd="1" destOrd="0" presId="urn:microsoft.com/office/officeart/2005/8/layout/hierarchy3"/>
    <dgm:cxn modelId="{26C55C26-4670-454C-B5A5-537262B18B27}" srcId="{90D8B820-E4AF-4A4F-85DA-E7FFF102C6D4}" destId="{537EE11A-2C00-42A0-89B1-54E6395DD77A}" srcOrd="1" destOrd="0" parTransId="{4C4815E3-E341-45FA-932C-57D1CE8F276C}" sibTransId="{94002D64-6A21-4BA5-85A0-D38FD3AB00E9}"/>
    <dgm:cxn modelId="{613AF4A8-B501-4EFF-87C4-7761A92217D5}" type="presParOf" srcId="{8019A2C3-F261-486C-AD71-310188B38599}" destId="{126D0068-6A2C-4669-B05A-F7671A30B604}" srcOrd="0" destOrd="0" presId="urn:microsoft.com/office/officeart/2005/8/layout/hierarchy3"/>
    <dgm:cxn modelId="{0AFB490C-5864-4AE9-AD52-8ACF1A8202C9}" type="presParOf" srcId="{126D0068-6A2C-4669-B05A-F7671A30B604}" destId="{3E564F63-634A-4691-BA12-D23BF4424034}" srcOrd="0" destOrd="0" presId="urn:microsoft.com/office/officeart/2005/8/layout/hierarchy3"/>
    <dgm:cxn modelId="{73AC4FF2-26F5-46EB-B4ED-B01D22B41A69}" type="presParOf" srcId="{3E564F63-634A-4691-BA12-D23BF4424034}" destId="{C22E194E-826A-46F5-86C2-17061336C00D}" srcOrd="0" destOrd="0" presId="urn:microsoft.com/office/officeart/2005/8/layout/hierarchy3"/>
    <dgm:cxn modelId="{4080F82D-2883-4DD7-A77F-49401E760A7F}" type="presParOf" srcId="{3E564F63-634A-4691-BA12-D23BF4424034}" destId="{8AA53906-93BC-4AF1-8F4C-89F648343E54}" srcOrd="1" destOrd="0" presId="urn:microsoft.com/office/officeart/2005/8/layout/hierarchy3"/>
    <dgm:cxn modelId="{7058C915-CFE8-43F9-817E-57ACD2410CD5}" type="presParOf" srcId="{126D0068-6A2C-4669-B05A-F7671A30B604}" destId="{95310721-33FE-4A6E-87AA-CC1ED98D90BE}" srcOrd="1" destOrd="0" presId="urn:microsoft.com/office/officeart/2005/8/layout/hierarchy3"/>
    <dgm:cxn modelId="{97879274-352B-4712-BAF7-5A8B0790D9D2}" type="presParOf" srcId="{95310721-33FE-4A6E-87AA-CC1ED98D90BE}" destId="{AE5DCFA3-23F6-42B4-BD36-046108728331}" srcOrd="0" destOrd="0" presId="urn:microsoft.com/office/officeart/2005/8/layout/hierarchy3"/>
    <dgm:cxn modelId="{EE46E611-4A70-459B-9477-C5FA940A6330}" type="presParOf" srcId="{95310721-33FE-4A6E-87AA-CC1ED98D90BE}" destId="{4CBBEFA2-AABE-4AB6-AE57-962635849CEE}" srcOrd="1" destOrd="0" presId="urn:microsoft.com/office/officeart/2005/8/layout/hierarchy3"/>
    <dgm:cxn modelId="{F299BD68-B973-4D6F-B090-51CDCF0B9775}" type="presParOf" srcId="{95310721-33FE-4A6E-87AA-CC1ED98D90BE}" destId="{14136349-4CEF-4F00-A198-688AEA5B2C63}" srcOrd="2" destOrd="0" presId="urn:microsoft.com/office/officeart/2005/8/layout/hierarchy3"/>
    <dgm:cxn modelId="{1FCFE841-0B45-487A-9EBB-79E986BF87AC}" type="presParOf" srcId="{95310721-33FE-4A6E-87AA-CC1ED98D90BE}" destId="{2C658E2B-9A71-4A3E-81ED-7AD53172F833}" srcOrd="3" destOrd="0" presId="urn:microsoft.com/office/officeart/2005/8/layout/hierarchy3"/>
    <dgm:cxn modelId="{29D8AB35-5B21-4FF2-BEF6-C24B30141490}" type="presParOf" srcId="{8019A2C3-F261-486C-AD71-310188B38599}" destId="{AAAE32D1-0C51-4BCB-99CE-433A5AFE3DBC}" srcOrd="1" destOrd="0" presId="urn:microsoft.com/office/officeart/2005/8/layout/hierarchy3"/>
    <dgm:cxn modelId="{0F834D70-0B2A-439F-BD85-FF190C9255C8}" type="presParOf" srcId="{AAAE32D1-0C51-4BCB-99CE-433A5AFE3DBC}" destId="{577E1E0B-393E-467D-AA00-0151DCA7204F}" srcOrd="0" destOrd="0" presId="urn:microsoft.com/office/officeart/2005/8/layout/hierarchy3"/>
    <dgm:cxn modelId="{D4C87C05-8CA9-4A69-AECC-615680847C88}" type="presParOf" srcId="{577E1E0B-393E-467D-AA00-0151DCA7204F}" destId="{AF77198E-C4A4-42ED-96CE-2B9EAE22B343}" srcOrd="0" destOrd="0" presId="urn:microsoft.com/office/officeart/2005/8/layout/hierarchy3"/>
    <dgm:cxn modelId="{F8DE5450-60E0-4A44-B946-AB964C1C7687}" type="presParOf" srcId="{577E1E0B-393E-467D-AA00-0151DCA7204F}" destId="{55083D97-15E6-4EE5-8B2E-628309D55CE8}" srcOrd="1" destOrd="0" presId="urn:microsoft.com/office/officeart/2005/8/layout/hierarchy3"/>
    <dgm:cxn modelId="{6B1D1708-392F-4389-B7DF-932F91B36597}" type="presParOf" srcId="{AAAE32D1-0C51-4BCB-99CE-433A5AFE3DBC}" destId="{4B8497A1-E98B-4C95-9418-5828A1FAA0F8}" srcOrd="1" destOrd="0" presId="urn:microsoft.com/office/officeart/2005/8/layout/hierarchy3"/>
    <dgm:cxn modelId="{CF586817-D337-4CAC-99B5-93C7DDCA1B00}" type="presParOf" srcId="{4B8497A1-E98B-4C95-9418-5828A1FAA0F8}" destId="{3AFA8559-5238-4199-9B73-B11F8D348410}" srcOrd="0" destOrd="0" presId="urn:microsoft.com/office/officeart/2005/8/layout/hierarchy3"/>
    <dgm:cxn modelId="{B24D8251-F0F0-4F01-831F-DE533B93CCFF}" type="presParOf" srcId="{4B8497A1-E98B-4C95-9418-5828A1FAA0F8}" destId="{29F88085-9DC7-4186-9D40-B7BD1E10DEDE}" srcOrd="1" destOrd="0" presId="urn:microsoft.com/office/officeart/2005/8/layout/hierarchy3"/>
    <dgm:cxn modelId="{F3302195-06CB-4C4E-AD07-F62BC5B3EDB8}" type="presParOf" srcId="{4B8497A1-E98B-4C95-9418-5828A1FAA0F8}" destId="{B8FF197C-1DE8-4C9E-A093-0846C802645B}" srcOrd="2" destOrd="0" presId="urn:microsoft.com/office/officeart/2005/8/layout/hierarchy3"/>
    <dgm:cxn modelId="{0CBD32EC-7225-48F8-B333-93F3DA01DFF4}" type="presParOf" srcId="{4B8497A1-E98B-4C95-9418-5828A1FAA0F8}" destId="{9D14CC16-9E59-42A5-8374-64BDAB20AA52}"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2E194E-826A-46F5-86C2-17061336C00D}">
      <dsp:nvSpPr>
        <dsp:cNvPr id="0" name=""/>
        <dsp:cNvSpPr/>
      </dsp:nvSpPr>
      <dsp:spPr>
        <a:xfrm>
          <a:off x="432" y="529868"/>
          <a:ext cx="1574123" cy="1201236"/>
        </a:xfrm>
        <a:prstGeom prst="roundRect">
          <a:avLst>
            <a:gd name="adj" fmla="val 10000"/>
          </a:avLst>
        </a:prstGeom>
        <a:gradFill rotWithShape="0">
          <a:gsLst>
            <a:gs pos="0">
              <a:schemeClr val="accent3">
                <a:hueOff val="0"/>
                <a:satOff val="0"/>
                <a:lumOff val="0"/>
                <a:alphaOff val="0"/>
                <a:tint val="60000"/>
                <a:lumMod val="110000"/>
              </a:schemeClr>
            </a:gs>
            <a:gs pos="100000">
              <a:schemeClr val="accent3">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GB" sz="1900" kern="1200" dirty="0" smtClean="0">
              <a:latin typeface="Calibri" panose="020F0502020204030204" pitchFamily="34" charset="0"/>
              <a:cs typeface="Calibri" panose="020F0502020204030204" pitchFamily="34" charset="0"/>
            </a:rPr>
            <a:t>I would argue that the </a:t>
          </a:r>
          <a:r>
            <a:rPr lang="en-GB" sz="1900" b="1" kern="1200" dirty="0" smtClean="0">
              <a:latin typeface="Calibri" panose="020F0502020204030204" pitchFamily="34" charset="0"/>
              <a:cs typeface="Calibri" panose="020F0502020204030204" pitchFamily="34" charset="0"/>
            </a:rPr>
            <a:t>MOST</a:t>
          </a:r>
          <a:r>
            <a:rPr lang="en-GB" sz="1900" kern="1200" dirty="0" smtClean="0">
              <a:latin typeface="Calibri" panose="020F0502020204030204" pitchFamily="34" charset="0"/>
              <a:cs typeface="Calibri" panose="020F0502020204030204" pitchFamily="34" charset="0"/>
            </a:rPr>
            <a:t> likely factor is…</a:t>
          </a:r>
          <a:endParaRPr lang="en-GB" sz="1900" kern="1200" dirty="0">
            <a:latin typeface="Calibri" panose="020F0502020204030204" pitchFamily="34" charset="0"/>
            <a:cs typeface="Calibri" panose="020F0502020204030204" pitchFamily="34" charset="0"/>
          </a:endParaRPr>
        </a:p>
      </dsp:txBody>
      <dsp:txXfrm>
        <a:off x="35615" y="565051"/>
        <a:ext cx="1503757" cy="1130870"/>
      </dsp:txXfrm>
    </dsp:sp>
    <dsp:sp modelId="{AE5DCFA3-23F6-42B4-BD36-046108728331}">
      <dsp:nvSpPr>
        <dsp:cNvPr id="0" name=""/>
        <dsp:cNvSpPr/>
      </dsp:nvSpPr>
      <dsp:spPr>
        <a:xfrm>
          <a:off x="157844" y="1731105"/>
          <a:ext cx="157412" cy="590296"/>
        </a:xfrm>
        <a:custGeom>
          <a:avLst/>
          <a:gdLst/>
          <a:ahLst/>
          <a:cxnLst/>
          <a:rect l="0" t="0" r="0" b="0"/>
          <a:pathLst>
            <a:path>
              <a:moveTo>
                <a:pt x="0" y="0"/>
              </a:moveTo>
              <a:lnTo>
                <a:pt x="0" y="590296"/>
              </a:lnTo>
              <a:lnTo>
                <a:pt x="157412" y="590296"/>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BBEFA2-AABE-4AB6-AE57-962635849CEE}">
      <dsp:nvSpPr>
        <dsp:cNvPr id="0" name=""/>
        <dsp:cNvSpPr/>
      </dsp:nvSpPr>
      <dsp:spPr>
        <a:xfrm>
          <a:off x="315257" y="1927871"/>
          <a:ext cx="1259298" cy="787061"/>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GB" sz="2000" kern="1200" dirty="0" smtClean="0"/>
            <a:t>Firstly…</a:t>
          </a:r>
          <a:endParaRPr lang="en-GB" sz="2000" kern="1200" dirty="0"/>
        </a:p>
      </dsp:txBody>
      <dsp:txXfrm>
        <a:off x="338309" y="1950923"/>
        <a:ext cx="1213194" cy="740957"/>
      </dsp:txXfrm>
    </dsp:sp>
    <dsp:sp modelId="{14136349-4CEF-4F00-A198-688AEA5B2C63}">
      <dsp:nvSpPr>
        <dsp:cNvPr id="0" name=""/>
        <dsp:cNvSpPr/>
      </dsp:nvSpPr>
      <dsp:spPr>
        <a:xfrm>
          <a:off x="157844" y="1731105"/>
          <a:ext cx="157412" cy="1574123"/>
        </a:xfrm>
        <a:custGeom>
          <a:avLst/>
          <a:gdLst/>
          <a:ahLst/>
          <a:cxnLst/>
          <a:rect l="0" t="0" r="0" b="0"/>
          <a:pathLst>
            <a:path>
              <a:moveTo>
                <a:pt x="0" y="0"/>
              </a:moveTo>
              <a:lnTo>
                <a:pt x="0" y="1574123"/>
              </a:lnTo>
              <a:lnTo>
                <a:pt x="157412" y="1574123"/>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C658E2B-9A71-4A3E-81ED-7AD53172F833}">
      <dsp:nvSpPr>
        <dsp:cNvPr id="0" name=""/>
        <dsp:cNvSpPr/>
      </dsp:nvSpPr>
      <dsp:spPr>
        <a:xfrm>
          <a:off x="315257" y="2911698"/>
          <a:ext cx="1259298" cy="787061"/>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169364"/>
              <a:satOff val="-12464"/>
              <a:lumOff val="-98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GB" sz="1800" kern="1200" dirty="0" smtClean="0"/>
            <a:t>Secondly…</a:t>
          </a:r>
          <a:endParaRPr lang="en-GB" sz="1800" kern="1200" dirty="0"/>
        </a:p>
      </dsp:txBody>
      <dsp:txXfrm>
        <a:off x="338309" y="2934750"/>
        <a:ext cx="1213194" cy="740957"/>
      </dsp:txXfrm>
    </dsp:sp>
    <dsp:sp modelId="{AF77198E-C4A4-42ED-96CE-2B9EAE22B343}">
      <dsp:nvSpPr>
        <dsp:cNvPr id="0" name=""/>
        <dsp:cNvSpPr/>
      </dsp:nvSpPr>
      <dsp:spPr>
        <a:xfrm>
          <a:off x="1968086" y="529868"/>
          <a:ext cx="1574123" cy="1212263"/>
        </a:xfrm>
        <a:prstGeom prst="roundRect">
          <a:avLst>
            <a:gd name="adj" fmla="val 10000"/>
          </a:avLst>
        </a:prstGeom>
        <a:gradFill rotWithShape="0">
          <a:gsLst>
            <a:gs pos="0">
              <a:schemeClr val="accent3">
                <a:hueOff val="508092"/>
                <a:satOff val="-37393"/>
                <a:lumOff val="-2941"/>
                <a:alphaOff val="0"/>
                <a:tint val="60000"/>
                <a:lumMod val="110000"/>
              </a:schemeClr>
            </a:gs>
            <a:gs pos="100000">
              <a:schemeClr val="accent3">
                <a:hueOff val="508092"/>
                <a:satOff val="-37393"/>
                <a:lumOff val="-2941"/>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GB" sz="1900" b="0" kern="1200" dirty="0" smtClean="0">
              <a:latin typeface="Calibri" panose="020F0502020204030204" pitchFamily="34" charset="0"/>
              <a:cs typeface="Calibri" panose="020F0502020204030204" pitchFamily="34" charset="0"/>
            </a:rPr>
            <a:t>I would argue that the </a:t>
          </a:r>
          <a:r>
            <a:rPr lang="en-GB" sz="1900" b="1" kern="1200" dirty="0" smtClean="0">
              <a:latin typeface="Calibri" panose="020F0502020204030204" pitchFamily="34" charset="0"/>
              <a:cs typeface="Calibri" panose="020F0502020204030204" pitchFamily="34" charset="0"/>
            </a:rPr>
            <a:t>LEAST</a:t>
          </a:r>
          <a:r>
            <a:rPr lang="en-GB" sz="1900" b="0" kern="1200" dirty="0" smtClean="0">
              <a:latin typeface="Calibri" panose="020F0502020204030204" pitchFamily="34" charset="0"/>
              <a:cs typeface="Calibri" panose="020F0502020204030204" pitchFamily="34" charset="0"/>
            </a:rPr>
            <a:t> likely factor is…</a:t>
          </a:r>
          <a:endParaRPr lang="en-GB" sz="1900" b="0" kern="1200" dirty="0">
            <a:latin typeface="Calibri" panose="020F0502020204030204" pitchFamily="34" charset="0"/>
            <a:cs typeface="Calibri" panose="020F0502020204030204" pitchFamily="34" charset="0"/>
          </a:endParaRPr>
        </a:p>
      </dsp:txBody>
      <dsp:txXfrm>
        <a:off x="2003592" y="565374"/>
        <a:ext cx="1503111" cy="1141251"/>
      </dsp:txXfrm>
    </dsp:sp>
    <dsp:sp modelId="{3AFA8559-5238-4199-9B73-B11F8D348410}">
      <dsp:nvSpPr>
        <dsp:cNvPr id="0" name=""/>
        <dsp:cNvSpPr/>
      </dsp:nvSpPr>
      <dsp:spPr>
        <a:xfrm>
          <a:off x="2125498" y="1742132"/>
          <a:ext cx="157412" cy="590296"/>
        </a:xfrm>
        <a:custGeom>
          <a:avLst/>
          <a:gdLst/>
          <a:ahLst/>
          <a:cxnLst/>
          <a:rect l="0" t="0" r="0" b="0"/>
          <a:pathLst>
            <a:path>
              <a:moveTo>
                <a:pt x="0" y="0"/>
              </a:moveTo>
              <a:lnTo>
                <a:pt x="0" y="590296"/>
              </a:lnTo>
              <a:lnTo>
                <a:pt x="157412" y="590296"/>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F88085-9DC7-4186-9D40-B7BD1E10DEDE}">
      <dsp:nvSpPr>
        <dsp:cNvPr id="0" name=""/>
        <dsp:cNvSpPr/>
      </dsp:nvSpPr>
      <dsp:spPr>
        <a:xfrm>
          <a:off x="2282911" y="1938897"/>
          <a:ext cx="1259298" cy="787061"/>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338728"/>
              <a:satOff val="-24929"/>
              <a:lumOff val="-196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GB" sz="2000" kern="1200" dirty="0" smtClean="0"/>
            <a:t>Firstly…</a:t>
          </a:r>
          <a:endParaRPr lang="en-GB" sz="2000" kern="1200" dirty="0"/>
        </a:p>
      </dsp:txBody>
      <dsp:txXfrm>
        <a:off x="2305963" y="1961949"/>
        <a:ext cx="1213194" cy="740957"/>
      </dsp:txXfrm>
    </dsp:sp>
    <dsp:sp modelId="{B8FF197C-1DE8-4C9E-A093-0846C802645B}">
      <dsp:nvSpPr>
        <dsp:cNvPr id="0" name=""/>
        <dsp:cNvSpPr/>
      </dsp:nvSpPr>
      <dsp:spPr>
        <a:xfrm>
          <a:off x="2125498" y="1742132"/>
          <a:ext cx="157412" cy="1574123"/>
        </a:xfrm>
        <a:custGeom>
          <a:avLst/>
          <a:gdLst/>
          <a:ahLst/>
          <a:cxnLst/>
          <a:rect l="0" t="0" r="0" b="0"/>
          <a:pathLst>
            <a:path>
              <a:moveTo>
                <a:pt x="0" y="0"/>
              </a:moveTo>
              <a:lnTo>
                <a:pt x="0" y="1574123"/>
              </a:lnTo>
              <a:lnTo>
                <a:pt x="157412" y="1574123"/>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14CC16-9E59-42A5-8374-64BDAB20AA52}">
      <dsp:nvSpPr>
        <dsp:cNvPr id="0" name=""/>
        <dsp:cNvSpPr/>
      </dsp:nvSpPr>
      <dsp:spPr>
        <a:xfrm>
          <a:off x="2282911" y="2922724"/>
          <a:ext cx="1259298" cy="787061"/>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508092"/>
              <a:satOff val="-37393"/>
              <a:lumOff val="-2941"/>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n-GB" sz="1800" kern="1200" dirty="0" smtClean="0"/>
            <a:t>Secondly…</a:t>
          </a:r>
          <a:endParaRPr lang="en-GB" sz="1800" kern="1200" dirty="0"/>
        </a:p>
      </dsp:txBody>
      <dsp:txXfrm>
        <a:off x="2305963" y="2945776"/>
        <a:ext cx="1213194" cy="74095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698C8656-0B74-4EF6-8E45-A2575482445D}" type="datetimeFigureOut">
              <a:rPr lang="en-GB" smtClean="0"/>
              <a:t>01/05/2020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FBD0A80A-3BA5-4009-8BDF-4A0E3C3D4046}" type="slidenum">
              <a:rPr lang="en-GB" smtClean="0"/>
              <a:t>‹#›</a:t>
            </a:fld>
            <a:endParaRPr lang="en-GB"/>
          </a:p>
        </p:txBody>
      </p:sp>
    </p:spTree>
    <p:extLst>
      <p:ext uri="{BB962C8B-B14F-4D97-AF65-F5344CB8AC3E}">
        <p14:creationId xmlns:p14="http://schemas.microsoft.com/office/powerpoint/2010/main" val="3714057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ln/>
        </p:spPr>
      </p:sp>
      <p:sp>
        <p:nvSpPr>
          <p:cNvPr id="6147" name="Notes Placeholder 2"/>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F7256-FD5D-407F-9989-6C314074609A}"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Tree>
    <p:extLst>
      <p:ext uri="{BB962C8B-B14F-4D97-AF65-F5344CB8AC3E}">
        <p14:creationId xmlns:p14="http://schemas.microsoft.com/office/powerpoint/2010/main" val="1923272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D0A80A-3BA5-4009-8BDF-4A0E3C3D4046}" type="slidenum">
              <a:rPr lang="en-GB" smtClean="0"/>
              <a:t>5</a:t>
            </a:fld>
            <a:endParaRPr lang="en-GB"/>
          </a:p>
        </p:txBody>
      </p:sp>
    </p:spTree>
    <p:extLst>
      <p:ext uri="{BB962C8B-B14F-4D97-AF65-F5344CB8AC3E}">
        <p14:creationId xmlns:p14="http://schemas.microsoft.com/office/powerpoint/2010/main" val="34305967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Reliable</a:t>
            </a:r>
            <a:r>
              <a:rPr lang="en-GB" baseline="0" dirty="0" smtClean="0"/>
              <a:t> = how trustworthy</a:t>
            </a:r>
          </a:p>
          <a:p>
            <a:r>
              <a:rPr lang="en-GB" baseline="0" dirty="0" smtClean="0"/>
              <a:t>Accurate = factually correct</a:t>
            </a:r>
            <a:endParaRPr lang="en-GB" dirty="0"/>
          </a:p>
        </p:txBody>
      </p:sp>
      <p:sp>
        <p:nvSpPr>
          <p:cNvPr id="4" name="Slide Number Placeholder 3"/>
          <p:cNvSpPr>
            <a:spLocks noGrp="1"/>
          </p:cNvSpPr>
          <p:nvPr>
            <p:ph type="sldNum" sz="quarter" idx="10"/>
          </p:nvPr>
        </p:nvSpPr>
        <p:spPr/>
        <p:txBody>
          <a:bodyPr/>
          <a:lstStyle/>
          <a:p>
            <a:fld id="{FBD0A80A-3BA5-4009-8BDF-4A0E3C3D4046}" type="slidenum">
              <a:rPr lang="en-GB" smtClean="0"/>
              <a:t>8</a:t>
            </a:fld>
            <a:endParaRPr lang="en-GB"/>
          </a:p>
        </p:txBody>
      </p:sp>
    </p:spTree>
    <p:extLst>
      <p:ext uri="{BB962C8B-B14F-4D97-AF65-F5344CB8AC3E}">
        <p14:creationId xmlns:p14="http://schemas.microsoft.com/office/powerpoint/2010/main" val="1943445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LOWER ABILITY</a:t>
            </a:r>
            <a:endParaRPr lang="en-GB" dirty="0"/>
          </a:p>
        </p:txBody>
      </p:sp>
      <p:sp>
        <p:nvSpPr>
          <p:cNvPr id="4" name="Slide Number Placeholder 3"/>
          <p:cNvSpPr>
            <a:spLocks noGrp="1"/>
          </p:cNvSpPr>
          <p:nvPr>
            <p:ph type="sldNum" sz="quarter" idx="10"/>
          </p:nvPr>
        </p:nvSpPr>
        <p:spPr/>
        <p:txBody>
          <a:bodyPr/>
          <a:lstStyle/>
          <a:p>
            <a:fld id="{FBD0A80A-3BA5-4009-8BDF-4A0E3C3D4046}" type="slidenum">
              <a:rPr lang="en-GB" smtClean="0"/>
              <a:t>10</a:t>
            </a:fld>
            <a:endParaRPr lang="en-GB"/>
          </a:p>
        </p:txBody>
      </p:sp>
    </p:spTree>
    <p:extLst>
      <p:ext uri="{BB962C8B-B14F-4D97-AF65-F5344CB8AC3E}">
        <p14:creationId xmlns:p14="http://schemas.microsoft.com/office/powerpoint/2010/main" val="3935908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https://www.youtube.com/watch?v=y-8uv4D7cOE</a:t>
            </a:r>
            <a:endParaRPr lang="en-GB" dirty="0"/>
          </a:p>
        </p:txBody>
      </p:sp>
      <p:sp>
        <p:nvSpPr>
          <p:cNvPr id="4" name="Slide Number Placeholder 3"/>
          <p:cNvSpPr>
            <a:spLocks noGrp="1"/>
          </p:cNvSpPr>
          <p:nvPr>
            <p:ph type="sldNum" sz="quarter" idx="10"/>
          </p:nvPr>
        </p:nvSpPr>
        <p:spPr/>
        <p:txBody>
          <a:bodyPr/>
          <a:lstStyle/>
          <a:p>
            <a:fld id="{FBD0A80A-3BA5-4009-8BDF-4A0E3C3D4046}" type="slidenum">
              <a:rPr lang="en-GB" smtClean="0"/>
              <a:t>12</a:t>
            </a:fld>
            <a:endParaRPr lang="en-GB"/>
          </a:p>
        </p:txBody>
      </p:sp>
    </p:spTree>
    <p:extLst>
      <p:ext uri="{BB962C8B-B14F-4D97-AF65-F5344CB8AC3E}">
        <p14:creationId xmlns:p14="http://schemas.microsoft.com/office/powerpoint/2010/main" val="31783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https://www.youtube.com/watch?v=y-8uv4D7cOE</a:t>
            </a:r>
            <a:endParaRPr lang="en-GB" dirty="0"/>
          </a:p>
        </p:txBody>
      </p:sp>
      <p:sp>
        <p:nvSpPr>
          <p:cNvPr id="4" name="Slide Number Placeholder 3"/>
          <p:cNvSpPr>
            <a:spLocks noGrp="1"/>
          </p:cNvSpPr>
          <p:nvPr>
            <p:ph type="sldNum" sz="quarter" idx="10"/>
          </p:nvPr>
        </p:nvSpPr>
        <p:spPr/>
        <p:txBody>
          <a:bodyPr/>
          <a:lstStyle/>
          <a:p>
            <a:fld id="{FBD0A80A-3BA5-4009-8BDF-4A0E3C3D4046}" type="slidenum">
              <a:rPr lang="en-GB" smtClean="0"/>
              <a:t>13</a:t>
            </a:fld>
            <a:endParaRPr lang="en-GB"/>
          </a:p>
        </p:txBody>
      </p:sp>
    </p:spTree>
    <p:extLst>
      <p:ext uri="{BB962C8B-B14F-4D97-AF65-F5344CB8AC3E}">
        <p14:creationId xmlns:p14="http://schemas.microsoft.com/office/powerpoint/2010/main" val="3483405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Reliable</a:t>
            </a:r>
            <a:r>
              <a:rPr lang="en-GB" baseline="0" dirty="0" smtClean="0"/>
              <a:t> = how trustworthy</a:t>
            </a:r>
          </a:p>
          <a:p>
            <a:r>
              <a:rPr lang="en-GB" baseline="0" dirty="0" smtClean="0"/>
              <a:t>Accurate = factually correct</a:t>
            </a:r>
            <a:endParaRPr lang="en-GB" dirty="0"/>
          </a:p>
        </p:txBody>
      </p:sp>
      <p:sp>
        <p:nvSpPr>
          <p:cNvPr id="4" name="Slide Number Placeholder 3"/>
          <p:cNvSpPr>
            <a:spLocks noGrp="1"/>
          </p:cNvSpPr>
          <p:nvPr>
            <p:ph type="sldNum" sz="quarter" idx="10"/>
          </p:nvPr>
        </p:nvSpPr>
        <p:spPr/>
        <p:txBody>
          <a:bodyPr/>
          <a:lstStyle/>
          <a:p>
            <a:fld id="{FBD0A80A-3BA5-4009-8BDF-4A0E3C3D4046}" type="slidenum">
              <a:rPr lang="en-GB" smtClean="0"/>
              <a:t>14</a:t>
            </a:fld>
            <a:endParaRPr lang="en-GB"/>
          </a:p>
        </p:txBody>
      </p:sp>
    </p:spTree>
    <p:extLst>
      <p:ext uri="{BB962C8B-B14F-4D97-AF65-F5344CB8AC3E}">
        <p14:creationId xmlns:p14="http://schemas.microsoft.com/office/powerpoint/2010/main" val="7800603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a:t>
            </a:r>
            <a:r>
              <a:rPr lang="en-GB" baseline="0" dirty="0" smtClean="0"/>
              <a:t> teaching a Lower ability set, I would reduce the 6 down to 3, and keep the following;</a:t>
            </a:r>
          </a:p>
          <a:p>
            <a:pPr marL="171450" indent="-171450">
              <a:buFont typeface="Arial" panose="020B0604020202020204" pitchFamily="34" charset="0"/>
              <a:buChar char="•"/>
            </a:pPr>
            <a:r>
              <a:rPr lang="en-GB" baseline="0" dirty="0" smtClean="0"/>
              <a:t>Sea People</a:t>
            </a:r>
          </a:p>
          <a:p>
            <a:pPr marL="171450" indent="-171450">
              <a:buFont typeface="Arial" panose="020B0604020202020204" pitchFamily="34" charset="0"/>
              <a:buChar char="•"/>
            </a:pPr>
            <a:r>
              <a:rPr lang="en-GB" baseline="0" dirty="0" smtClean="0"/>
              <a:t>Drought and Famine</a:t>
            </a:r>
          </a:p>
          <a:p>
            <a:pPr marL="171450" indent="-171450">
              <a:buFont typeface="Arial" panose="020B0604020202020204" pitchFamily="34" charset="0"/>
              <a:buChar char="•"/>
            </a:pPr>
            <a:r>
              <a:rPr lang="en-GB" baseline="0" dirty="0" smtClean="0"/>
              <a:t>Earthquakes</a:t>
            </a:r>
            <a:endParaRPr lang="en-GB" dirty="0"/>
          </a:p>
        </p:txBody>
      </p:sp>
      <p:sp>
        <p:nvSpPr>
          <p:cNvPr id="4" name="Slide Number Placeholder 3"/>
          <p:cNvSpPr>
            <a:spLocks noGrp="1"/>
          </p:cNvSpPr>
          <p:nvPr>
            <p:ph type="sldNum" sz="quarter" idx="10"/>
          </p:nvPr>
        </p:nvSpPr>
        <p:spPr/>
        <p:txBody>
          <a:bodyPr/>
          <a:lstStyle/>
          <a:p>
            <a:fld id="{FBD0A80A-3BA5-4009-8BDF-4A0E3C3D4046}" type="slidenum">
              <a:rPr lang="en-GB" smtClean="0"/>
              <a:t>15</a:t>
            </a:fld>
            <a:endParaRPr lang="en-GB"/>
          </a:p>
        </p:txBody>
      </p:sp>
    </p:spTree>
    <p:extLst>
      <p:ext uri="{BB962C8B-B14F-4D97-AF65-F5344CB8AC3E}">
        <p14:creationId xmlns:p14="http://schemas.microsoft.com/office/powerpoint/2010/main" val="18082919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If</a:t>
            </a:r>
            <a:r>
              <a:rPr lang="en-GB" baseline="0" dirty="0" smtClean="0"/>
              <a:t> teaching a Lower ability set, I would reduce the 6 down to 3, and keep the following;</a:t>
            </a:r>
          </a:p>
          <a:p>
            <a:pPr marL="171450" indent="-171450">
              <a:buFont typeface="Arial" panose="020B0604020202020204" pitchFamily="34" charset="0"/>
              <a:buChar char="•"/>
            </a:pPr>
            <a:r>
              <a:rPr lang="en-GB" baseline="0" dirty="0" smtClean="0"/>
              <a:t>Sea People</a:t>
            </a:r>
          </a:p>
          <a:p>
            <a:pPr marL="171450" indent="-171450">
              <a:buFont typeface="Arial" panose="020B0604020202020204" pitchFamily="34" charset="0"/>
              <a:buChar char="•"/>
            </a:pPr>
            <a:r>
              <a:rPr lang="en-GB" baseline="0" dirty="0" smtClean="0"/>
              <a:t>Drought and Famine</a:t>
            </a:r>
          </a:p>
          <a:p>
            <a:pPr marL="171450" indent="-171450">
              <a:buFont typeface="Arial" panose="020B0604020202020204" pitchFamily="34" charset="0"/>
              <a:buChar char="•"/>
            </a:pPr>
            <a:r>
              <a:rPr lang="en-GB" baseline="0" dirty="0" smtClean="0"/>
              <a:t>Earthquakes</a:t>
            </a:r>
            <a:endParaRPr lang="en-GB" dirty="0"/>
          </a:p>
        </p:txBody>
      </p:sp>
      <p:sp>
        <p:nvSpPr>
          <p:cNvPr id="4" name="Slide Number Placeholder 3"/>
          <p:cNvSpPr>
            <a:spLocks noGrp="1"/>
          </p:cNvSpPr>
          <p:nvPr>
            <p:ph type="sldNum" sz="quarter" idx="10"/>
          </p:nvPr>
        </p:nvSpPr>
        <p:spPr/>
        <p:txBody>
          <a:bodyPr/>
          <a:lstStyle/>
          <a:p>
            <a:fld id="{FBD0A80A-3BA5-4009-8BDF-4A0E3C3D4046}" type="slidenum">
              <a:rPr lang="en-GB" smtClean="0"/>
              <a:t>16</a:t>
            </a:fld>
            <a:endParaRPr lang="en-GB"/>
          </a:p>
        </p:txBody>
      </p:sp>
    </p:spTree>
    <p:extLst>
      <p:ext uri="{BB962C8B-B14F-4D97-AF65-F5344CB8AC3E}">
        <p14:creationId xmlns:p14="http://schemas.microsoft.com/office/powerpoint/2010/main" val="42109600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D6C8489C-331E-4040-8888-89A9F7D68C7B}" type="datetimeFigureOut">
              <a:rPr lang="en-GB" smtClean="0"/>
              <a:t>01/05/2020</a:t>
            </a:fld>
            <a:endParaRPr lang="en-GB"/>
          </a:p>
        </p:txBody>
      </p:sp>
      <p:sp>
        <p:nvSpPr>
          <p:cNvPr id="5" name="Footer Placeholder 4"/>
          <p:cNvSpPr>
            <a:spLocks noGrp="1"/>
          </p:cNvSpPr>
          <p:nvPr>
            <p:ph type="ftr" sz="quarter" idx="11"/>
          </p:nvPr>
        </p:nvSpPr>
        <p:spPr>
          <a:xfrm>
            <a:off x="2692397" y="5037663"/>
            <a:ext cx="5214635" cy="279400"/>
          </a:xfrm>
        </p:spPr>
        <p:txBody>
          <a:bodyPr/>
          <a:lstStyle/>
          <a:p>
            <a:endParaRPr lang="en-GB"/>
          </a:p>
        </p:txBody>
      </p:sp>
      <p:sp>
        <p:nvSpPr>
          <p:cNvPr id="6" name="Slide Number Placeholder 5"/>
          <p:cNvSpPr>
            <a:spLocks noGrp="1"/>
          </p:cNvSpPr>
          <p:nvPr>
            <p:ph type="sldNum" sz="quarter" idx="12"/>
          </p:nvPr>
        </p:nvSpPr>
        <p:spPr>
          <a:xfrm>
            <a:off x="8956900" y="5037663"/>
            <a:ext cx="551167" cy="279400"/>
          </a:xfrm>
        </p:spPr>
        <p:txBody>
          <a:bodyPr/>
          <a:lstStyle/>
          <a:p>
            <a:fld id="{47E72745-189D-484E-BB75-A26F76C589B8}" type="slidenum">
              <a:rPr lang="en-GB" smtClean="0"/>
              <a:t>‹#›</a:t>
            </a:fld>
            <a:endParaRPr lang="en-GB"/>
          </a:p>
        </p:txBody>
      </p:sp>
      <p:cxnSp>
        <p:nvCxnSpPr>
          <p:cNvPr id="15" name="Straight Connector 14"/>
          <p:cNvCxnSpPr/>
          <p:nvPr/>
        </p:nvCxnSpPr>
        <p:spPr>
          <a:xfrm>
            <a:off x="2692399" y="3522131"/>
            <a:ext cx="681566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7517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C8489C-331E-4040-8888-89A9F7D68C7B}"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7E72745-189D-484E-BB75-A26F76C589B8}" type="slidenum">
              <a:rPr lang="en-GB" smtClean="0"/>
              <a:t>‹#›</a:t>
            </a:fld>
            <a:endParaRPr lang="en-GB"/>
          </a:p>
        </p:txBody>
      </p:sp>
    </p:spTree>
    <p:extLst>
      <p:ext uri="{BB962C8B-B14F-4D97-AF65-F5344CB8AC3E}">
        <p14:creationId xmlns:p14="http://schemas.microsoft.com/office/powerpoint/2010/main" val="829827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C8489C-331E-4040-8888-89A9F7D68C7B}"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E72745-189D-484E-BB75-A26F76C589B8}" type="slidenum">
              <a:rPr lang="en-GB" smtClean="0"/>
              <a:t>‹#›</a:t>
            </a:fld>
            <a:endParaRPr lang="en-GB"/>
          </a:p>
        </p:txBody>
      </p:sp>
      <p:cxnSp>
        <p:nvCxnSpPr>
          <p:cNvPr id="15" name="Straight Connector 14"/>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586400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C8489C-331E-4040-8888-89A9F7D68C7B}"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E72745-189D-484E-BB75-A26F76C589B8}" type="slidenum">
              <a:rPr lang="en-GB" smtClean="0"/>
              <a:t>‹#›</a:t>
            </a:fld>
            <a:endParaRPr lang="en-GB"/>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26815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C8489C-331E-4040-8888-89A9F7D68C7B}"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E72745-189D-484E-BB75-A26F76C589B8}" type="slidenum">
              <a:rPr lang="en-GB" smtClean="0"/>
              <a:t>‹#›</a:t>
            </a:fld>
            <a:endParaRPr lang="en-GB"/>
          </a:p>
        </p:txBody>
      </p:sp>
    </p:spTree>
    <p:extLst>
      <p:ext uri="{BB962C8B-B14F-4D97-AF65-F5344CB8AC3E}">
        <p14:creationId xmlns:p14="http://schemas.microsoft.com/office/powerpoint/2010/main" val="31782481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C8489C-331E-4040-8888-89A9F7D68C7B}"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E72745-189D-484E-BB75-A26F76C589B8}" type="slidenum">
              <a:rPr lang="en-GB" smtClean="0"/>
              <a:t>‹#›</a:t>
            </a:fld>
            <a:endParaRPr lang="en-GB"/>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44315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C8489C-331E-4040-8888-89A9F7D68C7B}"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E72745-189D-484E-BB75-A26F76C589B8}" type="slidenum">
              <a:rPr lang="en-GB" smtClean="0"/>
              <a:t>‹#›</a:t>
            </a:fld>
            <a:endParaRPr lang="en-GB"/>
          </a:p>
        </p:txBody>
      </p:sp>
      <p:cxnSp>
        <p:nvCxnSpPr>
          <p:cNvPr id="15" name="Straight Connector 14"/>
          <p:cNvCxnSpPr/>
          <p:nvPr/>
        </p:nvCxnSpPr>
        <p:spPr>
          <a:xfrm>
            <a:off x="1396169" y="3429000"/>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172783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C8489C-331E-4040-8888-89A9F7D68C7B}"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E72745-189D-484E-BB75-A26F76C589B8}"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434379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C8489C-331E-4040-8888-89A9F7D68C7B}"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E72745-189D-484E-BB75-A26F76C589B8}" type="slidenum">
              <a:rPr lang="en-GB" smtClean="0"/>
              <a:t>‹#›</a:t>
            </a:fld>
            <a:endParaRPr lang="en-GB"/>
          </a:p>
        </p:txBody>
      </p:sp>
      <p:cxnSp>
        <p:nvCxnSpPr>
          <p:cNvPr id="14" name="Straight Connector 13"/>
          <p:cNvCxnSpPr/>
          <p:nvPr/>
        </p:nvCxnSpPr>
        <p:spPr>
          <a:xfrm>
            <a:off x="886389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7452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C8489C-331E-4040-8888-89A9F7D68C7B}"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E72745-189D-484E-BB75-A26F76C589B8}" type="slidenum">
              <a:rPr lang="en-GB" smtClean="0"/>
              <a:t>‹#›</a:t>
            </a:fld>
            <a:endParaRPr lang="en-GB"/>
          </a:p>
        </p:txBody>
      </p:sp>
    </p:spTree>
    <p:extLst>
      <p:ext uri="{BB962C8B-B14F-4D97-AF65-F5344CB8AC3E}">
        <p14:creationId xmlns:p14="http://schemas.microsoft.com/office/powerpoint/2010/main" val="1109396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C8489C-331E-4040-8888-89A9F7D68C7B}" type="datetimeFigureOut">
              <a:rPr lang="en-GB" smtClean="0"/>
              <a:t>01/05/2020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7E72745-189D-484E-BB75-A26F76C589B8}" type="slidenum">
              <a:rPr lang="en-GB" smtClean="0"/>
              <a:t>‹#›</a:t>
            </a:fld>
            <a:endParaRPr lang="en-GB"/>
          </a:p>
        </p:txBody>
      </p:sp>
      <p:cxnSp>
        <p:nvCxnSpPr>
          <p:cNvPr id="16" name="Straight Connector 15"/>
          <p:cNvCxnSpPr/>
          <p:nvPr/>
        </p:nvCxnSpPr>
        <p:spPr>
          <a:xfrm>
            <a:off x="2012723" y="3710585"/>
            <a:ext cx="8163380"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90946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6C8489C-331E-4040-8888-89A9F7D68C7B}"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7E72745-189D-484E-BB75-A26F76C589B8}" type="slidenum">
              <a:rPr lang="en-GB" smtClean="0"/>
              <a:t>‹#›</a:t>
            </a:fld>
            <a:endParaRPr lang="en-GB"/>
          </a:p>
        </p:txBody>
      </p:sp>
    </p:spTree>
    <p:extLst>
      <p:ext uri="{BB962C8B-B14F-4D97-AF65-F5344CB8AC3E}">
        <p14:creationId xmlns:p14="http://schemas.microsoft.com/office/powerpoint/2010/main" val="131051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6C8489C-331E-4040-8888-89A9F7D68C7B}" type="datetimeFigureOut">
              <a:rPr lang="en-GB" smtClean="0"/>
              <a:t>01/05/2020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7E72745-189D-484E-BB75-A26F76C589B8}" type="slidenum">
              <a:rPr lang="en-GB" smtClean="0"/>
              <a:t>‹#›</a:t>
            </a:fld>
            <a:endParaRPr lang="en-GB"/>
          </a:p>
        </p:txBody>
      </p:sp>
      <p:cxnSp>
        <p:nvCxnSpPr>
          <p:cNvPr id="18" name="Straight Connector 17"/>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58269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6C8489C-331E-4040-8888-89A9F7D68C7B}" type="datetimeFigureOut">
              <a:rPr lang="en-GB" smtClean="0"/>
              <a:t>01/05/2020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7E72745-189D-484E-BB75-A26F76C589B8}" type="slidenum">
              <a:rPr lang="en-GB" smtClean="0"/>
              <a:t>‹#›</a:t>
            </a:fld>
            <a:endParaRPr lang="en-GB"/>
          </a:p>
        </p:txBody>
      </p:sp>
      <p:cxnSp>
        <p:nvCxnSpPr>
          <p:cNvPr id="14" name="Straight Connector 13"/>
          <p:cNvCxnSpPr/>
          <p:nvPr/>
        </p:nvCxnSpPr>
        <p:spPr>
          <a:xfrm>
            <a:off x="1396169" y="2421466"/>
            <a:ext cx="94072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849735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C8489C-331E-4040-8888-89A9F7D68C7B}" type="datetimeFigureOut">
              <a:rPr lang="en-GB" smtClean="0"/>
              <a:t>01/05/2020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7E72745-189D-484E-BB75-A26F76C589B8}" type="slidenum">
              <a:rPr lang="en-GB" smtClean="0"/>
              <a:t>‹#›</a:t>
            </a:fld>
            <a:endParaRPr lang="en-GB"/>
          </a:p>
        </p:txBody>
      </p:sp>
    </p:spTree>
    <p:extLst>
      <p:ext uri="{BB962C8B-B14F-4D97-AF65-F5344CB8AC3E}">
        <p14:creationId xmlns:p14="http://schemas.microsoft.com/office/powerpoint/2010/main" val="770042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C8489C-331E-4040-8888-89A9F7D68C7B}"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7E72745-189D-484E-BB75-A26F76C589B8}" type="slidenum">
              <a:rPr lang="en-GB" smtClean="0"/>
              <a:t>‹#›</a:t>
            </a:fld>
            <a:endParaRPr lang="en-GB"/>
          </a:p>
        </p:txBody>
      </p:sp>
      <p:cxnSp>
        <p:nvCxnSpPr>
          <p:cNvPr id="16" name="Straight Connector 15"/>
          <p:cNvCxnSpPr/>
          <p:nvPr/>
        </p:nvCxnSpPr>
        <p:spPr>
          <a:xfrm>
            <a:off x="1396169" y="2912533"/>
            <a:ext cx="3514498"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03316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C8489C-331E-4040-8888-89A9F7D68C7B}" type="datetimeFigureOut">
              <a:rPr lang="en-GB" smtClean="0"/>
              <a:t>01/05/2020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7E72745-189D-484E-BB75-A26F76C589B8}" type="slidenum">
              <a:rPr lang="en-GB" smtClean="0"/>
              <a:t>‹#›</a:t>
            </a:fld>
            <a:endParaRPr lang="en-GB"/>
          </a:p>
        </p:txBody>
      </p:sp>
    </p:spTree>
    <p:extLst>
      <p:ext uri="{BB962C8B-B14F-4D97-AF65-F5344CB8AC3E}">
        <p14:creationId xmlns:p14="http://schemas.microsoft.com/office/powerpoint/2010/main" val="791209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HD-PanelContent-GrommetsCombined.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6C8489C-331E-4040-8888-89A9F7D68C7B}" type="datetimeFigureOut">
              <a:rPr lang="en-GB" smtClean="0"/>
              <a:t>01/05/2020</a:t>
            </a:fld>
            <a:endParaRPr lang="en-GB"/>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7E72745-189D-484E-BB75-A26F76C589B8}" type="slidenum">
              <a:rPr lang="en-GB" smtClean="0"/>
              <a:t>‹#›</a:t>
            </a:fld>
            <a:endParaRPr lang="en-GB"/>
          </a:p>
        </p:txBody>
      </p:sp>
    </p:spTree>
    <p:extLst>
      <p:ext uri="{BB962C8B-B14F-4D97-AF65-F5344CB8AC3E}">
        <p14:creationId xmlns:p14="http://schemas.microsoft.com/office/powerpoint/2010/main" val="333261841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160421" y="161050"/>
            <a:ext cx="11887200" cy="100208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028" name="Picture 4" descr="Image result for bell wo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3137" y="232689"/>
            <a:ext cx="930442" cy="93044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60421" y="5771492"/>
            <a:ext cx="11887200" cy="108650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u="sng" dirty="0"/>
              <a:t>Challenge:</a:t>
            </a:r>
          </a:p>
          <a:p>
            <a:r>
              <a:rPr lang="en-GB" b="1" dirty="0"/>
              <a:t>Think of your own question that you do not think anyone else will be able to answer.</a:t>
            </a:r>
          </a:p>
          <a:p>
            <a:r>
              <a:rPr lang="en-GB" b="1" dirty="0"/>
              <a:t>You must know the answer.</a:t>
            </a:r>
          </a:p>
          <a:p>
            <a:r>
              <a:rPr lang="en-GB" b="1" dirty="0"/>
              <a:t>If no one else can get your answer then you will get 5 House Points.</a:t>
            </a:r>
          </a:p>
        </p:txBody>
      </p:sp>
      <p:sp>
        <p:nvSpPr>
          <p:cNvPr id="2" name="TextBox 1"/>
          <p:cNvSpPr txBox="1"/>
          <p:nvPr/>
        </p:nvSpPr>
        <p:spPr>
          <a:xfrm>
            <a:off x="1636295" y="343967"/>
            <a:ext cx="10411326" cy="707886"/>
          </a:xfrm>
          <a:prstGeom prst="rect">
            <a:avLst/>
          </a:prstGeom>
          <a:noFill/>
        </p:spPr>
        <p:txBody>
          <a:bodyPr wrap="square" rtlCol="0">
            <a:spAutoFit/>
          </a:bodyPr>
          <a:lstStyle/>
          <a:p>
            <a:r>
              <a:rPr lang="en-GB" sz="4000" dirty="0" smtClean="0"/>
              <a:t>Answer the following questions in your book…</a:t>
            </a:r>
            <a:endParaRPr lang="en-GB" sz="4000" dirty="0"/>
          </a:p>
        </p:txBody>
      </p:sp>
      <p:sp>
        <p:nvSpPr>
          <p:cNvPr id="6" name="TextBox 5"/>
          <p:cNvSpPr txBox="1"/>
          <p:nvPr/>
        </p:nvSpPr>
        <p:spPr>
          <a:xfrm>
            <a:off x="160421" y="1389819"/>
            <a:ext cx="11887200" cy="4154984"/>
          </a:xfrm>
          <a:prstGeom prst="rect">
            <a:avLst/>
          </a:prstGeom>
          <a:noFill/>
        </p:spPr>
        <p:txBody>
          <a:bodyPr wrap="square" rtlCol="0">
            <a:spAutoFit/>
          </a:bodyPr>
          <a:lstStyle/>
          <a:p>
            <a:pPr marL="342900" indent="-342900">
              <a:buAutoNum type="arabicParenR"/>
            </a:pPr>
            <a:r>
              <a:rPr lang="en-GB" sz="2400" dirty="0" smtClean="0"/>
              <a:t>The Battle of </a:t>
            </a:r>
            <a:r>
              <a:rPr lang="en-GB" sz="2400" dirty="0" err="1" smtClean="0"/>
              <a:t>Qadesh</a:t>
            </a:r>
            <a:r>
              <a:rPr lang="en-GB" sz="2400" dirty="0" smtClean="0"/>
              <a:t> took place in which modern day country?</a:t>
            </a:r>
          </a:p>
          <a:p>
            <a:pPr marL="342900" indent="-342900">
              <a:buAutoNum type="arabicParenR"/>
            </a:pPr>
            <a:endParaRPr lang="en-GB" sz="2400" dirty="0"/>
          </a:p>
          <a:p>
            <a:pPr marL="342900" indent="-342900">
              <a:buAutoNum type="arabicParenR"/>
            </a:pPr>
            <a:r>
              <a:rPr lang="en-GB" sz="2400" dirty="0" smtClean="0"/>
              <a:t>In what year did the Battle of </a:t>
            </a:r>
            <a:r>
              <a:rPr lang="en-GB" sz="2400" dirty="0" err="1" smtClean="0"/>
              <a:t>Qadesh</a:t>
            </a:r>
            <a:r>
              <a:rPr lang="en-GB" sz="2400" dirty="0" smtClean="0"/>
              <a:t> take place?</a:t>
            </a:r>
          </a:p>
          <a:p>
            <a:pPr marL="342900" indent="-342900">
              <a:buAutoNum type="arabicParenR"/>
            </a:pPr>
            <a:endParaRPr lang="en-GB" sz="2400" dirty="0"/>
          </a:p>
          <a:p>
            <a:pPr marL="342900" indent="-342900">
              <a:buAutoNum type="arabicParenR"/>
            </a:pPr>
            <a:r>
              <a:rPr lang="en-GB" sz="2400" dirty="0" smtClean="0"/>
              <a:t>Who was the Pharaoh of Egypt during the Battle of </a:t>
            </a:r>
            <a:r>
              <a:rPr lang="en-GB" sz="2400" dirty="0" err="1" smtClean="0"/>
              <a:t>Qadesh</a:t>
            </a:r>
            <a:r>
              <a:rPr lang="en-GB" sz="2400" dirty="0" smtClean="0"/>
              <a:t>?</a:t>
            </a:r>
          </a:p>
          <a:p>
            <a:pPr marL="342900" indent="-342900">
              <a:buAutoNum type="arabicParenR"/>
            </a:pPr>
            <a:endParaRPr lang="en-GB" sz="2400" dirty="0"/>
          </a:p>
          <a:p>
            <a:pPr marL="342900" indent="-342900">
              <a:buAutoNum type="arabicParenR"/>
            </a:pPr>
            <a:r>
              <a:rPr lang="en-GB" sz="2400" dirty="0" smtClean="0"/>
              <a:t>Identify one mistake that the Hittites made during the battle.</a:t>
            </a:r>
          </a:p>
          <a:p>
            <a:pPr marL="342900" indent="-342900">
              <a:buAutoNum type="arabicParenR"/>
            </a:pPr>
            <a:endParaRPr lang="en-GB" sz="2400" dirty="0"/>
          </a:p>
          <a:p>
            <a:pPr marL="342900" indent="-342900">
              <a:buAutoNum type="arabicParenR"/>
            </a:pPr>
            <a:r>
              <a:rPr lang="en-GB" sz="2400" dirty="0" smtClean="0"/>
              <a:t>How did the Hittite and Egyptian chariots differ?</a:t>
            </a:r>
          </a:p>
          <a:p>
            <a:pPr marL="342900" indent="-342900">
              <a:buAutoNum type="arabicParenR"/>
            </a:pPr>
            <a:endParaRPr lang="en-GB" sz="2400" dirty="0"/>
          </a:p>
          <a:p>
            <a:pPr marL="342900" indent="-342900">
              <a:buAutoNum type="arabicParenR"/>
            </a:pPr>
            <a:r>
              <a:rPr lang="en-GB" sz="2400" dirty="0" smtClean="0"/>
              <a:t>What was the final result of the Battle of </a:t>
            </a:r>
            <a:r>
              <a:rPr lang="en-GB" sz="2400" dirty="0" err="1" smtClean="0"/>
              <a:t>Qadesh</a:t>
            </a:r>
            <a:r>
              <a:rPr lang="en-GB" sz="2400" dirty="0" smtClean="0"/>
              <a:t>?</a:t>
            </a:r>
            <a:endParaRPr lang="en-GB" sz="2400" dirty="0"/>
          </a:p>
        </p:txBody>
      </p:sp>
    </p:spTree>
    <p:extLst>
      <p:ext uri="{BB962C8B-B14F-4D97-AF65-F5344CB8AC3E}">
        <p14:creationId xmlns:p14="http://schemas.microsoft.com/office/powerpoint/2010/main" val="19917065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TextBox 3"/>
          <p:cNvSpPr txBox="1"/>
          <p:nvPr/>
        </p:nvSpPr>
        <p:spPr>
          <a:xfrm>
            <a:off x="4" y="0"/>
            <a:ext cx="2951743" cy="6894195"/>
          </a:xfrm>
          <a:prstGeom prst="rect">
            <a:avLst/>
          </a:prstGeom>
          <a:solidFill>
            <a:schemeClr val="bg1"/>
          </a:solidFill>
          <a:ln>
            <a:solidFill>
              <a:schemeClr val="bg2">
                <a:lumMod val="90000"/>
              </a:schemeClr>
            </a:solidFill>
          </a:ln>
        </p:spPr>
        <p:txBody>
          <a:bodyPr wrap="square" rtlCol="0">
            <a:spAutoFit/>
          </a:bodyPr>
          <a:lstStyle/>
          <a:p>
            <a:r>
              <a:rPr lang="en-GB" sz="2000" b="1" dirty="0" smtClean="0">
                <a:latin typeface="Calibri" panose="020F0502020204030204" pitchFamily="34" charset="0"/>
                <a:cs typeface="Calibri" panose="020F0502020204030204" pitchFamily="34" charset="0"/>
              </a:rPr>
              <a:t>A letter from the Hittite city, Ugarit</a:t>
            </a:r>
            <a:r>
              <a:rPr lang="en-GB" sz="2000" dirty="0" smtClean="0">
                <a:latin typeface="Calibri" panose="020F0502020204030204" pitchFamily="34" charset="0"/>
                <a:cs typeface="Calibri" panose="020F0502020204030204" pitchFamily="34" charset="0"/>
              </a:rPr>
              <a:t>. – The letter begs the Hittite King for help and warns of the danger of Sea People.</a:t>
            </a:r>
          </a:p>
          <a:p>
            <a:pPr>
              <a:lnSpc>
                <a:spcPct val="150000"/>
              </a:lnSpc>
            </a:pPr>
            <a:endParaRPr lang="en-GB" sz="1900" i="1" dirty="0">
              <a:latin typeface="Calibri" panose="020F0502020204030204" pitchFamily="34" charset="0"/>
              <a:cs typeface="Calibri" panose="020F0502020204030204" pitchFamily="34" charset="0"/>
            </a:endParaRPr>
          </a:p>
          <a:p>
            <a:pPr>
              <a:lnSpc>
                <a:spcPct val="150000"/>
              </a:lnSpc>
            </a:pPr>
            <a:r>
              <a:rPr lang="en-GB" sz="1900" i="1" dirty="0" smtClean="0">
                <a:latin typeface="Calibri" panose="020F0502020204030204" pitchFamily="34" charset="0"/>
                <a:cs typeface="Calibri" panose="020F0502020204030204" pitchFamily="34" charset="0"/>
              </a:rPr>
              <a:t>…The </a:t>
            </a:r>
            <a:r>
              <a:rPr lang="en-GB" sz="1900" i="1" dirty="0">
                <a:latin typeface="Calibri" panose="020F0502020204030204" pitchFamily="34" charset="0"/>
                <a:cs typeface="Calibri" panose="020F0502020204030204" pitchFamily="34" charset="0"/>
              </a:rPr>
              <a:t>enemy's ships came (here); my </a:t>
            </a:r>
            <a:r>
              <a:rPr lang="en-GB" sz="1900" i="1" dirty="0" smtClean="0">
                <a:latin typeface="Calibri" panose="020F0502020204030204" pitchFamily="34" charset="0"/>
                <a:cs typeface="Calibri" panose="020F0502020204030204" pitchFamily="34" charset="0"/>
              </a:rPr>
              <a:t>cities </a:t>
            </a:r>
            <a:r>
              <a:rPr lang="en-GB" sz="1900" i="1" dirty="0">
                <a:latin typeface="Calibri" panose="020F0502020204030204" pitchFamily="34" charset="0"/>
                <a:cs typeface="Calibri" panose="020F0502020204030204" pitchFamily="34" charset="0"/>
              </a:rPr>
              <a:t>were burned, and they did evil things in my country. </a:t>
            </a:r>
            <a:endParaRPr lang="en-GB" sz="1900" i="1" dirty="0" smtClean="0">
              <a:latin typeface="Calibri" panose="020F0502020204030204" pitchFamily="34" charset="0"/>
              <a:cs typeface="Calibri" panose="020F0502020204030204" pitchFamily="34" charset="0"/>
            </a:endParaRPr>
          </a:p>
          <a:p>
            <a:pPr>
              <a:lnSpc>
                <a:spcPct val="150000"/>
              </a:lnSpc>
            </a:pPr>
            <a:endParaRPr lang="en-GB" sz="1900" i="1" dirty="0">
              <a:latin typeface="Calibri" panose="020F0502020204030204" pitchFamily="34" charset="0"/>
              <a:cs typeface="Calibri" panose="020F0502020204030204" pitchFamily="34" charset="0"/>
            </a:endParaRPr>
          </a:p>
          <a:p>
            <a:pPr>
              <a:lnSpc>
                <a:spcPct val="150000"/>
              </a:lnSpc>
            </a:pPr>
            <a:r>
              <a:rPr lang="en-GB" sz="1900" i="1" dirty="0" smtClean="0">
                <a:latin typeface="Calibri" panose="020F0502020204030204" pitchFamily="34" charset="0"/>
                <a:cs typeface="Calibri" panose="020F0502020204030204" pitchFamily="34" charset="0"/>
              </a:rPr>
              <a:t>…The </a:t>
            </a:r>
            <a:r>
              <a:rPr lang="en-GB" sz="1900" i="1" dirty="0">
                <a:latin typeface="Calibri" panose="020F0502020204030204" pitchFamily="34" charset="0"/>
                <a:cs typeface="Calibri" panose="020F0502020204030204" pitchFamily="34" charset="0"/>
              </a:rPr>
              <a:t>country is abandoned to itself. May my father know it: the seven ships of the enemy that came here inflicted much damage upon us</a:t>
            </a:r>
            <a:r>
              <a:rPr lang="en-GB" sz="1900" i="1" dirty="0" smtClean="0">
                <a:latin typeface="Calibri" panose="020F0502020204030204" pitchFamily="34" charset="0"/>
                <a:cs typeface="Calibri" panose="020F0502020204030204" pitchFamily="34" charset="0"/>
              </a:rPr>
              <a:t>.</a:t>
            </a:r>
            <a:endParaRPr lang="en-GB" sz="1900" i="1" dirty="0">
              <a:latin typeface="Calibri" panose="020F0502020204030204" pitchFamily="34" charset="0"/>
              <a:cs typeface="Calibri" panose="020F0502020204030204" pitchFamily="34" charset="0"/>
            </a:endParaRPr>
          </a:p>
        </p:txBody>
      </p:sp>
      <p:pic>
        <p:nvPicPr>
          <p:cNvPr id="5" name="Picture 4"/>
          <p:cNvPicPr>
            <a:picLocks noChangeAspect="1"/>
          </p:cNvPicPr>
          <p:nvPr/>
        </p:nvPicPr>
        <p:blipFill>
          <a:blip r:embed="rId3"/>
          <a:stretch>
            <a:fillRect/>
          </a:stretch>
        </p:blipFill>
        <p:spPr>
          <a:xfrm>
            <a:off x="3096125" y="646330"/>
            <a:ext cx="9069595" cy="4198353"/>
          </a:xfrm>
          <a:prstGeom prst="rect">
            <a:avLst/>
          </a:prstGeom>
        </p:spPr>
      </p:pic>
      <p:sp>
        <p:nvSpPr>
          <p:cNvPr id="6" name="TextBox 5"/>
          <p:cNvSpPr txBox="1"/>
          <p:nvPr/>
        </p:nvSpPr>
        <p:spPr>
          <a:xfrm>
            <a:off x="3096126" y="0"/>
            <a:ext cx="9095873" cy="646331"/>
          </a:xfrm>
          <a:prstGeom prst="rect">
            <a:avLst/>
          </a:prstGeom>
          <a:solidFill>
            <a:schemeClr val="bg1"/>
          </a:solidFill>
          <a:ln>
            <a:solidFill>
              <a:schemeClr val="bg2">
                <a:lumMod val="90000"/>
              </a:schemeClr>
            </a:solidFill>
          </a:ln>
        </p:spPr>
        <p:txBody>
          <a:bodyPr wrap="square" rtlCol="0">
            <a:spAutoFit/>
          </a:bodyPr>
          <a:lstStyle/>
          <a:p>
            <a:r>
              <a:rPr lang="en-GB" b="1" dirty="0" smtClean="0">
                <a:latin typeface="Calibri" panose="020F0502020204030204" pitchFamily="34" charset="0"/>
                <a:cs typeface="Calibri" panose="020F0502020204030204" pitchFamily="34" charset="0"/>
              </a:rPr>
              <a:t>Carving </a:t>
            </a:r>
            <a:r>
              <a:rPr lang="en-GB" b="1" dirty="0">
                <a:latin typeface="Calibri" panose="020F0502020204030204" pitchFamily="34" charset="0"/>
                <a:cs typeface="Calibri" panose="020F0502020204030204" pitchFamily="34" charset="0"/>
              </a:rPr>
              <a:t>from the north wall of </a:t>
            </a:r>
            <a:r>
              <a:rPr lang="en-GB" b="1" dirty="0" smtClean="0">
                <a:latin typeface="Calibri" panose="020F0502020204030204" pitchFamily="34" charset="0"/>
                <a:cs typeface="Calibri" panose="020F0502020204030204" pitchFamily="34" charset="0"/>
              </a:rPr>
              <a:t>Egyptian temple, </a:t>
            </a:r>
            <a:r>
              <a:rPr lang="en-GB" b="1" dirty="0" err="1" smtClean="0">
                <a:latin typeface="Calibri" panose="020F0502020204030204" pitchFamily="34" charset="0"/>
                <a:cs typeface="Calibri" panose="020F0502020204030204" pitchFamily="34" charset="0"/>
              </a:rPr>
              <a:t>Medinet</a:t>
            </a:r>
            <a:r>
              <a:rPr lang="en-GB" b="1" dirty="0" smtClean="0">
                <a:latin typeface="Calibri" panose="020F0502020204030204" pitchFamily="34" charset="0"/>
                <a:cs typeface="Calibri" panose="020F0502020204030204" pitchFamily="34" charset="0"/>
              </a:rPr>
              <a:t> </a:t>
            </a:r>
            <a:r>
              <a:rPr lang="en-GB" b="1" dirty="0" err="1" smtClean="0">
                <a:latin typeface="Calibri" panose="020F0502020204030204" pitchFamily="34" charset="0"/>
                <a:cs typeface="Calibri" panose="020F0502020204030204" pitchFamily="34" charset="0"/>
              </a:rPr>
              <a:t>Habu</a:t>
            </a:r>
            <a:r>
              <a:rPr lang="en-GB" dirty="0">
                <a:latin typeface="Calibri" panose="020F0502020204030204" pitchFamily="34" charset="0"/>
                <a:cs typeface="Calibri" panose="020F0502020204030204" pitchFamily="34" charset="0"/>
              </a:rPr>
              <a:t> </a:t>
            </a:r>
            <a:r>
              <a:rPr lang="en-GB" dirty="0" smtClean="0">
                <a:latin typeface="Calibri" panose="020F0502020204030204" pitchFamily="34" charset="0"/>
                <a:cs typeface="Calibri" panose="020F0502020204030204" pitchFamily="34" charset="0"/>
              </a:rPr>
              <a:t>– Showing the Egyptian </a:t>
            </a:r>
            <a:r>
              <a:rPr lang="en-GB" dirty="0">
                <a:latin typeface="Calibri" panose="020F0502020204030204" pitchFamily="34" charset="0"/>
                <a:cs typeface="Calibri" panose="020F0502020204030204" pitchFamily="34" charset="0"/>
              </a:rPr>
              <a:t>campaign against the Sea </a:t>
            </a:r>
            <a:r>
              <a:rPr lang="en-GB" dirty="0" smtClean="0">
                <a:latin typeface="Calibri" panose="020F0502020204030204" pitchFamily="34" charset="0"/>
                <a:cs typeface="Calibri" panose="020F0502020204030204" pitchFamily="34" charset="0"/>
              </a:rPr>
              <a:t>Peoples at the </a:t>
            </a:r>
            <a:r>
              <a:rPr lang="en-GB" dirty="0">
                <a:latin typeface="Calibri" panose="020F0502020204030204" pitchFamily="34" charset="0"/>
                <a:cs typeface="Calibri" panose="020F0502020204030204" pitchFamily="34" charset="0"/>
              </a:rPr>
              <a:t>Battle of the </a:t>
            </a:r>
            <a:r>
              <a:rPr lang="en-GB" dirty="0" smtClean="0">
                <a:latin typeface="Calibri" panose="020F0502020204030204" pitchFamily="34" charset="0"/>
                <a:cs typeface="Calibri" panose="020F0502020204030204" pitchFamily="34" charset="0"/>
              </a:rPr>
              <a:t>Delta.</a:t>
            </a:r>
            <a:endParaRPr lang="en-GB" dirty="0">
              <a:latin typeface="Calibri" panose="020F0502020204030204" pitchFamily="34" charset="0"/>
              <a:cs typeface="Calibri" panose="020F0502020204030204" pitchFamily="34" charset="0"/>
            </a:endParaRPr>
          </a:p>
        </p:txBody>
      </p:sp>
      <p:sp>
        <p:nvSpPr>
          <p:cNvPr id="7" name="TextBox 6"/>
          <p:cNvSpPr txBox="1"/>
          <p:nvPr/>
        </p:nvSpPr>
        <p:spPr>
          <a:xfrm>
            <a:off x="3069846" y="4844684"/>
            <a:ext cx="9095875" cy="2031325"/>
          </a:xfrm>
          <a:prstGeom prst="rect">
            <a:avLst/>
          </a:prstGeom>
          <a:solidFill>
            <a:schemeClr val="bg1"/>
          </a:solidFill>
          <a:ln>
            <a:solidFill>
              <a:schemeClr val="bg2">
                <a:lumMod val="90000"/>
              </a:schemeClr>
            </a:solidFill>
          </a:ln>
        </p:spPr>
        <p:txBody>
          <a:bodyPr wrap="square" rtlCol="0">
            <a:spAutoFit/>
          </a:bodyPr>
          <a:lstStyle/>
          <a:p>
            <a:r>
              <a:rPr lang="en-GB" b="1" dirty="0" smtClean="0">
                <a:latin typeface="Calibri" panose="020F0502020204030204" pitchFamily="34" charset="0"/>
                <a:cs typeface="Calibri" panose="020F0502020204030204" pitchFamily="34" charset="0"/>
              </a:rPr>
              <a:t>Translation of Hieroglyphics that came with the carving of the Battle of the Delta</a:t>
            </a:r>
            <a:r>
              <a:rPr lang="en-GB" dirty="0" smtClean="0">
                <a:latin typeface="Calibri" panose="020F0502020204030204" pitchFamily="34" charset="0"/>
                <a:cs typeface="Calibri" panose="020F0502020204030204" pitchFamily="34" charset="0"/>
              </a:rPr>
              <a:t> – written according to Rameses III’s instructions…</a:t>
            </a:r>
          </a:p>
          <a:p>
            <a:endParaRPr lang="en-GB" dirty="0" smtClean="0">
              <a:latin typeface="Calibri" panose="020F0502020204030204" pitchFamily="34" charset="0"/>
              <a:cs typeface="Calibri" panose="020F0502020204030204" pitchFamily="34" charset="0"/>
            </a:endParaRPr>
          </a:p>
          <a:p>
            <a:r>
              <a:rPr lang="en-GB" i="1" dirty="0" smtClean="0">
                <a:latin typeface="Calibri" panose="020F0502020204030204" pitchFamily="34" charset="0"/>
                <a:cs typeface="Calibri" panose="020F0502020204030204" pitchFamily="34" charset="0"/>
              </a:rPr>
              <a:t>"Now </a:t>
            </a:r>
            <a:r>
              <a:rPr lang="en-GB" i="1" dirty="0">
                <a:latin typeface="Calibri" panose="020F0502020204030204" pitchFamily="34" charset="0"/>
                <a:cs typeface="Calibri" panose="020F0502020204030204" pitchFamily="34" charset="0"/>
              </a:rPr>
              <a:t>the northern </a:t>
            </a:r>
            <a:r>
              <a:rPr lang="en-GB" i="1" dirty="0" smtClean="0">
                <a:latin typeface="Calibri" panose="020F0502020204030204" pitchFamily="34" charset="0"/>
                <a:cs typeface="Calibri" panose="020F0502020204030204" pitchFamily="34" charset="0"/>
              </a:rPr>
              <a:t>countries (Sea People) had attacked </a:t>
            </a:r>
            <a:r>
              <a:rPr lang="en-GB" i="1" dirty="0">
                <a:latin typeface="Calibri" panose="020F0502020204030204" pitchFamily="34" charset="0"/>
                <a:cs typeface="Calibri" panose="020F0502020204030204" pitchFamily="34" charset="0"/>
              </a:rPr>
              <a:t>the </a:t>
            </a:r>
            <a:r>
              <a:rPr lang="en-GB" i="1" dirty="0" smtClean="0">
                <a:latin typeface="Calibri" panose="020F0502020204030204" pitchFamily="34" charset="0"/>
                <a:cs typeface="Calibri" panose="020F0502020204030204" pitchFamily="34" charset="0"/>
              </a:rPr>
              <a:t>Nile. His majesty (Rameses III) </a:t>
            </a:r>
            <a:r>
              <a:rPr lang="en-GB" i="1" dirty="0">
                <a:latin typeface="Calibri" panose="020F0502020204030204" pitchFamily="34" charset="0"/>
                <a:cs typeface="Calibri" panose="020F0502020204030204" pitchFamily="34" charset="0"/>
              </a:rPr>
              <a:t>is gone </a:t>
            </a:r>
            <a:r>
              <a:rPr lang="en-GB" i="1" dirty="0" smtClean="0">
                <a:latin typeface="Calibri" panose="020F0502020204030204" pitchFamily="34" charset="0"/>
                <a:cs typeface="Calibri" panose="020F0502020204030204" pitchFamily="34" charset="0"/>
              </a:rPr>
              <a:t>against them…. The </a:t>
            </a:r>
            <a:r>
              <a:rPr lang="en-GB" i="1" dirty="0">
                <a:latin typeface="Calibri" panose="020F0502020204030204" pitchFamily="34" charset="0"/>
                <a:cs typeface="Calibri" panose="020F0502020204030204" pitchFamily="34" charset="0"/>
              </a:rPr>
              <a:t>terror of him </a:t>
            </a:r>
            <a:r>
              <a:rPr lang="en-GB" i="1" dirty="0" smtClean="0">
                <a:latin typeface="Calibri" panose="020F0502020204030204" pitchFamily="34" charset="0"/>
                <a:cs typeface="Calibri" panose="020F0502020204030204" pitchFamily="34" charset="0"/>
              </a:rPr>
              <a:t>has </a:t>
            </a:r>
            <a:r>
              <a:rPr lang="en-GB" i="1" dirty="0">
                <a:latin typeface="Calibri" panose="020F0502020204030204" pitchFamily="34" charset="0"/>
                <a:cs typeface="Calibri" panose="020F0502020204030204" pitchFamily="34" charset="0"/>
              </a:rPr>
              <a:t>entered in their bodies; (they are) capsized and </a:t>
            </a:r>
            <a:r>
              <a:rPr lang="en-GB" i="1" dirty="0" smtClean="0">
                <a:latin typeface="Calibri" panose="020F0502020204030204" pitchFamily="34" charset="0"/>
                <a:cs typeface="Calibri" panose="020F0502020204030204" pitchFamily="34" charset="0"/>
              </a:rPr>
              <a:t>overwhelmed. Their </a:t>
            </a:r>
            <a:r>
              <a:rPr lang="en-GB" i="1" dirty="0">
                <a:latin typeface="Calibri" panose="020F0502020204030204" pitchFamily="34" charset="0"/>
                <a:cs typeface="Calibri" panose="020F0502020204030204" pitchFamily="34" charset="0"/>
              </a:rPr>
              <a:t>weapons are scattered in the </a:t>
            </a:r>
            <a:r>
              <a:rPr lang="en-GB" i="1" dirty="0" smtClean="0">
                <a:latin typeface="Calibri" panose="020F0502020204030204" pitchFamily="34" charset="0"/>
                <a:cs typeface="Calibri" panose="020F0502020204030204" pitchFamily="34" charset="0"/>
              </a:rPr>
              <a:t>sea…. His </a:t>
            </a:r>
            <a:r>
              <a:rPr lang="en-GB" i="1" dirty="0">
                <a:latin typeface="Calibri" panose="020F0502020204030204" pitchFamily="34" charset="0"/>
                <a:cs typeface="Calibri" panose="020F0502020204030204" pitchFamily="34" charset="0"/>
              </a:rPr>
              <a:t>majesty is like an </a:t>
            </a:r>
            <a:r>
              <a:rPr lang="en-GB" i="1" dirty="0" err="1">
                <a:latin typeface="Calibri" panose="020F0502020204030204" pitchFamily="34" charset="0"/>
                <a:cs typeface="Calibri" panose="020F0502020204030204" pitchFamily="34" charset="0"/>
              </a:rPr>
              <a:t>en</a:t>
            </a:r>
            <a:r>
              <a:rPr lang="en-GB" i="1" dirty="0">
                <a:latin typeface="Calibri" panose="020F0502020204030204" pitchFamily="34" charset="0"/>
                <a:cs typeface="Calibri" panose="020F0502020204030204" pitchFamily="34" charset="0"/>
              </a:rPr>
              <a:t>- raged lion, attacking his </a:t>
            </a:r>
            <a:r>
              <a:rPr lang="en-GB" i="1" dirty="0" smtClean="0">
                <a:latin typeface="Calibri" panose="020F0502020204030204" pitchFamily="34" charset="0"/>
                <a:cs typeface="Calibri" panose="020F0502020204030204" pitchFamily="34" charset="0"/>
              </a:rPr>
              <a:t>enemies.</a:t>
            </a:r>
            <a:endParaRPr lang="en-GB"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256544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p:cNvSpPr/>
          <p:nvPr/>
        </p:nvSpPr>
        <p:spPr>
          <a:xfrm>
            <a:off x="160421" y="161050"/>
            <a:ext cx="11887200" cy="1002081"/>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pic>
        <p:nvPicPr>
          <p:cNvPr id="1028" name="Picture 4" descr="Image result for bell wor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3137" y="232689"/>
            <a:ext cx="930442" cy="930442"/>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60421" y="5771492"/>
            <a:ext cx="11887200" cy="108650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b="1" u="sng" dirty="0"/>
              <a:t>Challenge:</a:t>
            </a:r>
          </a:p>
          <a:p>
            <a:r>
              <a:rPr lang="en-GB" b="1" dirty="0"/>
              <a:t>Think of your own question that you do not think anyone else will be able to answer.</a:t>
            </a:r>
          </a:p>
          <a:p>
            <a:r>
              <a:rPr lang="en-GB" b="1" dirty="0"/>
              <a:t>You must know the answer.</a:t>
            </a:r>
          </a:p>
          <a:p>
            <a:r>
              <a:rPr lang="en-GB" b="1" dirty="0"/>
              <a:t>If no one else can get your answer then you will get 5 House Points.</a:t>
            </a:r>
          </a:p>
        </p:txBody>
      </p:sp>
      <p:sp>
        <p:nvSpPr>
          <p:cNvPr id="2" name="TextBox 1"/>
          <p:cNvSpPr txBox="1"/>
          <p:nvPr/>
        </p:nvSpPr>
        <p:spPr>
          <a:xfrm>
            <a:off x="1636295" y="343967"/>
            <a:ext cx="10411326" cy="707886"/>
          </a:xfrm>
          <a:prstGeom prst="rect">
            <a:avLst/>
          </a:prstGeom>
          <a:noFill/>
        </p:spPr>
        <p:txBody>
          <a:bodyPr wrap="square" rtlCol="0">
            <a:spAutoFit/>
          </a:bodyPr>
          <a:lstStyle/>
          <a:p>
            <a:r>
              <a:rPr lang="en-GB" sz="4000" dirty="0" smtClean="0"/>
              <a:t>Answer the following questions in your book…</a:t>
            </a:r>
            <a:endParaRPr lang="en-GB" sz="4000" dirty="0"/>
          </a:p>
        </p:txBody>
      </p:sp>
      <p:sp>
        <p:nvSpPr>
          <p:cNvPr id="3" name="TextBox 2"/>
          <p:cNvSpPr txBox="1"/>
          <p:nvPr/>
        </p:nvSpPr>
        <p:spPr>
          <a:xfrm>
            <a:off x="160421" y="1247177"/>
            <a:ext cx="11887200" cy="4524315"/>
          </a:xfrm>
          <a:prstGeom prst="rect">
            <a:avLst/>
          </a:prstGeom>
          <a:noFill/>
        </p:spPr>
        <p:txBody>
          <a:bodyPr wrap="square" rtlCol="0">
            <a:spAutoFit/>
          </a:bodyPr>
          <a:lstStyle/>
          <a:p>
            <a:pPr marL="342900" indent="-342900">
              <a:buAutoNum type="arabicParenR"/>
            </a:pPr>
            <a:r>
              <a:rPr lang="en-GB" sz="2400" dirty="0" smtClean="0"/>
              <a:t>Which modern day country did the Sea People invade?</a:t>
            </a:r>
          </a:p>
          <a:p>
            <a:pPr marL="342900" indent="-342900">
              <a:buAutoNum type="arabicParenR"/>
            </a:pPr>
            <a:endParaRPr lang="en-GB" sz="2400" dirty="0"/>
          </a:p>
          <a:p>
            <a:pPr marL="342900" indent="-342900">
              <a:buAutoNum type="arabicParenR"/>
            </a:pPr>
            <a:r>
              <a:rPr lang="en-GB" sz="2400" dirty="0" smtClean="0"/>
              <a:t>The invasion of the Sea People happened around the time of which collapse?</a:t>
            </a:r>
          </a:p>
          <a:p>
            <a:pPr marL="342900" indent="-342900">
              <a:buAutoNum type="arabicParenR"/>
            </a:pPr>
            <a:endParaRPr lang="en-GB" sz="2400" dirty="0"/>
          </a:p>
          <a:p>
            <a:pPr marL="342900" indent="-342900">
              <a:buAutoNum type="arabicParenR"/>
            </a:pPr>
            <a:r>
              <a:rPr lang="en-GB" sz="2400" dirty="0" smtClean="0"/>
              <a:t>Identify three consequences of this collapse.</a:t>
            </a:r>
          </a:p>
          <a:p>
            <a:pPr marL="342900" indent="-342900">
              <a:buAutoNum type="arabicParenR"/>
            </a:pPr>
            <a:endParaRPr lang="en-GB" sz="2400" dirty="0"/>
          </a:p>
          <a:p>
            <a:pPr marL="342900" indent="-342900">
              <a:buAutoNum type="arabicParenR"/>
            </a:pPr>
            <a:r>
              <a:rPr lang="en-GB" sz="2400" dirty="0" smtClean="0"/>
              <a:t>Why is it difficult to get strong evidence about the collapse?</a:t>
            </a:r>
          </a:p>
          <a:p>
            <a:pPr marL="342900" indent="-342900">
              <a:buAutoNum type="arabicParenR"/>
            </a:pPr>
            <a:endParaRPr lang="en-GB" sz="2400" dirty="0"/>
          </a:p>
          <a:p>
            <a:pPr marL="342900" indent="-342900">
              <a:buAutoNum type="arabicParenR"/>
            </a:pPr>
            <a:r>
              <a:rPr lang="en-GB" sz="2400" dirty="0" smtClean="0"/>
              <a:t>How did the Hittite and Egyptian experience of the Sea People differ?</a:t>
            </a:r>
          </a:p>
          <a:p>
            <a:pPr marL="342900" indent="-342900">
              <a:buAutoNum type="arabicParenR"/>
            </a:pPr>
            <a:endParaRPr lang="en-GB" sz="2400" dirty="0"/>
          </a:p>
          <a:p>
            <a:pPr marL="342900" indent="-342900">
              <a:buAutoNum type="arabicParenR"/>
            </a:pPr>
            <a:r>
              <a:rPr lang="en-GB" sz="2400" dirty="0" smtClean="0"/>
              <a:t>Why should we be careful in trusting the reliability of the Egyptian sources about the Sea People?</a:t>
            </a:r>
            <a:endParaRPr lang="en-GB" sz="2400" dirty="0"/>
          </a:p>
        </p:txBody>
      </p:sp>
    </p:spTree>
    <p:extLst>
      <p:ext uri="{BB962C8B-B14F-4D97-AF65-F5344CB8AC3E}">
        <p14:creationId xmlns:p14="http://schemas.microsoft.com/office/powerpoint/2010/main" val="38277493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551" y="682587"/>
            <a:ext cx="10562896" cy="1303867"/>
          </a:xfrm>
        </p:spPr>
        <p:txBody>
          <a:bodyPr>
            <a:noAutofit/>
          </a:bodyPr>
          <a:lstStyle/>
          <a:p>
            <a:r>
              <a:rPr lang="en-GB" sz="6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What do some historians think that the Sea People did?</a:t>
            </a:r>
            <a:endParaRPr lang="en-GB" sz="6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3" name="Content Placeholder 2"/>
          <p:cNvSpPr>
            <a:spLocks noGrp="1"/>
          </p:cNvSpPr>
          <p:nvPr>
            <p:ph idx="1"/>
          </p:nvPr>
        </p:nvSpPr>
        <p:spPr>
          <a:xfrm>
            <a:off x="126124" y="2380593"/>
            <a:ext cx="6195848" cy="4303986"/>
          </a:xfrm>
          <a:solidFill>
            <a:schemeClr val="bg1"/>
          </a:solidFill>
        </p:spPr>
        <p:txBody>
          <a:bodyPr>
            <a:normAutofit/>
          </a:bodyPr>
          <a:lstStyle/>
          <a:p>
            <a:pPr marL="0" indent="0">
              <a:buNone/>
            </a:pPr>
            <a:r>
              <a:rPr lang="en-GB" dirty="0" smtClean="0">
                <a:latin typeface="Calibri" panose="020F0502020204030204" pitchFamily="34" charset="0"/>
                <a:cs typeface="Calibri" panose="020F0502020204030204" pitchFamily="34" charset="0"/>
              </a:rPr>
              <a:t>According to contemporary sources, and some historians, the Sea People were responsible for the Bronze Age Collapse, due to their invasion of the Middle East and destruction of the cultures/ societies they came into contact with.</a:t>
            </a:r>
          </a:p>
          <a:p>
            <a:pPr>
              <a:buFontTx/>
              <a:buChar char="-"/>
            </a:pPr>
            <a:r>
              <a:rPr lang="en-GB" dirty="0" smtClean="0">
                <a:latin typeface="Calibri" panose="020F0502020204030204" pitchFamily="34" charset="0"/>
                <a:cs typeface="Calibri" panose="020F0502020204030204" pitchFamily="34" charset="0"/>
              </a:rPr>
              <a:t>They successfully attacked and killed people</a:t>
            </a:r>
          </a:p>
          <a:p>
            <a:pPr>
              <a:buFontTx/>
              <a:buChar char="-"/>
            </a:pPr>
            <a:r>
              <a:rPr lang="en-GB" dirty="0" smtClean="0">
                <a:latin typeface="Calibri" panose="020F0502020204030204" pitchFamily="34" charset="0"/>
                <a:cs typeface="Calibri" panose="020F0502020204030204" pitchFamily="34" charset="0"/>
              </a:rPr>
              <a:t>They burnt the cities they came across</a:t>
            </a:r>
          </a:p>
          <a:p>
            <a:pPr>
              <a:buFontTx/>
              <a:buChar char="-"/>
            </a:pPr>
            <a:r>
              <a:rPr lang="en-GB" dirty="0" smtClean="0">
                <a:latin typeface="Calibri" panose="020F0502020204030204" pitchFamily="34" charset="0"/>
                <a:cs typeface="Calibri" panose="020F0502020204030204" pitchFamily="34" charset="0"/>
              </a:rPr>
              <a:t>It was too difficult for the societies and cultures to recover.</a:t>
            </a:r>
          </a:p>
          <a:p>
            <a:pPr marL="0" indent="0">
              <a:buNone/>
            </a:pPr>
            <a:endParaRPr lang="en-GB" dirty="0"/>
          </a:p>
        </p:txBody>
      </p:sp>
      <p:sp>
        <p:nvSpPr>
          <p:cNvPr id="4" name="Rectangle 3"/>
          <p:cNvSpPr/>
          <p:nvPr/>
        </p:nvSpPr>
        <p:spPr>
          <a:xfrm>
            <a:off x="6427075" y="2380593"/>
            <a:ext cx="5055475" cy="178150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400" b="1" dirty="0" smtClean="0"/>
              <a:t>TASK</a:t>
            </a:r>
            <a:r>
              <a:rPr lang="en-GB" sz="2400" dirty="0" smtClean="0"/>
              <a:t>: watch the following clip on the Sea People and the Bronze Age Collapse and respond to the questions on your quiz sheet.</a:t>
            </a:r>
            <a:endParaRPr lang="en-GB" sz="2400" dirty="0"/>
          </a:p>
        </p:txBody>
      </p:sp>
      <p:sp>
        <p:nvSpPr>
          <p:cNvPr id="5" name="Rounded Rectangle 4"/>
          <p:cNvSpPr/>
          <p:nvPr/>
        </p:nvSpPr>
        <p:spPr>
          <a:xfrm>
            <a:off x="5943599" y="4445876"/>
            <a:ext cx="6022429" cy="223870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400" b="1" u="sng" dirty="0" smtClean="0">
                <a:latin typeface="Calibri" panose="020F0502020204030204" pitchFamily="34" charset="0"/>
                <a:cs typeface="Calibri" panose="020F0502020204030204" pitchFamily="34" charset="0"/>
              </a:rPr>
              <a:t>Follow up questions after the video;</a:t>
            </a:r>
          </a:p>
          <a:p>
            <a:pPr marL="285750" indent="-285750" algn="ctr">
              <a:buFontTx/>
              <a:buChar char="-"/>
            </a:pPr>
            <a:r>
              <a:rPr lang="en-GB" sz="2000" dirty="0" smtClean="0">
                <a:latin typeface="Calibri" panose="020F0502020204030204" pitchFamily="34" charset="0"/>
                <a:cs typeface="Calibri" panose="020F0502020204030204" pitchFamily="34" charset="0"/>
              </a:rPr>
              <a:t>Why could famine have LEAD to the arrival of the Sea People?</a:t>
            </a:r>
          </a:p>
          <a:p>
            <a:pPr marL="285750" indent="-285750" algn="ctr">
              <a:buFontTx/>
              <a:buChar char="-"/>
            </a:pPr>
            <a:endParaRPr lang="en-GB" sz="2000" dirty="0" smtClean="0">
              <a:latin typeface="Calibri" panose="020F0502020204030204" pitchFamily="34" charset="0"/>
              <a:cs typeface="Calibri" panose="020F0502020204030204" pitchFamily="34" charset="0"/>
            </a:endParaRPr>
          </a:p>
          <a:p>
            <a:pPr marL="285750" indent="-285750" algn="ctr">
              <a:buFontTx/>
              <a:buChar char="-"/>
            </a:pPr>
            <a:r>
              <a:rPr lang="en-GB" sz="2000" dirty="0" smtClean="0">
                <a:latin typeface="Calibri" panose="020F0502020204030204" pitchFamily="34" charset="0"/>
                <a:cs typeface="Calibri" panose="020F0502020204030204" pitchFamily="34" charset="0"/>
              </a:rPr>
              <a:t>To what extent do you think that the Bronze Age collapse was caused by INTER-CONNECTED factors? </a:t>
            </a:r>
            <a:endParaRPr lang="en-GB"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46213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smtClean="0"/>
              <a:t>How did Egypt respond to the Sea People?</a:t>
            </a:r>
          </a:p>
          <a:p>
            <a:r>
              <a:rPr lang="en-GB" dirty="0" smtClean="0"/>
              <a:t>What is version 1 of the Sea People?</a:t>
            </a:r>
          </a:p>
          <a:p>
            <a:r>
              <a:rPr lang="en-GB" dirty="0" smtClean="0"/>
              <a:t>What is version 2 of the Sea People?</a:t>
            </a:r>
          </a:p>
          <a:p>
            <a:r>
              <a:rPr lang="en-GB" dirty="0" smtClean="0"/>
              <a:t>What is the 3</a:t>
            </a:r>
            <a:r>
              <a:rPr lang="en-GB" baseline="30000" dirty="0" smtClean="0"/>
              <a:t>rd</a:t>
            </a:r>
            <a:r>
              <a:rPr lang="en-GB" dirty="0" smtClean="0"/>
              <a:t> hypothesis of the Sea people?</a:t>
            </a:r>
          </a:p>
          <a:p>
            <a:r>
              <a:rPr lang="en-GB" dirty="0" smtClean="0"/>
              <a:t>Why does it not look like natural disasters were to blame for the collapse</a:t>
            </a:r>
          </a:p>
          <a:p>
            <a:r>
              <a:rPr lang="en-GB" dirty="0" smtClean="0"/>
              <a:t>Why does famine seem like the strongest argument for the collapse?</a:t>
            </a:r>
            <a:endParaRPr lang="en-GB" dirty="0"/>
          </a:p>
        </p:txBody>
      </p:sp>
    </p:spTree>
    <p:extLst>
      <p:ext uri="{BB962C8B-B14F-4D97-AF65-F5344CB8AC3E}">
        <p14:creationId xmlns:p14="http://schemas.microsoft.com/office/powerpoint/2010/main" val="1591894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GB" dirty="0"/>
          </a:p>
        </p:txBody>
      </p:sp>
      <p:sp>
        <p:nvSpPr>
          <p:cNvPr id="4" name="Rectangle 3"/>
          <p:cNvSpPr/>
          <p:nvPr/>
        </p:nvSpPr>
        <p:spPr>
          <a:xfrm>
            <a:off x="0" y="-31945"/>
            <a:ext cx="12192000" cy="74261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3800" b="1" dirty="0" smtClean="0">
                <a:latin typeface="Calibri" panose="020F0502020204030204" pitchFamily="34" charset="0"/>
                <a:cs typeface="Calibri" panose="020F0502020204030204" pitchFamily="34" charset="0"/>
              </a:rPr>
              <a:t>So what caused the Bronze Age Collapse in the Middle East?</a:t>
            </a:r>
            <a:endParaRPr lang="en-GB" sz="3800" b="1" dirty="0">
              <a:latin typeface="Calibri" panose="020F0502020204030204" pitchFamily="34" charset="0"/>
              <a:cs typeface="Calibri" panose="020F0502020204030204" pitchFamily="34" charset="0"/>
            </a:endParaRPr>
          </a:p>
        </p:txBody>
      </p:sp>
      <p:sp>
        <p:nvSpPr>
          <p:cNvPr id="5" name="Rectangle 4"/>
          <p:cNvSpPr/>
          <p:nvPr/>
        </p:nvSpPr>
        <p:spPr>
          <a:xfrm>
            <a:off x="0" y="841510"/>
            <a:ext cx="3499944" cy="60164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000" dirty="0" smtClean="0">
                <a:latin typeface="Calibri" panose="020F0502020204030204" pitchFamily="34" charset="0"/>
                <a:cs typeface="Calibri" panose="020F0502020204030204" pitchFamily="34" charset="0"/>
              </a:rPr>
              <a:t>Modern Historians and archaeologists are becoming increasingly suspicious of the Sea People are the most significant/ likely explanation for collapse.</a:t>
            </a:r>
          </a:p>
          <a:p>
            <a:pPr algn="ctr"/>
            <a:endParaRPr lang="en-GB" sz="2000" dirty="0" smtClean="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The Bronze Age Collapse happened across Eurasia, but the Sea People are only mentioned in the Ancient Middle East.</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Many would argue that other factors were more significant, or that a number of factors had to work together to cause the collapse…</a:t>
            </a:r>
            <a:endParaRPr lang="en-GB" sz="2000" dirty="0">
              <a:latin typeface="Calibri" panose="020F0502020204030204" pitchFamily="34" charset="0"/>
              <a:cs typeface="Calibri" panose="020F0502020204030204" pitchFamily="34" charset="0"/>
            </a:endParaRPr>
          </a:p>
        </p:txBody>
      </p:sp>
      <p:sp>
        <p:nvSpPr>
          <p:cNvPr id="6" name="Rectangle 5"/>
          <p:cNvSpPr/>
          <p:nvPr/>
        </p:nvSpPr>
        <p:spPr>
          <a:xfrm>
            <a:off x="3621470" y="841510"/>
            <a:ext cx="4885997" cy="423965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000" b="1" dirty="0" smtClean="0">
                <a:latin typeface="Calibri" panose="020F0502020204030204" pitchFamily="34" charset="0"/>
                <a:cs typeface="Calibri" panose="020F0502020204030204" pitchFamily="34" charset="0"/>
              </a:rPr>
              <a:t>TASK</a:t>
            </a:r>
            <a:r>
              <a:rPr lang="en-GB" sz="2000" dirty="0" smtClean="0">
                <a:latin typeface="Calibri" panose="020F0502020204030204" pitchFamily="34" charset="0"/>
                <a:cs typeface="Calibri" panose="020F0502020204030204" pitchFamily="34" charset="0"/>
              </a:rPr>
              <a:t>: </a:t>
            </a:r>
            <a:r>
              <a:rPr lang="en-GB" sz="2000" u="sng" dirty="0" smtClean="0">
                <a:latin typeface="Calibri" panose="020F0502020204030204" pitchFamily="34" charset="0"/>
                <a:cs typeface="Calibri" panose="020F0502020204030204" pitchFamily="34" charset="0"/>
              </a:rPr>
              <a:t>read through the factors on the collapse.</a:t>
            </a:r>
          </a:p>
          <a:p>
            <a:pPr algn="ctr"/>
            <a:r>
              <a:rPr lang="en-GB" sz="2000" b="1" i="1" dirty="0" smtClean="0">
                <a:latin typeface="Calibri" panose="020F0502020204030204" pitchFamily="34" charset="0"/>
                <a:cs typeface="Calibri" panose="020F0502020204030204" pitchFamily="34" charset="0"/>
              </a:rPr>
              <a:t>Step 1</a:t>
            </a:r>
            <a:r>
              <a:rPr lang="en-GB" sz="2000" i="1" dirty="0" smtClean="0">
                <a:latin typeface="Calibri" panose="020F0502020204030204" pitchFamily="34" charset="0"/>
                <a:cs typeface="Calibri" panose="020F0502020204030204" pitchFamily="34" charset="0"/>
              </a:rPr>
              <a:t>: </a:t>
            </a:r>
            <a:r>
              <a:rPr lang="en-GB" sz="2000" dirty="0" smtClean="0">
                <a:latin typeface="Calibri" panose="020F0502020204030204" pitchFamily="34" charset="0"/>
                <a:cs typeface="Calibri" panose="020F0502020204030204" pitchFamily="34" charset="0"/>
              </a:rPr>
              <a:t>order these factors from 1-6, with 1 being the most likely cause, to 6 being the least likely cause. – this is your own opinion.</a:t>
            </a:r>
          </a:p>
          <a:p>
            <a:pPr algn="ctr"/>
            <a:endParaRPr lang="en-GB" sz="2000" dirty="0" smtClean="0">
              <a:latin typeface="Calibri" panose="020F0502020204030204" pitchFamily="34" charset="0"/>
              <a:cs typeface="Calibri" panose="020F0502020204030204" pitchFamily="34" charset="0"/>
            </a:endParaRPr>
          </a:p>
          <a:p>
            <a:pPr algn="ctr"/>
            <a:r>
              <a:rPr lang="en-GB" sz="2000" b="1" i="1" dirty="0" smtClean="0">
                <a:latin typeface="Calibri" panose="020F0502020204030204" pitchFamily="34" charset="0"/>
                <a:cs typeface="Calibri" panose="020F0502020204030204" pitchFamily="34" charset="0"/>
              </a:rPr>
              <a:t>Step 2</a:t>
            </a:r>
            <a:r>
              <a:rPr lang="en-GB" sz="2000" dirty="0" smtClean="0">
                <a:latin typeface="Calibri" panose="020F0502020204030204" pitchFamily="34" charset="0"/>
                <a:cs typeface="Calibri" panose="020F0502020204030204" pitchFamily="34" charset="0"/>
              </a:rPr>
              <a:t>: in your books, draw and complete your own summary thread, explaining your opinion on the most and least likely factors leading to the collapse. </a:t>
            </a:r>
          </a:p>
          <a:p>
            <a:pPr algn="ctr"/>
            <a:endParaRPr lang="en-GB" sz="2000" dirty="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For each give two reasons why you came to that decision, on that factor.</a:t>
            </a:r>
          </a:p>
        </p:txBody>
      </p:sp>
      <p:sp>
        <p:nvSpPr>
          <p:cNvPr id="7" name="Rectangle 6"/>
          <p:cNvSpPr/>
          <p:nvPr/>
        </p:nvSpPr>
        <p:spPr>
          <a:xfrm>
            <a:off x="3621469" y="5212007"/>
            <a:ext cx="8423385" cy="1535634"/>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2000" b="1" dirty="0" smtClean="0">
                <a:latin typeface="Calibri" panose="020F0502020204030204" pitchFamily="34" charset="0"/>
                <a:cs typeface="Calibri" panose="020F0502020204030204" pitchFamily="34" charset="0"/>
              </a:rPr>
              <a:t>CHALLENGE</a:t>
            </a:r>
            <a:r>
              <a:rPr lang="en-GB" sz="2000" dirty="0" smtClean="0">
                <a:latin typeface="Calibri" panose="020F0502020204030204" pitchFamily="34" charset="0"/>
                <a:cs typeface="Calibri" panose="020F0502020204030204" pitchFamily="34" charset="0"/>
              </a:rPr>
              <a:t>:</a:t>
            </a:r>
          </a:p>
          <a:p>
            <a:pPr algn="ctr"/>
            <a:r>
              <a:rPr lang="en-GB" sz="2000" dirty="0" smtClean="0">
                <a:latin typeface="Calibri" panose="020F0502020204030204" pitchFamily="34" charset="0"/>
                <a:cs typeface="Calibri" panose="020F0502020204030204" pitchFamily="34" charset="0"/>
              </a:rPr>
              <a:t>How far do you agree that the collapse was caused by a COMBINATION of factors working together?</a:t>
            </a:r>
          </a:p>
          <a:p>
            <a:pPr algn="ctr"/>
            <a:r>
              <a:rPr lang="en-GB" sz="2000" dirty="0" smtClean="0">
                <a:latin typeface="Calibri" panose="020F0502020204030204" pitchFamily="34" charset="0"/>
                <a:cs typeface="Calibri" panose="020F0502020204030204" pitchFamily="34" charset="0"/>
              </a:rPr>
              <a:t>Explain your answer using good historical detail!</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052176245"/>
              </p:ext>
            </p:extLst>
          </p:nvPr>
        </p:nvGraphicFramePr>
        <p:xfrm>
          <a:off x="8649358" y="841510"/>
          <a:ext cx="3542642" cy="42396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0" name="Straight Arrow Connector 9"/>
          <p:cNvCxnSpPr/>
          <p:nvPr/>
        </p:nvCxnSpPr>
        <p:spPr>
          <a:xfrm flipV="1">
            <a:off x="8239453" y="2634061"/>
            <a:ext cx="536028" cy="362607"/>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17323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Graphic spid="8"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84928823"/>
              </p:ext>
            </p:extLst>
          </p:nvPr>
        </p:nvGraphicFramePr>
        <p:xfrm>
          <a:off x="0" y="-106682"/>
          <a:ext cx="12192000" cy="6989990"/>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gridCol w="4064000">
                  <a:extLst>
                    <a:ext uri="{9D8B030D-6E8A-4147-A177-3AD203B41FA5}">
                      <a16:colId xmlns:a16="http://schemas.microsoft.com/office/drawing/2014/main" val="20002"/>
                    </a:ext>
                  </a:extLst>
                </a:gridCol>
              </a:tblGrid>
              <a:tr h="3606710">
                <a:tc>
                  <a:txBody>
                    <a:bodyPr/>
                    <a:lstStyle/>
                    <a:p>
                      <a:pPr algn="ctr"/>
                      <a:r>
                        <a:rPr lang="en-GB" b="1" u="sng" dirty="0" smtClean="0">
                          <a:latin typeface="Calibri" panose="020F0502020204030204" pitchFamily="34" charset="0"/>
                          <a:cs typeface="Calibri" panose="020F0502020204030204" pitchFamily="34" charset="0"/>
                        </a:rPr>
                        <a:t>Sea People</a:t>
                      </a:r>
                    </a:p>
                    <a:p>
                      <a:pPr algn="ctr"/>
                      <a:r>
                        <a:rPr lang="en-GB" sz="1600" b="0" u="none" dirty="0" smtClean="0">
                          <a:latin typeface="Calibri" panose="020F0502020204030204" pitchFamily="34" charset="0"/>
                          <a:cs typeface="Calibri" panose="020F0502020204030204" pitchFamily="34" charset="0"/>
                        </a:rPr>
                        <a:t>According to ancient sources, from</a:t>
                      </a:r>
                      <a:r>
                        <a:rPr lang="en-GB" sz="1600" b="0" u="none" baseline="0" dirty="0" smtClean="0">
                          <a:latin typeface="Calibri" panose="020F0502020204030204" pitchFamily="34" charset="0"/>
                          <a:cs typeface="Calibri" panose="020F0502020204030204" pitchFamily="34" charset="0"/>
                        </a:rPr>
                        <a:t> 1250-1150BCE, the Middle East was invaded by a violent and dangerous group of people who arrived from the East/ the Sea.</a:t>
                      </a:r>
                    </a:p>
                    <a:p>
                      <a:pPr algn="ctr"/>
                      <a:endParaRPr lang="en-GB" sz="1600" b="0" u="none" baseline="0" dirty="0" smtClean="0">
                        <a:latin typeface="Calibri" panose="020F0502020204030204" pitchFamily="34" charset="0"/>
                        <a:cs typeface="Calibri" panose="020F0502020204030204" pitchFamily="34" charset="0"/>
                      </a:endParaRPr>
                    </a:p>
                    <a:p>
                      <a:pPr algn="ctr"/>
                      <a:r>
                        <a:rPr lang="en-GB" sz="1600" b="0" u="none" baseline="0" dirty="0" smtClean="0">
                          <a:latin typeface="Calibri" panose="020F0502020204030204" pitchFamily="34" charset="0"/>
                          <a:cs typeface="Calibri" panose="020F0502020204030204" pitchFamily="34" charset="0"/>
                        </a:rPr>
                        <a:t>These people ransacked towns and cities, destroyed the cultures they came into contact with, and did this so badly that the local people couldn’t recover. They could do this because they had superior, iron weapons and chariots</a:t>
                      </a:r>
                    </a:p>
                    <a:p>
                      <a:pPr algn="ctr"/>
                      <a:r>
                        <a:rPr lang="en-GB" sz="1600" b="0" u="none" baseline="0" dirty="0" smtClean="0">
                          <a:latin typeface="Calibri" panose="020F0502020204030204" pitchFamily="34" charset="0"/>
                          <a:cs typeface="Calibri" panose="020F0502020204030204" pitchFamily="34" charset="0"/>
                        </a:rPr>
                        <a:t>This meant that society collapsed, and future generations suffered from lost knowledge.</a:t>
                      </a:r>
                      <a:endParaRPr lang="en-GB" sz="1600" b="0" u="none" dirty="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GB" b="1" u="sng" dirty="0" smtClean="0">
                          <a:latin typeface="Calibri" panose="020F0502020204030204" pitchFamily="34" charset="0"/>
                          <a:cs typeface="Calibri" panose="020F0502020204030204" pitchFamily="34" charset="0"/>
                        </a:rPr>
                        <a:t>Drought</a:t>
                      </a:r>
                      <a:r>
                        <a:rPr lang="en-GB" b="1" u="sng" baseline="0" dirty="0" smtClean="0">
                          <a:latin typeface="Calibri" panose="020F0502020204030204" pitchFamily="34" charset="0"/>
                          <a:cs typeface="Calibri" panose="020F0502020204030204" pitchFamily="34" charset="0"/>
                        </a:rPr>
                        <a:t> &amp; Famine</a:t>
                      </a:r>
                    </a:p>
                    <a:p>
                      <a:pPr algn="ctr"/>
                      <a:r>
                        <a:rPr lang="en-GB" b="0" u="none" dirty="0" smtClean="0">
                          <a:latin typeface="Calibri" panose="020F0502020204030204" pitchFamily="34" charset="0"/>
                          <a:cs typeface="Calibri" panose="020F0502020204030204" pitchFamily="34" charset="0"/>
                        </a:rPr>
                        <a:t>Archaeologists have found fossilised pollen from the 12</a:t>
                      </a:r>
                      <a:r>
                        <a:rPr lang="en-GB" b="0" u="none" baseline="30000" dirty="0" smtClean="0">
                          <a:latin typeface="Calibri" panose="020F0502020204030204" pitchFamily="34" charset="0"/>
                          <a:cs typeface="Calibri" panose="020F0502020204030204" pitchFamily="34" charset="0"/>
                        </a:rPr>
                        <a:t>th</a:t>
                      </a:r>
                      <a:r>
                        <a:rPr lang="en-GB" b="0" u="none" dirty="0" smtClean="0">
                          <a:latin typeface="Calibri" panose="020F0502020204030204" pitchFamily="34" charset="0"/>
                          <a:cs typeface="Calibri" panose="020F0502020204030204" pitchFamily="34" charset="0"/>
                        </a:rPr>
                        <a:t> C</a:t>
                      </a:r>
                      <a:r>
                        <a:rPr lang="en-GB" b="0" u="none" baseline="0" dirty="0" smtClean="0">
                          <a:latin typeface="Calibri" panose="020F0502020204030204" pitchFamily="34" charset="0"/>
                          <a:cs typeface="Calibri" panose="020F0502020204030204" pitchFamily="34" charset="0"/>
                        </a:rPr>
                        <a:t> BCE, and when they studied them, the pollen showed that there are been years of drought in the Middle East. – the pollen showed the plants hadn’t been getting enough water.</a:t>
                      </a:r>
                    </a:p>
                    <a:p>
                      <a:pPr algn="ctr"/>
                      <a:endParaRPr lang="en-GB" b="0" u="none" baseline="0" dirty="0" smtClean="0">
                        <a:latin typeface="Calibri" panose="020F0502020204030204" pitchFamily="34" charset="0"/>
                        <a:cs typeface="Calibri" panose="020F0502020204030204" pitchFamily="34" charset="0"/>
                      </a:endParaRPr>
                    </a:p>
                    <a:p>
                      <a:pPr algn="ctr"/>
                      <a:r>
                        <a:rPr lang="en-GB" b="0" u="none" baseline="0" dirty="0" smtClean="0">
                          <a:latin typeface="Calibri" panose="020F0502020204030204" pitchFamily="34" charset="0"/>
                          <a:cs typeface="Calibri" panose="020F0502020204030204" pitchFamily="34" charset="0"/>
                        </a:rPr>
                        <a:t>Drought leads to famine, and famine could explain cities being abandoned, lots of people dying, and even the arrival of people from different areas….</a:t>
                      </a:r>
                      <a:endParaRPr lang="en-GB" b="0" u="none" dirty="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GB" b="1" u="sng" dirty="0" smtClean="0">
                          <a:latin typeface="Calibri" panose="020F0502020204030204" pitchFamily="34" charset="0"/>
                          <a:cs typeface="Calibri" panose="020F0502020204030204" pitchFamily="34" charset="0"/>
                        </a:rPr>
                        <a:t>Earthquakes</a:t>
                      </a:r>
                    </a:p>
                    <a:p>
                      <a:pPr algn="ctr"/>
                      <a:r>
                        <a:rPr lang="en-GB" sz="1600" b="0" u="none" dirty="0" smtClean="0">
                          <a:latin typeface="Calibri" panose="020F0502020204030204" pitchFamily="34" charset="0"/>
                          <a:cs typeface="Calibri" panose="020F0502020204030204" pitchFamily="34" charset="0"/>
                        </a:rPr>
                        <a:t>A number of archaeologists </a:t>
                      </a:r>
                      <a:r>
                        <a:rPr lang="en-GB" sz="1600" b="0" u="none" baseline="0" dirty="0" smtClean="0">
                          <a:latin typeface="Calibri" panose="020F0502020204030204" pitchFamily="34" charset="0"/>
                          <a:cs typeface="Calibri" panose="020F0502020204030204" pitchFamily="34" charset="0"/>
                        </a:rPr>
                        <a:t>have argued that the collapse, and particularly the destruction of cities, was the result of a series of earthquakes in the Middle East.</a:t>
                      </a:r>
                    </a:p>
                    <a:p>
                      <a:pPr algn="ctr"/>
                      <a:r>
                        <a:rPr lang="en-GB" sz="1600" b="0" u="none" baseline="0" dirty="0" smtClean="0">
                          <a:latin typeface="Calibri" panose="020F0502020204030204" pitchFamily="34" charset="0"/>
                          <a:cs typeface="Calibri" panose="020F0502020204030204" pitchFamily="34" charset="0"/>
                        </a:rPr>
                        <a:t>Excavations of a number of key cities in Cyprus and Syria seem to have ‘destruction layers’ in their archaeology, which are caused by damage from an earthquake.</a:t>
                      </a:r>
                    </a:p>
                    <a:p>
                      <a:pPr algn="ctr"/>
                      <a:endParaRPr lang="en-GB" sz="1600" b="0" u="none" baseline="0" dirty="0" smtClean="0">
                        <a:latin typeface="Calibri" panose="020F0502020204030204" pitchFamily="34" charset="0"/>
                        <a:cs typeface="Calibri" panose="020F0502020204030204" pitchFamily="34" charset="0"/>
                      </a:endParaRPr>
                    </a:p>
                    <a:p>
                      <a:pPr algn="ctr"/>
                      <a:r>
                        <a:rPr lang="en-GB" sz="1600" b="0" u="none" baseline="0" dirty="0" smtClean="0">
                          <a:latin typeface="Calibri" panose="020F0502020204030204" pitchFamily="34" charset="0"/>
                          <a:cs typeface="Calibri" panose="020F0502020204030204" pitchFamily="34" charset="0"/>
                        </a:rPr>
                        <a:t>Others argue that some of the damage in other cities CAN’T be caused by an earthquake, so this theory can’t explain the whole of the Bronze Age Collapse.</a:t>
                      </a:r>
                      <a:endParaRPr lang="en-GB" sz="1600" b="0" u="none"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10000"/>
                  </a:ext>
                </a:extLst>
              </a:tr>
              <a:tr h="3357971">
                <a:tc>
                  <a:txBody>
                    <a:bodyPr/>
                    <a:lstStyle/>
                    <a:p>
                      <a:pPr algn="ctr"/>
                      <a:r>
                        <a:rPr lang="en-GB" b="1" u="sng" dirty="0" smtClean="0">
                          <a:latin typeface="Calibri" panose="020F0502020204030204" pitchFamily="34" charset="0"/>
                          <a:cs typeface="Calibri" panose="020F0502020204030204" pitchFamily="34" charset="0"/>
                        </a:rPr>
                        <a:t>Warfare</a:t>
                      </a:r>
                    </a:p>
                    <a:p>
                      <a:pPr algn="ctr"/>
                      <a:r>
                        <a:rPr lang="en-GB" b="0" u="none" dirty="0" smtClean="0">
                          <a:latin typeface="Calibri" panose="020F0502020204030204" pitchFamily="34" charset="0"/>
                          <a:cs typeface="Calibri" panose="020F0502020204030204" pitchFamily="34" charset="0"/>
                        </a:rPr>
                        <a:t>Other historians</a:t>
                      </a:r>
                      <a:r>
                        <a:rPr lang="en-GB" b="0" u="none" baseline="0" dirty="0" smtClean="0">
                          <a:latin typeface="Calibri" panose="020F0502020204030204" pitchFamily="34" charset="0"/>
                          <a:cs typeface="Calibri" panose="020F0502020204030204" pitchFamily="34" charset="0"/>
                        </a:rPr>
                        <a:t> have argued that society collapsed because of the type of warfare in the Middle East.</a:t>
                      </a:r>
                    </a:p>
                    <a:p>
                      <a:pPr algn="ctr"/>
                      <a:r>
                        <a:rPr lang="en-GB" b="0" u="none" baseline="0" dirty="0" smtClean="0">
                          <a:latin typeface="Calibri" panose="020F0502020204030204" pitchFamily="34" charset="0"/>
                          <a:cs typeface="Calibri" panose="020F0502020204030204" pitchFamily="34" charset="0"/>
                        </a:rPr>
                        <a:t>They argue that Middle Eastern armies depended too heavily on chariots, which were actually far less effective when put against large numbers of infantry (foot soldiers). Invading peoples used many more infantry soldiers in their armies, so were able to crush societies from the Middle East.</a:t>
                      </a:r>
                      <a:endParaRPr lang="en-GB" b="0" u="none" dirty="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GB" b="1" u="sng" dirty="0" smtClean="0">
                          <a:latin typeface="Calibri" panose="020F0502020204030204" pitchFamily="34" charset="0"/>
                          <a:cs typeface="Calibri" panose="020F0502020204030204" pitchFamily="34" charset="0"/>
                        </a:rPr>
                        <a:t>Collapse of governments</a:t>
                      </a:r>
                    </a:p>
                    <a:p>
                      <a:pPr algn="ctr"/>
                      <a:r>
                        <a:rPr lang="en-GB" sz="1700" b="0" u="none" dirty="0" smtClean="0">
                          <a:latin typeface="Calibri" panose="020F0502020204030204" pitchFamily="34" charset="0"/>
                          <a:cs typeface="Calibri" panose="020F0502020204030204" pitchFamily="34" charset="0"/>
                        </a:rPr>
                        <a:t>Some historians have argued</a:t>
                      </a:r>
                      <a:r>
                        <a:rPr lang="en-GB" sz="1700" b="0" u="none" baseline="0" dirty="0" smtClean="0">
                          <a:latin typeface="Calibri" panose="020F0502020204030204" pitchFamily="34" charset="0"/>
                          <a:cs typeface="Calibri" panose="020F0502020204030204" pitchFamily="34" charset="0"/>
                        </a:rPr>
                        <a:t> that the government of the Hittite Kingdom collapsed, and that is was lead to the collapse.</a:t>
                      </a:r>
                    </a:p>
                    <a:p>
                      <a:pPr algn="ctr"/>
                      <a:r>
                        <a:rPr lang="en-GB" sz="1700" b="0" u="none" baseline="0" dirty="0" smtClean="0">
                          <a:latin typeface="Calibri" panose="020F0502020204030204" pitchFamily="34" charset="0"/>
                          <a:cs typeface="Calibri" panose="020F0502020204030204" pitchFamily="34" charset="0"/>
                        </a:rPr>
                        <a:t>These historians argue that people such as clerks, advisors and finance managers abandoned the governments as they became over-populated with people.</a:t>
                      </a:r>
                    </a:p>
                    <a:p>
                      <a:pPr algn="ctr"/>
                      <a:r>
                        <a:rPr lang="en-GB" sz="1700" b="0" u="none" baseline="0" dirty="0" smtClean="0">
                          <a:latin typeface="Calibri" panose="020F0502020204030204" pitchFamily="34" charset="0"/>
                          <a:cs typeface="Calibri" panose="020F0502020204030204" pitchFamily="34" charset="0"/>
                        </a:rPr>
                        <a:t>This then led to cities and societies falling apart, which is why archaeologists find abandoned cities.</a:t>
                      </a:r>
                      <a:endParaRPr lang="en-GB" sz="1700" b="0" u="none" dirty="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GB" b="1" u="sng" dirty="0" smtClean="0">
                          <a:latin typeface="Calibri" panose="020F0502020204030204" pitchFamily="34" charset="0"/>
                          <a:cs typeface="Calibri" panose="020F0502020204030204" pitchFamily="34" charset="0"/>
                        </a:rPr>
                        <a:t>Iron trade</a:t>
                      </a:r>
                    </a:p>
                    <a:p>
                      <a:pPr algn="ctr"/>
                      <a:r>
                        <a:rPr lang="en-GB" sz="1600" b="0" u="none" dirty="0" smtClean="0">
                          <a:latin typeface="Calibri" panose="020F0502020204030204" pitchFamily="34" charset="0"/>
                          <a:cs typeface="Calibri" panose="020F0502020204030204" pitchFamily="34" charset="0"/>
                        </a:rPr>
                        <a:t>The Bronze Age is called</a:t>
                      </a:r>
                      <a:r>
                        <a:rPr lang="en-GB" sz="1600" b="0" u="none" baseline="0" dirty="0" smtClean="0">
                          <a:latin typeface="Calibri" panose="020F0502020204030204" pitchFamily="34" charset="0"/>
                          <a:cs typeface="Calibri" panose="020F0502020204030204" pitchFamily="34" charset="0"/>
                        </a:rPr>
                        <a:t> so because bronze was the main metal of that time. Around the 12</a:t>
                      </a:r>
                      <a:r>
                        <a:rPr lang="en-GB" sz="1600" b="0" u="none" baseline="30000" dirty="0" smtClean="0">
                          <a:latin typeface="Calibri" panose="020F0502020204030204" pitchFamily="34" charset="0"/>
                          <a:cs typeface="Calibri" panose="020F0502020204030204" pitchFamily="34" charset="0"/>
                        </a:rPr>
                        <a:t>th</a:t>
                      </a:r>
                      <a:r>
                        <a:rPr lang="en-GB" sz="1600" b="0" u="none" baseline="0" dirty="0" smtClean="0">
                          <a:latin typeface="Calibri" panose="020F0502020204030204" pitchFamily="34" charset="0"/>
                          <a:cs typeface="Calibri" panose="020F0502020204030204" pitchFamily="34" charset="0"/>
                        </a:rPr>
                        <a:t> C, humans started to produce iron instead, which was much stronger and easily formed into weapons.</a:t>
                      </a:r>
                    </a:p>
                    <a:p>
                      <a:pPr algn="ctr"/>
                      <a:endParaRPr lang="en-GB" sz="1600" b="0" u="none" baseline="0" dirty="0" smtClean="0">
                        <a:latin typeface="Calibri" panose="020F0502020204030204" pitchFamily="34" charset="0"/>
                        <a:cs typeface="Calibri" panose="020F0502020204030204" pitchFamily="34" charset="0"/>
                      </a:endParaRPr>
                    </a:p>
                    <a:p>
                      <a:pPr algn="ctr"/>
                      <a:r>
                        <a:rPr lang="en-GB" sz="1600" b="0" u="none" baseline="0" dirty="0" smtClean="0">
                          <a:latin typeface="Calibri" panose="020F0502020204030204" pitchFamily="34" charset="0"/>
                          <a:cs typeface="Calibri" panose="020F0502020204030204" pitchFamily="34" charset="0"/>
                        </a:rPr>
                        <a:t>This mean iron became hugely popular, and then started to ruin the bronze trade in the Middle East. This could have lead to families, town and societies becoming bankrupt as their main source of trade/ income was becoming worthless.</a:t>
                      </a:r>
                    </a:p>
                  </a:txBody>
                  <a:tcPr>
                    <a:solidFill>
                      <a:schemeClr val="bg1"/>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2640648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60745789"/>
              </p:ext>
            </p:extLst>
          </p:nvPr>
        </p:nvGraphicFramePr>
        <p:xfrm>
          <a:off x="0" y="-106682"/>
          <a:ext cx="12192000" cy="6964682"/>
        </p:xfrm>
        <a:graphic>
          <a:graphicData uri="http://schemas.openxmlformats.org/drawingml/2006/table">
            <a:tbl>
              <a:tblPr firstRow="1" bandRow="1">
                <a:tableStyleId>{5940675A-B579-460E-94D1-54222C63F5DA}</a:tableStyleId>
              </a:tblPr>
              <a:tblGrid>
                <a:gridCol w="4064000">
                  <a:extLst>
                    <a:ext uri="{9D8B030D-6E8A-4147-A177-3AD203B41FA5}">
                      <a16:colId xmlns:a16="http://schemas.microsoft.com/office/drawing/2014/main" val="20000"/>
                    </a:ext>
                  </a:extLst>
                </a:gridCol>
                <a:gridCol w="4064000">
                  <a:extLst>
                    <a:ext uri="{9D8B030D-6E8A-4147-A177-3AD203B41FA5}">
                      <a16:colId xmlns:a16="http://schemas.microsoft.com/office/drawing/2014/main" val="20001"/>
                    </a:ext>
                  </a:extLst>
                </a:gridCol>
                <a:gridCol w="4064000">
                  <a:extLst>
                    <a:ext uri="{9D8B030D-6E8A-4147-A177-3AD203B41FA5}">
                      <a16:colId xmlns:a16="http://schemas.microsoft.com/office/drawing/2014/main" val="20002"/>
                    </a:ext>
                  </a:extLst>
                </a:gridCol>
              </a:tblGrid>
              <a:tr h="6964682">
                <a:tc>
                  <a:txBody>
                    <a:bodyPr/>
                    <a:lstStyle/>
                    <a:p>
                      <a:pPr algn="ctr"/>
                      <a:r>
                        <a:rPr lang="en-GB" sz="2400" b="1" u="sng" dirty="0" smtClean="0">
                          <a:latin typeface="Calibri" panose="020F0502020204030204" pitchFamily="34" charset="0"/>
                          <a:cs typeface="Calibri" panose="020F0502020204030204" pitchFamily="34" charset="0"/>
                        </a:rPr>
                        <a:t>Sea People</a:t>
                      </a:r>
                    </a:p>
                    <a:p>
                      <a:pPr algn="ctr"/>
                      <a:r>
                        <a:rPr lang="en-GB" sz="2000" b="0" u="none" dirty="0" smtClean="0">
                          <a:latin typeface="Calibri" panose="020F0502020204030204" pitchFamily="34" charset="0"/>
                          <a:cs typeface="Calibri" panose="020F0502020204030204" pitchFamily="34" charset="0"/>
                        </a:rPr>
                        <a:t>According to ancient sources, from</a:t>
                      </a:r>
                      <a:r>
                        <a:rPr lang="en-GB" sz="2000" b="0" u="none" baseline="0" dirty="0" smtClean="0">
                          <a:latin typeface="Calibri" panose="020F0502020204030204" pitchFamily="34" charset="0"/>
                          <a:cs typeface="Calibri" panose="020F0502020204030204" pitchFamily="34" charset="0"/>
                        </a:rPr>
                        <a:t> 1250-1150BCE, the Middle East was invaded by a violent and dangerous group of people who arrived from the East/ the Sea.</a:t>
                      </a:r>
                    </a:p>
                    <a:p>
                      <a:pPr algn="ctr"/>
                      <a:endParaRPr lang="en-GB" sz="2000" b="0" u="none" baseline="0" dirty="0" smtClean="0">
                        <a:latin typeface="Calibri" panose="020F0502020204030204" pitchFamily="34" charset="0"/>
                        <a:cs typeface="Calibri" panose="020F0502020204030204" pitchFamily="34" charset="0"/>
                      </a:endParaRPr>
                    </a:p>
                    <a:p>
                      <a:pPr algn="ctr"/>
                      <a:r>
                        <a:rPr lang="en-GB" sz="2000" b="0" u="none" baseline="0" dirty="0" smtClean="0">
                          <a:latin typeface="Calibri" panose="020F0502020204030204" pitchFamily="34" charset="0"/>
                          <a:cs typeface="Calibri" panose="020F0502020204030204" pitchFamily="34" charset="0"/>
                        </a:rPr>
                        <a:t>These people ransacked towns and cities, destroyed the cultures they came into contact with, and did this so badly that the local people couldn’t recover. They could do this because they had superior, iron weapons and chariots</a:t>
                      </a:r>
                    </a:p>
                    <a:p>
                      <a:pPr algn="ctr"/>
                      <a:r>
                        <a:rPr lang="en-GB" sz="2000" b="0" u="none" baseline="0" dirty="0" smtClean="0">
                          <a:latin typeface="Calibri" panose="020F0502020204030204" pitchFamily="34" charset="0"/>
                          <a:cs typeface="Calibri" panose="020F0502020204030204" pitchFamily="34" charset="0"/>
                        </a:rPr>
                        <a:t>This meant that society collapsed, and future generations suffered from lost knowledge.</a:t>
                      </a:r>
                      <a:endParaRPr lang="en-GB" sz="2000" b="0" u="none" dirty="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GB" sz="2400" b="1" u="sng" dirty="0" smtClean="0">
                          <a:latin typeface="Calibri" panose="020F0502020204030204" pitchFamily="34" charset="0"/>
                          <a:cs typeface="Calibri" panose="020F0502020204030204" pitchFamily="34" charset="0"/>
                        </a:rPr>
                        <a:t>Drought</a:t>
                      </a:r>
                      <a:r>
                        <a:rPr lang="en-GB" sz="2400" b="1" u="sng" baseline="0" dirty="0" smtClean="0">
                          <a:latin typeface="Calibri" panose="020F0502020204030204" pitchFamily="34" charset="0"/>
                          <a:cs typeface="Calibri" panose="020F0502020204030204" pitchFamily="34" charset="0"/>
                        </a:rPr>
                        <a:t> &amp; Famine</a:t>
                      </a:r>
                    </a:p>
                    <a:p>
                      <a:pPr algn="ctr"/>
                      <a:r>
                        <a:rPr lang="en-GB" sz="2400" b="0" u="none" dirty="0" smtClean="0">
                          <a:latin typeface="Calibri" panose="020F0502020204030204" pitchFamily="34" charset="0"/>
                          <a:cs typeface="Calibri" panose="020F0502020204030204" pitchFamily="34" charset="0"/>
                        </a:rPr>
                        <a:t>Archaeologists have found fossilised pollen from the 12</a:t>
                      </a:r>
                      <a:r>
                        <a:rPr lang="en-GB" sz="2400" b="0" u="none" baseline="30000" dirty="0" smtClean="0">
                          <a:latin typeface="Calibri" panose="020F0502020204030204" pitchFamily="34" charset="0"/>
                          <a:cs typeface="Calibri" panose="020F0502020204030204" pitchFamily="34" charset="0"/>
                        </a:rPr>
                        <a:t>th</a:t>
                      </a:r>
                      <a:r>
                        <a:rPr lang="en-GB" sz="2400" b="0" u="none" dirty="0" smtClean="0">
                          <a:latin typeface="Calibri" panose="020F0502020204030204" pitchFamily="34" charset="0"/>
                          <a:cs typeface="Calibri" panose="020F0502020204030204" pitchFamily="34" charset="0"/>
                        </a:rPr>
                        <a:t> C</a:t>
                      </a:r>
                      <a:r>
                        <a:rPr lang="en-GB" sz="2400" b="0" u="none" baseline="0" dirty="0" smtClean="0">
                          <a:latin typeface="Calibri" panose="020F0502020204030204" pitchFamily="34" charset="0"/>
                          <a:cs typeface="Calibri" panose="020F0502020204030204" pitchFamily="34" charset="0"/>
                        </a:rPr>
                        <a:t> BCE, and when they studied them, the pollen showed that there are been years of drought in the Middle East. – the pollen showed the plants hadn’t been getting enough water.</a:t>
                      </a:r>
                    </a:p>
                    <a:p>
                      <a:pPr algn="ctr"/>
                      <a:endParaRPr lang="en-GB" sz="2400" b="0" u="none" baseline="0" dirty="0" smtClean="0">
                        <a:latin typeface="Calibri" panose="020F0502020204030204" pitchFamily="34" charset="0"/>
                        <a:cs typeface="Calibri" panose="020F0502020204030204" pitchFamily="34" charset="0"/>
                      </a:endParaRPr>
                    </a:p>
                    <a:p>
                      <a:pPr algn="ctr"/>
                      <a:r>
                        <a:rPr lang="en-GB" sz="2400" b="0" u="none" baseline="0" dirty="0" smtClean="0">
                          <a:latin typeface="Calibri" panose="020F0502020204030204" pitchFamily="34" charset="0"/>
                          <a:cs typeface="Calibri" panose="020F0502020204030204" pitchFamily="34" charset="0"/>
                        </a:rPr>
                        <a:t>Drought leads to famine, and famine could explain cities being abandoned, lots of people dying, and even the arrival of people from different areas….</a:t>
                      </a:r>
                      <a:endParaRPr lang="en-GB" sz="2400" b="0" u="none" dirty="0">
                        <a:latin typeface="Calibri" panose="020F0502020204030204" pitchFamily="34" charset="0"/>
                        <a:cs typeface="Calibri" panose="020F0502020204030204" pitchFamily="34" charset="0"/>
                      </a:endParaRPr>
                    </a:p>
                  </a:txBody>
                  <a:tcPr>
                    <a:solidFill>
                      <a:schemeClr val="bg1"/>
                    </a:solidFill>
                  </a:tcPr>
                </a:tc>
                <a:tc>
                  <a:txBody>
                    <a:bodyPr/>
                    <a:lstStyle/>
                    <a:p>
                      <a:pPr algn="ctr"/>
                      <a:r>
                        <a:rPr lang="en-GB" sz="2400" b="1" u="sng" dirty="0" smtClean="0">
                          <a:latin typeface="Calibri" panose="020F0502020204030204" pitchFamily="34" charset="0"/>
                          <a:cs typeface="Calibri" panose="020F0502020204030204" pitchFamily="34" charset="0"/>
                        </a:rPr>
                        <a:t>Earthquakes</a:t>
                      </a:r>
                    </a:p>
                    <a:p>
                      <a:pPr algn="ctr"/>
                      <a:r>
                        <a:rPr lang="en-GB" sz="2000" b="0" u="none" dirty="0" smtClean="0">
                          <a:latin typeface="Calibri" panose="020F0502020204030204" pitchFamily="34" charset="0"/>
                          <a:cs typeface="Calibri" panose="020F0502020204030204" pitchFamily="34" charset="0"/>
                        </a:rPr>
                        <a:t>A number of archaeologists </a:t>
                      </a:r>
                      <a:r>
                        <a:rPr lang="en-GB" sz="2000" b="0" u="none" baseline="0" dirty="0" smtClean="0">
                          <a:latin typeface="Calibri" panose="020F0502020204030204" pitchFamily="34" charset="0"/>
                          <a:cs typeface="Calibri" panose="020F0502020204030204" pitchFamily="34" charset="0"/>
                        </a:rPr>
                        <a:t>have argued that the collapse, and particularly the destruction of cities, was the result of a series of earthquakes in the Middle East.</a:t>
                      </a:r>
                    </a:p>
                    <a:p>
                      <a:pPr algn="ctr"/>
                      <a:endParaRPr lang="en-GB" sz="2000" b="0" u="none" baseline="0" dirty="0" smtClean="0">
                        <a:latin typeface="Calibri" panose="020F0502020204030204" pitchFamily="34" charset="0"/>
                        <a:cs typeface="Calibri" panose="020F0502020204030204" pitchFamily="34" charset="0"/>
                      </a:endParaRPr>
                    </a:p>
                    <a:p>
                      <a:pPr algn="ctr"/>
                      <a:r>
                        <a:rPr lang="en-GB" sz="2000" b="0" u="none" baseline="0" dirty="0" smtClean="0">
                          <a:latin typeface="Calibri" panose="020F0502020204030204" pitchFamily="34" charset="0"/>
                          <a:cs typeface="Calibri" panose="020F0502020204030204" pitchFamily="34" charset="0"/>
                        </a:rPr>
                        <a:t>Excavations of a number of key cities in Cyprus and Syria seem to have ‘destruction layers’ in their archaeology, which are caused by damage from an earthquake.</a:t>
                      </a:r>
                    </a:p>
                    <a:p>
                      <a:pPr algn="ctr"/>
                      <a:endParaRPr lang="en-GB" sz="2000" b="0" u="none" baseline="0" dirty="0" smtClean="0">
                        <a:latin typeface="Calibri" panose="020F0502020204030204" pitchFamily="34" charset="0"/>
                        <a:cs typeface="Calibri" panose="020F0502020204030204" pitchFamily="34" charset="0"/>
                      </a:endParaRPr>
                    </a:p>
                    <a:p>
                      <a:pPr algn="ctr"/>
                      <a:r>
                        <a:rPr lang="en-GB" sz="2000" b="0" u="none" baseline="0" dirty="0" smtClean="0">
                          <a:latin typeface="Calibri" panose="020F0502020204030204" pitchFamily="34" charset="0"/>
                          <a:cs typeface="Calibri" panose="020F0502020204030204" pitchFamily="34" charset="0"/>
                        </a:rPr>
                        <a:t>Others argue that some of the damage in other cities CAN’T be caused by an earthquake, so this theory can’t explain the whole of the Bronze Age Collapse.</a:t>
                      </a:r>
                      <a:endParaRPr lang="en-GB" sz="2000" b="0" u="none" dirty="0">
                        <a:latin typeface="Calibri" panose="020F0502020204030204" pitchFamily="34" charset="0"/>
                        <a:cs typeface="Calibri" panose="020F0502020204030204" pitchFamily="34" charset="0"/>
                      </a:endParaRPr>
                    </a:p>
                  </a:txBody>
                  <a:tcPr>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0826731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1380" y="1387056"/>
            <a:ext cx="2562911" cy="4278094"/>
          </a:xfrm>
          <a:prstGeom prst="rect">
            <a:avLst/>
          </a:prstGeom>
          <a:solidFill>
            <a:srgbClr val="FCC02E"/>
          </a:solidFill>
          <a:ln>
            <a:noFill/>
          </a:ln>
          <a:scene3d>
            <a:camera prst="orthographicFront"/>
            <a:lightRig rig="threePt" dir="t"/>
          </a:scene3d>
          <a:sp3d>
            <a:bevelT/>
          </a:sp3d>
        </p:spPr>
        <p:txBody>
          <a:bodyPr wrap="square">
            <a:spAutoFit/>
          </a:bodyPr>
          <a:lstStyle/>
          <a:p>
            <a:pPr defTabSz="914400">
              <a:defRPr/>
            </a:pPr>
            <a:r>
              <a:rPr lang="en-GB" sz="2800" b="1" dirty="0">
                <a:solidFill>
                  <a:prstClr val="black"/>
                </a:solidFill>
                <a:latin typeface="Calibri" panose="020F0502020204030204"/>
                <a:cs typeface="Arial" panose="020B0604020202020204" pitchFamily="34" charset="0"/>
              </a:rPr>
              <a:t>Lesson Objectives:</a:t>
            </a:r>
          </a:p>
          <a:p>
            <a:pPr defTabSz="914400" eaLnBrk="0" fontAlgn="base" hangingPunct="0">
              <a:spcBef>
                <a:spcPct val="0"/>
              </a:spcBef>
              <a:spcAft>
                <a:spcPct val="0"/>
              </a:spcAft>
              <a:buFont typeface="Arial" charset="0"/>
              <a:buChar char="•"/>
              <a:defRPr/>
            </a:pPr>
            <a:r>
              <a:rPr lang="en-GB" altLang="en-US" sz="2400" dirty="0">
                <a:solidFill>
                  <a:prstClr val="black"/>
                </a:solidFill>
                <a:latin typeface="Calibri" panose="020F0502020204030204"/>
                <a:cs typeface="Arial" panose="020B0604020202020204" pitchFamily="34" charset="0"/>
              </a:rPr>
              <a:t>To understand </a:t>
            </a:r>
            <a:r>
              <a:rPr lang="en-GB" altLang="en-US" sz="2400" dirty="0" smtClean="0">
                <a:solidFill>
                  <a:prstClr val="black"/>
                </a:solidFill>
                <a:latin typeface="Calibri" panose="020F0502020204030204"/>
                <a:cs typeface="Arial" panose="020B0604020202020204" pitchFamily="34" charset="0"/>
              </a:rPr>
              <a:t>the factors that lead to the Bronze Age collapse.</a:t>
            </a:r>
            <a:endParaRPr lang="en-GB" altLang="en-US" sz="2400" dirty="0">
              <a:solidFill>
                <a:prstClr val="black"/>
              </a:solidFill>
              <a:latin typeface="Calibri" panose="020F0502020204030204"/>
              <a:cs typeface="Arial" panose="020B0604020202020204" pitchFamily="34" charset="0"/>
            </a:endParaRPr>
          </a:p>
          <a:p>
            <a:pPr defTabSz="914400" eaLnBrk="0" fontAlgn="base" hangingPunct="0">
              <a:spcBef>
                <a:spcPct val="0"/>
              </a:spcBef>
              <a:spcAft>
                <a:spcPct val="0"/>
              </a:spcAft>
              <a:defRPr/>
            </a:pPr>
            <a:endParaRPr lang="en-GB" altLang="en-US" sz="2400" dirty="0">
              <a:solidFill>
                <a:prstClr val="black"/>
              </a:solidFill>
              <a:latin typeface="Calibri" panose="020F0502020204030204"/>
              <a:cs typeface="Arial" panose="020B0604020202020204" pitchFamily="34" charset="0"/>
            </a:endParaRPr>
          </a:p>
          <a:p>
            <a:pPr defTabSz="914400" eaLnBrk="0" fontAlgn="base" hangingPunct="0">
              <a:spcBef>
                <a:spcPct val="0"/>
              </a:spcBef>
              <a:spcAft>
                <a:spcPct val="0"/>
              </a:spcAft>
              <a:buFont typeface="Arial" charset="0"/>
              <a:buChar char="•"/>
              <a:defRPr/>
            </a:pPr>
            <a:r>
              <a:rPr lang="en-GB" altLang="en-US" sz="2400" dirty="0" smtClean="0">
                <a:solidFill>
                  <a:prstClr val="black"/>
                </a:solidFill>
                <a:latin typeface="Calibri" panose="020F0502020204030204"/>
                <a:cs typeface="Arial" panose="020B0604020202020204" pitchFamily="34" charset="0"/>
              </a:rPr>
              <a:t>To assess the contemporary sources on the Sea People</a:t>
            </a:r>
            <a:endParaRPr lang="en-GB" sz="2400" dirty="0">
              <a:solidFill>
                <a:prstClr val="black"/>
              </a:solidFill>
              <a:latin typeface="Calibri" panose="020F0502020204030204"/>
              <a:cs typeface="Arial" panose="020B0604020202020204" pitchFamily="34" charset="0"/>
            </a:endParaRPr>
          </a:p>
        </p:txBody>
      </p:sp>
      <p:sp>
        <p:nvSpPr>
          <p:cNvPr id="7" name="TextBox 6"/>
          <p:cNvSpPr txBox="1"/>
          <p:nvPr/>
        </p:nvSpPr>
        <p:spPr>
          <a:xfrm>
            <a:off x="1038617" y="-28163"/>
            <a:ext cx="7985811" cy="738664"/>
          </a:xfrm>
          <a:prstGeom prst="rect">
            <a:avLst/>
          </a:prstGeom>
          <a:noFill/>
        </p:spPr>
        <p:txBody>
          <a:bodyPr wrap="square" rtlCol="0">
            <a:spAutoFit/>
          </a:bodyPr>
          <a:lstStyle/>
          <a:p>
            <a:pPr algn="ctr"/>
            <a:r>
              <a:rPr lang="en-GB" sz="4200" b="1" u="sng" dirty="0" smtClean="0">
                <a:latin typeface="Calibri" panose="020F0502020204030204" pitchFamily="34" charset="0"/>
                <a:cs typeface="Calibri" panose="020F0502020204030204" pitchFamily="34" charset="0"/>
              </a:rPr>
              <a:t>Who were the Sea Peoples?</a:t>
            </a:r>
            <a:endParaRPr lang="en-GB" sz="4200" b="1" u="sng" dirty="0">
              <a:latin typeface="Calibri" panose="020F0502020204030204" pitchFamily="34" charset="0"/>
              <a:cs typeface="Calibri" panose="020F0502020204030204" pitchFamily="34" charset="0"/>
            </a:endParaRPr>
          </a:p>
        </p:txBody>
      </p:sp>
      <p:sp>
        <p:nvSpPr>
          <p:cNvPr id="20" name="TextBox 19"/>
          <p:cNvSpPr txBox="1"/>
          <p:nvPr/>
        </p:nvSpPr>
        <p:spPr>
          <a:xfrm>
            <a:off x="9024429" y="56751"/>
            <a:ext cx="3167571" cy="461665"/>
          </a:xfrm>
          <a:prstGeom prst="rect">
            <a:avLst/>
          </a:prstGeom>
          <a:noFill/>
        </p:spPr>
        <p:txBody>
          <a:bodyPr wrap="square" rtlCol="0">
            <a:spAutoFit/>
          </a:bodyPr>
          <a:lstStyle/>
          <a:p>
            <a:pPr algn="r"/>
            <a:fld id="{3C3CF9CA-01E0-44F4-86AE-C98869E16A83}" type="datetime4">
              <a:rPr lang="en-GB" sz="2400" b="1" u="sng">
                <a:latin typeface="Century Gothic" panose="020B0502020202020204" pitchFamily="34" charset="0"/>
              </a:rPr>
              <a:t>01 May 2020</a:t>
            </a:fld>
            <a:endParaRPr lang="en-GB" sz="2400" b="1" u="sng" dirty="0">
              <a:latin typeface="Century Gothic" panose="020B0502020202020204" pitchFamily="34" charset="0"/>
            </a:endParaRPr>
          </a:p>
        </p:txBody>
      </p:sp>
      <p:sp>
        <p:nvSpPr>
          <p:cNvPr id="19" name="TextBox 18"/>
          <p:cNvSpPr txBox="1"/>
          <p:nvPr/>
        </p:nvSpPr>
        <p:spPr>
          <a:xfrm>
            <a:off x="5061858" y="856971"/>
            <a:ext cx="6985286" cy="584775"/>
          </a:xfrm>
          <a:prstGeom prst="rect">
            <a:avLst/>
          </a:prstGeom>
          <a:solidFill>
            <a:srgbClr val="FCC02E"/>
          </a:solidFill>
          <a:ln>
            <a:noFill/>
          </a:ln>
          <a:scene3d>
            <a:camera prst="orthographicFront"/>
            <a:lightRig rig="threePt" dir="t"/>
          </a:scene3d>
          <a:sp3d>
            <a:bevelT/>
          </a:sp3d>
        </p:spPr>
        <p:txBody>
          <a:bodyPr wrap="square">
            <a:spAutoFit/>
          </a:bodyPr>
          <a:lstStyle/>
          <a:p>
            <a:pPr>
              <a:defRPr/>
            </a:pPr>
            <a:r>
              <a:rPr lang="en-GB" sz="1600" b="1" dirty="0">
                <a:solidFill>
                  <a:prstClr val="black"/>
                </a:solidFill>
                <a:latin typeface="Calibri" panose="020F0502020204030204"/>
                <a:cs typeface="Arial" panose="020B0604020202020204" pitchFamily="34" charset="0"/>
              </a:rPr>
              <a:t>RRR:  </a:t>
            </a:r>
            <a:r>
              <a:rPr lang="en-GB" sz="1600" b="1" dirty="0" smtClean="0">
                <a:solidFill>
                  <a:prstClr val="black"/>
                </a:solidFill>
                <a:latin typeface="Calibri" panose="020F0502020204030204"/>
                <a:cs typeface="Arial" panose="020B0604020202020204" pitchFamily="34" charset="0"/>
              </a:rPr>
              <a:t>What caused the Bronze Age collapse?</a:t>
            </a:r>
          </a:p>
          <a:p>
            <a:pPr>
              <a:defRPr/>
            </a:pPr>
            <a:r>
              <a:rPr lang="en-GB" sz="1600" dirty="0" smtClean="0">
                <a:solidFill>
                  <a:prstClr val="black"/>
                </a:solidFill>
                <a:latin typeface="Calibri" panose="020F0502020204030204"/>
                <a:cs typeface="Arial" panose="020B0604020202020204" pitchFamily="34" charset="0"/>
              </a:rPr>
              <a:t>(Write </a:t>
            </a:r>
            <a:r>
              <a:rPr lang="en-GB" sz="1600" dirty="0">
                <a:solidFill>
                  <a:prstClr val="black"/>
                </a:solidFill>
                <a:latin typeface="Calibri" panose="020F0502020204030204"/>
                <a:cs typeface="Arial" panose="020B0604020202020204" pitchFamily="34" charset="0"/>
              </a:rPr>
              <a:t>in your planner)</a:t>
            </a:r>
          </a:p>
        </p:txBody>
      </p:sp>
      <p:pic>
        <p:nvPicPr>
          <p:cNvPr id="2" name="Picture 1"/>
          <p:cNvPicPr>
            <a:picLocks noChangeAspect="1"/>
          </p:cNvPicPr>
          <p:nvPr/>
        </p:nvPicPr>
        <p:blipFill>
          <a:blip r:embed="rId3"/>
          <a:stretch>
            <a:fillRect/>
          </a:stretch>
        </p:blipFill>
        <p:spPr>
          <a:xfrm>
            <a:off x="3145247" y="1722967"/>
            <a:ext cx="8611324" cy="3615215"/>
          </a:xfrm>
          <a:prstGeom prst="rect">
            <a:avLst/>
          </a:prstGeom>
        </p:spPr>
      </p:pic>
    </p:spTree>
    <p:extLst>
      <p:ext uri="{BB962C8B-B14F-4D97-AF65-F5344CB8AC3E}">
        <p14:creationId xmlns:p14="http://schemas.microsoft.com/office/powerpoint/2010/main" val="10583934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79" y="-12879"/>
            <a:ext cx="12204879" cy="687087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 name="Straight Arrow Connector 6"/>
          <p:cNvCxnSpPr/>
          <p:nvPr/>
        </p:nvCxnSpPr>
        <p:spPr>
          <a:xfrm>
            <a:off x="399244" y="3309871"/>
            <a:ext cx="11449319"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742410" y="3503358"/>
            <a:ext cx="1596981" cy="646331"/>
          </a:xfrm>
          <a:prstGeom prst="rect">
            <a:avLst/>
          </a:prstGeom>
          <a:noFill/>
        </p:spPr>
        <p:txBody>
          <a:bodyPr wrap="square" rtlCol="0">
            <a:spAutoFit/>
          </a:bodyPr>
          <a:lstStyle/>
          <a:p>
            <a:pPr algn="ctr"/>
            <a:r>
              <a:rPr lang="en-GB" dirty="0" smtClean="0">
                <a:latin typeface="Calibri" panose="020F0502020204030204" pitchFamily="34" charset="0"/>
                <a:cs typeface="Calibri" panose="020F0502020204030204" pitchFamily="34" charset="0"/>
              </a:rPr>
              <a:t>3000-2000BCE</a:t>
            </a:r>
          </a:p>
          <a:p>
            <a:pPr algn="ctr"/>
            <a:r>
              <a:rPr lang="en-GB" b="1" dirty="0" smtClean="0">
                <a:latin typeface="Calibri" panose="020F0502020204030204" pitchFamily="34" charset="0"/>
                <a:cs typeface="Calibri" panose="020F0502020204030204" pitchFamily="34" charset="0"/>
              </a:rPr>
              <a:t>The city of Ur</a:t>
            </a:r>
            <a:endParaRPr lang="en-GB" b="1" dirty="0">
              <a:latin typeface="Calibri" panose="020F0502020204030204" pitchFamily="34" charset="0"/>
              <a:cs typeface="Calibri" panose="020F0502020204030204" pitchFamily="34" charset="0"/>
            </a:endParaRPr>
          </a:p>
        </p:txBody>
      </p:sp>
      <p:sp>
        <p:nvSpPr>
          <p:cNvPr id="9" name="TextBox 8"/>
          <p:cNvSpPr txBox="1"/>
          <p:nvPr/>
        </p:nvSpPr>
        <p:spPr>
          <a:xfrm>
            <a:off x="10532771" y="3579135"/>
            <a:ext cx="1596981" cy="1077218"/>
          </a:xfrm>
          <a:prstGeom prst="rect">
            <a:avLst/>
          </a:prstGeom>
          <a:noFill/>
        </p:spPr>
        <p:txBody>
          <a:bodyPr wrap="square" rtlCol="0">
            <a:spAutoFit/>
          </a:bodyPr>
          <a:lstStyle/>
          <a:p>
            <a:pPr algn="ctr"/>
            <a:r>
              <a:rPr lang="en-GB" sz="1600" dirty="0" smtClean="0">
                <a:latin typeface="Calibri" panose="020F0502020204030204" pitchFamily="34" charset="0"/>
                <a:cs typeface="Calibri" panose="020F0502020204030204" pitchFamily="34" charset="0"/>
              </a:rPr>
              <a:t>479BCE</a:t>
            </a:r>
          </a:p>
          <a:p>
            <a:pPr algn="ctr"/>
            <a:r>
              <a:rPr lang="en-GB" sz="1600" b="1" dirty="0" smtClean="0">
                <a:latin typeface="Calibri" panose="020F0502020204030204" pitchFamily="34" charset="0"/>
                <a:cs typeface="Calibri" panose="020F0502020204030204" pitchFamily="34" charset="0"/>
              </a:rPr>
              <a:t>Xerxes I loses the Persian Wars</a:t>
            </a:r>
            <a:endParaRPr lang="en-GB" sz="1600" b="1" dirty="0">
              <a:latin typeface="Calibri" panose="020F0502020204030204" pitchFamily="34" charset="0"/>
              <a:cs typeface="Calibri" panose="020F0502020204030204" pitchFamily="34" charset="0"/>
            </a:endParaRPr>
          </a:p>
        </p:txBody>
      </p:sp>
      <p:sp>
        <p:nvSpPr>
          <p:cNvPr id="10" name="TextBox 9"/>
          <p:cNvSpPr txBox="1"/>
          <p:nvPr/>
        </p:nvSpPr>
        <p:spPr>
          <a:xfrm>
            <a:off x="5839495" y="382892"/>
            <a:ext cx="1779432" cy="923330"/>
          </a:xfrm>
          <a:prstGeom prst="rect">
            <a:avLst/>
          </a:prstGeom>
          <a:noFill/>
        </p:spPr>
        <p:txBody>
          <a:bodyPr wrap="square" rtlCol="0">
            <a:spAutoFit/>
          </a:bodyPr>
          <a:lstStyle/>
          <a:p>
            <a:pPr algn="ctr"/>
            <a:r>
              <a:rPr lang="en-GB" dirty="0" smtClean="0">
                <a:latin typeface="Calibri" panose="020F0502020204030204" pitchFamily="34" charset="0"/>
                <a:cs typeface="Calibri" panose="020F0502020204030204" pitchFamily="34" charset="0"/>
              </a:rPr>
              <a:t>1400-1190BCE</a:t>
            </a:r>
          </a:p>
          <a:p>
            <a:pPr algn="ctr"/>
            <a:r>
              <a:rPr lang="en-GB" b="1" dirty="0" smtClean="0">
                <a:latin typeface="Calibri" panose="020F0502020204030204" pitchFamily="34" charset="0"/>
                <a:cs typeface="Calibri" panose="020F0502020204030204" pitchFamily="34" charset="0"/>
              </a:rPr>
              <a:t>The New </a:t>
            </a:r>
            <a:r>
              <a:rPr lang="en-GB" b="1" dirty="0" err="1" smtClean="0">
                <a:latin typeface="Calibri" panose="020F0502020204030204" pitchFamily="34" charset="0"/>
                <a:cs typeface="Calibri" panose="020F0502020204030204" pitchFamily="34" charset="0"/>
              </a:rPr>
              <a:t>Hittie</a:t>
            </a:r>
            <a:r>
              <a:rPr lang="en-GB" b="1" dirty="0" smtClean="0">
                <a:latin typeface="Calibri" panose="020F0502020204030204" pitchFamily="34" charset="0"/>
                <a:cs typeface="Calibri" panose="020F0502020204030204" pitchFamily="34" charset="0"/>
              </a:rPr>
              <a:t> Kingdom</a:t>
            </a:r>
            <a:endParaRPr lang="en-GB" b="1" dirty="0">
              <a:latin typeface="Calibri" panose="020F0502020204030204" pitchFamily="34" charset="0"/>
              <a:cs typeface="Calibri" panose="020F0502020204030204" pitchFamily="34" charset="0"/>
            </a:endParaRPr>
          </a:p>
        </p:txBody>
      </p:sp>
      <p:sp>
        <p:nvSpPr>
          <p:cNvPr id="11" name="TextBox 10"/>
          <p:cNvSpPr txBox="1"/>
          <p:nvPr/>
        </p:nvSpPr>
        <p:spPr>
          <a:xfrm>
            <a:off x="5839495" y="4360992"/>
            <a:ext cx="1779432" cy="400110"/>
          </a:xfrm>
          <a:prstGeom prst="rect">
            <a:avLst/>
          </a:prstGeom>
          <a:noFill/>
        </p:spPr>
        <p:txBody>
          <a:bodyPr wrap="square" rtlCol="0">
            <a:spAutoFit/>
          </a:bodyPr>
          <a:lstStyle/>
          <a:p>
            <a:pPr algn="ctr"/>
            <a:r>
              <a:rPr lang="en-GB" sz="20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rPr>
              <a:t>(Last Lesson)</a:t>
            </a:r>
            <a:endParaRPr lang="en-GB" sz="2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cs typeface="Calibri" panose="020F0502020204030204" pitchFamily="34" charset="0"/>
            </a:endParaRPr>
          </a:p>
        </p:txBody>
      </p:sp>
      <p:sp>
        <p:nvSpPr>
          <p:cNvPr id="12" name="TextBox 11"/>
          <p:cNvSpPr txBox="1"/>
          <p:nvPr/>
        </p:nvSpPr>
        <p:spPr>
          <a:xfrm>
            <a:off x="6373834" y="1904974"/>
            <a:ext cx="2032713" cy="400110"/>
          </a:xfrm>
          <a:prstGeom prst="rect">
            <a:avLst/>
          </a:prstGeom>
          <a:noFill/>
        </p:spPr>
        <p:txBody>
          <a:bodyPr wrap="square" rtlCol="0">
            <a:spAutoFit/>
          </a:bodyPr>
          <a:lstStyle/>
          <a:p>
            <a:pPr algn="ctr"/>
            <a:r>
              <a:rPr lang="en-GB" sz="2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rPr>
              <a:t>(Today’s Lesson)</a:t>
            </a:r>
            <a:endParaRPr lang="en-GB" sz="2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Calibri" panose="020F0502020204030204" pitchFamily="34" charset="0"/>
              <a:cs typeface="Calibri" panose="020F0502020204030204" pitchFamily="34" charset="0"/>
            </a:endParaRPr>
          </a:p>
        </p:txBody>
      </p:sp>
      <p:cxnSp>
        <p:nvCxnSpPr>
          <p:cNvPr id="23" name="Straight Connector 22"/>
          <p:cNvCxnSpPr/>
          <p:nvPr/>
        </p:nvCxnSpPr>
        <p:spPr>
          <a:xfrm>
            <a:off x="605307" y="3065172"/>
            <a:ext cx="0"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flipH="1">
            <a:off x="2569335" y="3054370"/>
            <a:ext cx="2147" cy="244699"/>
          </a:xfrm>
          <a:prstGeom prst="line">
            <a:avLst/>
          </a:prstGeom>
          <a:ln w="76200"/>
        </p:spPr>
        <p:style>
          <a:lnRef idx="1">
            <a:schemeClr val="dk1"/>
          </a:lnRef>
          <a:fillRef idx="0">
            <a:schemeClr val="dk1"/>
          </a:fillRef>
          <a:effectRef idx="0">
            <a:schemeClr val="dk1"/>
          </a:effectRef>
          <a:fontRef idx="minor">
            <a:schemeClr val="tx1"/>
          </a:fontRef>
        </p:style>
      </p:cxnSp>
      <p:cxnSp>
        <p:nvCxnSpPr>
          <p:cNvPr id="28" name="Straight Connector 27"/>
          <p:cNvCxnSpPr/>
          <p:nvPr/>
        </p:nvCxnSpPr>
        <p:spPr>
          <a:xfrm flipH="1">
            <a:off x="8817738" y="3065172"/>
            <a:ext cx="6439" cy="244699"/>
          </a:xfrm>
          <a:prstGeom prst="line">
            <a:avLst/>
          </a:prstGeom>
          <a:ln w="76200"/>
        </p:spPr>
        <p:style>
          <a:lnRef idx="1">
            <a:schemeClr val="dk1"/>
          </a:lnRef>
          <a:fillRef idx="0">
            <a:schemeClr val="dk1"/>
          </a:fillRef>
          <a:effectRef idx="0">
            <a:schemeClr val="dk1"/>
          </a:effectRef>
          <a:fontRef idx="minor">
            <a:schemeClr val="tx1"/>
          </a:fontRef>
        </p:style>
      </p:cxnSp>
      <p:sp>
        <p:nvSpPr>
          <p:cNvPr id="34" name="TextBox 33"/>
          <p:cNvSpPr txBox="1"/>
          <p:nvPr/>
        </p:nvSpPr>
        <p:spPr>
          <a:xfrm>
            <a:off x="0" y="2726683"/>
            <a:ext cx="1390918" cy="369332"/>
          </a:xfrm>
          <a:prstGeom prst="rect">
            <a:avLst/>
          </a:prstGeom>
          <a:noFill/>
        </p:spPr>
        <p:txBody>
          <a:bodyPr wrap="square" rtlCol="0">
            <a:spAutoFit/>
          </a:bodyPr>
          <a:lstStyle/>
          <a:p>
            <a:pPr algn="ctr"/>
            <a:r>
              <a:rPr lang="en-GB" b="1" dirty="0" smtClean="0"/>
              <a:t>3000BCE</a:t>
            </a:r>
            <a:endParaRPr lang="en-GB" b="1" dirty="0"/>
          </a:p>
        </p:txBody>
      </p:sp>
      <p:sp>
        <p:nvSpPr>
          <p:cNvPr id="35" name="TextBox 34"/>
          <p:cNvSpPr txBox="1"/>
          <p:nvPr/>
        </p:nvSpPr>
        <p:spPr>
          <a:xfrm>
            <a:off x="1944710" y="2726683"/>
            <a:ext cx="1390918" cy="369332"/>
          </a:xfrm>
          <a:prstGeom prst="rect">
            <a:avLst/>
          </a:prstGeom>
          <a:noFill/>
        </p:spPr>
        <p:txBody>
          <a:bodyPr wrap="square" rtlCol="0">
            <a:spAutoFit/>
          </a:bodyPr>
          <a:lstStyle/>
          <a:p>
            <a:pPr algn="ctr"/>
            <a:r>
              <a:rPr lang="en-GB" b="1" dirty="0"/>
              <a:t>2</a:t>
            </a:r>
            <a:r>
              <a:rPr lang="en-GB" b="1" dirty="0" smtClean="0"/>
              <a:t>000BCE</a:t>
            </a:r>
            <a:endParaRPr lang="en-GB" b="1" dirty="0"/>
          </a:p>
        </p:txBody>
      </p:sp>
      <p:sp>
        <p:nvSpPr>
          <p:cNvPr id="36" name="TextBox 35"/>
          <p:cNvSpPr txBox="1"/>
          <p:nvPr/>
        </p:nvSpPr>
        <p:spPr>
          <a:xfrm>
            <a:off x="8122279" y="2651475"/>
            <a:ext cx="1390918" cy="369332"/>
          </a:xfrm>
          <a:prstGeom prst="rect">
            <a:avLst/>
          </a:prstGeom>
          <a:noFill/>
        </p:spPr>
        <p:txBody>
          <a:bodyPr wrap="square" rtlCol="0">
            <a:spAutoFit/>
          </a:bodyPr>
          <a:lstStyle/>
          <a:p>
            <a:pPr algn="ctr"/>
            <a:r>
              <a:rPr lang="en-GB" b="1" dirty="0"/>
              <a:t>1</a:t>
            </a:r>
            <a:r>
              <a:rPr lang="en-GB" b="1" dirty="0" smtClean="0"/>
              <a:t>000BCE</a:t>
            </a:r>
            <a:endParaRPr lang="en-GB" b="1" dirty="0"/>
          </a:p>
        </p:txBody>
      </p:sp>
      <p:cxnSp>
        <p:nvCxnSpPr>
          <p:cNvPr id="38" name="Straight Arrow Connector 37"/>
          <p:cNvCxnSpPr/>
          <p:nvPr/>
        </p:nvCxnSpPr>
        <p:spPr>
          <a:xfrm>
            <a:off x="856980" y="3379081"/>
            <a:ext cx="1456387"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5839495" y="3503358"/>
            <a:ext cx="1779432" cy="923330"/>
          </a:xfrm>
          <a:prstGeom prst="rect">
            <a:avLst/>
          </a:prstGeom>
          <a:noFill/>
        </p:spPr>
        <p:txBody>
          <a:bodyPr wrap="square" rtlCol="0">
            <a:spAutoFit/>
          </a:bodyPr>
          <a:lstStyle/>
          <a:p>
            <a:pPr algn="ctr"/>
            <a:r>
              <a:rPr lang="en-GB" dirty="0" smtClean="0">
                <a:latin typeface="Calibri" panose="020F0502020204030204" pitchFamily="34" charset="0"/>
                <a:cs typeface="Calibri" panose="020F0502020204030204" pitchFamily="34" charset="0"/>
              </a:rPr>
              <a:t>1275BCE</a:t>
            </a:r>
          </a:p>
          <a:p>
            <a:pPr algn="ctr"/>
            <a:r>
              <a:rPr lang="en-GB" b="1" dirty="0" smtClean="0">
                <a:latin typeface="Calibri" panose="020F0502020204030204" pitchFamily="34" charset="0"/>
                <a:cs typeface="Calibri" panose="020F0502020204030204" pitchFamily="34" charset="0"/>
              </a:rPr>
              <a:t>The Battle of </a:t>
            </a:r>
            <a:r>
              <a:rPr lang="en-GB" b="1" dirty="0" err="1" smtClean="0">
                <a:latin typeface="Calibri" panose="020F0502020204030204" pitchFamily="34" charset="0"/>
                <a:cs typeface="Calibri" panose="020F0502020204030204" pitchFamily="34" charset="0"/>
              </a:rPr>
              <a:t>Qadesh</a:t>
            </a:r>
            <a:endParaRPr lang="en-GB" b="1" dirty="0">
              <a:latin typeface="Calibri" panose="020F0502020204030204" pitchFamily="34" charset="0"/>
              <a:cs typeface="Calibri" panose="020F0502020204030204" pitchFamily="34" charset="0"/>
            </a:endParaRPr>
          </a:p>
        </p:txBody>
      </p:sp>
      <p:sp>
        <p:nvSpPr>
          <p:cNvPr id="22" name="TextBox 21"/>
          <p:cNvSpPr txBox="1"/>
          <p:nvPr/>
        </p:nvSpPr>
        <p:spPr>
          <a:xfrm>
            <a:off x="6500475" y="2189810"/>
            <a:ext cx="1779432" cy="923330"/>
          </a:xfrm>
          <a:prstGeom prst="rect">
            <a:avLst/>
          </a:prstGeom>
          <a:noFill/>
        </p:spPr>
        <p:txBody>
          <a:bodyPr wrap="square" rtlCol="0">
            <a:spAutoFit/>
          </a:bodyPr>
          <a:lstStyle/>
          <a:p>
            <a:pPr algn="ctr"/>
            <a:r>
              <a:rPr lang="en-GB" dirty="0" smtClean="0">
                <a:latin typeface="Calibri" panose="020F0502020204030204" pitchFamily="34" charset="0"/>
                <a:cs typeface="Calibri" panose="020F0502020204030204" pitchFamily="34" charset="0"/>
              </a:rPr>
              <a:t>1250-1150BCE</a:t>
            </a:r>
          </a:p>
          <a:p>
            <a:pPr algn="ctr"/>
            <a:r>
              <a:rPr lang="en-GB" b="1" dirty="0" smtClean="0">
                <a:latin typeface="Calibri" panose="020F0502020204030204" pitchFamily="34" charset="0"/>
                <a:cs typeface="Calibri" panose="020F0502020204030204" pitchFamily="34" charset="0"/>
              </a:rPr>
              <a:t>Rise of the ‘Sea Peoples’</a:t>
            </a:r>
            <a:endParaRPr lang="en-GB" b="1" dirty="0">
              <a:latin typeface="Calibri" panose="020F0502020204030204" pitchFamily="34" charset="0"/>
              <a:cs typeface="Calibri" panose="020F0502020204030204" pitchFamily="34" charset="0"/>
            </a:endParaRPr>
          </a:p>
        </p:txBody>
      </p:sp>
      <p:cxnSp>
        <p:nvCxnSpPr>
          <p:cNvPr id="4" name="Straight Arrow Connector 3"/>
          <p:cNvCxnSpPr/>
          <p:nvPr/>
        </p:nvCxnSpPr>
        <p:spPr>
          <a:xfrm flipV="1">
            <a:off x="5666704" y="1339419"/>
            <a:ext cx="2125014" cy="2353"/>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0" name="Straight Arrow Connector 29"/>
          <p:cNvCxnSpPr/>
          <p:nvPr/>
        </p:nvCxnSpPr>
        <p:spPr>
          <a:xfrm>
            <a:off x="6851564" y="3161494"/>
            <a:ext cx="1240802" cy="2447"/>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954136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stretch>
            <a:fillRect/>
          </a:stretch>
        </p:blipFill>
        <p:spPr>
          <a:xfrm>
            <a:off x="3649276" y="1"/>
            <a:ext cx="8542724" cy="6858000"/>
          </a:xfrm>
          <a:prstGeom prst="rect">
            <a:avLst/>
          </a:prstGeom>
        </p:spPr>
      </p:pic>
      <p:sp>
        <p:nvSpPr>
          <p:cNvPr id="24" name="Oval 23"/>
          <p:cNvSpPr/>
          <p:nvPr/>
        </p:nvSpPr>
        <p:spPr>
          <a:xfrm>
            <a:off x="3765186" y="425002"/>
            <a:ext cx="4181079" cy="279116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770021" y="425003"/>
            <a:ext cx="2821300" cy="4524315"/>
          </a:xfrm>
          <a:prstGeom prst="rect">
            <a:avLst/>
          </a:prstGeom>
          <a:noFill/>
        </p:spPr>
        <p:txBody>
          <a:bodyPr wrap="square" rtlCol="0">
            <a:spAutoFit/>
          </a:bodyPr>
          <a:lstStyle/>
          <a:p>
            <a:pPr algn="ctr"/>
            <a:r>
              <a:rPr lang="en-GB" sz="3200" b="1" dirty="0" smtClean="0"/>
              <a:t>Where did the Sea People invade?</a:t>
            </a:r>
          </a:p>
          <a:p>
            <a:pPr algn="ctr"/>
            <a:endParaRPr lang="en-GB" sz="3200" b="1" dirty="0"/>
          </a:p>
          <a:p>
            <a:pPr algn="ctr"/>
            <a:r>
              <a:rPr lang="en-GB" sz="3200" b="1" dirty="0" smtClean="0"/>
              <a:t>Modern day Turkey, and down the Mediterranean coast!</a:t>
            </a:r>
            <a:endParaRPr lang="en-GB" sz="3200" b="1" dirty="0"/>
          </a:p>
        </p:txBody>
      </p:sp>
    </p:spTree>
    <p:extLst>
      <p:ext uri="{BB962C8B-B14F-4D97-AF65-F5344CB8AC3E}">
        <p14:creationId xmlns:p14="http://schemas.microsoft.com/office/powerpoint/2010/main" val="3645758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a:p>
        </p:txBody>
      </p:sp>
      <p:sp>
        <p:nvSpPr>
          <p:cNvPr id="4" name="Title 3"/>
          <p:cNvSpPr>
            <a:spLocks noGrp="1"/>
          </p:cNvSpPr>
          <p:nvPr>
            <p:ph type="title"/>
          </p:nvPr>
        </p:nvSpPr>
        <p:spPr/>
        <p:txBody>
          <a:bodyPr/>
          <a:lstStyle/>
          <a:p>
            <a:endParaRPr lang="en-GB"/>
          </a:p>
        </p:txBody>
      </p:sp>
      <p:sp>
        <p:nvSpPr>
          <p:cNvPr id="5" name="Rectangle 4"/>
          <p:cNvSpPr/>
          <p:nvPr/>
        </p:nvSpPr>
        <p:spPr>
          <a:xfrm>
            <a:off x="43353" y="110357"/>
            <a:ext cx="7567448" cy="4272455"/>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sz="2300" dirty="0" smtClean="0">
                <a:latin typeface="Calibri" panose="020F0502020204030204" pitchFamily="34" charset="0"/>
                <a:cs typeface="Calibri" panose="020F0502020204030204" pitchFamily="34" charset="0"/>
              </a:rPr>
              <a:t>At the end of the 13thC/ beginning of the 12thC BCE the Middle East appeared to be at its strongest.</a:t>
            </a:r>
          </a:p>
          <a:p>
            <a:pPr algn="ctr"/>
            <a:endParaRPr lang="en-GB" sz="2300" dirty="0">
              <a:latin typeface="Calibri" panose="020F0502020204030204" pitchFamily="34" charset="0"/>
              <a:cs typeface="Calibri" panose="020F0502020204030204" pitchFamily="34" charset="0"/>
            </a:endParaRPr>
          </a:p>
          <a:p>
            <a:pPr algn="ctr"/>
            <a:r>
              <a:rPr lang="en-GB" sz="2300" dirty="0" smtClean="0">
                <a:latin typeface="Calibri" panose="020F0502020204030204" pitchFamily="34" charset="0"/>
                <a:cs typeface="Calibri" panose="020F0502020204030204" pitchFamily="34" charset="0"/>
              </a:rPr>
              <a:t>As our study of Mesopotamia, Ur and the Hittite empire has shown, the area was full of powerful, intelligent and forward-thinking cultures.</a:t>
            </a:r>
          </a:p>
          <a:p>
            <a:pPr algn="ctr"/>
            <a:r>
              <a:rPr lang="en-GB" sz="2300" dirty="0" smtClean="0">
                <a:latin typeface="Calibri" panose="020F0502020204030204" pitchFamily="34" charset="0"/>
                <a:cs typeface="Calibri" panose="020F0502020204030204" pitchFamily="34" charset="0"/>
              </a:rPr>
              <a:t>In addition, the Ancient Egyptians were on the rise again, as </a:t>
            </a:r>
            <a:r>
              <a:rPr lang="en-GB" sz="2300" dirty="0" err="1" smtClean="0">
                <a:latin typeface="Calibri" panose="020F0502020204030204" pitchFamily="34" charset="0"/>
                <a:cs typeface="Calibri" panose="020F0502020204030204" pitchFamily="34" charset="0"/>
              </a:rPr>
              <a:t>Seti</a:t>
            </a:r>
            <a:r>
              <a:rPr lang="en-GB" sz="2300" dirty="0" smtClean="0">
                <a:latin typeface="Calibri" panose="020F0502020204030204" pitchFamily="34" charset="0"/>
                <a:cs typeface="Calibri" panose="020F0502020204030204" pitchFamily="34" charset="0"/>
              </a:rPr>
              <a:t> I and Rameses II brought the New Kingdom to new heights.</a:t>
            </a:r>
          </a:p>
          <a:p>
            <a:pPr algn="ctr"/>
            <a:endParaRPr lang="en-GB" sz="2300" dirty="0">
              <a:latin typeface="Calibri" panose="020F0502020204030204" pitchFamily="34" charset="0"/>
              <a:cs typeface="Calibri" panose="020F0502020204030204" pitchFamily="34" charset="0"/>
            </a:endParaRPr>
          </a:p>
          <a:p>
            <a:pPr algn="ctr"/>
            <a:r>
              <a:rPr lang="en-GB" sz="2300" dirty="0" smtClean="0">
                <a:latin typeface="Calibri" panose="020F0502020204030204" pitchFamily="34" charset="0"/>
                <a:cs typeface="Calibri" panose="020F0502020204030204" pitchFamily="34" charset="0"/>
              </a:rPr>
              <a:t>All is well, all is good….</a:t>
            </a:r>
            <a:endParaRPr lang="en-GB" sz="2300" dirty="0">
              <a:latin typeface="Calibri" panose="020F0502020204030204" pitchFamily="34" charset="0"/>
              <a:cs typeface="Calibri" panose="020F0502020204030204" pitchFamily="34" charset="0"/>
            </a:endParaRPr>
          </a:p>
        </p:txBody>
      </p:sp>
      <p:sp>
        <p:nvSpPr>
          <p:cNvPr id="6" name="Rectangle 5"/>
          <p:cNvSpPr/>
          <p:nvPr/>
        </p:nvSpPr>
        <p:spPr>
          <a:xfrm>
            <a:off x="5754415" y="3526926"/>
            <a:ext cx="6216867" cy="3120172"/>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GB" sz="2200" b="1" dirty="0" smtClean="0">
                <a:latin typeface="Calibri" panose="020F0502020204030204" pitchFamily="34" charset="0"/>
                <a:cs typeface="Calibri" panose="020F0502020204030204" pitchFamily="34" charset="0"/>
              </a:rPr>
              <a:t>IT IS NOT!</a:t>
            </a:r>
          </a:p>
          <a:p>
            <a:pPr algn="ctr"/>
            <a:r>
              <a:rPr lang="en-GB" sz="2200" dirty="0" smtClean="0">
                <a:latin typeface="Calibri" panose="020F0502020204030204" pitchFamily="34" charset="0"/>
                <a:cs typeface="Calibri" panose="020F0502020204030204" pitchFamily="34" charset="0"/>
              </a:rPr>
              <a:t>The ancient Middle East is about to experience one of history’s greatest mysteries.</a:t>
            </a:r>
          </a:p>
          <a:p>
            <a:pPr algn="ctr"/>
            <a:endParaRPr lang="en-GB" sz="2200" dirty="0">
              <a:latin typeface="Calibri" panose="020F0502020204030204" pitchFamily="34" charset="0"/>
              <a:cs typeface="Calibri" panose="020F0502020204030204" pitchFamily="34" charset="0"/>
            </a:endParaRPr>
          </a:p>
          <a:p>
            <a:pPr algn="ctr"/>
            <a:r>
              <a:rPr lang="en-GB" sz="2200" dirty="0" smtClean="0">
                <a:latin typeface="Calibri" panose="020F0502020204030204" pitchFamily="34" charset="0"/>
                <a:cs typeface="Calibri" panose="020F0502020204030204" pitchFamily="34" charset="0"/>
              </a:rPr>
              <a:t>All this strength, and the dominance of the Hittite empire, is about to dissolve.</a:t>
            </a:r>
          </a:p>
          <a:p>
            <a:pPr algn="ctr"/>
            <a:endParaRPr lang="en-GB" sz="2200" dirty="0">
              <a:latin typeface="Calibri" panose="020F0502020204030204" pitchFamily="34" charset="0"/>
              <a:cs typeface="Calibri" panose="020F0502020204030204" pitchFamily="34" charset="0"/>
            </a:endParaRPr>
          </a:p>
          <a:p>
            <a:pPr algn="ctr"/>
            <a:r>
              <a:rPr lang="en-GB" sz="2200" dirty="0" smtClean="0">
                <a:latin typeface="Calibri" panose="020F0502020204030204" pitchFamily="34" charset="0"/>
                <a:cs typeface="Calibri" panose="020F0502020204030204" pitchFamily="34" charset="0"/>
              </a:rPr>
              <a:t>Historians and archaeologists have come to call this cataclysmic event, ‘</a:t>
            </a:r>
            <a:r>
              <a:rPr lang="en-GB" sz="2200" b="1" i="1" dirty="0" smtClean="0">
                <a:latin typeface="Calibri" panose="020F0502020204030204" pitchFamily="34" charset="0"/>
                <a:cs typeface="Calibri" panose="020F0502020204030204" pitchFamily="34" charset="0"/>
              </a:rPr>
              <a:t>The Bronze Age Collapse</a:t>
            </a:r>
            <a:r>
              <a:rPr lang="en-GB" sz="2200" dirty="0" smtClean="0">
                <a:latin typeface="Calibri" panose="020F0502020204030204" pitchFamily="34" charset="0"/>
                <a:cs typeface="Calibri" panose="020F0502020204030204" pitchFamily="34" charset="0"/>
              </a:rPr>
              <a:t>’.</a:t>
            </a:r>
            <a:endParaRPr lang="en-GB" sz="2200" dirty="0">
              <a:latin typeface="Calibri" panose="020F0502020204030204" pitchFamily="34" charset="0"/>
              <a:cs typeface="Calibri" panose="020F0502020204030204" pitchFamily="34" charset="0"/>
            </a:endParaRPr>
          </a:p>
        </p:txBody>
      </p:sp>
      <p:pic>
        <p:nvPicPr>
          <p:cNvPr id="7" name="Picture 6"/>
          <p:cNvPicPr>
            <a:picLocks noChangeAspect="1"/>
          </p:cNvPicPr>
          <p:nvPr/>
        </p:nvPicPr>
        <p:blipFill>
          <a:blip r:embed="rId3"/>
          <a:stretch>
            <a:fillRect/>
          </a:stretch>
        </p:blipFill>
        <p:spPr>
          <a:xfrm>
            <a:off x="7920300" y="392154"/>
            <a:ext cx="3972153" cy="2838258"/>
          </a:xfrm>
          <a:prstGeom prst="rect">
            <a:avLst/>
          </a:prstGeom>
        </p:spPr>
      </p:pic>
      <p:pic>
        <p:nvPicPr>
          <p:cNvPr id="8" name="Picture 7"/>
          <p:cNvPicPr>
            <a:picLocks noChangeAspect="1"/>
          </p:cNvPicPr>
          <p:nvPr/>
        </p:nvPicPr>
        <p:blipFill>
          <a:blip r:embed="rId4"/>
          <a:stretch>
            <a:fillRect/>
          </a:stretch>
        </p:blipFill>
        <p:spPr>
          <a:xfrm>
            <a:off x="361109" y="4508938"/>
            <a:ext cx="5165080" cy="2138160"/>
          </a:xfrm>
          <a:prstGeom prst="rect">
            <a:avLst/>
          </a:prstGeom>
        </p:spPr>
      </p:pic>
    </p:spTree>
    <p:extLst>
      <p:ext uri="{BB962C8B-B14F-4D97-AF65-F5344CB8AC3E}">
        <p14:creationId xmlns:p14="http://schemas.microsoft.com/office/powerpoint/2010/main" val="289948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509166"/>
            <a:ext cx="9601196" cy="1303867"/>
          </a:xfrm>
        </p:spPr>
        <p:txBody>
          <a:bodyPr>
            <a:noAutofit/>
          </a:bodyPr>
          <a:lstStyle/>
          <a:p>
            <a:r>
              <a:rPr lang="en-GB" sz="8000" b="1" dirty="0" smtClean="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What was the Bronze Age Collapse?</a:t>
            </a:r>
            <a:endParaRPr lang="en-GB" sz="8000" b="1"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ndParaRPr>
          </a:p>
        </p:txBody>
      </p:sp>
      <p:sp>
        <p:nvSpPr>
          <p:cNvPr id="5" name="Rectangle 4"/>
          <p:cNvSpPr/>
          <p:nvPr/>
        </p:nvSpPr>
        <p:spPr>
          <a:xfrm>
            <a:off x="252248" y="2632842"/>
            <a:ext cx="3421118" cy="398867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400" dirty="0" smtClean="0">
                <a:latin typeface="Calibri" panose="020F0502020204030204" pitchFamily="34" charset="0"/>
                <a:cs typeface="Calibri" panose="020F0502020204030204" pitchFamily="34" charset="0"/>
              </a:rPr>
              <a:t>The Bronze Age Collapse was the cultural/ societal (society’s) </a:t>
            </a:r>
            <a:r>
              <a:rPr lang="en-GB" sz="2400" b="1" dirty="0">
                <a:latin typeface="Calibri" panose="020F0502020204030204" pitchFamily="34" charset="0"/>
                <a:cs typeface="Calibri" panose="020F0502020204030204" pitchFamily="34" charset="0"/>
              </a:rPr>
              <a:t>collapse</a:t>
            </a:r>
            <a:r>
              <a:rPr lang="en-GB" sz="2400" dirty="0">
                <a:latin typeface="Calibri" panose="020F0502020204030204" pitchFamily="34" charset="0"/>
                <a:cs typeface="Calibri" panose="020F0502020204030204" pitchFamily="34" charset="0"/>
              </a:rPr>
              <a:t> </a:t>
            </a:r>
            <a:r>
              <a:rPr lang="en-GB" sz="2400" dirty="0" smtClean="0">
                <a:latin typeface="Calibri" panose="020F0502020204030204" pitchFamily="34" charset="0"/>
                <a:cs typeface="Calibri" panose="020F0502020204030204" pitchFamily="34" charset="0"/>
              </a:rPr>
              <a:t>of major ancient kingdoms, such as the </a:t>
            </a:r>
            <a:r>
              <a:rPr lang="en-GB" sz="2400" dirty="0">
                <a:latin typeface="Calibri" panose="020F0502020204030204" pitchFamily="34" charset="0"/>
                <a:cs typeface="Calibri" panose="020F0502020204030204" pitchFamily="34" charset="0"/>
              </a:rPr>
              <a:t>Hittite Empire in Anatolia and </a:t>
            </a:r>
            <a:r>
              <a:rPr lang="en-GB" sz="2400" dirty="0" smtClean="0">
                <a:latin typeface="Calibri" panose="020F0502020204030204" pitchFamily="34" charset="0"/>
                <a:cs typeface="Calibri" panose="020F0502020204030204" pitchFamily="34" charset="0"/>
              </a:rPr>
              <a:t>Syria</a:t>
            </a:r>
            <a:r>
              <a:rPr lang="en-GB" sz="2400" dirty="0">
                <a:latin typeface="Calibri" panose="020F0502020204030204" pitchFamily="34" charset="0"/>
                <a:cs typeface="Calibri" panose="020F0502020204030204" pitchFamily="34" charset="0"/>
              </a:rPr>
              <a:t> </a:t>
            </a:r>
            <a:r>
              <a:rPr lang="en-GB" sz="2400" dirty="0" smtClean="0">
                <a:latin typeface="Calibri" panose="020F0502020204030204" pitchFamily="34" charset="0"/>
                <a:cs typeface="Calibri" panose="020F0502020204030204" pitchFamily="34" charset="0"/>
              </a:rPr>
              <a:t>and Mesopotamia. </a:t>
            </a:r>
          </a:p>
          <a:p>
            <a:pPr algn="ctr"/>
            <a:endParaRPr lang="en-GB" sz="2400" dirty="0" smtClean="0">
              <a:latin typeface="Calibri" panose="020F0502020204030204" pitchFamily="34" charset="0"/>
              <a:cs typeface="Calibri" panose="020F0502020204030204" pitchFamily="34" charset="0"/>
            </a:endParaRPr>
          </a:p>
          <a:p>
            <a:pPr algn="ctr"/>
            <a:r>
              <a:rPr lang="en-GB" sz="2400" dirty="0" smtClean="0">
                <a:latin typeface="Calibri" panose="020F0502020204030204" pitchFamily="34" charset="0"/>
                <a:cs typeface="Calibri" panose="020F0502020204030204" pitchFamily="34" charset="0"/>
              </a:rPr>
              <a:t>It was experienced all over Eurasia!!</a:t>
            </a:r>
            <a:endParaRPr lang="en-GB" sz="2400" dirty="0">
              <a:latin typeface="Calibri" panose="020F0502020204030204" pitchFamily="34" charset="0"/>
              <a:cs typeface="Calibri" panose="020F0502020204030204" pitchFamily="34" charset="0"/>
            </a:endParaRPr>
          </a:p>
        </p:txBody>
      </p:sp>
      <p:sp>
        <p:nvSpPr>
          <p:cNvPr id="6" name="Oval 5"/>
          <p:cNvSpPr/>
          <p:nvPr/>
        </p:nvSpPr>
        <p:spPr>
          <a:xfrm>
            <a:off x="6660932" y="3854670"/>
            <a:ext cx="3097923" cy="1545021"/>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2000" b="1" dirty="0" smtClean="0">
                <a:latin typeface="Calibri" panose="020F0502020204030204" pitchFamily="34" charset="0"/>
                <a:cs typeface="Calibri" panose="020F0502020204030204" pitchFamily="34" charset="0"/>
              </a:rPr>
              <a:t>But what actually happened when we say ‘collapse’?</a:t>
            </a:r>
            <a:endParaRPr lang="en-GB" sz="2000" b="1" dirty="0">
              <a:latin typeface="Calibri" panose="020F0502020204030204" pitchFamily="34" charset="0"/>
              <a:cs typeface="Calibri" panose="020F0502020204030204" pitchFamily="34" charset="0"/>
            </a:endParaRPr>
          </a:p>
        </p:txBody>
      </p:sp>
      <p:sp>
        <p:nvSpPr>
          <p:cNvPr id="7" name="Oval 6"/>
          <p:cNvSpPr/>
          <p:nvPr/>
        </p:nvSpPr>
        <p:spPr>
          <a:xfrm>
            <a:off x="4209393" y="2617074"/>
            <a:ext cx="2207173" cy="1040524"/>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dirty="0" smtClean="0">
                <a:latin typeface="Calibri" panose="020F0502020204030204" pitchFamily="34" charset="0"/>
                <a:cs typeface="Calibri" panose="020F0502020204030204" pitchFamily="34" charset="0"/>
              </a:rPr>
              <a:t>Trade routes completely disappeared</a:t>
            </a:r>
            <a:endParaRPr lang="en-GB" dirty="0">
              <a:latin typeface="Calibri" panose="020F0502020204030204" pitchFamily="34" charset="0"/>
              <a:cs typeface="Calibri" panose="020F0502020204030204" pitchFamily="34" charset="0"/>
            </a:endParaRPr>
          </a:p>
        </p:txBody>
      </p:sp>
      <p:sp>
        <p:nvSpPr>
          <p:cNvPr id="8" name="Oval 7"/>
          <p:cNvSpPr/>
          <p:nvPr/>
        </p:nvSpPr>
        <p:spPr>
          <a:xfrm>
            <a:off x="6747641" y="2517226"/>
            <a:ext cx="3184634" cy="1124607"/>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dirty="0" smtClean="0">
                <a:latin typeface="Calibri" panose="020F0502020204030204" pitchFamily="34" charset="0"/>
                <a:cs typeface="Calibri" panose="020F0502020204030204" pitchFamily="34" charset="0"/>
              </a:rPr>
              <a:t>Some societies lost the knowledge of how to read and write</a:t>
            </a:r>
            <a:endParaRPr lang="en-GB" dirty="0">
              <a:latin typeface="Calibri" panose="020F0502020204030204" pitchFamily="34" charset="0"/>
              <a:cs typeface="Calibri" panose="020F0502020204030204" pitchFamily="34" charset="0"/>
            </a:endParaRPr>
          </a:p>
        </p:txBody>
      </p:sp>
      <p:sp>
        <p:nvSpPr>
          <p:cNvPr id="9" name="Oval 8"/>
          <p:cNvSpPr/>
          <p:nvPr/>
        </p:nvSpPr>
        <p:spPr>
          <a:xfrm>
            <a:off x="9932275" y="2743199"/>
            <a:ext cx="2207173" cy="3058505"/>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dirty="0" smtClean="0">
                <a:latin typeface="Calibri" panose="020F0502020204030204" pitchFamily="34" charset="0"/>
                <a:cs typeface="Calibri" panose="020F0502020204030204" pitchFamily="34" charset="0"/>
              </a:rPr>
              <a:t>People stopped building great cities and monuments (</a:t>
            </a:r>
            <a:r>
              <a:rPr lang="en-GB" sz="1600" i="1" dirty="0" smtClean="0">
                <a:latin typeface="Calibri" panose="020F0502020204030204" pitchFamily="34" charset="0"/>
                <a:cs typeface="Calibri" panose="020F0502020204030204" pitchFamily="34" charset="0"/>
              </a:rPr>
              <a:t>no more pyramid in Egypt after this time!)</a:t>
            </a:r>
            <a:endParaRPr lang="en-GB" i="1" dirty="0">
              <a:latin typeface="Calibri" panose="020F0502020204030204" pitchFamily="34" charset="0"/>
              <a:cs typeface="Calibri" panose="020F0502020204030204" pitchFamily="34" charset="0"/>
            </a:endParaRPr>
          </a:p>
        </p:txBody>
      </p:sp>
      <p:sp>
        <p:nvSpPr>
          <p:cNvPr id="10" name="Oval 9"/>
          <p:cNvSpPr/>
          <p:nvPr/>
        </p:nvSpPr>
        <p:spPr>
          <a:xfrm>
            <a:off x="7909029" y="5612528"/>
            <a:ext cx="2766851" cy="1174528"/>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dirty="0" smtClean="0">
                <a:latin typeface="Calibri" panose="020F0502020204030204" pitchFamily="34" charset="0"/>
                <a:cs typeface="Calibri" panose="020F0502020204030204" pitchFamily="34" charset="0"/>
              </a:rPr>
              <a:t>Cities were completely levelled (destroyed)</a:t>
            </a:r>
            <a:endParaRPr lang="en-GB" dirty="0">
              <a:latin typeface="Calibri" panose="020F0502020204030204" pitchFamily="34" charset="0"/>
              <a:cs typeface="Calibri" panose="020F0502020204030204" pitchFamily="34" charset="0"/>
            </a:endParaRPr>
          </a:p>
        </p:txBody>
      </p:sp>
      <p:sp>
        <p:nvSpPr>
          <p:cNvPr id="11" name="Oval 10"/>
          <p:cNvSpPr/>
          <p:nvPr/>
        </p:nvSpPr>
        <p:spPr>
          <a:xfrm>
            <a:off x="4028510" y="5357661"/>
            <a:ext cx="3086102" cy="1466186"/>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dirty="0" smtClean="0">
                <a:latin typeface="Calibri" panose="020F0502020204030204" pitchFamily="34" charset="0"/>
                <a:cs typeface="Calibri" panose="020F0502020204030204" pitchFamily="34" charset="0"/>
              </a:rPr>
              <a:t>Craft skills degraded, people made pottery WORSE than they had before.</a:t>
            </a:r>
            <a:endParaRPr lang="en-GB" dirty="0">
              <a:latin typeface="Calibri" panose="020F0502020204030204" pitchFamily="34" charset="0"/>
              <a:cs typeface="Calibri" panose="020F0502020204030204" pitchFamily="34" charset="0"/>
            </a:endParaRPr>
          </a:p>
        </p:txBody>
      </p:sp>
      <p:sp>
        <p:nvSpPr>
          <p:cNvPr id="12" name="Oval 11"/>
          <p:cNvSpPr/>
          <p:nvPr/>
        </p:nvSpPr>
        <p:spPr>
          <a:xfrm>
            <a:off x="3907415" y="3937450"/>
            <a:ext cx="2412125" cy="1332192"/>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GB" dirty="0" smtClean="0">
                <a:latin typeface="Calibri" panose="020F0502020204030204" pitchFamily="34" charset="0"/>
                <a:cs typeface="Calibri" panose="020F0502020204030204" pitchFamily="34" charset="0"/>
              </a:rPr>
              <a:t>Governments and kingdoms faltered and disappeared.</a:t>
            </a:r>
            <a:endParaRPr lang="en-GB" dirty="0">
              <a:latin typeface="Calibri" panose="020F0502020204030204" pitchFamily="34" charset="0"/>
              <a:cs typeface="Calibri" panose="020F0502020204030204" pitchFamily="34" charset="0"/>
            </a:endParaRPr>
          </a:p>
        </p:txBody>
      </p:sp>
      <p:cxnSp>
        <p:nvCxnSpPr>
          <p:cNvPr id="14" name="Straight Arrow Connector 13"/>
          <p:cNvCxnSpPr>
            <a:stCxn id="6" idx="1"/>
            <a:endCxn id="7" idx="5"/>
          </p:cNvCxnSpPr>
          <p:nvPr/>
        </p:nvCxnSpPr>
        <p:spPr>
          <a:xfrm flipH="1" flipV="1">
            <a:off x="6093333" y="3505217"/>
            <a:ext cx="1021279" cy="5757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6" idx="0"/>
            <a:endCxn id="8" idx="4"/>
          </p:cNvCxnSpPr>
          <p:nvPr/>
        </p:nvCxnSpPr>
        <p:spPr>
          <a:xfrm flipV="1">
            <a:off x="8209894" y="3641833"/>
            <a:ext cx="130064" cy="2128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6" idx="6"/>
            <a:endCxn id="9" idx="2"/>
          </p:cNvCxnSpPr>
          <p:nvPr/>
        </p:nvCxnSpPr>
        <p:spPr>
          <a:xfrm flipV="1">
            <a:off x="9758855" y="4272452"/>
            <a:ext cx="173420" cy="3547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10" idx="0"/>
          </p:cNvCxnSpPr>
          <p:nvPr/>
        </p:nvCxnSpPr>
        <p:spPr>
          <a:xfrm>
            <a:off x="8951962" y="5286560"/>
            <a:ext cx="340493" cy="3259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6" idx="3"/>
            <a:endCxn id="11" idx="7"/>
          </p:cNvCxnSpPr>
          <p:nvPr/>
        </p:nvCxnSpPr>
        <p:spPr>
          <a:xfrm flipH="1">
            <a:off x="6662663" y="5173428"/>
            <a:ext cx="451949" cy="3989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6" idx="2"/>
            <a:endCxn id="12" idx="6"/>
          </p:cNvCxnSpPr>
          <p:nvPr/>
        </p:nvCxnSpPr>
        <p:spPr>
          <a:xfrm flipH="1" flipV="1">
            <a:off x="6319540" y="4603546"/>
            <a:ext cx="341392" cy="236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7425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1295401" y="3184634"/>
            <a:ext cx="9601196" cy="3137338"/>
          </a:xfrm>
        </p:spPr>
        <p:txBody>
          <a:bodyPr>
            <a:noAutofit/>
          </a:bodyPr>
          <a:lstStyle/>
          <a:p>
            <a:pPr marL="0" indent="0" algn="ctr">
              <a:buNone/>
            </a:pPr>
            <a:r>
              <a:rPr lang="en-GB" sz="2800" dirty="0" smtClean="0">
                <a:solidFill>
                  <a:schemeClr val="tx1">
                    <a:lumMod val="95000"/>
                    <a:lumOff val="5000"/>
                  </a:schemeClr>
                </a:solidFill>
                <a:latin typeface="Calibri" panose="020F0502020204030204" pitchFamily="34" charset="0"/>
                <a:cs typeface="Calibri" panose="020F0502020204030204" pitchFamily="34" charset="0"/>
              </a:rPr>
              <a:t>Due to the fact that the collapse lead to a huge reduction in rates of literacy (reading and writing) we don’t have many records from this event.</a:t>
            </a:r>
          </a:p>
          <a:p>
            <a:pPr marL="0" indent="0" algn="ctr">
              <a:buNone/>
            </a:pPr>
            <a:endParaRPr lang="en-GB" sz="2800" dirty="0">
              <a:solidFill>
                <a:schemeClr val="tx1">
                  <a:lumMod val="95000"/>
                  <a:lumOff val="5000"/>
                </a:schemeClr>
              </a:solidFill>
              <a:latin typeface="Calibri" panose="020F0502020204030204" pitchFamily="34" charset="0"/>
              <a:cs typeface="Calibri" panose="020F0502020204030204" pitchFamily="34" charset="0"/>
            </a:endParaRPr>
          </a:p>
          <a:p>
            <a:pPr marL="0" indent="0" algn="ctr">
              <a:buNone/>
            </a:pPr>
            <a:r>
              <a:rPr lang="en-GB" sz="2800" dirty="0" smtClean="0">
                <a:solidFill>
                  <a:schemeClr val="tx1">
                    <a:lumMod val="95000"/>
                    <a:lumOff val="5000"/>
                  </a:schemeClr>
                </a:solidFill>
                <a:latin typeface="Calibri" panose="020F0502020204030204" pitchFamily="34" charset="0"/>
                <a:cs typeface="Calibri" panose="020F0502020204030204" pitchFamily="34" charset="0"/>
              </a:rPr>
              <a:t>BUT, the ones we do, repeatedly mention the arrival and onslaught of group they call ‘</a:t>
            </a:r>
            <a:r>
              <a:rPr lang="en-GB" sz="2800" b="1" dirty="0" smtClean="0">
                <a:solidFill>
                  <a:schemeClr val="tx1">
                    <a:lumMod val="95000"/>
                    <a:lumOff val="5000"/>
                  </a:schemeClr>
                </a:solidFill>
                <a:latin typeface="Calibri" panose="020F0502020204030204" pitchFamily="34" charset="0"/>
                <a:cs typeface="Calibri" panose="020F0502020204030204" pitchFamily="34" charset="0"/>
              </a:rPr>
              <a:t>Sea Peoples</a:t>
            </a:r>
            <a:r>
              <a:rPr lang="en-GB" sz="2800" dirty="0" smtClean="0">
                <a:solidFill>
                  <a:schemeClr val="tx1">
                    <a:lumMod val="95000"/>
                    <a:lumOff val="5000"/>
                  </a:schemeClr>
                </a:solidFill>
                <a:latin typeface="Calibri" panose="020F0502020204030204" pitchFamily="34" charset="0"/>
                <a:cs typeface="Calibri" panose="020F0502020204030204" pitchFamily="34" charset="0"/>
              </a:rPr>
              <a:t>’….</a:t>
            </a:r>
            <a:endParaRPr lang="en-GB" sz="2800"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4" name="Rounded Rectangle 3"/>
          <p:cNvSpPr/>
          <p:nvPr/>
        </p:nvSpPr>
        <p:spPr>
          <a:xfrm>
            <a:off x="268014" y="362607"/>
            <a:ext cx="11603420" cy="247518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5400" dirty="0" smtClean="0">
                <a:latin typeface="Calibri" panose="020F0502020204030204" pitchFamily="34" charset="0"/>
                <a:cs typeface="Calibri" panose="020F0502020204030204" pitchFamily="34" charset="0"/>
              </a:rPr>
              <a:t>Well, what do contemporaries (</a:t>
            </a:r>
            <a:r>
              <a:rPr lang="en-GB" sz="5400" i="1" dirty="0" smtClean="0">
                <a:latin typeface="Calibri" panose="020F0502020204030204" pitchFamily="34" charset="0"/>
                <a:cs typeface="Calibri" panose="020F0502020204030204" pitchFamily="34" charset="0"/>
              </a:rPr>
              <a:t>people from the time</a:t>
            </a:r>
            <a:r>
              <a:rPr lang="en-GB" sz="5400" dirty="0" smtClean="0">
                <a:latin typeface="Calibri" panose="020F0502020204030204" pitchFamily="34" charset="0"/>
                <a:cs typeface="Calibri" panose="020F0502020204030204" pitchFamily="34" charset="0"/>
              </a:rPr>
              <a:t>) say about this collapse???</a:t>
            </a:r>
            <a:endParaRPr lang="en-GB" sz="5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541708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GB" dirty="0"/>
          </a:p>
        </p:txBody>
      </p:sp>
      <p:sp>
        <p:nvSpPr>
          <p:cNvPr id="3" name="Content Placeholder 2"/>
          <p:cNvSpPr>
            <a:spLocks noGrp="1"/>
          </p:cNvSpPr>
          <p:nvPr>
            <p:ph idx="1"/>
          </p:nvPr>
        </p:nvSpPr>
        <p:spPr/>
        <p:txBody>
          <a:bodyPr/>
          <a:lstStyle/>
          <a:p>
            <a:endParaRPr lang="en-GB"/>
          </a:p>
        </p:txBody>
      </p:sp>
      <p:sp>
        <p:nvSpPr>
          <p:cNvPr id="4" name="Rectangle 3"/>
          <p:cNvSpPr/>
          <p:nvPr/>
        </p:nvSpPr>
        <p:spPr>
          <a:xfrm>
            <a:off x="126125" y="103787"/>
            <a:ext cx="9080938" cy="878345"/>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5400" dirty="0" smtClean="0">
                <a:latin typeface="Calibri" panose="020F0502020204030204" pitchFamily="34" charset="0"/>
                <a:cs typeface="Calibri" panose="020F0502020204030204" pitchFamily="34" charset="0"/>
              </a:rPr>
              <a:t>So who were the Sea People?</a:t>
            </a:r>
            <a:endParaRPr lang="en-GB" sz="5400" dirty="0">
              <a:latin typeface="Calibri" panose="020F0502020204030204" pitchFamily="34" charset="0"/>
              <a:cs typeface="Calibri" panose="020F0502020204030204" pitchFamily="34" charset="0"/>
            </a:endParaRPr>
          </a:p>
        </p:txBody>
      </p:sp>
      <p:sp>
        <p:nvSpPr>
          <p:cNvPr id="5" name="Rectangle 4"/>
          <p:cNvSpPr/>
          <p:nvPr/>
        </p:nvSpPr>
        <p:spPr>
          <a:xfrm>
            <a:off x="126125" y="1119352"/>
            <a:ext cx="4840013" cy="556522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sz="2300" dirty="0" smtClean="0">
                <a:latin typeface="Calibri" panose="020F0502020204030204" pitchFamily="34" charset="0"/>
                <a:cs typeface="Calibri" panose="020F0502020204030204" pitchFamily="34" charset="0"/>
              </a:rPr>
              <a:t>The truth is that we don’t know, they may not have even been one group of organised people.</a:t>
            </a:r>
          </a:p>
          <a:p>
            <a:pPr algn="ctr"/>
            <a:endParaRPr lang="en-GB" sz="2300" dirty="0">
              <a:latin typeface="Calibri" panose="020F0502020204030204" pitchFamily="34" charset="0"/>
              <a:cs typeface="Calibri" panose="020F0502020204030204" pitchFamily="34" charset="0"/>
            </a:endParaRPr>
          </a:p>
          <a:p>
            <a:pPr algn="ctr"/>
            <a:r>
              <a:rPr lang="en-GB" sz="2300" dirty="0" smtClean="0">
                <a:latin typeface="Calibri" panose="020F0502020204030204" pitchFamily="34" charset="0"/>
                <a:cs typeface="Calibri" panose="020F0502020204030204" pitchFamily="34" charset="0"/>
              </a:rPr>
              <a:t>BUT, the sources we do have about them, say that they came from the Aegean Sea (that’s the sea between Greece and Turkey), which borders the Hittite Empire.</a:t>
            </a:r>
          </a:p>
          <a:p>
            <a:pPr algn="ctr"/>
            <a:endParaRPr lang="en-GB" sz="2300" dirty="0">
              <a:latin typeface="Calibri" panose="020F0502020204030204" pitchFamily="34" charset="0"/>
              <a:cs typeface="Calibri" panose="020F0502020204030204" pitchFamily="34" charset="0"/>
            </a:endParaRPr>
          </a:p>
          <a:p>
            <a:pPr algn="ctr"/>
            <a:r>
              <a:rPr lang="en-GB" sz="2300" dirty="0" smtClean="0">
                <a:latin typeface="Calibri" panose="020F0502020204030204" pitchFamily="34" charset="0"/>
                <a:cs typeface="Calibri" panose="020F0502020204030204" pitchFamily="34" charset="0"/>
              </a:rPr>
              <a:t>The sources portray them as violent and aggressive peoples. They fought with the Egyptians and destroyed the cities of the Hittite Empire.</a:t>
            </a:r>
            <a:endParaRPr lang="en-GB" sz="2300" dirty="0">
              <a:latin typeface="Calibri" panose="020F0502020204030204" pitchFamily="34" charset="0"/>
              <a:cs typeface="Calibri" panose="020F0502020204030204" pitchFamily="34" charset="0"/>
            </a:endParaRPr>
          </a:p>
        </p:txBody>
      </p:sp>
      <p:sp>
        <p:nvSpPr>
          <p:cNvPr id="6" name="Rectangle 5"/>
          <p:cNvSpPr/>
          <p:nvPr/>
        </p:nvSpPr>
        <p:spPr>
          <a:xfrm>
            <a:off x="5092262" y="1119352"/>
            <a:ext cx="6842235" cy="345264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2000" b="1" dirty="0" smtClean="0">
                <a:latin typeface="Calibri" panose="020F0502020204030204" pitchFamily="34" charset="0"/>
                <a:cs typeface="Calibri" panose="020F0502020204030204" pitchFamily="34" charset="0"/>
              </a:rPr>
              <a:t>TASK</a:t>
            </a:r>
            <a:r>
              <a:rPr lang="en-GB" sz="2000" dirty="0" smtClean="0">
                <a:latin typeface="Calibri" panose="020F0502020204030204" pitchFamily="34" charset="0"/>
                <a:cs typeface="Calibri" panose="020F0502020204030204" pitchFamily="34" charset="0"/>
              </a:rPr>
              <a:t>: read through the contemporary sources on the Sea People. There are two written, and one pictorial (picture) source.</a:t>
            </a:r>
          </a:p>
          <a:p>
            <a:pPr algn="ctr"/>
            <a:endParaRPr lang="en-GB" sz="2000" dirty="0">
              <a:latin typeface="Calibri" panose="020F0502020204030204" pitchFamily="34" charset="0"/>
              <a:cs typeface="Calibri" panose="020F0502020204030204" pitchFamily="34" charset="0"/>
            </a:endParaRPr>
          </a:p>
          <a:p>
            <a:pPr marL="342900" indent="-342900" algn="ctr">
              <a:buFont typeface="Arial" panose="020B0604020202020204" pitchFamily="34" charset="0"/>
              <a:buChar char="•"/>
            </a:pPr>
            <a:r>
              <a:rPr lang="en-GB" sz="2000" dirty="0" smtClean="0">
                <a:latin typeface="Calibri" panose="020F0502020204030204" pitchFamily="34" charset="0"/>
                <a:cs typeface="Calibri" panose="020F0502020204030204" pitchFamily="34" charset="0"/>
              </a:rPr>
              <a:t>What can we learn about the damage the Sea People caused in the Middle East? – </a:t>
            </a:r>
            <a:r>
              <a:rPr lang="en-GB" sz="2000" i="1" dirty="0" smtClean="0">
                <a:latin typeface="Calibri" panose="020F0502020204030204" pitchFamily="34" charset="0"/>
                <a:cs typeface="Calibri" panose="020F0502020204030204" pitchFamily="34" charset="0"/>
              </a:rPr>
              <a:t>include quotes</a:t>
            </a:r>
          </a:p>
          <a:p>
            <a:pPr marL="342900" indent="-342900" algn="ctr">
              <a:buFont typeface="Arial" panose="020B0604020202020204" pitchFamily="34" charset="0"/>
              <a:buChar char="•"/>
            </a:pPr>
            <a:endParaRPr lang="en-GB" sz="2000" i="1" dirty="0" smtClean="0">
              <a:latin typeface="Calibri" panose="020F0502020204030204" pitchFamily="34" charset="0"/>
              <a:cs typeface="Calibri" panose="020F0502020204030204" pitchFamily="34" charset="0"/>
            </a:endParaRPr>
          </a:p>
          <a:p>
            <a:pPr marL="342900" indent="-342900" algn="ctr">
              <a:buFont typeface="Arial" panose="020B0604020202020204" pitchFamily="34" charset="0"/>
              <a:buChar char="•"/>
            </a:pPr>
            <a:r>
              <a:rPr lang="en-GB" sz="2000" dirty="0" smtClean="0">
                <a:latin typeface="Calibri" panose="020F0502020204030204" pitchFamily="34" charset="0"/>
                <a:cs typeface="Calibri" panose="020F0502020204030204" pitchFamily="34" charset="0"/>
              </a:rPr>
              <a:t>What differences do there seem to be, between the Hittite experience with the Sea People, and the Egyptian experience with the Sea People? – </a:t>
            </a:r>
            <a:r>
              <a:rPr lang="en-GB" sz="2000" i="1" dirty="0" smtClean="0">
                <a:latin typeface="Calibri" panose="020F0502020204030204" pitchFamily="34" charset="0"/>
                <a:cs typeface="Calibri" panose="020F0502020204030204" pitchFamily="34" charset="0"/>
              </a:rPr>
              <a:t>include quotes</a:t>
            </a:r>
          </a:p>
        </p:txBody>
      </p:sp>
      <p:sp>
        <p:nvSpPr>
          <p:cNvPr id="7" name="Rectangle 6"/>
          <p:cNvSpPr/>
          <p:nvPr/>
        </p:nvSpPr>
        <p:spPr>
          <a:xfrm>
            <a:off x="5092262" y="4709220"/>
            <a:ext cx="6826469" cy="197535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2000" b="1" dirty="0" smtClean="0">
                <a:latin typeface="Calibri" panose="020F0502020204030204" pitchFamily="34" charset="0"/>
                <a:cs typeface="Calibri" panose="020F0502020204030204" pitchFamily="34" charset="0"/>
              </a:rPr>
              <a:t>CHALLENGE</a:t>
            </a:r>
            <a:r>
              <a:rPr lang="en-GB" sz="2000" dirty="0" smtClean="0">
                <a:latin typeface="Calibri" panose="020F0502020204030204" pitchFamily="34" charset="0"/>
                <a:cs typeface="Calibri" panose="020F0502020204030204" pitchFamily="34" charset="0"/>
              </a:rPr>
              <a:t>:</a:t>
            </a:r>
          </a:p>
          <a:p>
            <a:pPr algn="ctr"/>
            <a:r>
              <a:rPr lang="en-GB" sz="2000" dirty="0" smtClean="0">
                <a:latin typeface="Calibri" panose="020F0502020204030204" pitchFamily="34" charset="0"/>
                <a:cs typeface="Calibri" panose="020F0502020204030204" pitchFamily="34" charset="0"/>
              </a:rPr>
              <a:t>Why </a:t>
            </a:r>
            <a:r>
              <a:rPr lang="en-GB" sz="2000" dirty="0">
                <a:latin typeface="Calibri" panose="020F0502020204030204" pitchFamily="34" charset="0"/>
                <a:cs typeface="Calibri" panose="020F0502020204030204" pitchFamily="34" charset="0"/>
              </a:rPr>
              <a:t>might we question the reliability of Rameses III’s account of his experiences with the Sea People</a:t>
            </a:r>
            <a:r>
              <a:rPr lang="en-GB" sz="2000" dirty="0" smtClean="0">
                <a:latin typeface="Calibri" panose="020F0502020204030204" pitchFamily="34" charset="0"/>
                <a:cs typeface="Calibri" panose="020F0502020204030204" pitchFamily="34" charset="0"/>
              </a:rPr>
              <a:t>?</a:t>
            </a:r>
          </a:p>
          <a:p>
            <a:pPr algn="ctr"/>
            <a:endParaRPr lang="en-GB" sz="2000" dirty="0" smtClean="0">
              <a:latin typeface="Calibri" panose="020F0502020204030204" pitchFamily="34" charset="0"/>
              <a:cs typeface="Calibri" panose="020F0502020204030204" pitchFamily="34" charset="0"/>
            </a:endParaRPr>
          </a:p>
          <a:p>
            <a:pPr algn="ctr"/>
            <a:r>
              <a:rPr lang="en-GB" sz="2000" dirty="0" smtClean="0">
                <a:latin typeface="Calibri" panose="020F0502020204030204" pitchFamily="34" charset="0"/>
                <a:cs typeface="Calibri" panose="020F0502020204030204" pitchFamily="34" charset="0"/>
              </a:rPr>
              <a:t>Overall, how accurate do you believe the Egyptian relief of the battle of the Delta is?</a:t>
            </a:r>
            <a:endParaRPr lang="en-GB"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252107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TextBox 3"/>
          <p:cNvSpPr txBox="1"/>
          <p:nvPr/>
        </p:nvSpPr>
        <p:spPr>
          <a:xfrm>
            <a:off x="3" y="0"/>
            <a:ext cx="3263459" cy="6878806"/>
          </a:xfrm>
          <a:prstGeom prst="rect">
            <a:avLst/>
          </a:prstGeom>
          <a:solidFill>
            <a:schemeClr val="bg1"/>
          </a:solidFill>
          <a:ln>
            <a:solidFill>
              <a:schemeClr val="bg2">
                <a:lumMod val="90000"/>
              </a:schemeClr>
            </a:solidFill>
          </a:ln>
        </p:spPr>
        <p:txBody>
          <a:bodyPr wrap="square" rtlCol="0">
            <a:spAutoFit/>
          </a:bodyPr>
          <a:lstStyle/>
          <a:p>
            <a:r>
              <a:rPr lang="en-GB" b="1" dirty="0" smtClean="0">
                <a:latin typeface="Calibri" panose="020F0502020204030204" pitchFamily="34" charset="0"/>
                <a:cs typeface="Calibri" panose="020F0502020204030204" pitchFamily="34" charset="0"/>
              </a:rPr>
              <a:t>A letter from the Hittite city, Ugarit</a:t>
            </a:r>
            <a:r>
              <a:rPr lang="en-GB" dirty="0" smtClean="0">
                <a:latin typeface="Calibri" panose="020F0502020204030204" pitchFamily="34" charset="0"/>
                <a:cs typeface="Calibri" panose="020F0502020204030204" pitchFamily="34" charset="0"/>
              </a:rPr>
              <a:t>. – The letter begs the Hittite King for help and warns of the danger of Sea People.</a:t>
            </a:r>
          </a:p>
          <a:p>
            <a:endParaRPr lang="en-GB" i="1" dirty="0" smtClean="0">
              <a:latin typeface="Calibri" panose="020F0502020204030204" pitchFamily="34" charset="0"/>
              <a:cs typeface="Calibri" panose="020F0502020204030204" pitchFamily="34" charset="0"/>
            </a:endParaRPr>
          </a:p>
          <a:p>
            <a:pPr>
              <a:lnSpc>
                <a:spcPct val="150000"/>
              </a:lnSpc>
            </a:pPr>
            <a:r>
              <a:rPr lang="en-GB" i="1" dirty="0" smtClean="0">
                <a:latin typeface="Calibri" panose="020F0502020204030204" pitchFamily="34" charset="0"/>
                <a:cs typeface="Calibri" panose="020F0502020204030204" pitchFamily="34" charset="0"/>
              </a:rPr>
              <a:t>My </a:t>
            </a:r>
            <a:r>
              <a:rPr lang="en-GB" i="1" dirty="0">
                <a:latin typeface="Calibri" panose="020F0502020204030204" pitchFamily="34" charset="0"/>
                <a:cs typeface="Calibri" panose="020F0502020204030204" pitchFamily="34" charset="0"/>
              </a:rPr>
              <a:t>father, behold, the enemy's ships came (here); my </a:t>
            </a:r>
            <a:r>
              <a:rPr lang="en-GB" i="1" dirty="0" smtClean="0">
                <a:latin typeface="Calibri" panose="020F0502020204030204" pitchFamily="34" charset="0"/>
                <a:cs typeface="Calibri" panose="020F0502020204030204" pitchFamily="34" charset="0"/>
              </a:rPr>
              <a:t>cities </a:t>
            </a:r>
            <a:r>
              <a:rPr lang="en-GB" i="1" dirty="0">
                <a:latin typeface="Calibri" panose="020F0502020204030204" pitchFamily="34" charset="0"/>
                <a:cs typeface="Calibri" panose="020F0502020204030204" pitchFamily="34" charset="0"/>
              </a:rPr>
              <a:t>were burned, and they did evil things in my country. Does not my father know that all my troops and </a:t>
            </a:r>
            <a:r>
              <a:rPr lang="en-GB" i="1" dirty="0" smtClean="0">
                <a:latin typeface="Calibri" panose="020F0502020204030204" pitchFamily="34" charset="0"/>
                <a:cs typeface="Calibri" panose="020F0502020204030204" pitchFamily="34" charset="0"/>
              </a:rPr>
              <a:t>chariots </a:t>
            </a:r>
            <a:r>
              <a:rPr lang="en-GB" i="1" dirty="0">
                <a:latin typeface="Calibri" panose="020F0502020204030204" pitchFamily="34" charset="0"/>
                <a:cs typeface="Calibri" panose="020F0502020204030204" pitchFamily="34" charset="0"/>
              </a:rPr>
              <a:t>are in the Land of Hatti, and all my ships are in the Land of </a:t>
            </a:r>
            <a:r>
              <a:rPr lang="en-GB" i="1" dirty="0" err="1">
                <a:latin typeface="Calibri" panose="020F0502020204030204" pitchFamily="34" charset="0"/>
                <a:cs typeface="Calibri" panose="020F0502020204030204" pitchFamily="34" charset="0"/>
              </a:rPr>
              <a:t>Lukka</a:t>
            </a:r>
            <a:r>
              <a:rPr lang="en-GB" i="1" dirty="0">
                <a:latin typeface="Calibri" panose="020F0502020204030204" pitchFamily="34" charset="0"/>
                <a:cs typeface="Calibri" panose="020F0502020204030204" pitchFamily="34" charset="0"/>
              </a:rPr>
              <a:t>? ... Thus, the country is abandoned to itself. May my father know it: the seven ships of the enemy that came here inflicted much damage upon us</a:t>
            </a:r>
            <a:r>
              <a:rPr lang="en-GB" i="1" dirty="0" smtClean="0">
                <a:latin typeface="Calibri" panose="020F0502020204030204" pitchFamily="34" charset="0"/>
                <a:cs typeface="Calibri" panose="020F0502020204030204" pitchFamily="34" charset="0"/>
              </a:rPr>
              <a:t>.</a:t>
            </a:r>
            <a:endParaRPr lang="en-GB" i="1" dirty="0">
              <a:latin typeface="Calibri" panose="020F0502020204030204" pitchFamily="34" charset="0"/>
              <a:cs typeface="Calibri" panose="020F0502020204030204" pitchFamily="34" charset="0"/>
            </a:endParaRPr>
          </a:p>
        </p:txBody>
      </p:sp>
      <p:pic>
        <p:nvPicPr>
          <p:cNvPr id="5" name="Picture 4"/>
          <p:cNvPicPr>
            <a:picLocks noChangeAspect="1"/>
          </p:cNvPicPr>
          <p:nvPr/>
        </p:nvPicPr>
        <p:blipFill>
          <a:blip r:embed="rId2"/>
          <a:stretch>
            <a:fillRect/>
          </a:stretch>
        </p:blipFill>
        <p:spPr>
          <a:xfrm>
            <a:off x="3505197" y="646331"/>
            <a:ext cx="8660524" cy="3862552"/>
          </a:xfrm>
          <a:prstGeom prst="rect">
            <a:avLst/>
          </a:prstGeom>
        </p:spPr>
      </p:pic>
      <p:sp>
        <p:nvSpPr>
          <p:cNvPr id="6" name="TextBox 5"/>
          <p:cNvSpPr txBox="1"/>
          <p:nvPr/>
        </p:nvSpPr>
        <p:spPr>
          <a:xfrm>
            <a:off x="3505196" y="0"/>
            <a:ext cx="8686803" cy="646331"/>
          </a:xfrm>
          <a:prstGeom prst="rect">
            <a:avLst/>
          </a:prstGeom>
          <a:solidFill>
            <a:schemeClr val="bg1"/>
          </a:solidFill>
          <a:ln>
            <a:solidFill>
              <a:schemeClr val="bg2">
                <a:lumMod val="90000"/>
              </a:schemeClr>
            </a:solidFill>
          </a:ln>
        </p:spPr>
        <p:txBody>
          <a:bodyPr wrap="square" rtlCol="0">
            <a:spAutoFit/>
          </a:bodyPr>
          <a:lstStyle/>
          <a:p>
            <a:r>
              <a:rPr lang="en-GB" b="1" dirty="0" smtClean="0">
                <a:latin typeface="Calibri" panose="020F0502020204030204" pitchFamily="34" charset="0"/>
                <a:cs typeface="Calibri" panose="020F0502020204030204" pitchFamily="34" charset="0"/>
              </a:rPr>
              <a:t>Carving </a:t>
            </a:r>
            <a:r>
              <a:rPr lang="en-GB" b="1" dirty="0">
                <a:latin typeface="Calibri" panose="020F0502020204030204" pitchFamily="34" charset="0"/>
                <a:cs typeface="Calibri" panose="020F0502020204030204" pitchFamily="34" charset="0"/>
              </a:rPr>
              <a:t>from the north wall of </a:t>
            </a:r>
            <a:r>
              <a:rPr lang="en-GB" b="1" dirty="0" smtClean="0">
                <a:latin typeface="Calibri" panose="020F0502020204030204" pitchFamily="34" charset="0"/>
                <a:cs typeface="Calibri" panose="020F0502020204030204" pitchFamily="34" charset="0"/>
              </a:rPr>
              <a:t>Egyptian temple, </a:t>
            </a:r>
            <a:r>
              <a:rPr lang="en-GB" b="1" dirty="0" err="1" smtClean="0">
                <a:latin typeface="Calibri" panose="020F0502020204030204" pitchFamily="34" charset="0"/>
                <a:cs typeface="Calibri" panose="020F0502020204030204" pitchFamily="34" charset="0"/>
              </a:rPr>
              <a:t>Medinet</a:t>
            </a:r>
            <a:r>
              <a:rPr lang="en-GB" b="1" dirty="0" smtClean="0">
                <a:latin typeface="Calibri" panose="020F0502020204030204" pitchFamily="34" charset="0"/>
                <a:cs typeface="Calibri" panose="020F0502020204030204" pitchFamily="34" charset="0"/>
              </a:rPr>
              <a:t> </a:t>
            </a:r>
            <a:r>
              <a:rPr lang="en-GB" b="1" dirty="0" err="1" smtClean="0">
                <a:latin typeface="Calibri" panose="020F0502020204030204" pitchFamily="34" charset="0"/>
                <a:cs typeface="Calibri" panose="020F0502020204030204" pitchFamily="34" charset="0"/>
              </a:rPr>
              <a:t>Habu</a:t>
            </a:r>
            <a:r>
              <a:rPr lang="en-GB" dirty="0">
                <a:latin typeface="Calibri" panose="020F0502020204030204" pitchFamily="34" charset="0"/>
                <a:cs typeface="Calibri" panose="020F0502020204030204" pitchFamily="34" charset="0"/>
              </a:rPr>
              <a:t> </a:t>
            </a:r>
            <a:r>
              <a:rPr lang="en-GB" dirty="0" smtClean="0">
                <a:latin typeface="Calibri" panose="020F0502020204030204" pitchFamily="34" charset="0"/>
                <a:cs typeface="Calibri" panose="020F0502020204030204" pitchFamily="34" charset="0"/>
              </a:rPr>
              <a:t>– Showing the Egyptian </a:t>
            </a:r>
            <a:r>
              <a:rPr lang="en-GB" dirty="0">
                <a:latin typeface="Calibri" panose="020F0502020204030204" pitchFamily="34" charset="0"/>
                <a:cs typeface="Calibri" panose="020F0502020204030204" pitchFamily="34" charset="0"/>
              </a:rPr>
              <a:t>campaign against the Sea </a:t>
            </a:r>
            <a:r>
              <a:rPr lang="en-GB" dirty="0" smtClean="0">
                <a:latin typeface="Calibri" panose="020F0502020204030204" pitchFamily="34" charset="0"/>
                <a:cs typeface="Calibri" panose="020F0502020204030204" pitchFamily="34" charset="0"/>
              </a:rPr>
              <a:t>Peoples at the </a:t>
            </a:r>
            <a:r>
              <a:rPr lang="en-GB" dirty="0">
                <a:latin typeface="Calibri" panose="020F0502020204030204" pitchFamily="34" charset="0"/>
                <a:cs typeface="Calibri" panose="020F0502020204030204" pitchFamily="34" charset="0"/>
              </a:rPr>
              <a:t>Battle of the </a:t>
            </a:r>
            <a:r>
              <a:rPr lang="en-GB" dirty="0" smtClean="0">
                <a:latin typeface="Calibri" panose="020F0502020204030204" pitchFamily="34" charset="0"/>
                <a:cs typeface="Calibri" panose="020F0502020204030204" pitchFamily="34" charset="0"/>
              </a:rPr>
              <a:t>Delta.</a:t>
            </a:r>
            <a:endParaRPr lang="en-GB" dirty="0">
              <a:latin typeface="Calibri" panose="020F0502020204030204" pitchFamily="34" charset="0"/>
              <a:cs typeface="Calibri" panose="020F0502020204030204" pitchFamily="34" charset="0"/>
            </a:endParaRPr>
          </a:p>
        </p:txBody>
      </p:sp>
      <p:sp>
        <p:nvSpPr>
          <p:cNvPr id="7" name="TextBox 6"/>
          <p:cNvSpPr txBox="1"/>
          <p:nvPr/>
        </p:nvSpPr>
        <p:spPr>
          <a:xfrm>
            <a:off x="3505196" y="4293483"/>
            <a:ext cx="8686804" cy="2585323"/>
          </a:xfrm>
          <a:prstGeom prst="rect">
            <a:avLst/>
          </a:prstGeom>
          <a:solidFill>
            <a:schemeClr val="bg1"/>
          </a:solidFill>
          <a:ln>
            <a:solidFill>
              <a:schemeClr val="bg2">
                <a:lumMod val="90000"/>
              </a:schemeClr>
            </a:solidFill>
          </a:ln>
        </p:spPr>
        <p:txBody>
          <a:bodyPr wrap="square" rtlCol="0">
            <a:spAutoFit/>
          </a:bodyPr>
          <a:lstStyle/>
          <a:p>
            <a:r>
              <a:rPr lang="en-GB" b="1" dirty="0" smtClean="0">
                <a:latin typeface="Calibri" panose="020F0502020204030204" pitchFamily="34" charset="0"/>
                <a:cs typeface="Calibri" panose="020F0502020204030204" pitchFamily="34" charset="0"/>
              </a:rPr>
              <a:t>Translation of Hieroglyphics accompanying the carving of the Battle of the Delta</a:t>
            </a:r>
            <a:r>
              <a:rPr lang="en-GB" dirty="0" smtClean="0">
                <a:latin typeface="Calibri" panose="020F0502020204030204" pitchFamily="34" charset="0"/>
                <a:cs typeface="Calibri" panose="020F0502020204030204" pitchFamily="34" charset="0"/>
              </a:rPr>
              <a:t> – written according to Rameses III’s instructions…</a:t>
            </a:r>
          </a:p>
          <a:p>
            <a:endParaRPr lang="en-GB" dirty="0" smtClean="0">
              <a:latin typeface="Calibri" panose="020F0502020204030204" pitchFamily="34" charset="0"/>
              <a:cs typeface="Calibri" panose="020F0502020204030204" pitchFamily="34" charset="0"/>
            </a:endParaRPr>
          </a:p>
          <a:p>
            <a:r>
              <a:rPr lang="en-GB" i="1" dirty="0" smtClean="0">
                <a:latin typeface="Calibri" panose="020F0502020204030204" pitchFamily="34" charset="0"/>
                <a:cs typeface="Calibri" panose="020F0502020204030204" pitchFamily="34" charset="0"/>
              </a:rPr>
              <a:t>"Now </a:t>
            </a:r>
            <a:r>
              <a:rPr lang="en-GB" i="1" dirty="0">
                <a:latin typeface="Calibri" panose="020F0502020204030204" pitchFamily="34" charset="0"/>
                <a:cs typeface="Calibri" panose="020F0502020204030204" pitchFamily="34" charset="0"/>
              </a:rPr>
              <a:t>the northern </a:t>
            </a:r>
            <a:r>
              <a:rPr lang="en-GB" i="1" dirty="0" smtClean="0">
                <a:latin typeface="Calibri" panose="020F0502020204030204" pitchFamily="34" charset="0"/>
                <a:cs typeface="Calibri" panose="020F0502020204030204" pitchFamily="34" charset="0"/>
              </a:rPr>
              <a:t>countries (Sea People) had penetrated </a:t>
            </a:r>
            <a:r>
              <a:rPr lang="en-GB" i="1" dirty="0">
                <a:latin typeface="Calibri" panose="020F0502020204030204" pitchFamily="34" charset="0"/>
                <a:cs typeface="Calibri" panose="020F0502020204030204" pitchFamily="34" charset="0"/>
              </a:rPr>
              <a:t>the channels of the Nile </a:t>
            </a:r>
            <a:r>
              <a:rPr lang="en-GB" i="1" dirty="0" smtClean="0">
                <a:latin typeface="Calibri" panose="020F0502020204030204" pitchFamily="34" charset="0"/>
                <a:cs typeface="Calibri" panose="020F0502020204030204" pitchFamily="34" charset="0"/>
              </a:rPr>
              <a:t>delta. His majesty (Rameses III) </a:t>
            </a:r>
            <a:r>
              <a:rPr lang="en-GB" i="1" dirty="0">
                <a:latin typeface="Calibri" panose="020F0502020204030204" pitchFamily="34" charset="0"/>
                <a:cs typeface="Calibri" panose="020F0502020204030204" pitchFamily="34" charset="0"/>
              </a:rPr>
              <a:t>is gone forth like a whirlwind against </a:t>
            </a:r>
            <a:r>
              <a:rPr lang="en-GB" i="1" dirty="0" smtClean="0">
                <a:latin typeface="Calibri" panose="020F0502020204030204" pitchFamily="34" charset="0"/>
                <a:cs typeface="Calibri" panose="020F0502020204030204" pitchFamily="34" charset="0"/>
              </a:rPr>
              <a:t>them…. </a:t>
            </a:r>
            <a:r>
              <a:rPr lang="en-GB" i="1" dirty="0">
                <a:latin typeface="Calibri" panose="020F0502020204030204" pitchFamily="34" charset="0"/>
                <a:cs typeface="Calibri" panose="020F0502020204030204" pitchFamily="34" charset="0"/>
              </a:rPr>
              <a:t>The dread of him and the terror of him have entered in their bodies; (they are) capsized and </a:t>
            </a:r>
            <a:r>
              <a:rPr lang="en-GB" i="1" dirty="0" smtClean="0">
                <a:latin typeface="Calibri" panose="020F0502020204030204" pitchFamily="34" charset="0"/>
                <a:cs typeface="Calibri" panose="020F0502020204030204" pitchFamily="34" charset="0"/>
              </a:rPr>
              <a:t>overwhelmed. Their </a:t>
            </a:r>
            <a:r>
              <a:rPr lang="en-GB" i="1" dirty="0">
                <a:latin typeface="Calibri" panose="020F0502020204030204" pitchFamily="34" charset="0"/>
                <a:cs typeface="Calibri" panose="020F0502020204030204" pitchFamily="34" charset="0"/>
              </a:rPr>
              <a:t>weapons are scattered in the </a:t>
            </a:r>
            <a:r>
              <a:rPr lang="en-GB" i="1" dirty="0" smtClean="0">
                <a:latin typeface="Calibri" panose="020F0502020204030204" pitchFamily="34" charset="0"/>
                <a:cs typeface="Calibri" panose="020F0502020204030204" pitchFamily="34" charset="0"/>
              </a:rPr>
              <a:t>sea…. His </a:t>
            </a:r>
            <a:r>
              <a:rPr lang="en-GB" i="1" dirty="0">
                <a:latin typeface="Calibri" panose="020F0502020204030204" pitchFamily="34" charset="0"/>
                <a:cs typeface="Calibri" panose="020F0502020204030204" pitchFamily="34" charset="0"/>
              </a:rPr>
              <a:t>majesty is like an </a:t>
            </a:r>
            <a:r>
              <a:rPr lang="en-GB" i="1" dirty="0" err="1">
                <a:latin typeface="Calibri" panose="020F0502020204030204" pitchFamily="34" charset="0"/>
                <a:cs typeface="Calibri" panose="020F0502020204030204" pitchFamily="34" charset="0"/>
              </a:rPr>
              <a:t>en</a:t>
            </a:r>
            <a:r>
              <a:rPr lang="en-GB" i="1" dirty="0">
                <a:latin typeface="Calibri" panose="020F0502020204030204" pitchFamily="34" charset="0"/>
                <a:cs typeface="Calibri" panose="020F0502020204030204" pitchFamily="34" charset="0"/>
              </a:rPr>
              <a:t>- raged lion, attacking his assailant with his pawns; plundering on his right hand and powerful on his left hand, like Set[h] destroying the serpent 'Evil of </a:t>
            </a:r>
            <a:r>
              <a:rPr lang="en-GB" i="1" dirty="0" smtClean="0">
                <a:latin typeface="Calibri" panose="020F0502020204030204" pitchFamily="34" charset="0"/>
                <a:cs typeface="Calibri" panose="020F0502020204030204" pitchFamily="34" charset="0"/>
              </a:rPr>
              <a:t>Character‘ ”. </a:t>
            </a:r>
            <a:endParaRPr lang="en-GB"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431642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557</TotalTime>
  <Words>2548</Words>
  <Application>Microsoft Office PowerPoint</Application>
  <PresentationFormat>Widescreen</PresentationFormat>
  <Paragraphs>217</Paragraphs>
  <Slides>16</Slides>
  <Notes>9</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Century Gothic</vt:lpstr>
      <vt:lpstr>Garamond</vt:lpstr>
      <vt:lpstr>Organic</vt:lpstr>
      <vt:lpstr>PowerPoint Presentation</vt:lpstr>
      <vt:lpstr>PowerPoint Presentation</vt:lpstr>
      <vt:lpstr>PowerPoint Presentation</vt:lpstr>
      <vt:lpstr>PowerPoint Presentation</vt:lpstr>
      <vt:lpstr>PowerPoint Presentation</vt:lpstr>
      <vt:lpstr>What was the Bronze Age Collapse?</vt:lpstr>
      <vt:lpstr>PowerPoint Presentation</vt:lpstr>
      <vt:lpstr>PowerPoint Presentation</vt:lpstr>
      <vt:lpstr>PowerPoint Presentation</vt:lpstr>
      <vt:lpstr>PowerPoint Presentation</vt:lpstr>
      <vt:lpstr>PowerPoint Presentation</vt:lpstr>
      <vt:lpstr>What do some historians think that the Sea People did?</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 McOmish</dc:creator>
  <cp:lastModifiedBy>ST-MCOMISH-A</cp:lastModifiedBy>
  <cp:revision>45</cp:revision>
  <cp:lastPrinted>2019-09-24T06:33:18Z</cp:lastPrinted>
  <dcterms:created xsi:type="dcterms:W3CDTF">2019-08-26T13:53:37Z</dcterms:created>
  <dcterms:modified xsi:type="dcterms:W3CDTF">2020-05-01T11:20:47Z</dcterms:modified>
</cp:coreProperties>
</file>