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9"/>
  </p:notesMasterIdLst>
  <p:sldIdLst>
    <p:sldId id="276" r:id="rId2"/>
    <p:sldId id="270" r:id="rId3"/>
    <p:sldId id="257" r:id="rId4"/>
    <p:sldId id="259" r:id="rId5"/>
    <p:sldId id="277" r:id="rId6"/>
    <p:sldId id="279" r:id="rId7"/>
    <p:sldId id="278" r:id="rId8"/>
    <p:sldId id="280" r:id="rId9"/>
    <p:sldId id="281" r:id="rId10"/>
    <p:sldId id="282" r:id="rId11"/>
    <p:sldId id="289" r:id="rId12"/>
    <p:sldId id="286" r:id="rId13"/>
    <p:sldId id="287" r:id="rId14"/>
    <p:sldId id="288" r:id="rId15"/>
    <p:sldId id="283" r:id="rId16"/>
    <p:sldId id="284" r:id="rId17"/>
    <p:sldId id="285" r:id="rId18"/>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9408" autoAdjust="0"/>
  </p:normalViewPr>
  <p:slideViewPr>
    <p:cSldViewPr snapToGrid="0">
      <p:cViewPr varScale="1">
        <p:scale>
          <a:sx n="65" d="100"/>
          <a:sy n="65" d="100"/>
        </p:scale>
        <p:origin x="93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F5941B03-9A4E-40AA-B0ED-95F29579B239}" type="datetimeFigureOut">
              <a:rPr lang="en-GB" smtClean="0"/>
              <a:t>01/05/2020</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F51FC72E-5535-43CA-AB0F-18A11782931B}" type="slidenum">
              <a:rPr lang="en-GB" smtClean="0"/>
              <a:t>‹#›</a:t>
            </a:fld>
            <a:endParaRPr lang="en-GB"/>
          </a:p>
        </p:txBody>
      </p:sp>
    </p:spTree>
    <p:extLst>
      <p:ext uri="{BB962C8B-B14F-4D97-AF65-F5344CB8AC3E}">
        <p14:creationId xmlns:p14="http://schemas.microsoft.com/office/powerpoint/2010/main" val="4281515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ChangeArrowheads="1" noTextEdit="1"/>
          </p:cNvSpPr>
          <p:nvPr>
            <p:ph type="sldImg"/>
          </p:nvPr>
        </p:nvSpPr>
        <p:spPr>
          <a:ln/>
        </p:spPr>
      </p:sp>
      <p:sp>
        <p:nvSpPr>
          <p:cNvPr id="614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F7256-FD5D-407F-9989-6C314074609A}"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37858437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PRINT TO A3!!!</a:t>
            </a:r>
            <a:endParaRPr lang="en-GB" dirty="0"/>
          </a:p>
        </p:txBody>
      </p:sp>
      <p:sp>
        <p:nvSpPr>
          <p:cNvPr id="4" name="Slide Number Placeholder 3"/>
          <p:cNvSpPr>
            <a:spLocks noGrp="1"/>
          </p:cNvSpPr>
          <p:nvPr>
            <p:ph type="sldNum" sz="quarter" idx="10"/>
          </p:nvPr>
        </p:nvSpPr>
        <p:spPr/>
        <p:txBody>
          <a:bodyPr/>
          <a:lstStyle/>
          <a:p>
            <a:fld id="{F51FC72E-5535-43CA-AB0F-18A11782931B}" type="slidenum">
              <a:rPr lang="en-GB" smtClean="0"/>
              <a:t>7</a:t>
            </a:fld>
            <a:endParaRPr lang="en-GB"/>
          </a:p>
        </p:txBody>
      </p:sp>
    </p:spTree>
    <p:extLst>
      <p:ext uri="{BB962C8B-B14F-4D97-AF65-F5344CB8AC3E}">
        <p14:creationId xmlns:p14="http://schemas.microsoft.com/office/powerpoint/2010/main" val="731517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LOWER</a:t>
            </a:r>
            <a:r>
              <a:rPr lang="en-GB" baseline="0" dirty="0" smtClean="0"/>
              <a:t> ABILITY SETS – have student create a table of evidence. One side that she WAS significant, the other side that she WASN’T significant</a:t>
            </a:r>
            <a:endParaRPr lang="en-GB" dirty="0"/>
          </a:p>
        </p:txBody>
      </p:sp>
      <p:sp>
        <p:nvSpPr>
          <p:cNvPr id="4" name="Slide Number Placeholder 3"/>
          <p:cNvSpPr>
            <a:spLocks noGrp="1"/>
          </p:cNvSpPr>
          <p:nvPr>
            <p:ph type="sldNum" sz="quarter" idx="10"/>
          </p:nvPr>
        </p:nvSpPr>
        <p:spPr/>
        <p:txBody>
          <a:bodyPr/>
          <a:lstStyle/>
          <a:p>
            <a:fld id="{F51FC72E-5535-43CA-AB0F-18A11782931B}" type="slidenum">
              <a:rPr lang="en-GB" smtClean="0"/>
              <a:t>15</a:t>
            </a:fld>
            <a:endParaRPr lang="en-GB"/>
          </a:p>
        </p:txBody>
      </p:sp>
    </p:spTree>
    <p:extLst>
      <p:ext uri="{BB962C8B-B14F-4D97-AF65-F5344CB8AC3E}">
        <p14:creationId xmlns:p14="http://schemas.microsoft.com/office/powerpoint/2010/main" val="495390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1FC72E-5535-43CA-AB0F-18A11782931B}" type="slidenum">
              <a:rPr lang="en-GB" smtClean="0"/>
              <a:t>17</a:t>
            </a:fld>
            <a:endParaRPr lang="en-GB"/>
          </a:p>
        </p:txBody>
      </p:sp>
    </p:spTree>
    <p:extLst>
      <p:ext uri="{BB962C8B-B14F-4D97-AF65-F5344CB8AC3E}">
        <p14:creationId xmlns:p14="http://schemas.microsoft.com/office/powerpoint/2010/main" val="10482940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a:xfrm>
            <a:off x="2692397" y="5037663"/>
            <a:ext cx="5214635" cy="279400"/>
          </a:xfrm>
        </p:spPr>
        <p:txBody>
          <a:bodyPr/>
          <a:lstStyle/>
          <a:p>
            <a:endParaRPr lang="en-GB"/>
          </a:p>
        </p:txBody>
      </p:sp>
      <p:sp>
        <p:nvSpPr>
          <p:cNvPr id="6" name="Slide Number Placeholder 5"/>
          <p:cNvSpPr>
            <a:spLocks noGrp="1"/>
          </p:cNvSpPr>
          <p:nvPr>
            <p:ph type="sldNum" sz="quarter" idx="12"/>
          </p:nvPr>
        </p:nvSpPr>
        <p:spPr>
          <a:xfrm>
            <a:off x="8956900" y="5037663"/>
            <a:ext cx="551167" cy="279400"/>
          </a:xfrm>
        </p:spPr>
        <p:txBody>
          <a:bodyPr/>
          <a:lstStyle/>
          <a:p>
            <a:fld id="{12D5D673-437F-489B-BF04-E421D7711DB6}" type="slidenum">
              <a:rPr lang="en-GB" smtClean="0"/>
              <a:t>‹#›</a:t>
            </a:fld>
            <a:endParaRPr lang="en-GB"/>
          </a:p>
        </p:txBody>
      </p:sp>
      <p:cxnSp>
        <p:nvCxnSpPr>
          <p:cNvPr id="15" name="Straight Connector 14"/>
          <p:cNvCxnSpPr/>
          <p:nvPr/>
        </p:nvCxnSpPr>
        <p:spPr>
          <a:xfrm>
            <a:off x="2692399" y="3522131"/>
            <a:ext cx="681566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65257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994597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5" name="Straight Connector 14"/>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877469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468435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2437148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27333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5" name="Straight Connector 14"/>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02189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743584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4" name="Straight Connector 13"/>
          <p:cNvCxnSpPr/>
          <p:nvPr/>
        </p:nvCxnSpPr>
        <p:spPr>
          <a:xfrm>
            <a:off x="8863890" y="990600"/>
            <a:ext cx="0" cy="487680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37443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4278567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6" name="Straight Connector 15"/>
          <p:cNvCxnSpPr/>
          <p:nvPr/>
        </p:nvCxnSpPr>
        <p:spPr>
          <a:xfrm>
            <a:off x="2012723" y="3710585"/>
            <a:ext cx="8163380"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6808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833043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641C9D3-128D-41FF-AB6A-EC81EE8674BF}" type="datetimeFigureOut">
              <a:rPr lang="en-GB" smtClean="0"/>
              <a:t>01/05/2020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2D5D673-437F-489B-BF04-E421D7711DB6}" type="slidenum">
              <a:rPr lang="en-GB" smtClean="0"/>
              <a:t>‹#›</a:t>
            </a:fld>
            <a:endParaRPr lang="en-GB"/>
          </a:p>
        </p:txBody>
      </p:sp>
      <p:cxnSp>
        <p:nvCxnSpPr>
          <p:cNvPr id="18" name="Straight Connector 1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10557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641C9D3-128D-41FF-AB6A-EC81EE8674BF}" type="datetimeFigureOut">
              <a:rPr lang="en-GB" smtClean="0"/>
              <a:t>01/05/2020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2D5D673-437F-489B-BF04-E421D7711DB6}" type="slidenum">
              <a:rPr lang="en-GB" smtClean="0"/>
              <a:t>‹#›</a:t>
            </a:fld>
            <a:endParaRPr lang="en-GB"/>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81837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41C9D3-128D-41FF-AB6A-EC81EE8674BF}" type="datetimeFigureOut">
              <a:rPr lang="en-GB" smtClean="0"/>
              <a:t>01/05/2020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34397887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cxnSp>
        <p:nvCxnSpPr>
          <p:cNvPr id="16" name="Straight Connector 15"/>
          <p:cNvCxnSpPr/>
          <p:nvPr/>
        </p:nvCxnSpPr>
        <p:spPr>
          <a:xfrm>
            <a:off x="1396169" y="2912533"/>
            <a:ext cx="35144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97769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545769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641C9D3-128D-41FF-AB6A-EC81EE8674BF}" type="datetimeFigureOut">
              <a:rPr lang="en-GB" smtClean="0"/>
              <a:t>01/05/2020</a:t>
            </a:fld>
            <a:endParaRPr lang="en-GB"/>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GB"/>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2D5D673-437F-489B-BF04-E421D7711DB6}" type="slidenum">
              <a:rPr lang="en-GB" smtClean="0"/>
              <a:t>‹#›</a:t>
            </a:fld>
            <a:endParaRPr lang="en-GB"/>
          </a:p>
        </p:txBody>
      </p:sp>
    </p:spTree>
    <p:extLst>
      <p:ext uri="{BB962C8B-B14F-4D97-AF65-F5344CB8AC3E}">
        <p14:creationId xmlns:p14="http://schemas.microsoft.com/office/powerpoint/2010/main" val="1853704287"/>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0421" y="161050"/>
            <a:ext cx="11887200" cy="100208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1028" name="Picture 4" descr="Image result for bell wor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3137" y="232689"/>
            <a:ext cx="930442" cy="93044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0" y="5771492"/>
            <a:ext cx="12192000" cy="108650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400" b="1" u="sng" dirty="0"/>
              <a:t>Challenge:</a:t>
            </a:r>
          </a:p>
          <a:p>
            <a:pPr algn="ctr"/>
            <a:r>
              <a:rPr lang="en-GB" sz="2400" b="1" dirty="0" smtClean="0"/>
              <a:t>How well do you think that </a:t>
            </a:r>
            <a:r>
              <a:rPr lang="en-GB" sz="2400" b="1" dirty="0" err="1" smtClean="0"/>
              <a:t>Ashurnasirpal</a:t>
            </a:r>
            <a:r>
              <a:rPr lang="en-GB" sz="2400" b="1" dirty="0" smtClean="0"/>
              <a:t> compares to </a:t>
            </a:r>
            <a:r>
              <a:rPr lang="en-GB" sz="2400" b="1" dirty="0" err="1" smtClean="0"/>
              <a:t>Suppiliulima</a:t>
            </a:r>
            <a:r>
              <a:rPr lang="en-GB" sz="2400" b="1" dirty="0" smtClean="0"/>
              <a:t>, in terms of being the most successful king? Explain your answer</a:t>
            </a:r>
            <a:endParaRPr lang="en-GB" sz="2400" b="1" dirty="0"/>
          </a:p>
        </p:txBody>
      </p:sp>
      <p:sp>
        <p:nvSpPr>
          <p:cNvPr id="2" name="TextBox 1"/>
          <p:cNvSpPr txBox="1"/>
          <p:nvPr/>
        </p:nvSpPr>
        <p:spPr>
          <a:xfrm>
            <a:off x="1636295" y="343967"/>
            <a:ext cx="10411326" cy="707886"/>
          </a:xfrm>
          <a:prstGeom prst="rect">
            <a:avLst/>
          </a:prstGeom>
          <a:noFill/>
        </p:spPr>
        <p:txBody>
          <a:bodyPr wrap="square" rtlCol="0">
            <a:spAutoFit/>
          </a:bodyPr>
          <a:lstStyle/>
          <a:p>
            <a:r>
              <a:rPr lang="en-GB" sz="4000" dirty="0" smtClean="0"/>
              <a:t>Answer the following questions in your book…</a:t>
            </a:r>
            <a:endParaRPr lang="en-GB" sz="4000" dirty="0"/>
          </a:p>
        </p:txBody>
      </p:sp>
      <p:sp>
        <p:nvSpPr>
          <p:cNvPr id="6" name="TextBox 5"/>
          <p:cNvSpPr txBox="1"/>
          <p:nvPr/>
        </p:nvSpPr>
        <p:spPr>
          <a:xfrm>
            <a:off x="160421" y="1247177"/>
            <a:ext cx="11887200" cy="4524315"/>
          </a:xfrm>
          <a:prstGeom prst="rect">
            <a:avLst/>
          </a:prstGeom>
          <a:solidFill>
            <a:schemeClr val="bg1"/>
          </a:solidFill>
        </p:spPr>
        <p:txBody>
          <a:bodyPr wrap="square" rtlCol="0">
            <a:spAutoFit/>
          </a:bodyPr>
          <a:lstStyle/>
          <a:p>
            <a:pPr marL="342900" indent="-342900">
              <a:lnSpc>
                <a:spcPct val="150000"/>
              </a:lnSpc>
              <a:buAutoNum type="arabicParenR"/>
            </a:pPr>
            <a:r>
              <a:rPr lang="en-GB" sz="2400" dirty="0" smtClean="0"/>
              <a:t> Give one form of knowledge that was lost as part of the Bronze Age Collapse</a:t>
            </a:r>
          </a:p>
          <a:p>
            <a:pPr marL="342900" indent="-342900">
              <a:lnSpc>
                <a:spcPct val="150000"/>
              </a:lnSpc>
              <a:buAutoNum type="arabicParenR"/>
            </a:pPr>
            <a:r>
              <a:rPr lang="en-GB" sz="2400" dirty="0" smtClean="0"/>
              <a:t> Name of the Battle where Rameses III fought the Sea Peoples</a:t>
            </a:r>
          </a:p>
          <a:p>
            <a:pPr marL="342900" indent="-342900">
              <a:lnSpc>
                <a:spcPct val="150000"/>
              </a:lnSpc>
              <a:buAutoNum type="arabicParenR"/>
            </a:pPr>
            <a:r>
              <a:rPr lang="en-GB" sz="2400" dirty="0"/>
              <a:t> </a:t>
            </a:r>
            <a:r>
              <a:rPr lang="en-GB" sz="2400" dirty="0" smtClean="0"/>
              <a:t>Give one factor that Historians think lead to the Bronze Age Collapse.</a:t>
            </a:r>
          </a:p>
          <a:p>
            <a:pPr marL="342900" indent="-342900">
              <a:lnSpc>
                <a:spcPct val="150000"/>
              </a:lnSpc>
              <a:buAutoNum type="arabicParenR"/>
            </a:pPr>
            <a:r>
              <a:rPr lang="en-GB" sz="2400" dirty="0"/>
              <a:t> </a:t>
            </a:r>
            <a:r>
              <a:rPr lang="en-GB" sz="2400" dirty="0" smtClean="0"/>
              <a:t>Give two factors that explain why the Assyrian Empire was so strong.</a:t>
            </a:r>
          </a:p>
          <a:p>
            <a:pPr marL="342900" indent="-342900">
              <a:lnSpc>
                <a:spcPct val="150000"/>
              </a:lnSpc>
              <a:buAutoNum type="arabicParenR"/>
            </a:pPr>
            <a:r>
              <a:rPr lang="en-GB" sz="2400" dirty="0"/>
              <a:t> </a:t>
            </a:r>
            <a:r>
              <a:rPr lang="en-GB" sz="2400" dirty="0" smtClean="0"/>
              <a:t>How did Assyrian royal families ensure that there was no argument over who would be king after a king died?</a:t>
            </a:r>
          </a:p>
          <a:p>
            <a:pPr marL="342900" indent="-342900">
              <a:lnSpc>
                <a:spcPct val="150000"/>
              </a:lnSpc>
              <a:buAutoNum type="arabicParenR"/>
            </a:pPr>
            <a:r>
              <a:rPr lang="en-GB" sz="2400" dirty="0"/>
              <a:t> </a:t>
            </a:r>
            <a:r>
              <a:rPr lang="en-GB" sz="2400" dirty="0" smtClean="0"/>
              <a:t>Give one example of </a:t>
            </a:r>
            <a:r>
              <a:rPr lang="en-GB" sz="2400" dirty="0" err="1" smtClean="0"/>
              <a:t>Ashurnasirpal</a:t>
            </a:r>
            <a:r>
              <a:rPr lang="en-GB" sz="2400" dirty="0" smtClean="0"/>
              <a:t> being pragmatic</a:t>
            </a:r>
          </a:p>
          <a:p>
            <a:pPr marL="342900" indent="-342900">
              <a:lnSpc>
                <a:spcPct val="150000"/>
              </a:lnSpc>
              <a:buAutoNum type="arabicParenR"/>
            </a:pPr>
            <a:r>
              <a:rPr lang="en-GB" sz="2400" dirty="0"/>
              <a:t> </a:t>
            </a:r>
            <a:r>
              <a:rPr lang="en-GB" sz="2400" dirty="0" smtClean="0"/>
              <a:t>Give one example of </a:t>
            </a:r>
            <a:r>
              <a:rPr lang="en-GB" sz="2400" dirty="0" err="1" smtClean="0"/>
              <a:t>Ashurnasirpal</a:t>
            </a:r>
            <a:r>
              <a:rPr lang="en-GB" sz="2400" dirty="0" smtClean="0"/>
              <a:t> being violent</a:t>
            </a:r>
            <a:endParaRPr lang="en-GB" sz="2400" dirty="0"/>
          </a:p>
        </p:txBody>
      </p:sp>
    </p:spTree>
    <p:extLst>
      <p:ext uri="{BB962C8B-B14F-4D97-AF65-F5344CB8AC3E}">
        <p14:creationId xmlns:p14="http://schemas.microsoft.com/office/powerpoint/2010/main" val="42749407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701040"/>
          </a:xfrm>
          <a:solidFill>
            <a:schemeClr val="bg1"/>
          </a:solidFill>
        </p:spPr>
        <p:txBody>
          <a:bodyPr>
            <a:normAutofit fontScale="90000"/>
          </a:bodyPr>
          <a:lstStyle/>
          <a:p>
            <a:pPr algn="l"/>
            <a:r>
              <a:rPr lang="en-GB" b="1" dirty="0">
                <a:latin typeface="Calibri" panose="020F0502020204030204" pitchFamily="34" charset="0"/>
                <a:cs typeface="Calibri" panose="020F0502020204030204" pitchFamily="34" charset="0"/>
              </a:rPr>
              <a:t>Taking the Kingship of Babylon</a:t>
            </a:r>
          </a:p>
        </p:txBody>
      </p:sp>
      <p:sp>
        <p:nvSpPr>
          <p:cNvPr id="3" name="Content Placeholder 2"/>
          <p:cNvSpPr>
            <a:spLocks noGrp="1"/>
          </p:cNvSpPr>
          <p:nvPr>
            <p:ph idx="1"/>
          </p:nvPr>
        </p:nvSpPr>
        <p:spPr>
          <a:xfrm>
            <a:off x="0" y="701040"/>
            <a:ext cx="12192000" cy="6156959"/>
          </a:xfrm>
          <a:solidFill>
            <a:schemeClr val="bg1"/>
          </a:solidFill>
        </p:spPr>
        <p:txBody>
          <a:bodyPr>
            <a:normAutofit fontScale="92500"/>
          </a:bodyPr>
          <a:lstStyle/>
          <a:p>
            <a:r>
              <a:rPr lang="en-US" dirty="0">
                <a:latin typeface="Calibri" panose="020F0502020204030204" pitchFamily="34" charset="0"/>
                <a:cs typeface="Calibri" panose="020F0502020204030204" pitchFamily="34" charset="0"/>
              </a:rPr>
              <a:t>Having established himself on the Assyrian throne, </a:t>
            </a:r>
            <a:r>
              <a:rPr lang="en-US" dirty="0" err="1">
                <a:latin typeface="Calibri" panose="020F0502020204030204" pitchFamily="34" charset="0"/>
                <a:cs typeface="Calibri" panose="020F0502020204030204" pitchFamily="34" charset="0"/>
              </a:rPr>
              <a:t>Tiglath-pileser</a:t>
            </a:r>
            <a:r>
              <a:rPr lang="en-US" dirty="0">
                <a:latin typeface="Calibri" panose="020F0502020204030204" pitchFamily="34" charset="0"/>
                <a:cs typeface="Calibri" panose="020F0502020204030204" pitchFamily="34" charset="0"/>
              </a:rPr>
              <a:t> first took the army to the south and decided the situation at the Babylonian frontier in his </a:t>
            </a:r>
            <a:r>
              <a:rPr lang="en-US" dirty="0" err="1">
                <a:latin typeface="Calibri" panose="020F0502020204030204" pitchFamily="34" charset="0"/>
                <a:cs typeface="Calibri" panose="020F0502020204030204" pitchFamily="34" charset="0"/>
              </a:rPr>
              <a:t>favour</a:t>
            </a:r>
            <a:r>
              <a:rPr lang="en-US" dirty="0">
                <a:latin typeface="Calibri" panose="020F0502020204030204" pitchFamily="34" charset="0"/>
                <a:cs typeface="Calibri" panose="020F0502020204030204" pitchFamily="34" charset="0"/>
              </a:rPr>
              <a:t>. In 744 BC, he founded two new provinces in the region controlled by the Medes, situated along the important trade route which we know today as the Silk Route: </a:t>
            </a:r>
            <a:r>
              <a:rPr lang="en-US" dirty="0" smtClean="0">
                <a:latin typeface="Calibri" panose="020F0502020204030204" pitchFamily="34" charset="0"/>
                <a:cs typeface="Calibri" panose="020F0502020204030204" pitchFamily="34" charset="0"/>
              </a:rPr>
              <a:t>Bit-</a:t>
            </a:r>
            <a:r>
              <a:rPr lang="en-US" dirty="0" err="1" smtClean="0">
                <a:latin typeface="Calibri" panose="020F0502020204030204" pitchFamily="34" charset="0"/>
                <a:cs typeface="Calibri" panose="020F0502020204030204" pitchFamily="34" charset="0"/>
              </a:rPr>
              <a:t>Hamban</a:t>
            </a:r>
            <a:r>
              <a:rPr lang="en-US" dirty="0" smtClean="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at the headwaters of the </a:t>
            </a:r>
            <a:r>
              <a:rPr lang="en-US" dirty="0" err="1">
                <a:latin typeface="Calibri" panose="020F0502020204030204" pitchFamily="34" charset="0"/>
                <a:cs typeface="Calibri" panose="020F0502020204030204" pitchFamily="34" charset="0"/>
              </a:rPr>
              <a:t>Diyala</a:t>
            </a:r>
            <a:r>
              <a:rPr lang="en-US" dirty="0">
                <a:latin typeface="Calibri" panose="020F0502020204030204" pitchFamily="34" charset="0"/>
                <a:cs typeface="Calibri" panose="020F0502020204030204" pitchFamily="34" charset="0"/>
              </a:rPr>
              <a:t> </a:t>
            </a:r>
            <a:r>
              <a:rPr lang="en-US" dirty="0" smtClean="0">
                <a:latin typeface="Calibri" panose="020F0502020204030204" pitchFamily="34" charset="0"/>
                <a:cs typeface="Calibri" panose="020F0502020204030204" pitchFamily="34" charset="0"/>
              </a:rPr>
              <a:t>river </a:t>
            </a:r>
            <a:r>
              <a:rPr lang="en-US" dirty="0">
                <a:latin typeface="Calibri" panose="020F0502020204030204" pitchFamily="34" charset="0"/>
                <a:cs typeface="Calibri" panose="020F0502020204030204" pitchFamily="34" charset="0"/>
              </a:rPr>
              <a:t>, and </a:t>
            </a:r>
            <a:r>
              <a:rPr lang="en-US" dirty="0" err="1" smtClean="0">
                <a:latin typeface="Calibri" panose="020F0502020204030204" pitchFamily="34" charset="0"/>
                <a:cs typeface="Calibri" panose="020F0502020204030204" pitchFamily="34" charset="0"/>
              </a:rPr>
              <a:t>Parsua</a:t>
            </a:r>
            <a:r>
              <a:rPr lang="en-US" dirty="0" smtClean="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further to the east in the Zagros </a:t>
            </a:r>
            <a:r>
              <a:rPr lang="en-US" dirty="0" smtClean="0">
                <a:latin typeface="Calibri" panose="020F0502020204030204" pitchFamily="34" charset="0"/>
                <a:cs typeface="Calibri" panose="020F0502020204030204" pitchFamily="34" charset="0"/>
              </a:rPr>
              <a:t>Mountains.</a:t>
            </a:r>
          </a:p>
          <a:p>
            <a:r>
              <a:rPr lang="en-US" dirty="0">
                <a:latin typeface="Calibri" panose="020F0502020204030204" pitchFamily="34" charset="0"/>
                <a:cs typeface="Calibri" panose="020F0502020204030204" pitchFamily="34" charset="0"/>
              </a:rPr>
              <a:t>From the beginning of his reign, the Assyrian king had been active in Babylonia: he came to </a:t>
            </a:r>
            <a:r>
              <a:rPr lang="en-US" dirty="0" smtClean="0">
                <a:latin typeface="Calibri" panose="020F0502020204030204" pitchFamily="34" charset="0"/>
                <a:cs typeface="Calibri" panose="020F0502020204030204" pitchFamily="34" charset="0"/>
              </a:rPr>
              <a:t>work with </a:t>
            </a:r>
            <a:r>
              <a:rPr lang="en-US" dirty="0" err="1" smtClean="0">
                <a:latin typeface="Calibri" panose="020F0502020204030204" pitchFamily="34" charset="0"/>
                <a:cs typeface="Calibri" panose="020F0502020204030204" pitchFamily="34" charset="0"/>
              </a:rPr>
              <a:t>Mukin-zeri</a:t>
            </a:r>
            <a:r>
              <a:rPr lang="en-US" dirty="0">
                <a:latin typeface="Calibri" panose="020F0502020204030204" pitchFamily="34" charset="0"/>
                <a:cs typeface="Calibri" panose="020F0502020204030204" pitchFamily="34" charset="0"/>
              </a:rPr>
              <a:t>, chief of the tribe of Bit-</a:t>
            </a:r>
            <a:r>
              <a:rPr lang="en-US" dirty="0" err="1">
                <a:latin typeface="Calibri" panose="020F0502020204030204" pitchFamily="34" charset="0"/>
                <a:cs typeface="Calibri" panose="020F0502020204030204" pitchFamily="34" charset="0"/>
              </a:rPr>
              <a:t>Amukani</a:t>
            </a:r>
            <a:r>
              <a:rPr lang="en-US" dirty="0">
                <a:latin typeface="Calibri" panose="020F0502020204030204" pitchFamily="34" charset="0"/>
                <a:cs typeface="Calibri" panose="020F0502020204030204" pitchFamily="34" charset="0"/>
              </a:rPr>
              <a:t>, </a:t>
            </a:r>
            <a:r>
              <a:rPr lang="en-US" dirty="0" smtClean="0">
                <a:latin typeface="Calibri" panose="020F0502020204030204" pitchFamily="34" charset="0"/>
                <a:cs typeface="Calibri" panose="020F0502020204030204" pitchFamily="34" charset="0"/>
              </a:rPr>
              <a:t>but </a:t>
            </a:r>
            <a:r>
              <a:rPr lang="en-US" dirty="0" err="1" smtClean="0">
                <a:latin typeface="Calibri" panose="020F0502020204030204" pitchFamily="34" charset="0"/>
                <a:cs typeface="Calibri" panose="020F0502020204030204" pitchFamily="34" charset="0"/>
              </a:rPr>
              <a:t>Mukin-Zeri</a:t>
            </a:r>
            <a:r>
              <a:rPr lang="en-US" dirty="0" smtClean="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attempted to unite </a:t>
            </a:r>
            <a:r>
              <a:rPr lang="en-US" dirty="0" smtClean="0">
                <a:latin typeface="Calibri" panose="020F0502020204030204" pitchFamily="34" charset="0"/>
                <a:cs typeface="Calibri" panose="020F0502020204030204" pitchFamily="34" charset="0"/>
              </a:rPr>
              <a:t>the </a:t>
            </a:r>
            <a:r>
              <a:rPr lang="en-US" dirty="0">
                <a:latin typeface="Calibri" panose="020F0502020204030204" pitchFamily="34" charset="0"/>
                <a:cs typeface="Calibri" panose="020F0502020204030204" pitchFamily="34" charset="0"/>
              </a:rPr>
              <a:t>region </a:t>
            </a:r>
            <a:r>
              <a:rPr lang="en-US" dirty="0" smtClean="0">
                <a:latin typeface="Calibri" panose="020F0502020204030204" pitchFamily="34" charset="0"/>
                <a:cs typeface="Calibri" panose="020F0502020204030204" pitchFamily="34" charset="0"/>
              </a:rPr>
              <a:t>of Babylon under his own </a:t>
            </a:r>
            <a:r>
              <a:rPr lang="en-US" dirty="0">
                <a:latin typeface="Calibri" panose="020F0502020204030204" pitchFamily="34" charset="0"/>
                <a:cs typeface="Calibri" panose="020F0502020204030204" pitchFamily="34" charset="0"/>
              </a:rPr>
              <a:t>leadership and assumed the kingship of Babylon in 731 BC. </a:t>
            </a:r>
            <a:r>
              <a:rPr lang="en-US" dirty="0" err="1">
                <a:latin typeface="Calibri" panose="020F0502020204030204" pitchFamily="34" charset="0"/>
                <a:cs typeface="Calibri" panose="020F0502020204030204" pitchFamily="34" charset="0"/>
              </a:rPr>
              <a:t>Tiglath-pileser</a:t>
            </a:r>
            <a:r>
              <a:rPr lang="en-US" dirty="0">
                <a:latin typeface="Calibri" panose="020F0502020204030204" pitchFamily="34" charset="0"/>
                <a:cs typeface="Calibri" panose="020F0502020204030204" pitchFamily="34" charset="0"/>
              </a:rPr>
              <a:t> saw this as a provocation and a challenge to Assyria's primacy in the region. He repeatedly led the Assyrian army against </a:t>
            </a:r>
            <a:r>
              <a:rPr lang="en-US" dirty="0" err="1">
                <a:latin typeface="Calibri" panose="020F0502020204030204" pitchFamily="34" charset="0"/>
                <a:cs typeface="Calibri" panose="020F0502020204030204" pitchFamily="34" charset="0"/>
              </a:rPr>
              <a:t>Mukin-zeri</a:t>
            </a:r>
            <a:r>
              <a:rPr lang="en-US" dirty="0">
                <a:latin typeface="Calibri" panose="020F0502020204030204" pitchFamily="34" charset="0"/>
                <a:cs typeface="Calibri" panose="020F0502020204030204" pitchFamily="34" charset="0"/>
              </a:rPr>
              <a:t> and ultimately defeated him, taking the crown of Babylon for himself in 729 BC. </a:t>
            </a:r>
            <a:endParaRPr lang="en-US" dirty="0" smtClean="0">
              <a:latin typeface="Calibri" panose="020F0502020204030204" pitchFamily="34" charset="0"/>
              <a:cs typeface="Calibri" panose="020F0502020204030204" pitchFamily="34" charset="0"/>
            </a:endParaRPr>
          </a:p>
          <a:p>
            <a:r>
              <a:rPr lang="en-US" dirty="0" smtClean="0">
                <a:latin typeface="Calibri" panose="020F0502020204030204" pitchFamily="34" charset="0"/>
                <a:cs typeface="Calibri" panose="020F0502020204030204" pitchFamily="34" charset="0"/>
              </a:rPr>
              <a:t>In </a:t>
            </a:r>
            <a:r>
              <a:rPr lang="en-US" dirty="0">
                <a:latin typeface="Calibri" panose="020F0502020204030204" pitchFamily="34" charset="0"/>
                <a:cs typeface="Calibri" panose="020F0502020204030204" pitchFamily="34" charset="0"/>
              </a:rPr>
              <a:t>729 BCE a revolt broke out in the city of Babylon after the death of the king </a:t>
            </a:r>
            <a:r>
              <a:rPr lang="en-US" dirty="0" err="1">
                <a:latin typeface="Calibri" panose="020F0502020204030204" pitchFamily="34" charset="0"/>
                <a:cs typeface="Calibri" panose="020F0502020204030204" pitchFamily="34" charset="0"/>
              </a:rPr>
              <a:t>Nabonassar</a:t>
            </a:r>
            <a:r>
              <a:rPr lang="en-US" dirty="0">
                <a:latin typeface="Calibri" panose="020F0502020204030204" pitchFamily="34" charset="0"/>
                <a:cs typeface="Calibri" panose="020F0502020204030204" pitchFamily="34" charset="0"/>
              </a:rPr>
              <a:t>, who had been a loyal vassal, and </a:t>
            </a:r>
            <a:r>
              <a:rPr lang="en-US" dirty="0" err="1">
                <a:latin typeface="Calibri" panose="020F0502020204030204" pitchFamily="34" charset="0"/>
                <a:cs typeface="Calibri" panose="020F0502020204030204" pitchFamily="34" charset="0"/>
              </a:rPr>
              <a:t>Tiglath</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Pileser</a:t>
            </a:r>
            <a:r>
              <a:rPr lang="en-US" dirty="0">
                <a:latin typeface="Calibri" panose="020F0502020204030204" pitchFamily="34" charset="0"/>
                <a:cs typeface="Calibri" panose="020F0502020204030204" pitchFamily="34" charset="0"/>
              </a:rPr>
              <a:t> III marched on the city, put down the revolt, and executed the pretender to the throne. He then had himself crowned King </a:t>
            </a:r>
            <a:r>
              <a:rPr lang="en-US" dirty="0" err="1">
                <a:latin typeface="Calibri" panose="020F0502020204030204" pitchFamily="34" charset="0"/>
                <a:cs typeface="Calibri" panose="020F0502020204030204" pitchFamily="34" charset="0"/>
              </a:rPr>
              <a:t>Pulu</a:t>
            </a:r>
            <a:r>
              <a:rPr lang="en-US" dirty="0">
                <a:latin typeface="Calibri" panose="020F0502020204030204" pitchFamily="34" charset="0"/>
                <a:cs typeface="Calibri" panose="020F0502020204030204" pitchFamily="34" charset="0"/>
              </a:rPr>
              <a:t> of Babylon and officiated at the sacred festival celebrating the New Year. He was now king of both Assyria and Babylon and was at the height of his reign</a:t>
            </a:r>
            <a:r>
              <a:rPr lang="en-US" dirty="0" smtClean="0">
                <a:latin typeface="Calibri" panose="020F0502020204030204" pitchFamily="34" charset="0"/>
                <a:cs typeface="Calibri" panose="020F0502020204030204" pitchFamily="34" charset="0"/>
              </a:rPr>
              <a:t>.</a:t>
            </a:r>
          </a:p>
          <a:p>
            <a:r>
              <a:rPr lang="en-US" dirty="0" smtClean="0">
                <a:latin typeface="Calibri" panose="020F0502020204030204" pitchFamily="34" charset="0"/>
                <a:cs typeface="Calibri" panose="020F0502020204030204" pitchFamily="34" charset="0"/>
              </a:rPr>
              <a:t>For </a:t>
            </a:r>
            <a:r>
              <a:rPr lang="en-US" dirty="0">
                <a:latin typeface="Calibri" panose="020F0502020204030204" pitchFamily="34" charset="0"/>
                <a:cs typeface="Calibri" panose="020F0502020204030204" pitchFamily="34" charset="0"/>
              </a:rPr>
              <a:t>the remainder of his reign, </a:t>
            </a:r>
            <a:r>
              <a:rPr lang="en-US" dirty="0" err="1">
                <a:latin typeface="Calibri" panose="020F0502020204030204" pitchFamily="34" charset="0"/>
                <a:cs typeface="Calibri" panose="020F0502020204030204" pitchFamily="34" charset="0"/>
              </a:rPr>
              <a:t>Tiglath-pileser</a:t>
            </a:r>
            <a:r>
              <a:rPr lang="en-US" dirty="0">
                <a:latin typeface="Calibri" panose="020F0502020204030204" pitchFamily="34" charset="0"/>
                <a:cs typeface="Calibri" panose="020F0502020204030204" pitchFamily="34" charset="0"/>
              </a:rPr>
              <a:t> ruled both as the king of Assyria and the king of Babylon.</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537946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1085371"/>
            <a:ext cx="9601196" cy="1303867"/>
          </a:xfrm>
        </p:spPr>
        <p:txBody>
          <a:bodyPr>
            <a:noAutofit/>
          </a:bodyPr>
          <a:lstStyle/>
          <a:p>
            <a:r>
              <a:rPr lang="en-GB" sz="7200" b="1" u="sng" dirty="0" smtClean="0"/>
              <a:t>LOWER ABILITY READING!</a:t>
            </a:r>
            <a:endParaRPr lang="en-GB" sz="7200" b="1" u="sng" dirty="0"/>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36584214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701040"/>
          </a:xfrm>
          <a:solidFill>
            <a:schemeClr val="bg1"/>
          </a:solidFill>
        </p:spPr>
        <p:txBody>
          <a:bodyPr>
            <a:normAutofit fontScale="90000"/>
          </a:bodyPr>
          <a:lstStyle/>
          <a:p>
            <a:pPr algn="l"/>
            <a:r>
              <a:rPr lang="en-GB" b="1" dirty="0">
                <a:latin typeface="Calibri" panose="020F0502020204030204" pitchFamily="34" charset="0"/>
                <a:cs typeface="Calibri" panose="020F0502020204030204" pitchFamily="34" charset="0"/>
              </a:rPr>
              <a:t>Conquest of Palestine and </a:t>
            </a:r>
            <a:r>
              <a:rPr lang="en-GB" b="1" dirty="0" smtClean="0">
                <a:latin typeface="Calibri" panose="020F0502020204030204" pitchFamily="34" charset="0"/>
                <a:cs typeface="Calibri" panose="020F0502020204030204" pitchFamily="34" charset="0"/>
              </a:rPr>
              <a:t>Israel</a:t>
            </a:r>
            <a:endParaRPr lang="en-GB" dirty="0"/>
          </a:p>
        </p:txBody>
      </p:sp>
      <p:sp>
        <p:nvSpPr>
          <p:cNvPr id="3" name="Content Placeholder 2"/>
          <p:cNvSpPr>
            <a:spLocks noGrp="1"/>
          </p:cNvSpPr>
          <p:nvPr>
            <p:ph idx="1"/>
          </p:nvPr>
        </p:nvSpPr>
        <p:spPr>
          <a:xfrm>
            <a:off x="0" y="701040"/>
            <a:ext cx="12192000" cy="6156959"/>
          </a:xfrm>
          <a:solidFill>
            <a:schemeClr val="bg1"/>
          </a:solidFill>
        </p:spPr>
        <p:txBody>
          <a:bodyPr>
            <a:normAutofit/>
          </a:bodyPr>
          <a:lstStyle/>
          <a:p>
            <a:r>
              <a:rPr lang="en-US" dirty="0">
                <a:latin typeface="Calibri" panose="020F0502020204030204" pitchFamily="34" charset="0"/>
                <a:cs typeface="Calibri" panose="020F0502020204030204" pitchFamily="34" charset="0"/>
              </a:rPr>
              <a:t>In 736 BCE </a:t>
            </a:r>
            <a:r>
              <a:rPr lang="en-US" dirty="0" err="1">
                <a:latin typeface="Calibri" panose="020F0502020204030204" pitchFamily="34" charset="0"/>
                <a:cs typeface="Calibri" panose="020F0502020204030204" pitchFamily="34" charset="0"/>
              </a:rPr>
              <a:t>Tiglath</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Pileser</a:t>
            </a:r>
            <a:r>
              <a:rPr lang="en-US" dirty="0">
                <a:latin typeface="Calibri" panose="020F0502020204030204" pitchFamily="34" charset="0"/>
                <a:cs typeface="Calibri" panose="020F0502020204030204" pitchFamily="34" charset="0"/>
              </a:rPr>
              <a:t> </a:t>
            </a:r>
            <a:r>
              <a:rPr lang="en-US" dirty="0" smtClean="0">
                <a:latin typeface="Calibri" panose="020F0502020204030204" pitchFamily="34" charset="0"/>
                <a:cs typeface="Calibri" panose="020F0502020204030204" pitchFamily="34" charset="0"/>
              </a:rPr>
              <a:t>III </a:t>
            </a:r>
            <a:r>
              <a:rPr lang="en-US" dirty="0">
                <a:latin typeface="Calibri" panose="020F0502020204030204" pitchFamily="34" charset="0"/>
                <a:cs typeface="Calibri" panose="020F0502020204030204" pitchFamily="34" charset="0"/>
              </a:rPr>
              <a:t>conquered the Medes and </a:t>
            </a:r>
            <a:r>
              <a:rPr lang="en-US" dirty="0" smtClean="0">
                <a:latin typeface="Calibri" panose="020F0502020204030204" pitchFamily="34" charset="0"/>
                <a:cs typeface="Calibri" panose="020F0502020204030204" pitchFamily="34" charset="0"/>
              </a:rPr>
              <a:t>Persians (in modern-day Iraq/ Iran), </a:t>
            </a:r>
            <a:r>
              <a:rPr lang="en-US" dirty="0">
                <a:latin typeface="Calibri" panose="020F0502020204030204" pitchFamily="34" charset="0"/>
                <a:cs typeface="Calibri" panose="020F0502020204030204" pitchFamily="34" charset="0"/>
              </a:rPr>
              <a:t>expanding his empire far into the region now known as Iran. </a:t>
            </a:r>
            <a:endParaRPr lang="en-US" dirty="0" smtClean="0">
              <a:latin typeface="Calibri" panose="020F0502020204030204" pitchFamily="34" charset="0"/>
              <a:cs typeface="Calibri" panose="020F0502020204030204" pitchFamily="34" charset="0"/>
            </a:endParaRPr>
          </a:p>
          <a:p>
            <a:endParaRPr lang="en-US" dirty="0" smtClean="0">
              <a:latin typeface="Calibri" panose="020F0502020204030204" pitchFamily="34" charset="0"/>
              <a:cs typeface="Calibri" panose="020F0502020204030204" pitchFamily="34" charset="0"/>
            </a:endParaRPr>
          </a:p>
          <a:p>
            <a:r>
              <a:rPr lang="en-US" dirty="0" smtClean="0">
                <a:latin typeface="Calibri" panose="020F0502020204030204" pitchFamily="34" charset="0"/>
                <a:cs typeface="Calibri" panose="020F0502020204030204" pitchFamily="34" charset="0"/>
              </a:rPr>
              <a:t>At </a:t>
            </a:r>
            <a:r>
              <a:rPr lang="en-US" dirty="0">
                <a:latin typeface="Calibri" panose="020F0502020204030204" pitchFamily="34" charset="0"/>
                <a:cs typeface="Calibri" panose="020F0502020204030204" pitchFamily="34" charset="0"/>
              </a:rPr>
              <a:t>this point his </a:t>
            </a:r>
            <a:r>
              <a:rPr lang="en-US" dirty="0" smtClean="0">
                <a:latin typeface="Calibri" panose="020F0502020204030204" pitchFamily="34" charset="0"/>
                <a:cs typeface="Calibri" panose="020F0502020204030204" pitchFamily="34" charset="0"/>
              </a:rPr>
              <a:t>empire now had </a:t>
            </a:r>
            <a:r>
              <a:rPr lang="en-US" dirty="0">
                <a:latin typeface="Calibri" panose="020F0502020204030204" pitchFamily="34" charset="0"/>
                <a:cs typeface="Calibri" panose="020F0502020204030204" pitchFamily="34" charset="0"/>
              </a:rPr>
              <a:t>the whole of Mesopotamia and the Levant, an area </a:t>
            </a:r>
            <a:r>
              <a:rPr lang="en-US" dirty="0" smtClean="0">
                <a:latin typeface="Calibri" panose="020F0502020204030204" pitchFamily="34" charset="0"/>
                <a:cs typeface="Calibri" panose="020F0502020204030204" pitchFamily="34" charset="0"/>
              </a:rPr>
              <a:t>including from </a:t>
            </a:r>
            <a:r>
              <a:rPr lang="en-US" dirty="0">
                <a:latin typeface="Calibri" panose="020F0502020204030204" pitchFamily="34" charset="0"/>
                <a:cs typeface="Calibri" panose="020F0502020204030204" pitchFamily="34" charset="0"/>
              </a:rPr>
              <a:t>modern-day Iran, across to the Mediterranean Sea, and down through </a:t>
            </a:r>
            <a:r>
              <a:rPr lang="en-US" dirty="0" smtClean="0">
                <a:latin typeface="Calibri" panose="020F0502020204030204" pitchFamily="34" charset="0"/>
                <a:cs typeface="Calibri" panose="020F0502020204030204" pitchFamily="34" charset="0"/>
              </a:rPr>
              <a:t>Israel and Palestine.</a:t>
            </a:r>
          </a:p>
          <a:p>
            <a:endParaRPr lang="en-US" dirty="0" smtClean="0">
              <a:latin typeface="Calibri" panose="020F0502020204030204" pitchFamily="34" charset="0"/>
              <a:cs typeface="Calibri" panose="020F0502020204030204" pitchFamily="34" charset="0"/>
            </a:endParaRPr>
          </a:p>
          <a:p>
            <a:r>
              <a:rPr lang="en-US" dirty="0" smtClean="0">
                <a:latin typeface="Calibri" panose="020F0502020204030204" pitchFamily="34" charset="0"/>
                <a:cs typeface="Calibri" panose="020F0502020204030204" pitchFamily="34" charset="0"/>
              </a:rPr>
              <a:t>Local kings, like </a:t>
            </a:r>
            <a:r>
              <a:rPr lang="en-US" dirty="0">
                <a:latin typeface="Calibri" panose="020F0502020204030204" pitchFamily="34" charset="0"/>
                <a:cs typeface="Calibri" panose="020F0502020204030204" pitchFamily="34" charset="0"/>
              </a:rPr>
              <a:t>King Menachem of </a:t>
            </a:r>
            <a:r>
              <a:rPr lang="en-US" dirty="0" smtClean="0">
                <a:latin typeface="Calibri" panose="020F0502020204030204" pitchFamily="34" charset="0"/>
                <a:cs typeface="Calibri" panose="020F0502020204030204" pitchFamily="34" charset="0"/>
              </a:rPr>
              <a:t>Israel, </a:t>
            </a:r>
            <a:r>
              <a:rPr lang="en-US" dirty="0">
                <a:latin typeface="Calibri" panose="020F0502020204030204" pitchFamily="34" charset="0"/>
                <a:cs typeface="Calibri" panose="020F0502020204030204" pitchFamily="34" charset="0"/>
              </a:rPr>
              <a:t>saw </a:t>
            </a:r>
            <a:r>
              <a:rPr lang="en-US" dirty="0" err="1" smtClean="0">
                <a:latin typeface="Calibri" panose="020F0502020204030204" pitchFamily="34" charset="0"/>
                <a:cs typeface="Calibri" panose="020F0502020204030204" pitchFamily="34" charset="0"/>
              </a:rPr>
              <a:t>Tiglath</a:t>
            </a:r>
            <a:r>
              <a:rPr lang="en-US" dirty="0" smtClean="0">
                <a:latin typeface="Calibri" panose="020F0502020204030204" pitchFamily="34" charset="0"/>
                <a:cs typeface="Calibri" panose="020F0502020204030204" pitchFamily="34" charset="0"/>
              </a:rPr>
              <a:t> and his fearsome Assyrian army threatening </a:t>
            </a:r>
            <a:r>
              <a:rPr lang="en-US" dirty="0">
                <a:latin typeface="Calibri" panose="020F0502020204030204" pitchFamily="34" charset="0"/>
                <a:cs typeface="Calibri" panose="020F0502020204030204" pitchFamily="34" charset="0"/>
              </a:rPr>
              <a:t>their cities</a:t>
            </a:r>
            <a:r>
              <a:rPr lang="en-US" dirty="0" smtClean="0">
                <a:latin typeface="Calibri" panose="020F0502020204030204" pitchFamily="34" charset="0"/>
                <a:cs typeface="Calibri" panose="020F0502020204030204" pitchFamily="34" charset="0"/>
              </a:rPr>
              <a:t>. Menachem chose to surrender and pay </a:t>
            </a:r>
            <a:r>
              <a:rPr lang="en-US" dirty="0" err="1" smtClean="0">
                <a:latin typeface="Calibri" panose="020F0502020204030204" pitchFamily="34" charset="0"/>
                <a:cs typeface="Calibri" panose="020F0502020204030204" pitchFamily="34" charset="0"/>
              </a:rPr>
              <a:t>Tiglath</a:t>
            </a:r>
            <a:r>
              <a:rPr lang="en-US" dirty="0" smtClean="0">
                <a:latin typeface="Calibri" panose="020F0502020204030204" pitchFamily="34" charset="0"/>
                <a:cs typeface="Calibri" panose="020F0502020204030204" pitchFamily="34" charset="0"/>
              </a:rPr>
              <a:t> money, instead of fighting. </a:t>
            </a:r>
          </a:p>
          <a:p>
            <a:endParaRPr lang="en-US" dirty="0" smtClean="0">
              <a:latin typeface="Calibri" panose="020F0502020204030204" pitchFamily="34" charset="0"/>
              <a:cs typeface="Calibri" panose="020F0502020204030204" pitchFamily="34" charset="0"/>
            </a:endParaRPr>
          </a:p>
          <a:p>
            <a:r>
              <a:rPr lang="en-US" dirty="0" smtClean="0">
                <a:latin typeface="Calibri" panose="020F0502020204030204" pitchFamily="34" charset="0"/>
                <a:cs typeface="Calibri" panose="020F0502020204030204" pitchFamily="34" charset="0"/>
              </a:rPr>
              <a:t>Menachem </a:t>
            </a:r>
            <a:r>
              <a:rPr lang="en-US" dirty="0">
                <a:latin typeface="Calibri" panose="020F0502020204030204" pitchFamily="34" charset="0"/>
                <a:cs typeface="Calibri" panose="020F0502020204030204" pitchFamily="34" charset="0"/>
              </a:rPr>
              <a:t>saved himself and his </a:t>
            </a:r>
            <a:r>
              <a:rPr lang="en-US" dirty="0" smtClean="0">
                <a:latin typeface="Calibri" panose="020F0502020204030204" pitchFamily="34" charset="0"/>
                <a:cs typeface="Calibri" panose="020F0502020204030204" pitchFamily="34" charset="0"/>
              </a:rPr>
              <a:t>city from destruction. </a:t>
            </a:r>
            <a:r>
              <a:rPr lang="en-US" dirty="0">
                <a:latin typeface="Calibri" panose="020F0502020204030204" pitchFamily="34" charset="0"/>
                <a:cs typeface="Calibri" panose="020F0502020204030204" pitchFamily="34" charset="0"/>
              </a:rPr>
              <a:t>He only had to swear loyalty and pay </a:t>
            </a:r>
            <a:r>
              <a:rPr lang="en-US" dirty="0" smtClean="0">
                <a:latin typeface="Calibri" panose="020F0502020204030204" pitchFamily="34" charset="0"/>
                <a:cs typeface="Calibri" panose="020F0502020204030204" pitchFamily="34" charset="0"/>
              </a:rPr>
              <a:t>tax </a:t>
            </a:r>
            <a:r>
              <a:rPr lang="en-US" dirty="0">
                <a:latin typeface="Calibri" panose="020F0502020204030204" pitchFamily="34" charset="0"/>
                <a:cs typeface="Calibri" panose="020F0502020204030204" pitchFamily="34" charset="0"/>
              </a:rPr>
              <a:t>to the Assyrian government to avoid having his city sacked and the people </a:t>
            </a:r>
            <a:r>
              <a:rPr lang="en-US" dirty="0" smtClean="0">
                <a:latin typeface="Calibri" panose="020F0502020204030204" pitchFamily="34" charset="0"/>
                <a:cs typeface="Calibri" panose="020F0502020204030204" pitchFamily="34" charset="0"/>
              </a:rPr>
              <a:t>killed. </a:t>
            </a:r>
          </a:p>
        </p:txBody>
      </p:sp>
    </p:spTree>
    <p:extLst>
      <p:ext uri="{BB962C8B-B14F-4D97-AF65-F5344CB8AC3E}">
        <p14:creationId xmlns:p14="http://schemas.microsoft.com/office/powerpoint/2010/main" val="22298621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701040"/>
          </a:xfrm>
          <a:solidFill>
            <a:schemeClr val="bg1"/>
          </a:solidFill>
        </p:spPr>
        <p:txBody>
          <a:bodyPr>
            <a:normAutofit fontScale="90000"/>
          </a:bodyPr>
          <a:lstStyle/>
          <a:p>
            <a:pPr algn="l"/>
            <a:r>
              <a:rPr lang="en-GB" b="1" dirty="0" smtClean="0">
                <a:latin typeface="Calibri" panose="020F0502020204030204" pitchFamily="34" charset="0"/>
                <a:cs typeface="Calibri" panose="020F0502020204030204" pitchFamily="34" charset="0"/>
              </a:rPr>
              <a:t>Anatolia, Syria </a:t>
            </a:r>
            <a:r>
              <a:rPr lang="en-GB" b="1" dirty="0">
                <a:latin typeface="Calibri" panose="020F0502020204030204" pitchFamily="34" charset="0"/>
                <a:cs typeface="Calibri" panose="020F0502020204030204" pitchFamily="34" charset="0"/>
              </a:rPr>
              <a:t>and the Battle of Arpad</a:t>
            </a:r>
          </a:p>
        </p:txBody>
      </p:sp>
      <p:sp>
        <p:nvSpPr>
          <p:cNvPr id="3" name="Content Placeholder 2"/>
          <p:cNvSpPr>
            <a:spLocks noGrp="1"/>
          </p:cNvSpPr>
          <p:nvPr>
            <p:ph idx="1"/>
          </p:nvPr>
        </p:nvSpPr>
        <p:spPr>
          <a:xfrm>
            <a:off x="0" y="701040"/>
            <a:ext cx="12192000" cy="6156959"/>
          </a:xfrm>
          <a:solidFill>
            <a:schemeClr val="bg1"/>
          </a:solidFill>
        </p:spPr>
        <p:txBody>
          <a:bodyPr>
            <a:normAutofit/>
          </a:bodyPr>
          <a:lstStyle/>
          <a:p>
            <a:r>
              <a:rPr lang="en-US" dirty="0">
                <a:latin typeface="Calibri" panose="020F0502020204030204" pitchFamily="34" charset="0"/>
                <a:cs typeface="Calibri" panose="020F0502020204030204" pitchFamily="34" charset="0"/>
              </a:rPr>
              <a:t>In the first half of the 8th century BC, Assyria </a:t>
            </a:r>
            <a:r>
              <a:rPr lang="en-US" dirty="0" smtClean="0">
                <a:latin typeface="Calibri" panose="020F0502020204030204" pitchFamily="34" charset="0"/>
                <a:cs typeface="Calibri" panose="020F0502020204030204" pitchFamily="34" charset="0"/>
              </a:rPr>
              <a:t>was challenged by the  Urartu tribe. This mean that smaller kings like Syria and Anatolia didn’t automatically accept Assyria power anymore.</a:t>
            </a:r>
            <a:endParaRPr lang="en-US"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At that time, Urartu's army </a:t>
            </a:r>
            <a:r>
              <a:rPr lang="en-US" dirty="0" smtClean="0">
                <a:latin typeface="Calibri" panose="020F0502020204030204" pitchFamily="34" charset="0"/>
                <a:cs typeface="Calibri" panose="020F0502020204030204" pitchFamily="34" charset="0"/>
              </a:rPr>
              <a:t>was just as good as Assyria's, </a:t>
            </a:r>
            <a:r>
              <a:rPr lang="en-US" dirty="0">
                <a:latin typeface="Calibri" panose="020F0502020204030204" pitchFamily="34" charset="0"/>
                <a:cs typeface="Calibri" panose="020F0502020204030204" pitchFamily="34" charset="0"/>
              </a:rPr>
              <a:t>and in 754 </a:t>
            </a:r>
            <a:r>
              <a:rPr lang="en-US" dirty="0" smtClean="0">
                <a:latin typeface="Calibri" panose="020F0502020204030204" pitchFamily="34" charset="0"/>
                <a:cs typeface="Calibri" panose="020F0502020204030204" pitchFamily="34" charset="0"/>
              </a:rPr>
              <a:t>BC</a:t>
            </a:r>
            <a:r>
              <a:rPr lang="en-US" dirty="0">
                <a:latin typeface="Calibri" panose="020F0502020204030204" pitchFamily="34" charset="0"/>
                <a:cs typeface="Calibri" panose="020F0502020204030204" pitchFamily="34" charset="0"/>
              </a:rPr>
              <a:t> </a:t>
            </a:r>
            <a:r>
              <a:rPr lang="en-US" dirty="0" smtClean="0">
                <a:latin typeface="Calibri" panose="020F0502020204030204" pitchFamily="34" charset="0"/>
                <a:cs typeface="Calibri" panose="020F0502020204030204" pitchFamily="34" charset="0"/>
              </a:rPr>
              <a:t>the Urartu defeated the </a:t>
            </a:r>
            <a:r>
              <a:rPr lang="en-US" dirty="0">
                <a:latin typeface="Calibri" panose="020F0502020204030204" pitchFamily="34" charset="0"/>
                <a:cs typeface="Calibri" panose="020F0502020204030204" pitchFamily="34" charset="0"/>
              </a:rPr>
              <a:t>Assyrian army in </a:t>
            </a:r>
            <a:r>
              <a:rPr lang="en-US" dirty="0" smtClean="0">
                <a:latin typeface="Calibri" panose="020F0502020204030204" pitchFamily="34" charset="0"/>
                <a:cs typeface="Calibri" panose="020F0502020204030204" pitchFamily="34" charset="0"/>
              </a:rPr>
              <a:t>Arpad (a place in Northern Syria). </a:t>
            </a:r>
            <a:r>
              <a:rPr lang="en-US" dirty="0">
                <a:latin typeface="Calibri" panose="020F0502020204030204" pitchFamily="34" charset="0"/>
                <a:cs typeface="Calibri" panose="020F0502020204030204" pitchFamily="34" charset="0"/>
              </a:rPr>
              <a:t>This </a:t>
            </a:r>
            <a:r>
              <a:rPr lang="en-US" dirty="0" smtClean="0">
                <a:latin typeface="Calibri" panose="020F0502020204030204" pitchFamily="34" charset="0"/>
                <a:cs typeface="Calibri" panose="020F0502020204030204" pitchFamily="34" charset="0"/>
              </a:rPr>
              <a:t>was </a:t>
            </a:r>
            <a:r>
              <a:rPr lang="en-US" dirty="0">
                <a:latin typeface="Calibri" panose="020F0502020204030204" pitchFamily="34" charset="0"/>
                <a:cs typeface="Calibri" panose="020F0502020204030204" pitchFamily="34" charset="0"/>
              </a:rPr>
              <a:t>quite clearly a disaster for Assyria: in </a:t>
            </a:r>
            <a:r>
              <a:rPr lang="en-US" dirty="0" smtClean="0">
                <a:latin typeface="Calibri" panose="020F0502020204030204" pitchFamily="34" charset="0"/>
                <a:cs typeface="Calibri" panose="020F0502020204030204" pitchFamily="34" charset="0"/>
              </a:rPr>
              <a:t>the next few </a:t>
            </a:r>
            <a:r>
              <a:rPr lang="en-US" dirty="0">
                <a:latin typeface="Calibri" panose="020F0502020204030204" pitchFamily="34" charset="0"/>
                <a:cs typeface="Calibri" panose="020F0502020204030204" pitchFamily="34" charset="0"/>
              </a:rPr>
              <a:t>years, Assyrian troops did not leave the borders of </a:t>
            </a:r>
            <a:r>
              <a:rPr lang="en-US" dirty="0" smtClean="0">
                <a:latin typeface="Calibri" panose="020F0502020204030204" pitchFamily="34" charset="0"/>
                <a:cs typeface="Calibri" panose="020F0502020204030204" pitchFamily="34" charset="0"/>
              </a:rPr>
              <a:t>Assyria. </a:t>
            </a:r>
          </a:p>
          <a:p>
            <a:r>
              <a:rPr lang="en-US" dirty="0" err="1" smtClean="0">
                <a:latin typeface="Calibri" panose="020F0502020204030204" pitchFamily="34" charset="0"/>
                <a:cs typeface="Calibri" panose="020F0502020204030204" pitchFamily="34" charset="0"/>
              </a:rPr>
              <a:t>Tiglath-pileser</a:t>
            </a:r>
            <a:r>
              <a:rPr lang="en-US" dirty="0" smtClean="0">
                <a:latin typeface="Calibri" panose="020F0502020204030204" pitchFamily="34" charset="0"/>
                <a:cs typeface="Calibri" panose="020F0502020204030204" pitchFamily="34" charset="0"/>
              </a:rPr>
              <a:t> returned to Arpad in </a:t>
            </a:r>
            <a:r>
              <a:rPr lang="en-US" dirty="0">
                <a:latin typeface="Calibri" panose="020F0502020204030204" pitchFamily="34" charset="0"/>
                <a:cs typeface="Calibri" panose="020F0502020204030204" pitchFamily="34" charset="0"/>
              </a:rPr>
              <a:t>743 </a:t>
            </a:r>
            <a:r>
              <a:rPr lang="en-US" dirty="0" smtClean="0">
                <a:latin typeface="Calibri" panose="020F0502020204030204" pitchFamily="34" charset="0"/>
                <a:cs typeface="Calibri" panose="020F0502020204030204" pitchFamily="34" charset="0"/>
              </a:rPr>
              <a:t>BC, and </a:t>
            </a:r>
            <a:r>
              <a:rPr lang="en-US" dirty="0">
                <a:latin typeface="Calibri" panose="020F0502020204030204" pitchFamily="34" charset="0"/>
                <a:cs typeface="Calibri" panose="020F0502020204030204" pitchFamily="34" charset="0"/>
              </a:rPr>
              <a:t>on the very same </a:t>
            </a:r>
            <a:r>
              <a:rPr lang="en-US" dirty="0" smtClean="0">
                <a:latin typeface="Calibri" panose="020F0502020204030204" pitchFamily="34" charset="0"/>
                <a:cs typeface="Calibri" panose="020F0502020204030204" pitchFamily="34" charset="0"/>
              </a:rPr>
              <a:t>battlefield destroyed the Urartu troops in a second battle.</a:t>
            </a:r>
          </a:p>
          <a:p>
            <a:r>
              <a:rPr lang="en-US" dirty="0" smtClean="0">
                <a:latin typeface="Calibri" panose="020F0502020204030204" pitchFamily="34" charset="0"/>
                <a:cs typeface="Calibri" panose="020F0502020204030204" pitchFamily="34" charset="0"/>
              </a:rPr>
              <a:t>After </a:t>
            </a:r>
            <a:r>
              <a:rPr lang="en-US" dirty="0">
                <a:latin typeface="Calibri" panose="020F0502020204030204" pitchFamily="34" charset="0"/>
                <a:cs typeface="Calibri" panose="020F0502020204030204" pitchFamily="34" charset="0"/>
              </a:rPr>
              <a:t>defeating the Urartian troops in Arpad, </a:t>
            </a:r>
            <a:r>
              <a:rPr lang="en-US" dirty="0" err="1">
                <a:latin typeface="Calibri" panose="020F0502020204030204" pitchFamily="34" charset="0"/>
                <a:cs typeface="Calibri" panose="020F0502020204030204" pitchFamily="34" charset="0"/>
              </a:rPr>
              <a:t>Tiglath-pileser</a:t>
            </a:r>
            <a:r>
              <a:rPr lang="en-US" dirty="0">
                <a:latin typeface="Calibri" panose="020F0502020204030204" pitchFamily="34" charset="0"/>
                <a:cs typeface="Calibri" panose="020F0502020204030204" pitchFamily="34" charset="0"/>
              </a:rPr>
              <a:t> went on to punish </a:t>
            </a:r>
            <a:r>
              <a:rPr lang="en-US" dirty="0" smtClean="0">
                <a:latin typeface="Calibri" panose="020F0502020204030204" pitchFamily="34" charset="0"/>
                <a:cs typeface="Calibri" panose="020F0502020204030204" pitchFamily="34" charset="0"/>
              </a:rPr>
              <a:t>this area for giving the Urartu access </a:t>
            </a:r>
            <a:r>
              <a:rPr lang="en-US" dirty="0">
                <a:latin typeface="Calibri" panose="020F0502020204030204" pitchFamily="34" charset="0"/>
                <a:cs typeface="Calibri" panose="020F0502020204030204" pitchFamily="34" charset="0"/>
              </a:rPr>
              <a:t>to Syria and to Assyria's </a:t>
            </a:r>
            <a:r>
              <a:rPr lang="en-US" dirty="0" smtClean="0">
                <a:latin typeface="Calibri" panose="020F0502020204030204" pitchFamily="34" charset="0"/>
                <a:cs typeface="Calibri" panose="020F0502020204030204" pitchFamily="34" charset="0"/>
              </a:rPr>
              <a:t>borders. </a:t>
            </a:r>
            <a:r>
              <a:rPr lang="en-US" dirty="0">
                <a:latin typeface="Calibri" panose="020F0502020204030204" pitchFamily="34" charset="0"/>
                <a:cs typeface="Calibri" panose="020F0502020204030204" pitchFamily="34" charset="0"/>
              </a:rPr>
              <a:t>His army waged war in Arpad for three years until all resistance was crushed in 740 </a:t>
            </a:r>
            <a:r>
              <a:rPr lang="en-US" dirty="0" smtClean="0">
                <a:latin typeface="Calibri" panose="020F0502020204030204" pitchFamily="34" charset="0"/>
                <a:cs typeface="Calibri" panose="020F0502020204030204" pitchFamily="34" charset="0"/>
              </a:rPr>
              <a:t>BC. </a:t>
            </a:r>
          </a:p>
          <a:p>
            <a:r>
              <a:rPr lang="en-US" dirty="0" smtClean="0">
                <a:latin typeface="Calibri" panose="020F0502020204030204" pitchFamily="34" charset="0"/>
                <a:cs typeface="Calibri" panose="020F0502020204030204" pitchFamily="34" charset="0"/>
              </a:rPr>
              <a:t>When </a:t>
            </a:r>
            <a:r>
              <a:rPr lang="en-US" dirty="0">
                <a:latin typeface="Calibri" panose="020F0502020204030204" pitchFamily="34" charset="0"/>
                <a:cs typeface="Calibri" panose="020F0502020204030204" pitchFamily="34" charset="0"/>
              </a:rPr>
              <a:t>Arpad was </a:t>
            </a:r>
            <a:r>
              <a:rPr lang="en-US" dirty="0" smtClean="0">
                <a:latin typeface="Calibri" panose="020F0502020204030204" pitchFamily="34" charset="0"/>
                <a:cs typeface="Calibri" panose="020F0502020204030204" pitchFamily="34" charset="0"/>
              </a:rPr>
              <a:t>defeated </a:t>
            </a:r>
            <a:r>
              <a:rPr lang="en-US" dirty="0">
                <a:latin typeface="Calibri" panose="020F0502020204030204" pitchFamily="34" charset="0"/>
                <a:cs typeface="Calibri" panose="020F0502020204030204" pitchFamily="34" charset="0"/>
              </a:rPr>
              <a:t>the Assyrian army did not leave</a:t>
            </a:r>
            <a:r>
              <a:rPr lang="en-US" dirty="0" smtClean="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instead, the country was turned into two provinces and transformed into a permanent part of </a:t>
            </a:r>
            <a:r>
              <a:rPr lang="en-US" dirty="0" smtClean="0">
                <a:latin typeface="Calibri" panose="020F0502020204030204" pitchFamily="34" charset="0"/>
                <a:cs typeface="Calibri" panose="020F0502020204030204" pitchFamily="34" charset="0"/>
              </a:rPr>
              <a:t>Assyria</a:t>
            </a:r>
            <a:r>
              <a:rPr lang="en-US" dirty="0">
                <a:latin typeface="Calibri" panose="020F0502020204030204" pitchFamily="34" charset="0"/>
                <a:cs typeface="Calibri" panose="020F0502020204030204" pitchFamily="34" charset="0"/>
              </a:rPr>
              <a:t>!</a:t>
            </a:r>
            <a:endParaRPr lang="en-US" dirty="0" smtClean="0">
              <a:latin typeface="Calibri" panose="020F0502020204030204" pitchFamily="34" charset="0"/>
              <a:cs typeface="Calibri" panose="020F0502020204030204" pitchFamily="34" charset="0"/>
            </a:endParaRPr>
          </a:p>
          <a:p>
            <a:r>
              <a:rPr lang="en-US" dirty="0" smtClean="0">
                <a:latin typeface="Calibri" panose="020F0502020204030204" pitchFamily="34" charset="0"/>
                <a:cs typeface="Calibri" panose="020F0502020204030204" pitchFamily="34" charset="0"/>
              </a:rPr>
              <a:t>Anatolia and Syria were now firmly under the control of </a:t>
            </a:r>
            <a:r>
              <a:rPr lang="en-US" dirty="0" err="1" smtClean="0">
                <a:latin typeface="Calibri" panose="020F0502020204030204" pitchFamily="34" charset="0"/>
                <a:cs typeface="Calibri" panose="020F0502020204030204" pitchFamily="34" charset="0"/>
              </a:rPr>
              <a:t>Tiglath’s</a:t>
            </a:r>
            <a:r>
              <a:rPr lang="en-US" dirty="0" smtClean="0">
                <a:latin typeface="Calibri" panose="020F0502020204030204" pitchFamily="34" charset="0"/>
                <a:cs typeface="Calibri" panose="020F0502020204030204" pitchFamily="34" charset="0"/>
              </a:rPr>
              <a:t> Assyrian empire!</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902553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701040"/>
          </a:xfrm>
          <a:solidFill>
            <a:schemeClr val="bg1"/>
          </a:solidFill>
        </p:spPr>
        <p:txBody>
          <a:bodyPr>
            <a:normAutofit fontScale="90000"/>
          </a:bodyPr>
          <a:lstStyle/>
          <a:p>
            <a:pPr algn="l"/>
            <a:r>
              <a:rPr lang="en-GB" b="1" dirty="0">
                <a:latin typeface="Calibri" panose="020F0502020204030204" pitchFamily="34" charset="0"/>
                <a:cs typeface="Calibri" panose="020F0502020204030204" pitchFamily="34" charset="0"/>
              </a:rPr>
              <a:t>Taking the Kingship of Babylon</a:t>
            </a:r>
          </a:p>
        </p:txBody>
      </p:sp>
      <p:sp>
        <p:nvSpPr>
          <p:cNvPr id="3" name="Content Placeholder 2"/>
          <p:cNvSpPr>
            <a:spLocks noGrp="1"/>
          </p:cNvSpPr>
          <p:nvPr>
            <p:ph idx="1"/>
          </p:nvPr>
        </p:nvSpPr>
        <p:spPr>
          <a:xfrm>
            <a:off x="0" y="701040"/>
            <a:ext cx="12192000" cy="6156959"/>
          </a:xfrm>
          <a:solidFill>
            <a:schemeClr val="bg1"/>
          </a:solidFill>
        </p:spPr>
        <p:txBody>
          <a:bodyPr>
            <a:normAutofit/>
          </a:bodyPr>
          <a:lstStyle/>
          <a:p>
            <a:r>
              <a:rPr lang="en-US" dirty="0">
                <a:latin typeface="Calibri" panose="020F0502020204030204" pitchFamily="34" charset="0"/>
                <a:cs typeface="Calibri" panose="020F0502020204030204" pitchFamily="34" charset="0"/>
              </a:rPr>
              <a:t>Having </a:t>
            </a:r>
            <a:r>
              <a:rPr lang="en-US" dirty="0" smtClean="0">
                <a:latin typeface="Calibri" panose="020F0502020204030204" pitchFamily="34" charset="0"/>
                <a:cs typeface="Calibri" panose="020F0502020204030204" pitchFamily="34" charset="0"/>
              </a:rPr>
              <a:t>set </a:t>
            </a:r>
            <a:r>
              <a:rPr lang="en-US" dirty="0">
                <a:latin typeface="Calibri" panose="020F0502020204030204" pitchFamily="34" charset="0"/>
                <a:cs typeface="Calibri" panose="020F0502020204030204" pitchFamily="34" charset="0"/>
              </a:rPr>
              <a:t>himself </a:t>
            </a:r>
            <a:r>
              <a:rPr lang="en-US" dirty="0" smtClean="0">
                <a:latin typeface="Calibri" panose="020F0502020204030204" pitchFamily="34" charset="0"/>
                <a:cs typeface="Calibri" panose="020F0502020204030204" pitchFamily="34" charset="0"/>
              </a:rPr>
              <a:t>up on </a:t>
            </a:r>
            <a:r>
              <a:rPr lang="en-US" dirty="0">
                <a:latin typeface="Calibri" panose="020F0502020204030204" pitchFamily="34" charset="0"/>
                <a:cs typeface="Calibri" panose="020F0502020204030204" pitchFamily="34" charset="0"/>
              </a:rPr>
              <a:t>the Assyrian throne, </a:t>
            </a:r>
            <a:r>
              <a:rPr lang="en-US" dirty="0" err="1" smtClean="0">
                <a:latin typeface="Calibri" panose="020F0502020204030204" pitchFamily="34" charset="0"/>
                <a:cs typeface="Calibri" panose="020F0502020204030204" pitchFamily="34" charset="0"/>
              </a:rPr>
              <a:t>Tiglath-pileser</a:t>
            </a:r>
            <a:r>
              <a:rPr lang="en-US" dirty="0" smtClean="0">
                <a:latin typeface="Calibri" panose="020F0502020204030204" pitchFamily="34" charset="0"/>
                <a:cs typeface="Calibri" panose="020F0502020204030204" pitchFamily="34" charset="0"/>
              </a:rPr>
              <a:t> took his army south to Babylon. </a:t>
            </a:r>
            <a:r>
              <a:rPr lang="en-US" dirty="0">
                <a:latin typeface="Calibri" panose="020F0502020204030204" pitchFamily="34" charset="0"/>
                <a:cs typeface="Calibri" panose="020F0502020204030204" pitchFamily="34" charset="0"/>
              </a:rPr>
              <a:t>In 744 BC, he </a:t>
            </a:r>
            <a:r>
              <a:rPr lang="en-US" dirty="0" err="1" smtClean="0">
                <a:latin typeface="Calibri" panose="020F0502020204030204" pitchFamily="34" charset="0"/>
                <a:cs typeface="Calibri" panose="020F0502020204030204" pitchFamily="34" charset="0"/>
              </a:rPr>
              <a:t>creataed</a:t>
            </a:r>
            <a:r>
              <a:rPr lang="en-US" dirty="0" smtClean="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two new provinces in the region controlled by the Medes, </a:t>
            </a:r>
            <a:r>
              <a:rPr lang="en-US" dirty="0" smtClean="0">
                <a:latin typeface="Calibri" panose="020F0502020204030204" pitchFamily="34" charset="0"/>
                <a:cs typeface="Calibri" panose="020F0502020204030204" pitchFamily="34" charset="0"/>
              </a:rPr>
              <a:t>and took control of the </a:t>
            </a:r>
            <a:r>
              <a:rPr lang="en-US" dirty="0">
                <a:latin typeface="Calibri" panose="020F0502020204030204" pitchFamily="34" charset="0"/>
                <a:cs typeface="Calibri" panose="020F0502020204030204" pitchFamily="34" charset="0"/>
              </a:rPr>
              <a:t>important trade route which we know today as the Silk </a:t>
            </a:r>
            <a:r>
              <a:rPr lang="en-US" dirty="0" smtClean="0">
                <a:latin typeface="Calibri" panose="020F0502020204030204" pitchFamily="34" charset="0"/>
                <a:cs typeface="Calibri" panose="020F0502020204030204" pitchFamily="34" charset="0"/>
              </a:rPr>
              <a:t>Route</a:t>
            </a:r>
            <a:r>
              <a:rPr lang="en-US" dirty="0">
                <a:latin typeface="Calibri" panose="020F0502020204030204" pitchFamily="34" charset="0"/>
                <a:cs typeface="Calibri" panose="020F0502020204030204" pitchFamily="34" charset="0"/>
              </a:rPr>
              <a:t>.</a:t>
            </a:r>
            <a:endParaRPr lang="en-US" dirty="0" smtClean="0">
              <a:latin typeface="Calibri" panose="020F0502020204030204" pitchFamily="34" charset="0"/>
              <a:cs typeface="Calibri" panose="020F0502020204030204" pitchFamily="34" charset="0"/>
            </a:endParaRPr>
          </a:p>
          <a:p>
            <a:r>
              <a:rPr lang="en-US" dirty="0" smtClean="0">
                <a:latin typeface="Calibri" panose="020F0502020204030204" pitchFamily="34" charset="0"/>
                <a:cs typeface="Calibri" panose="020F0502020204030204" pitchFamily="34" charset="0"/>
              </a:rPr>
              <a:t>In 731, a rival leader called </a:t>
            </a:r>
            <a:r>
              <a:rPr lang="en-US" dirty="0" err="1">
                <a:latin typeface="Calibri" panose="020F0502020204030204" pitchFamily="34" charset="0"/>
                <a:cs typeface="Calibri" panose="020F0502020204030204" pitchFamily="34" charset="0"/>
              </a:rPr>
              <a:t>Mukin-zeri</a:t>
            </a:r>
            <a:r>
              <a:rPr lang="en-US" dirty="0">
                <a:latin typeface="Calibri" panose="020F0502020204030204" pitchFamily="34" charset="0"/>
                <a:cs typeface="Calibri" panose="020F0502020204030204" pitchFamily="34" charset="0"/>
              </a:rPr>
              <a:t>, chief of the tribe of Bit-</a:t>
            </a:r>
            <a:r>
              <a:rPr lang="en-US" dirty="0" err="1">
                <a:latin typeface="Calibri" panose="020F0502020204030204" pitchFamily="34" charset="0"/>
                <a:cs typeface="Calibri" panose="020F0502020204030204" pitchFamily="34" charset="0"/>
              </a:rPr>
              <a:t>Amukani</a:t>
            </a:r>
            <a:r>
              <a:rPr lang="en-US" dirty="0" smtClean="0">
                <a:latin typeface="Calibri" panose="020F0502020204030204" pitchFamily="34" charset="0"/>
                <a:cs typeface="Calibri" panose="020F0502020204030204" pitchFamily="34" charset="0"/>
              </a:rPr>
              <a:t>, attempted to unite and take control of Babylon and said that HE was now the king of </a:t>
            </a:r>
            <a:r>
              <a:rPr lang="en-US" dirty="0" err="1" smtClean="0">
                <a:latin typeface="Calibri" panose="020F0502020204030204" pitchFamily="34" charset="0"/>
                <a:cs typeface="Calibri" panose="020F0502020204030204" pitchFamily="34" charset="0"/>
              </a:rPr>
              <a:t>Bbaylon</a:t>
            </a:r>
            <a:r>
              <a:rPr lang="en-US" dirty="0" smtClean="0">
                <a:latin typeface="Calibri" panose="020F0502020204030204" pitchFamily="34" charset="0"/>
                <a:cs typeface="Calibri" panose="020F0502020204030204" pitchFamily="34" charset="0"/>
              </a:rPr>
              <a:t>.</a:t>
            </a:r>
          </a:p>
          <a:p>
            <a:r>
              <a:rPr lang="en-US" dirty="0" err="1" smtClean="0">
                <a:latin typeface="Calibri" panose="020F0502020204030204" pitchFamily="34" charset="0"/>
                <a:cs typeface="Calibri" panose="020F0502020204030204" pitchFamily="34" charset="0"/>
              </a:rPr>
              <a:t>Tiglath-pileser</a:t>
            </a:r>
            <a:r>
              <a:rPr lang="en-US" dirty="0" smtClean="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saw this as a </a:t>
            </a:r>
            <a:r>
              <a:rPr lang="en-US" dirty="0" smtClean="0">
                <a:latin typeface="Calibri" panose="020F0502020204030204" pitchFamily="34" charset="0"/>
                <a:cs typeface="Calibri" panose="020F0502020204030204" pitchFamily="34" charset="0"/>
              </a:rPr>
              <a:t>challenge to himself and Assyria’s power in Babylon. </a:t>
            </a:r>
            <a:r>
              <a:rPr lang="en-US" dirty="0">
                <a:latin typeface="Calibri" panose="020F0502020204030204" pitchFamily="34" charset="0"/>
                <a:cs typeface="Calibri" panose="020F0502020204030204" pitchFamily="34" charset="0"/>
              </a:rPr>
              <a:t>He repeatedly led the Assyrian army against </a:t>
            </a:r>
            <a:r>
              <a:rPr lang="en-US" dirty="0" err="1">
                <a:latin typeface="Calibri" panose="020F0502020204030204" pitchFamily="34" charset="0"/>
                <a:cs typeface="Calibri" panose="020F0502020204030204" pitchFamily="34" charset="0"/>
              </a:rPr>
              <a:t>Mukin-zeri</a:t>
            </a:r>
            <a:r>
              <a:rPr lang="en-US" dirty="0">
                <a:latin typeface="Calibri" panose="020F0502020204030204" pitchFamily="34" charset="0"/>
                <a:cs typeface="Calibri" panose="020F0502020204030204" pitchFamily="34" charset="0"/>
              </a:rPr>
              <a:t> and ultimately defeated him, taking the crown of Babylon for himself in 729 BC. </a:t>
            </a:r>
            <a:endParaRPr lang="en-US" dirty="0" smtClean="0">
              <a:latin typeface="Calibri" panose="020F0502020204030204" pitchFamily="34" charset="0"/>
              <a:cs typeface="Calibri" panose="020F0502020204030204" pitchFamily="34" charset="0"/>
            </a:endParaRPr>
          </a:p>
          <a:p>
            <a:r>
              <a:rPr lang="en-US" dirty="0" smtClean="0">
                <a:latin typeface="Calibri" panose="020F0502020204030204" pitchFamily="34" charset="0"/>
                <a:cs typeface="Calibri" panose="020F0502020204030204" pitchFamily="34" charset="0"/>
              </a:rPr>
              <a:t>In </a:t>
            </a:r>
            <a:r>
              <a:rPr lang="en-US" dirty="0">
                <a:latin typeface="Calibri" panose="020F0502020204030204" pitchFamily="34" charset="0"/>
                <a:cs typeface="Calibri" panose="020F0502020204030204" pitchFamily="34" charset="0"/>
              </a:rPr>
              <a:t>729 BCE a revolt broke out in the city of Babylon after the death of the king </a:t>
            </a:r>
            <a:r>
              <a:rPr lang="en-US" dirty="0" err="1">
                <a:latin typeface="Calibri" panose="020F0502020204030204" pitchFamily="34" charset="0"/>
                <a:cs typeface="Calibri" panose="020F0502020204030204" pitchFamily="34" charset="0"/>
              </a:rPr>
              <a:t>Nabonassar</a:t>
            </a:r>
            <a:r>
              <a:rPr lang="en-US" dirty="0">
                <a:latin typeface="Calibri" panose="020F0502020204030204" pitchFamily="34" charset="0"/>
                <a:cs typeface="Calibri" panose="020F0502020204030204" pitchFamily="34" charset="0"/>
              </a:rPr>
              <a:t>, who had been a loyal </a:t>
            </a:r>
            <a:r>
              <a:rPr lang="en-US" dirty="0" err="1" smtClean="0">
                <a:latin typeface="Calibri" panose="020F0502020204030204" pitchFamily="34" charset="0"/>
                <a:cs typeface="Calibri" panose="020F0502020204030204" pitchFamily="34" charset="0"/>
              </a:rPr>
              <a:t>servent</a:t>
            </a:r>
            <a:r>
              <a:rPr lang="en-US" dirty="0" smtClean="0">
                <a:latin typeface="Calibri" panose="020F0502020204030204" pitchFamily="34" charset="0"/>
                <a:cs typeface="Calibri" panose="020F0502020204030204" pitchFamily="34" charset="0"/>
              </a:rPr>
              <a:t> to </a:t>
            </a:r>
            <a:r>
              <a:rPr lang="en-US" dirty="0" err="1" smtClean="0">
                <a:latin typeface="Calibri" panose="020F0502020204030204" pitchFamily="34" charset="0"/>
                <a:cs typeface="Calibri" panose="020F0502020204030204" pitchFamily="34" charset="0"/>
              </a:rPr>
              <a:t>Tiglath</a:t>
            </a:r>
            <a:r>
              <a:rPr lang="en-US" dirty="0" smtClean="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and </a:t>
            </a:r>
            <a:r>
              <a:rPr lang="en-US" dirty="0" err="1" smtClean="0">
                <a:latin typeface="Calibri" panose="020F0502020204030204" pitchFamily="34" charset="0"/>
                <a:cs typeface="Calibri" panose="020F0502020204030204" pitchFamily="34" charset="0"/>
              </a:rPr>
              <a:t>Tiglath</a:t>
            </a:r>
            <a:r>
              <a:rPr lang="en-US" dirty="0" smtClean="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marched on the city, put down the revolt, and executed </a:t>
            </a:r>
            <a:r>
              <a:rPr lang="en-US" dirty="0" smtClean="0">
                <a:latin typeface="Calibri" panose="020F0502020204030204" pitchFamily="34" charset="0"/>
                <a:cs typeface="Calibri" panose="020F0502020204030204" pitchFamily="34" charset="0"/>
              </a:rPr>
              <a:t>the rebels. </a:t>
            </a:r>
            <a:r>
              <a:rPr lang="en-US" dirty="0">
                <a:latin typeface="Calibri" panose="020F0502020204030204" pitchFamily="34" charset="0"/>
                <a:cs typeface="Calibri" panose="020F0502020204030204" pitchFamily="34" charset="0"/>
              </a:rPr>
              <a:t>He then had himself crowned King </a:t>
            </a:r>
            <a:r>
              <a:rPr lang="en-US" dirty="0" err="1">
                <a:latin typeface="Calibri" panose="020F0502020204030204" pitchFamily="34" charset="0"/>
                <a:cs typeface="Calibri" panose="020F0502020204030204" pitchFamily="34" charset="0"/>
              </a:rPr>
              <a:t>Pulu</a:t>
            </a:r>
            <a:r>
              <a:rPr lang="en-US" dirty="0">
                <a:latin typeface="Calibri" panose="020F0502020204030204" pitchFamily="34" charset="0"/>
                <a:cs typeface="Calibri" panose="020F0502020204030204" pitchFamily="34" charset="0"/>
              </a:rPr>
              <a:t> of </a:t>
            </a:r>
            <a:r>
              <a:rPr lang="en-US" dirty="0" smtClean="0">
                <a:latin typeface="Calibri" panose="020F0502020204030204" pitchFamily="34" charset="0"/>
                <a:cs typeface="Calibri" panose="020F0502020204030204" pitchFamily="34" charset="0"/>
              </a:rPr>
              <a:t>Babylon. He </a:t>
            </a:r>
            <a:r>
              <a:rPr lang="en-US" dirty="0">
                <a:latin typeface="Calibri" panose="020F0502020204030204" pitchFamily="34" charset="0"/>
                <a:cs typeface="Calibri" panose="020F0502020204030204" pitchFamily="34" charset="0"/>
              </a:rPr>
              <a:t>was now king of both Assyria and Babylon and was at the height of his reign</a:t>
            </a:r>
            <a:r>
              <a:rPr lang="en-US" dirty="0" smtClean="0">
                <a:latin typeface="Calibri" panose="020F0502020204030204" pitchFamily="34" charset="0"/>
                <a:cs typeface="Calibri" panose="020F0502020204030204" pitchFamily="34" charset="0"/>
              </a:rPr>
              <a:t>.</a:t>
            </a:r>
          </a:p>
          <a:p>
            <a:r>
              <a:rPr lang="en-US" dirty="0" smtClean="0">
                <a:latin typeface="Calibri" panose="020F0502020204030204" pitchFamily="34" charset="0"/>
                <a:cs typeface="Calibri" panose="020F0502020204030204" pitchFamily="34" charset="0"/>
              </a:rPr>
              <a:t>For </a:t>
            </a:r>
            <a:r>
              <a:rPr lang="en-US" dirty="0">
                <a:latin typeface="Calibri" panose="020F0502020204030204" pitchFamily="34" charset="0"/>
                <a:cs typeface="Calibri" panose="020F0502020204030204" pitchFamily="34" charset="0"/>
              </a:rPr>
              <a:t>the rest of his reign, </a:t>
            </a:r>
            <a:r>
              <a:rPr lang="en-US" dirty="0" err="1">
                <a:latin typeface="Calibri" panose="020F0502020204030204" pitchFamily="34" charset="0"/>
                <a:cs typeface="Calibri" panose="020F0502020204030204" pitchFamily="34" charset="0"/>
              </a:rPr>
              <a:t>Tiglath-pileser</a:t>
            </a:r>
            <a:r>
              <a:rPr lang="en-US" dirty="0">
                <a:latin typeface="Calibri" panose="020F0502020204030204" pitchFamily="34" charset="0"/>
                <a:cs typeface="Calibri" panose="020F0502020204030204" pitchFamily="34" charset="0"/>
              </a:rPr>
              <a:t> ruled both as the king of Assyria and the king of Babylon.</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58095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4" name="Rectangle 3"/>
          <p:cNvSpPr/>
          <p:nvPr/>
        </p:nvSpPr>
        <p:spPr>
          <a:xfrm>
            <a:off x="0" y="0"/>
            <a:ext cx="12192000" cy="855406"/>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r>
              <a:rPr lang="en-GB" sz="51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QUEEN YABA – </a:t>
            </a:r>
            <a:r>
              <a:rPr lang="en-GB" sz="5100" b="1" dirty="0" err="1"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Tiglath’s</a:t>
            </a:r>
            <a:r>
              <a:rPr lang="en-GB" sz="51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 Wife </a:t>
            </a:r>
            <a:endParaRPr lang="en-GB" sz="51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p:txBody>
      </p:sp>
      <p:pic>
        <p:nvPicPr>
          <p:cNvPr id="7" name="Picture 6"/>
          <p:cNvPicPr>
            <a:picLocks noChangeAspect="1"/>
          </p:cNvPicPr>
          <p:nvPr/>
        </p:nvPicPr>
        <p:blipFill>
          <a:blip r:embed="rId3"/>
          <a:stretch>
            <a:fillRect/>
          </a:stretch>
        </p:blipFill>
        <p:spPr>
          <a:xfrm>
            <a:off x="9468497" y="132735"/>
            <a:ext cx="2612884" cy="1873958"/>
          </a:xfrm>
          <a:prstGeom prst="rect">
            <a:avLst/>
          </a:prstGeom>
        </p:spPr>
      </p:pic>
      <p:sp>
        <p:nvSpPr>
          <p:cNvPr id="6" name="Rectangle 5"/>
          <p:cNvSpPr/>
          <p:nvPr/>
        </p:nvSpPr>
        <p:spPr>
          <a:xfrm>
            <a:off x="110618" y="982132"/>
            <a:ext cx="3423124" cy="5743133"/>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sz="2100" dirty="0" smtClean="0">
                <a:latin typeface="Calibri" panose="020F0502020204030204" pitchFamily="34" charset="0"/>
                <a:cs typeface="Calibri" panose="020F0502020204030204" pitchFamily="34" charset="0"/>
              </a:rPr>
              <a:t>In 1988, archaeologists discovered an incredible tomb in the Assyrian city of </a:t>
            </a:r>
            <a:r>
              <a:rPr lang="en-GB" sz="2100" dirty="0" err="1" smtClean="0">
                <a:latin typeface="Calibri" panose="020F0502020204030204" pitchFamily="34" charset="0"/>
                <a:cs typeface="Calibri" panose="020F0502020204030204" pitchFamily="34" charset="0"/>
              </a:rPr>
              <a:t>Kalah</a:t>
            </a:r>
            <a:r>
              <a:rPr lang="en-GB" sz="2100" dirty="0" smtClean="0">
                <a:latin typeface="Calibri" panose="020F0502020204030204" pitchFamily="34" charset="0"/>
                <a:cs typeface="Calibri" panose="020F0502020204030204" pitchFamily="34" charset="0"/>
              </a:rPr>
              <a:t>. The tomb was the burial was full of stunning golden artefacts and jewellery, and was protected by a curse.</a:t>
            </a:r>
          </a:p>
          <a:p>
            <a:pPr algn="ctr"/>
            <a:endParaRPr lang="en-GB" sz="2100" dirty="0">
              <a:latin typeface="Calibri" panose="020F0502020204030204" pitchFamily="34" charset="0"/>
              <a:cs typeface="Calibri" panose="020F0502020204030204" pitchFamily="34" charset="0"/>
            </a:endParaRPr>
          </a:p>
          <a:p>
            <a:pPr algn="ctr"/>
            <a:r>
              <a:rPr lang="en-GB" sz="2100" dirty="0" smtClean="0">
                <a:latin typeface="Calibri" panose="020F0502020204030204" pitchFamily="34" charset="0"/>
                <a:cs typeface="Calibri" panose="020F0502020204030204" pitchFamily="34" charset="0"/>
              </a:rPr>
              <a:t>It was the tomb of </a:t>
            </a:r>
            <a:r>
              <a:rPr lang="en-GB" sz="2100" dirty="0" err="1" smtClean="0">
                <a:latin typeface="Calibri" panose="020F0502020204030204" pitchFamily="34" charset="0"/>
                <a:cs typeface="Calibri" panose="020F0502020204030204" pitchFamily="34" charset="0"/>
              </a:rPr>
              <a:t>Tiglath’s</a:t>
            </a:r>
            <a:r>
              <a:rPr lang="en-GB" sz="2100" dirty="0" smtClean="0">
                <a:latin typeface="Calibri" panose="020F0502020204030204" pitchFamily="34" charset="0"/>
                <a:cs typeface="Calibri" panose="020F0502020204030204" pitchFamily="34" charset="0"/>
              </a:rPr>
              <a:t> wife, Queen </a:t>
            </a:r>
            <a:r>
              <a:rPr lang="en-GB" sz="2100" dirty="0" err="1" smtClean="0">
                <a:latin typeface="Calibri" panose="020F0502020204030204" pitchFamily="34" charset="0"/>
                <a:cs typeface="Calibri" panose="020F0502020204030204" pitchFamily="34" charset="0"/>
              </a:rPr>
              <a:t>Yaba</a:t>
            </a:r>
            <a:r>
              <a:rPr lang="en-GB" sz="2100" dirty="0" smtClean="0">
                <a:latin typeface="Calibri" panose="020F0502020204030204" pitchFamily="34" charset="0"/>
                <a:cs typeface="Calibri" panose="020F0502020204030204" pitchFamily="34" charset="0"/>
              </a:rPr>
              <a:t>.</a:t>
            </a:r>
            <a:endParaRPr lang="en-GB" sz="2100" dirty="0">
              <a:latin typeface="Calibri" panose="020F0502020204030204" pitchFamily="34" charset="0"/>
              <a:cs typeface="Calibri" panose="020F0502020204030204" pitchFamily="34" charset="0"/>
            </a:endParaRPr>
          </a:p>
          <a:p>
            <a:pPr algn="ctr"/>
            <a:endParaRPr lang="en-GB" sz="2100" dirty="0" smtClean="0">
              <a:latin typeface="Calibri" panose="020F0502020204030204" pitchFamily="34" charset="0"/>
              <a:cs typeface="Calibri" panose="020F0502020204030204" pitchFamily="34" charset="0"/>
            </a:endParaRPr>
          </a:p>
          <a:p>
            <a:pPr algn="ctr"/>
            <a:r>
              <a:rPr lang="en-GB" sz="2100" dirty="0" smtClean="0">
                <a:latin typeface="Calibri" panose="020F0502020204030204" pitchFamily="34" charset="0"/>
                <a:cs typeface="Calibri" panose="020F0502020204030204" pitchFamily="34" charset="0"/>
              </a:rPr>
              <a:t>It was a huge discovery, but it also raised some very confusing questions as to who was REALLY buried in there with her!</a:t>
            </a:r>
          </a:p>
        </p:txBody>
      </p:sp>
      <p:sp>
        <p:nvSpPr>
          <p:cNvPr id="5" name="Rectangle 4"/>
          <p:cNvSpPr/>
          <p:nvPr/>
        </p:nvSpPr>
        <p:spPr>
          <a:xfrm>
            <a:off x="3673828" y="982132"/>
            <a:ext cx="6695768" cy="385563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2200" b="1" u="sng" dirty="0" smtClean="0">
                <a:latin typeface="Calibri" panose="020F0502020204030204" pitchFamily="34" charset="0"/>
                <a:cs typeface="Calibri" panose="020F0502020204030204" pitchFamily="34" charset="0"/>
              </a:rPr>
              <a:t>TASK</a:t>
            </a:r>
            <a:r>
              <a:rPr lang="en-GB" sz="2200" dirty="0" smtClean="0">
                <a:latin typeface="Calibri" panose="020F0502020204030204" pitchFamily="34" charset="0"/>
                <a:cs typeface="Calibri" panose="020F0502020204030204" pitchFamily="34" charset="0"/>
              </a:rPr>
              <a:t>: using information from the 3 sources and 1 interpretation from the tomb of Queen </a:t>
            </a:r>
            <a:r>
              <a:rPr lang="en-GB" sz="2200" dirty="0" err="1" smtClean="0">
                <a:latin typeface="Calibri" panose="020F0502020204030204" pitchFamily="34" charset="0"/>
                <a:cs typeface="Calibri" panose="020F0502020204030204" pitchFamily="34" charset="0"/>
              </a:rPr>
              <a:t>Yaba</a:t>
            </a:r>
            <a:r>
              <a:rPr lang="en-GB" sz="2200" dirty="0" smtClean="0">
                <a:latin typeface="Calibri" panose="020F0502020204030204" pitchFamily="34" charset="0"/>
                <a:cs typeface="Calibri" panose="020F0502020204030204" pitchFamily="34" charset="0"/>
              </a:rPr>
              <a:t>, answer the following question.</a:t>
            </a:r>
          </a:p>
          <a:p>
            <a:pPr algn="ctr"/>
            <a:endParaRPr lang="en-GB" sz="2200" dirty="0">
              <a:latin typeface="Calibri" panose="020F0502020204030204" pitchFamily="34" charset="0"/>
              <a:cs typeface="Calibri" panose="020F0502020204030204" pitchFamily="34" charset="0"/>
            </a:endParaRPr>
          </a:p>
          <a:p>
            <a:pPr algn="ctr"/>
            <a:r>
              <a:rPr lang="en-GB" sz="2200" b="1" dirty="0" smtClean="0">
                <a:latin typeface="Calibri" panose="020F0502020204030204" pitchFamily="34" charset="0"/>
                <a:cs typeface="Calibri" panose="020F0502020204030204" pitchFamily="34" charset="0"/>
              </a:rPr>
              <a:t>How can we tell that Queen </a:t>
            </a:r>
            <a:r>
              <a:rPr lang="en-GB" sz="2200" b="1" dirty="0" err="1" smtClean="0">
                <a:latin typeface="Calibri" panose="020F0502020204030204" pitchFamily="34" charset="0"/>
                <a:cs typeface="Calibri" panose="020F0502020204030204" pitchFamily="34" charset="0"/>
              </a:rPr>
              <a:t>Yaba</a:t>
            </a:r>
            <a:r>
              <a:rPr lang="en-GB" sz="2200" b="1" dirty="0" smtClean="0">
                <a:latin typeface="Calibri" panose="020F0502020204030204" pitchFamily="34" charset="0"/>
                <a:cs typeface="Calibri" panose="020F0502020204030204" pitchFamily="34" charset="0"/>
              </a:rPr>
              <a:t> was a significant figure to the Assyrian Empire, and her husband?</a:t>
            </a:r>
          </a:p>
          <a:p>
            <a:pPr algn="ctr"/>
            <a:endParaRPr lang="en-GB" sz="2200" b="1" dirty="0" smtClean="0">
              <a:latin typeface="Calibri" panose="020F0502020204030204" pitchFamily="34" charset="0"/>
              <a:cs typeface="Calibri" panose="020F0502020204030204" pitchFamily="34" charset="0"/>
            </a:endParaRPr>
          </a:p>
          <a:p>
            <a:pPr marL="342900" indent="-342900" algn="ctr">
              <a:buFont typeface="Wingdings" panose="05000000000000000000" pitchFamily="2" charset="2"/>
              <a:buChar char="Ø"/>
            </a:pPr>
            <a:r>
              <a:rPr lang="en-GB" sz="2000" i="1" dirty="0" smtClean="0">
                <a:latin typeface="Calibri" panose="020F0502020204030204" pitchFamily="34" charset="0"/>
                <a:cs typeface="Calibri" panose="020F0502020204030204" pitchFamily="34" charset="0"/>
              </a:rPr>
              <a:t>2-3 points of discussion</a:t>
            </a:r>
          </a:p>
          <a:p>
            <a:pPr marL="342900" indent="-342900" algn="ctr">
              <a:buFont typeface="Wingdings" panose="05000000000000000000" pitchFamily="2" charset="2"/>
              <a:buChar char="Ø"/>
            </a:pPr>
            <a:r>
              <a:rPr lang="en-GB" sz="2000" i="1" dirty="0" smtClean="0">
                <a:latin typeface="Calibri" panose="020F0502020204030204" pitchFamily="34" charset="0"/>
                <a:cs typeface="Calibri" panose="020F0502020204030204" pitchFamily="34" charset="0"/>
              </a:rPr>
              <a:t>For each point, make sure include details quotes from one of the sources AND your own wider knowledge.</a:t>
            </a:r>
            <a:endParaRPr lang="en-GB" sz="2000" i="1" dirty="0"/>
          </a:p>
        </p:txBody>
      </p:sp>
      <p:sp>
        <p:nvSpPr>
          <p:cNvPr id="8" name="Rounded Rectangle 7"/>
          <p:cNvSpPr/>
          <p:nvPr/>
        </p:nvSpPr>
        <p:spPr>
          <a:xfrm>
            <a:off x="4147251" y="5016966"/>
            <a:ext cx="7934130" cy="1708299"/>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B" i="1" dirty="0" smtClean="0">
                <a:latin typeface="Calibri" panose="020F0502020204030204" pitchFamily="34" charset="0"/>
                <a:cs typeface="Calibri" panose="020F0502020204030204" pitchFamily="34" charset="0"/>
              </a:rPr>
              <a:t>How could the ANCIENT sources that we have been left about Queen </a:t>
            </a:r>
            <a:r>
              <a:rPr lang="en-GB" i="1" dirty="0" err="1" smtClean="0">
                <a:latin typeface="Calibri" panose="020F0502020204030204" pitchFamily="34" charset="0"/>
                <a:cs typeface="Calibri" panose="020F0502020204030204" pitchFamily="34" charset="0"/>
              </a:rPr>
              <a:t>Yaba</a:t>
            </a:r>
            <a:r>
              <a:rPr lang="en-GB" i="1" dirty="0" smtClean="0">
                <a:latin typeface="Calibri" panose="020F0502020204030204" pitchFamily="34" charset="0"/>
                <a:cs typeface="Calibri" panose="020F0502020204030204" pitchFamily="34" charset="0"/>
              </a:rPr>
              <a:t> actually limit the amount we can learn about her?</a:t>
            </a:r>
          </a:p>
          <a:p>
            <a:pPr algn="ctr"/>
            <a:endParaRPr lang="en-GB" i="1" dirty="0">
              <a:latin typeface="Calibri" panose="020F0502020204030204" pitchFamily="34" charset="0"/>
              <a:cs typeface="Calibri" panose="020F0502020204030204" pitchFamily="34" charset="0"/>
            </a:endParaRPr>
          </a:p>
          <a:p>
            <a:pPr algn="ctr"/>
            <a:r>
              <a:rPr lang="en-GB" i="1" dirty="0" smtClean="0">
                <a:latin typeface="Calibri" panose="020F0502020204030204" pitchFamily="34" charset="0"/>
                <a:cs typeface="Calibri" panose="020F0502020204030204" pitchFamily="34" charset="0"/>
              </a:rPr>
              <a:t>What other types of sources would you want to have been left, to help you learn more about her significance? – why these sources?</a:t>
            </a:r>
            <a:endParaRPr lang="en-GB" i="1" dirty="0">
              <a:latin typeface="Calibri" panose="020F0502020204030204" pitchFamily="34" charset="0"/>
              <a:cs typeface="Calibri" panose="020F0502020204030204" pitchFamily="34" charset="0"/>
            </a:endParaRPr>
          </a:p>
        </p:txBody>
      </p:sp>
      <p:sp>
        <p:nvSpPr>
          <p:cNvPr id="9" name="Rounded Rectangle 8"/>
          <p:cNvSpPr/>
          <p:nvPr/>
        </p:nvSpPr>
        <p:spPr>
          <a:xfrm>
            <a:off x="9685279" y="4734461"/>
            <a:ext cx="2179320" cy="385806"/>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scene3d>
              <a:camera prst="orthographicFront"/>
              <a:lightRig rig="harsh" dir="t"/>
            </a:scene3d>
            <a:sp3d extrusionH="57150" prstMaterial="matte">
              <a:bevelT w="63500" h="12700" prst="angle"/>
              <a:contourClr>
                <a:schemeClr val="bg1">
                  <a:lumMod val="65000"/>
                </a:schemeClr>
              </a:contourClr>
            </a:sp3d>
          </a:bodyPr>
          <a:lstStyle/>
          <a:p>
            <a:pPr algn="ctr"/>
            <a:r>
              <a:rPr lang="en-GB" sz="2800" b="1" dirty="0" smtClean="0">
                <a:ln/>
                <a:solidFill>
                  <a:schemeClr val="accent3"/>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CHALLENGE</a:t>
            </a:r>
            <a:endParaRPr lang="en-GB" b="1" dirty="0">
              <a:ln/>
              <a:solidFill>
                <a:schemeClr val="accent3"/>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76368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4" name="TextBox 3"/>
          <p:cNvSpPr txBox="1"/>
          <p:nvPr/>
        </p:nvSpPr>
        <p:spPr>
          <a:xfrm>
            <a:off x="0" y="0"/>
            <a:ext cx="5368413" cy="6894195"/>
          </a:xfrm>
          <a:prstGeom prst="rect">
            <a:avLst/>
          </a:prstGeom>
          <a:solidFill>
            <a:schemeClr val="bg1"/>
          </a:solidFill>
          <a:ln>
            <a:solidFill>
              <a:schemeClr val="bg1">
                <a:lumMod val="85000"/>
              </a:schemeClr>
            </a:solidFill>
          </a:ln>
        </p:spPr>
        <p:txBody>
          <a:bodyPr wrap="square" rtlCol="0">
            <a:spAutoFit/>
          </a:bodyPr>
          <a:lstStyle/>
          <a:p>
            <a:r>
              <a:rPr lang="en-US" sz="2200" b="1" dirty="0" smtClean="0">
                <a:latin typeface="Calibri" panose="020F0502020204030204" pitchFamily="34" charset="0"/>
                <a:cs typeface="Calibri" panose="020F0502020204030204" pitchFamily="34" charset="0"/>
              </a:rPr>
              <a:t>The curse carved into Queen </a:t>
            </a:r>
            <a:r>
              <a:rPr lang="en-US" sz="2200" b="1" dirty="0" err="1" smtClean="0">
                <a:latin typeface="Calibri" panose="020F0502020204030204" pitchFamily="34" charset="0"/>
                <a:cs typeface="Calibri" panose="020F0502020204030204" pitchFamily="34" charset="0"/>
              </a:rPr>
              <a:t>Yaba’s</a:t>
            </a:r>
            <a:r>
              <a:rPr lang="en-US" sz="2200" b="1" dirty="0" smtClean="0">
                <a:latin typeface="Calibri" panose="020F0502020204030204" pitchFamily="34" charset="0"/>
                <a:cs typeface="Calibri" panose="020F0502020204030204" pitchFamily="34" charset="0"/>
              </a:rPr>
              <a:t> tomb</a:t>
            </a:r>
          </a:p>
          <a:p>
            <a:endParaRPr lang="en-US" sz="2000" dirty="0">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rPr>
              <a:t>By command of the great gods of the underworld, mortal destiny caught up with Queen </a:t>
            </a:r>
            <a:r>
              <a:rPr lang="en-US" sz="2000" dirty="0" err="1">
                <a:latin typeface="Calibri" panose="020F0502020204030204" pitchFamily="34" charset="0"/>
                <a:cs typeface="Calibri" panose="020F0502020204030204" pitchFamily="34" charset="0"/>
              </a:rPr>
              <a:t>Yaba</a:t>
            </a:r>
            <a:r>
              <a:rPr lang="en-US" sz="2000" dirty="0">
                <a:latin typeface="Calibri" panose="020F0502020204030204" pitchFamily="34" charset="0"/>
                <a:cs typeface="Calibri" panose="020F0502020204030204" pitchFamily="34" charset="0"/>
              </a:rPr>
              <a:t> in death, and she travelled the path of her ancestors</a:t>
            </a:r>
            <a:r>
              <a:rPr lang="en-US" sz="2000" dirty="0" smtClean="0">
                <a:latin typeface="Calibri" panose="020F0502020204030204" pitchFamily="34" charset="0"/>
                <a:cs typeface="Calibri" panose="020F0502020204030204" pitchFamily="34" charset="0"/>
              </a:rPr>
              <a:t>.</a:t>
            </a:r>
          </a:p>
          <a:p>
            <a:endParaRPr lang="en-US" sz="2000" dirty="0">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rPr>
              <a:t>Whoever </a:t>
            </a:r>
            <a:r>
              <a:rPr lang="en-US" sz="2000" dirty="0" smtClean="0">
                <a:latin typeface="Calibri" panose="020F0502020204030204" pitchFamily="34" charset="0"/>
                <a:cs typeface="Calibri" panose="020F0502020204030204" pitchFamily="34" charset="0"/>
              </a:rPr>
              <a:t>comes to this tom; whether they are </a:t>
            </a:r>
            <a:r>
              <a:rPr lang="en-US" sz="2000" dirty="0">
                <a:latin typeface="Calibri" panose="020F0502020204030204" pitchFamily="34" charset="0"/>
                <a:cs typeface="Calibri" panose="020F0502020204030204" pitchFamily="34" charset="0"/>
              </a:rPr>
              <a:t>a queen who sits on the throne, or a lady of the palace who is a </a:t>
            </a:r>
            <a:r>
              <a:rPr lang="en-US" sz="2000" dirty="0" err="1">
                <a:latin typeface="Calibri" panose="020F0502020204030204" pitchFamily="34" charset="0"/>
                <a:cs typeface="Calibri" panose="020F0502020204030204" pitchFamily="34" charset="0"/>
              </a:rPr>
              <a:t>favourite</a:t>
            </a:r>
            <a:r>
              <a:rPr lang="en-US" sz="2000" dirty="0">
                <a:latin typeface="Calibri" panose="020F0502020204030204" pitchFamily="34" charset="0"/>
                <a:cs typeface="Calibri" panose="020F0502020204030204" pitchFamily="34" charset="0"/>
              </a:rPr>
              <a:t> </a:t>
            </a:r>
            <a:r>
              <a:rPr lang="en-US" sz="2000" dirty="0" smtClean="0">
                <a:latin typeface="Calibri" panose="020F0502020204030204" pitchFamily="34" charset="0"/>
                <a:cs typeface="Calibri" panose="020F0502020204030204" pitchFamily="34" charset="0"/>
              </a:rPr>
              <a:t>concubine (prostitute) </a:t>
            </a:r>
            <a:r>
              <a:rPr lang="en-US" sz="2000" dirty="0">
                <a:latin typeface="Calibri" panose="020F0502020204030204" pitchFamily="34" charset="0"/>
                <a:cs typeface="Calibri" panose="020F0502020204030204" pitchFamily="34" charset="0"/>
              </a:rPr>
              <a:t>of the </a:t>
            </a:r>
            <a:r>
              <a:rPr lang="en-US" sz="2000" dirty="0" smtClean="0">
                <a:latin typeface="Calibri" panose="020F0502020204030204" pitchFamily="34" charset="0"/>
                <a:cs typeface="Calibri" panose="020F0502020204030204" pitchFamily="34" charset="0"/>
              </a:rPr>
              <a:t>king…</a:t>
            </a:r>
          </a:p>
          <a:p>
            <a:endParaRPr lang="en-US" sz="2000" dirty="0" smtClean="0">
              <a:latin typeface="Calibri" panose="020F0502020204030204" pitchFamily="34" charset="0"/>
              <a:cs typeface="Calibri" panose="020F0502020204030204" pitchFamily="34" charset="0"/>
            </a:endParaRPr>
          </a:p>
          <a:p>
            <a:r>
              <a:rPr lang="en-US" sz="2000" dirty="0" smtClean="0">
                <a:latin typeface="Calibri" panose="020F0502020204030204" pitchFamily="34" charset="0"/>
                <a:cs typeface="Calibri" panose="020F0502020204030204" pitchFamily="34" charset="0"/>
              </a:rPr>
              <a:t>If any of them remove </a:t>
            </a:r>
            <a:r>
              <a:rPr lang="en-US" sz="2000" dirty="0">
                <a:latin typeface="Calibri" panose="020F0502020204030204" pitchFamily="34" charset="0"/>
                <a:cs typeface="Calibri" panose="020F0502020204030204" pitchFamily="34" charset="0"/>
              </a:rPr>
              <a:t>me from my tomb, or place anyone else with me, or lays hand on my </a:t>
            </a:r>
            <a:r>
              <a:rPr lang="en-US" sz="2000" dirty="0" err="1">
                <a:latin typeface="Calibri" panose="020F0502020204030204" pitchFamily="34" charset="0"/>
                <a:cs typeface="Calibri" panose="020F0502020204030204" pitchFamily="34" charset="0"/>
              </a:rPr>
              <a:t>jewellery</a:t>
            </a:r>
            <a:r>
              <a:rPr lang="en-US" sz="2000" dirty="0">
                <a:latin typeface="Calibri" panose="020F0502020204030204" pitchFamily="34" charset="0"/>
                <a:cs typeface="Calibri" panose="020F0502020204030204" pitchFamily="34" charset="0"/>
              </a:rPr>
              <a:t> with evil intent, or breaks open the seal of this </a:t>
            </a:r>
            <a:r>
              <a:rPr lang="en-US" sz="2000" dirty="0" smtClean="0">
                <a:latin typeface="Calibri" panose="020F0502020204030204" pitchFamily="34" charset="0"/>
                <a:cs typeface="Calibri" panose="020F0502020204030204" pitchFamily="34" charset="0"/>
              </a:rPr>
              <a:t>tomb - let their </a:t>
            </a:r>
            <a:r>
              <a:rPr lang="en-US" sz="2000" dirty="0">
                <a:latin typeface="Calibri" panose="020F0502020204030204" pitchFamily="34" charset="0"/>
                <a:cs typeface="Calibri" panose="020F0502020204030204" pitchFamily="34" charset="0"/>
              </a:rPr>
              <a:t>spirit wander in thirst in the open </a:t>
            </a:r>
            <a:r>
              <a:rPr lang="en-US" sz="2000" dirty="0" smtClean="0">
                <a:latin typeface="Calibri" panose="020F0502020204030204" pitchFamily="34" charset="0"/>
                <a:cs typeface="Calibri" panose="020F0502020204030204" pitchFamily="34" charset="0"/>
              </a:rPr>
              <a:t>countryside</a:t>
            </a:r>
            <a:r>
              <a:rPr lang="en-US" sz="2000" dirty="0">
                <a:latin typeface="Calibri" panose="020F0502020204030204" pitchFamily="34" charset="0"/>
                <a:cs typeface="Calibri" panose="020F0502020204030204" pitchFamily="34" charset="0"/>
              </a:rPr>
              <a:t> </a:t>
            </a:r>
            <a:r>
              <a:rPr lang="en-US" sz="2000" dirty="0" smtClean="0">
                <a:latin typeface="Calibri" panose="020F0502020204030204" pitchFamily="34" charset="0"/>
                <a:cs typeface="Calibri" panose="020F0502020204030204" pitchFamily="34" charset="0"/>
              </a:rPr>
              <a:t>for ever.</a:t>
            </a:r>
          </a:p>
          <a:p>
            <a:endParaRPr lang="en-US" sz="2000" dirty="0">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rPr>
              <a:t>Below, in the </a:t>
            </a:r>
            <a:r>
              <a:rPr lang="en-US" sz="2000" dirty="0" smtClean="0">
                <a:latin typeface="Calibri" panose="020F0502020204030204" pitchFamily="34" charset="0"/>
                <a:cs typeface="Calibri" panose="020F0502020204030204" pitchFamily="34" charset="0"/>
              </a:rPr>
              <a:t>Underworld, </a:t>
            </a:r>
            <a:r>
              <a:rPr lang="en-US" sz="2000" dirty="0">
                <a:latin typeface="Calibri" panose="020F0502020204030204" pitchFamily="34" charset="0"/>
                <a:cs typeface="Calibri" panose="020F0502020204030204" pitchFamily="34" charset="0"/>
              </a:rPr>
              <a:t>let him not receive </a:t>
            </a:r>
            <a:r>
              <a:rPr lang="en-US" sz="2000" dirty="0" smtClean="0">
                <a:latin typeface="Calibri" panose="020F0502020204030204" pitchFamily="34" charset="0"/>
                <a:cs typeface="Calibri" panose="020F0502020204030204" pitchFamily="34" charset="0"/>
              </a:rPr>
              <a:t>any </a:t>
            </a:r>
            <a:r>
              <a:rPr lang="en-US" sz="2000" dirty="0">
                <a:latin typeface="Calibri" panose="020F0502020204030204" pitchFamily="34" charset="0"/>
                <a:cs typeface="Calibri" panose="020F0502020204030204" pitchFamily="34" charset="0"/>
              </a:rPr>
              <a:t>pure water, beer, wine, or flour as an offering! </a:t>
            </a:r>
            <a:endParaRPr lang="en-US" sz="2000" dirty="0" smtClean="0">
              <a:latin typeface="Calibri" panose="020F0502020204030204" pitchFamily="34" charset="0"/>
              <a:cs typeface="Calibri" panose="020F0502020204030204" pitchFamily="34" charset="0"/>
            </a:endParaRPr>
          </a:p>
          <a:p>
            <a:r>
              <a:rPr lang="en-US" sz="2000" dirty="0" smtClean="0">
                <a:latin typeface="Calibri" panose="020F0502020204030204" pitchFamily="34" charset="0"/>
                <a:cs typeface="Calibri" panose="020F0502020204030204" pitchFamily="34" charset="0"/>
              </a:rPr>
              <a:t>May </a:t>
            </a:r>
            <a:r>
              <a:rPr lang="en-US" sz="2000" dirty="0">
                <a:latin typeface="Calibri" panose="020F0502020204030204" pitchFamily="34" charset="0"/>
                <a:cs typeface="Calibri" panose="020F0502020204030204" pitchFamily="34" charset="0"/>
              </a:rPr>
              <a:t>the great gods of the underworld impose on his corpse and spirit, restlessness for all eternity</a:t>
            </a:r>
            <a:r>
              <a:rPr lang="en-US" sz="2000" dirty="0" smtClean="0">
                <a:latin typeface="Calibri" panose="020F0502020204030204" pitchFamily="34" charset="0"/>
                <a:cs typeface="Calibri" panose="020F0502020204030204" pitchFamily="34" charset="0"/>
              </a:rPr>
              <a:t>.</a:t>
            </a:r>
            <a:endParaRPr lang="en-GB" dirty="0"/>
          </a:p>
        </p:txBody>
      </p:sp>
      <p:sp>
        <p:nvSpPr>
          <p:cNvPr id="5" name="Rectangle 4"/>
          <p:cNvSpPr/>
          <p:nvPr/>
        </p:nvSpPr>
        <p:spPr>
          <a:xfrm>
            <a:off x="5486400" y="0"/>
            <a:ext cx="6705600" cy="6857999"/>
          </a:xfrm>
          <a:prstGeom prst="rect">
            <a:avLst/>
          </a:prstGeom>
          <a:ln>
            <a:solidFill>
              <a:schemeClr val="bg1">
                <a:lumMod val="85000"/>
              </a:schemeClr>
            </a:solidFill>
          </a:ln>
        </p:spPr>
        <p:style>
          <a:lnRef idx="2">
            <a:schemeClr val="dk1"/>
          </a:lnRef>
          <a:fillRef idx="1">
            <a:schemeClr val="lt1"/>
          </a:fillRef>
          <a:effectRef idx="0">
            <a:schemeClr val="dk1"/>
          </a:effectRef>
          <a:fontRef idx="minor">
            <a:schemeClr val="dk1"/>
          </a:fontRef>
        </p:style>
        <p:txBody>
          <a:bodyPr rtlCol="0" anchor="ctr"/>
          <a:lstStyle/>
          <a:p>
            <a:r>
              <a:rPr lang="en-GB" sz="2000" b="1" dirty="0" smtClean="0">
                <a:latin typeface="Calibri" panose="020F0502020204030204" pitchFamily="34" charset="0"/>
                <a:cs typeface="Calibri" panose="020F0502020204030204" pitchFamily="34" charset="0"/>
              </a:rPr>
              <a:t>WorldArchaeology.com – discussing the Tomb of Queen </a:t>
            </a:r>
            <a:r>
              <a:rPr lang="en-GB" sz="2000" b="1" dirty="0" err="1" smtClean="0">
                <a:latin typeface="Calibri" panose="020F0502020204030204" pitchFamily="34" charset="0"/>
                <a:cs typeface="Calibri" panose="020F0502020204030204" pitchFamily="34" charset="0"/>
              </a:rPr>
              <a:t>Yaba</a:t>
            </a:r>
            <a:endParaRPr lang="en-GB" sz="2000" b="1" dirty="0" smtClean="0">
              <a:latin typeface="Calibri" panose="020F0502020204030204" pitchFamily="34" charset="0"/>
              <a:cs typeface="Calibri" panose="020F0502020204030204" pitchFamily="34" charset="0"/>
            </a:endParaRPr>
          </a:p>
          <a:p>
            <a:endParaRPr lang="en-GB" b="1" dirty="0" smtClean="0">
              <a:latin typeface="Calibri" panose="020F0502020204030204" pitchFamily="34" charset="0"/>
              <a:cs typeface="Calibri" panose="020F0502020204030204" pitchFamily="34" charset="0"/>
            </a:endParaRPr>
          </a:p>
          <a:p>
            <a:r>
              <a:rPr lang="en-GB" sz="1900" dirty="0">
                <a:latin typeface="Calibri" panose="020F0502020204030204" pitchFamily="34" charset="0"/>
                <a:cs typeface="Calibri" panose="020F0502020204030204" pitchFamily="34" charset="0"/>
              </a:rPr>
              <a:t>It was explicitly forbidden to bury another women in the tomb with </a:t>
            </a:r>
            <a:r>
              <a:rPr lang="en-GB" sz="1900" dirty="0" err="1">
                <a:latin typeface="Calibri" panose="020F0502020204030204" pitchFamily="34" charset="0"/>
                <a:cs typeface="Calibri" panose="020F0502020204030204" pitchFamily="34" charset="0"/>
              </a:rPr>
              <a:t>Yaba</a:t>
            </a:r>
            <a:r>
              <a:rPr lang="en-GB" sz="1900" dirty="0">
                <a:latin typeface="Calibri" panose="020F0502020204030204" pitchFamily="34" charset="0"/>
                <a:cs typeface="Calibri" panose="020F0502020204030204" pitchFamily="34" charset="0"/>
              </a:rPr>
              <a:t>, yet archaeologists discovered </a:t>
            </a:r>
            <a:r>
              <a:rPr lang="en-US" sz="1900" dirty="0">
                <a:latin typeface="Calibri" panose="020F0502020204030204" pitchFamily="34" charset="0"/>
                <a:cs typeface="Calibri" panose="020F0502020204030204" pitchFamily="34" charset="0"/>
              </a:rPr>
              <a:t>the tomb contained not one body but two! </a:t>
            </a:r>
            <a:endParaRPr lang="en-US" sz="1900" dirty="0" smtClean="0">
              <a:latin typeface="Calibri" panose="020F0502020204030204" pitchFamily="34" charset="0"/>
              <a:cs typeface="Calibri" panose="020F0502020204030204" pitchFamily="34" charset="0"/>
            </a:endParaRPr>
          </a:p>
          <a:p>
            <a:endParaRPr lang="en-US" sz="1900" dirty="0">
              <a:latin typeface="Calibri" panose="020F0502020204030204" pitchFamily="34" charset="0"/>
              <a:cs typeface="Calibri" panose="020F0502020204030204" pitchFamily="34" charset="0"/>
            </a:endParaRPr>
          </a:p>
          <a:p>
            <a:r>
              <a:rPr lang="en-US" sz="1900" dirty="0">
                <a:latin typeface="Calibri" panose="020F0502020204030204" pitchFamily="34" charset="0"/>
                <a:cs typeface="Calibri" panose="020F0502020204030204" pitchFamily="34" charset="0"/>
              </a:rPr>
              <a:t>Queen </a:t>
            </a:r>
            <a:r>
              <a:rPr lang="en-US" sz="1900" dirty="0" err="1">
                <a:latin typeface="Calibri" panose="020F0502020204030204" pitchFamily="34" charset="0"/>
                <a:cs typeface="Calibri" panose="020F0502020204030204" pitchFamily="34" charset="0"/>
              </a:rPr>
              <a:t>Yaba</a:t>
            </a:r>
            <a:r>
              <a:rPr lang="en-US" sz="1900" dirty="0">
                <a:latin typeface="Calibri" panose="020F0502020204030204" pitchFamily="34" charset="0"/>
                <a:cs typeface="Calibri" panose="020F0502020204030204" pitchFamily="34" charset="0"/>
              </a:rPr>
              <a:t> may have been the body on the bottom, but above her was a second female who had been put in perhaps a generation later. This second body had been gently ‘cooked’ to a temperature of 100-200 degrees C: had she perhaps died far from home and been cooked to preserve the body until it could be buried at home in familiar surroundings under the floor of the Royal Palace</a:t>
            </a:r>
            <a:r>
              <a:rPr lang="en-US" sz="1900" dirty="0" smtClean="0">
                <a:latin typeface="Calibri" panose="020F0502020204030204" pitchFamily="34" charset="0"/>
                <a:cs typeface="Calibri" panose="020F0502020204030204" pitchFamily="34" charset="0"/>
              </a:rPr>
              <a:t>?</a:t>
            </a:r>
          </a:p>
          <a:p>
            <a:endParaRPr lang="en-GB" sz="1900" dirty="0">
              <a:latin typeface="Calibri" panose="020F0502020204030204" pitchFamily="34" charset="0"/>
              <a:cs typeface="Calibri" panose="020F0502020204030204" pitchFamily="34" charset="0"/>
            </a:endParaRPr>
          </a:p>
          <a:p>
            <a:r>
              <a:rPr lang="en-US" sz="1900" dirty="0">
                <a:latin typeface="Calibri" panose="020F0502020204030204" pitchFamily="34" charset="0"/>
                <a:cs typeface="Calibri" panose="020F0502020204030204" pitchFamily="34" charset="0"/>
              </a:rPr>
              <a:t>The tomb contained four magnificent gold bowls, three of them </a:t>
            </a:r>
            <a:r>
              <a:rPr lang="en-US" sz="1900" dirty="0" smtClean="0">
                <a:latin typeface="Calibri" panose="020F0502020204030204" pitchFamily="34" charset="0"/>
                <a:cs typeface="Calibri" panose="020F0502020204030204" pitchFamily="34" charset="0"/>
              </a:rPr>
              <a:t>had the names </a:t>
            </a:r>
            <a:r>
              <a:rPr lang="en-US" sz="1900" dirty="0">
                <a:latin typeface="Calibri" panose="020F0502020204030204" pitchFamily="34" charset="0"/>
                <a:cs typeface="Calibri" panose="020F0502020204030204" pitchFamily="34" charset="0"/>
              </a:rPr>
              <a:t>of different queens; there were two bodies but three inscribed bowls. </a:t>
            </a:r>
            <a:endParaRPr lang="en-US" sz="1900" dirty="0" smtClean="0">
              <a:latin typeface="Calibri" panose="020F0502020204030204" pitchFamily="34" charset="0"/>
              <a:cs typeface="Calibri" panose="020F0502020204030204" pitchFamily="34" charset="0"/>
            </a:endParaRPr>
          </a:p>
          <a:p>
            <a:endParaRPr lang="en-US" sz="1900" dirty="0" smtClean="0">
              <a:latin typeface="Calibri" panose="020F0502020204030204" pitchFamily="34" charset="0"/>
              <a:cs typeface="Calibri" panose="020F0502020204030204" pitchFamily="34" charset="0"/>
            </a:endParaRPr>
          </a:p>
          <a:p>
            <a:r>
              <a:rPr lang="en-US" sz="1900" dirty="0" smtClean="0">
                <a:latin typeface="Calibri" panose="020F0502020204030204" pitchFamily="34" charset="0"/>
                <a:cs typeface="Calibri" panose="020F0502020204030204" pitchFamily="34" charset="0"/>
              </a:rPr>
              <a:t>One </a:t>
            </a:r>
            <a:r>
              <a:rPr lang="en-US" sz="1900" dirty="0">
                <a:latin typeface="Calibri" panose="020F0502020204030204" pitchFamily="34" charset="0"/>
                <a:cs typeface="Calibri" panose="020F0502020204030204" pitchFamily="34" charset="0"/>
              </a:rPr>
              <a:t>was inscribed with the name of </a:t>
            </a:r>
            <a:r>
              <a:rPr lang="en-US" sz="1900" dirty="0" err="1">
                <a:latin typeface="Calibri" panose="020F0502020204030204" pitchFamily="34" charset="0"/>
                <a:cs typeface="Calibri" panose="020F0502020204030204" pitchFamily="34" charset="0"/>
              </a:rPr>
              <a:t>Yaba</a:t>
            </a:r>
            <a:r>
              <a:rPr lang="en-US" sz="1900" dirty="0">
                <a:latin typeface="Calibri" panose="020F0502020204030204" pitchFamily="34" charset="0"/>
                <a:cs typeface="Calibri" panose="020F0502020204030204" pitchFamily="34" charset="0"/>
              </a:rPr>
              <a:t>, the second with the name </a:t>
            </a:r>
            <a:r>
              <a:rPr lang="en-US" sz="1900" dirty="0" err="1">
                <a:latin typeface="Calibri" panose="020F0502020204030204" pitchFamily="34" charset="0"/>
                <a:cs typeface="Calibri" panose="020F0502020204030204" pitchFamily="34" charset="0"/>
              </a:rPr>
              <a:t>Atalia</a:t>
            </a:r>
            <a:r>
              <a:rPr lang="en-US" sz="1900" dirty="0">
                <a:latin typeface="Calibri" panose="020F0502020204030204" pitchFamily="34" charset="0"/>
                <a:cs typeface="Calibri" panose="020F0502020204030204" pitchFamily="34" charset="0"/>
              </a:rPr>
              <a:t>, the wife of Sargon II, they may have been mother and daughter and both of them queens. The third was inscribed with the name of </a:t>
            </a:r>
            <a:r>
              <a:rPr lang="en-US" sz="1900" dirty="0" err="1">
                <a:latin typeface="Calibri" panose="020F0502020204030204" pitchFamily="34" charset="0"/>
                <a:cs typeface="Calibri" panose="020F0502020204030204" pitchFamily="34" charset="0"/>
              </a:rPr>
              <a:t>Banitu</a:t>
            </a:r>
            <a:r>
              <a:rPr lang="en-US" sz="1900" dirty="0">
                <a:latin typeface="Calibri" panose="020F0502020204030204" pitchFamily="34" charset="0"/>
                <a:cs typeface="Calibri" panose="020F0502020204030204" pitchFamily="34" charset="0"/>
              </a:rPr>
              <a:t>, the wife of </a:t>
            </a:r>
            <a:r>
              <a:rPr lang="en-US" sz="1900" dirty="0" err="1">
                <a:latin typeface="Calibri" panose="020F0502020204030204" pitchFamily="34" charset="0"/>
                <a:cs typeface="Calibri" panose="020F0502020204030204" pitchFamily="34" charset="0"/>
              </a:rPr>
              <a:t>Shalmaneser</a:t>
            </a:r>
            <a:r>
              <a:rPr lang="en-US" sz="1900" dirty="0">
                <a:latin typeface="Calibri" panose="020F0502020204030204" pitchFamily="34" charset="0"/>
                <a:cs typeface="Calibri" panose="020F0502020204030204" pitchFamily="34" charset="0"/>
              </a:rPr>
              <a:t> </a:t>
            </a:r>
            <a:r>
              <a:rPr lang="en-US" sz="1900" dirty="0" smtClean="0">
                <a:latin typeface="Calibri" panose="020F0502020204030204" pitchFamily="34" charset="0"/>
                <a:cs typeface="Calibri" panose="020F0502020204030204" pitchFamily="34" charset="0"/>
              </a:rPr>
              <a:t>V, but historians think </a:t>
            </a:r>
            <a:r>
              <a:rPr lang="en-US" sz="1900" dirty="0" err="1" smtClean="0">
                <a:latin typeface="Calibri" panose="020F0502020204030204" pitchFamily="34" charset="0"/>
                <a:cs typeface="Calibri" panose="020F0502020204030204" pitchFamily="34" charset="0"/>
              </a:rPr>
              <a:t>Banitu</a:t>
            </a:r>
            <a:r>
              <a:rPr lang="en-US" sz="1900" dirty="0" smtClean="0">
                <a:latin typeface="Calibri" panose="020F0502020204030204" pitchFamily="34" charset="0"/>
                <a:cs typeface="Calibri" panose="020F0502020204030204" pitchFamily="34" charset="0"/>
              </a:rPr>
              <a:t> and </a:t>
            </a:r>
            <a:r>
              <a:rPr lang="en-US" sz="1900" dirty="0" err="1" smtClean="0">
                <a:latin typeface="Calibri" panose="020F0502020204030204" pitchFamily="34" charset="0"/>
                <a:cs typeface="Calibri" panose="020F0502020204030204" pitchFamily="34" charset="0"/>
              </a:rPr>
              <a:t>Yaba</a:t>
            </a:r>
            <a:r>
              <a:rPr lang="en-US" sz="1900" dirty="0" smtClean="0">
                <a:latin typeface="Calibri" panose="020F0502020204030204" pitchFamily="34" charset="0"/>
                <a:cs typeface="Calibri" panose="020F0502020204030204" pitchFamily="34" charset="0"/>
              </a:rPr>
              <a:t> may actually have been the same woman!</a:t>
            </a:r>
            <a:endParaRPr lang="en-GB" sz="19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553403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3"/>
          <a:stretch>
            <a:fillRect/>
          </a:stretch>
        </p:blipFill>
        <p:spPr>
          <a:xfrm>
            <a:off x="196103" y="102973"/>
            <a:ext cx="5184855" cy="4955457"/>
          </a:xfrm>
          <a:prstGeom prst="rect">
            <a:avLst/>
          </a:prstGeom>
        </p:spPr>
      </p:pic>
      <p:pic>
        <p:nvPicPr>
          <p:cNvPr id="5" name="Picture 4"/>
          <p:cNvPicPr>
            <a:picLocks noChangeAspect="1"/>
          </p:cNvPicPr>
          <p:nvPr/>
        </p:nvPicPr>
        <p:blipFill>
          <a:blip r:embed="rId4"/>
          <a:stretch>
            <a:fillRect/>
          </a:stretch>
        </p:blipFill>
        <p:spPr>
          <a:xfrm>
            <a:off x="6608545" y="2079523"/>
            <a:ext cx="5387350" cy="4601496"/>
          </a:xfrm>
          <a:prstGeom prst="rect">
            <a:avLst/>
          </a:prstGeom>
        </p:spPr>
      </p:pic>
      <p:sp>
        <p:nvSpPr>
          <p:cNvPr id="6" name="Rectangle 5"/>
          <p:cNvSpPr/>
          <p:nvPr/>
        </p:nvSpPr>
        <p:spPr>
          <a:xfrm>
            <a:off x="6920355" y="353690"/>
            <a:ext cx="4763729" cy="139809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2400" b="1" dirty="0" smtClean="0">
                <a:latin typeface="Calibri" panose="020F0502020204030204" pitchFamily="34" charset="0"/>
                <a:cs typeface="Calibri" panose="020F0502020204030204" pitchFamily="34" charset="0"/>
              </a:rPr>
              <a:t>Gold bowl with the name </a:t>
            </a:r>
            <a:r>
              <a:rPr lang="en-GB" sz="2400" b="1" dirty="0" err="1" smtClean="0">
                <a:latin typeface="Calibri" panose="020F0502020204030204" pitchFamily="34" charset="0"/>
                <a:cs typeface="Calibri" panose="020F0502020204030204" pitchFamily="34" charset="0"/>
              </a:rPr>
              <a:t>Banitu</a:t>
            </a:r>
            <a:r>
              <a:rPr lang="en-GB" sz="2400" b="1" dirty="0" smtClean="0">
                <a:latin typeface="Calibri" panose="020F0502020204030204" pitchFamily="34" charset="0"/>
                <a:cs typeface="Calibri" panose="020F0502020204030204" pitchFamily="34" charset="0"/>
              </a:rPr>
              <a:t> carved into the rim. </a:t>
            </a:r>
          </a:p>
          <a:p>
            <a:pPr algn="ctr"/>
            <a:r>
              <a:rPr lang="en-GB" sz="2400" dirty="0" smtClean="0">
                <a:latin typeface="Calibri" panose="020F0502020204030204" pitchFamily="34" charset="0"/>
                <a:cs typeface="Calibri" panose="020F0502020204030204" pitchFamily="34" charset="0"/>
              </a:rPr>
              <a:t>– </a:t>
            </a:r>
            <a:r>
              <a:rPr lang="en-GB" sz="2400" i="1" dirty="0" smtClean="0">
                <a:latin typeface="Calibri" panose="020F0502020204030204" pitchFamily="34" charset="0"/>
                <a:cs typeface="Calibri" panose="020F0502020204030204" pitchFamily="34" charset="0"/>
              </a:rPr>
              <a:t>Found in </a:t>
            </a:r>
            <a:r>
              <a:rPr lang="en-GB" sz="2400" i="1" dirty="0" err="1" smtClean="0">
                <a:latin typeface="Calibri" panose="020F0502020204030204" pitchFamily="34" charset="0"/>
                <a:cs typeface="Calibri" panose="020F0502020204030204" pitchFamily="34" charset="0"/>
              </a:rPr>
              <a:t>Yaba’s</a:t>
            </a:r>
            <a:r>
              <a:rPr lang="en-GB" sz="2400" i="1" dirty="0" smtClean="0">
                <a:latin typeface="Calibri" panose="020F0502020204030204" pitchFamily="34" charset="0"/>
                <a:cs typeface="Calibri" panose="020F0502020204030204" pitchFamily="34" charset="0"/>
              </a:rPr>
              <a:t> tomb</a:t>
            </a:r>
            <a:endParaRPr lang="en-GB" sz="2400" i="1" dirty="0">
              <a:latin typeface="Calibri" panose="020F0502020204030204" pitchFamily="34" charset="0"/>
              <a:cs typeface="Calibri" panose="020F0502020204030204" pitchFamily="34" charset="0"/>
            </a:endParaRPr>
          </a:p>
        </p:txBody>
      </p:sp>
      <p:sp>
        <p:nvSpPr>
          <p:cNvPr id="7" name="Rectangle 6"/>
          <p:cNvSpPr/>
          <p:nvPr/>
        </p:nvSpPr>
        <p:spPr>
          <a:xfrm>
            <a:off x="406665" y="5238543"/>
            <a:ext cx="5758161" cy="139809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2200" b="1" dirty="0" smtClean="0">
                <a:latin typeface="Calibri" panose="020F0502020204030204" pitchFamily="34" charset="0"/>
                <a:cs typeface="Calibri" panose="020F0502020204030204" pitchFamily="34" charset="0"/>
              </a:rPr>
              <a:t>Solid gold necklace, one of 6 found in the tomb. </a:t>
            </a:r>
          </a:p>
          <a:p>
            <a:pPr algn="ctr"/>
            <a:r>
              <a:rPr lang="en-GB" sz="2200" dirty="0" smtClean="0">
                <a:latin typeface="Calibri" panose="020F0502020204030204" pitchFamily="34" charset="0"/>
                <a:cs typeface="Calibri" panose="020F0502020204030204" pitchFamily="34" charset="0"/>
              </a:rPr>
              <a:t>– </a:t>
            </a:r>
            <a:r>
              <a:rPr lang="en-GB" sz="2200" i="1" dirty="0" smtClean="0">
                <a:latin typeface="Calibri" panose="020F0502020204030204" pitchFamily="34" charset="0"/>
                <a:cs typeface="Calibri" panose="020F0502020204030204" pitchFamily="34" charset="0"/>
              </a:rPr>
              <a:t>it was found alongside solid gold ankle </a:t>
            </a:r>
            <a:r>
              <a:rPr lang="en-GB" sz="2200" i="1" dirty="0" err="1" smtClean="0">
                <a:latin typeface="Calibri" panose="020F0502020204030204" pitchFamily="34" charset="0"/>
                <a:cs typeface="Calibri" panose="020F0502020204030204" pitchFamily="34" charset="0"/>
              </a:rPr>
              <a:t>bracelts</a:t>
            </a:r>
            <a:r>
              <a:rPr lang="en-GB" sz="2200" i="1" dirty="0" smtClean="0">
                <a:latin typeface="Calibri" panose="020F0502020204030204" pitchFamily="34" charset="0"/>
                <a:cs typeface="Calibri" panose="020F0502020204030204" pitchFamily="34" charset="0"/>
              </a:rPr>
              <a:t>, a crown and other </a:t>
            </a:r>
            <a:r>
              <a:rPr lang="en-GB" sz="2200" i="1" dirty="0" err="1" smtClean="0">
                <a:latin typeface="Calibri" panose="020F0502020204030204" pitchFamily="34" charset="0"/>
                <a:cs typeface="Calibri" panose="020F0502020204030204" pitchFamily="34" charset="0"/>
              </a:rPr>
              <a:t>jewelry</a:t>
            </a:r>
            <a:r>
              <a:rPr lang="en-GB" sz="2200" i="1" dirty="0" smtClean="0">
                <a:latin typeface="Calibri" panose="020F0502020204030204" pitchFamily="34" charset="0"/>
                <a:cs typeface="Calibri" panose="020F0502020204030204" pitchFamily="34" charset="0"/>
              </a:rPr>
              <a:t>.</a:t>
            </a:r>
            <a:endParaRPr lang="en-GB" sz="22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926521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81380" y="1387056"/>
            <a:ext cx="2562911" cy="3908762"/>
          </a:xfrm>
          <a:prstGeom prst="rect">
            <a:avLst/>
          </a:prstGeom>
          <a:solidFill>
            <a:srgbClr val="FCC02E"/>
          </a:solidFill>
          <a:ln>
            <a:noFill/>
          </a:ln>
          <a:scene3d>
            <a:camera prst="orthographicFront"/>
            <a:lightRig rig="threePt" dir="t"/>
          </a:scene3d>
          <a:sp3d>
            <a:bevelT/>
          </a:sp3d>
        </p:spPr>
        <p:txBody>
          <a:bodyPr wrap="square">
            <a:spAutoFit/>
          </a:bodyPr>
          <a:lstStyle/>
          <a:p>
            <a:pPr defTabSz="914400">
              <a:defRPr/>
            </a:pPr>
            <a:r>
              <a:rPr lang="en-GB" sz="2800" b="1" dirty="0">
                <a:solidFill>
                  <a:prstClr val="black"/>
                </a:solidFill>
                <a:latin typeface="Calibri" panose="020F0502020204030204"/>
                <a:cs typeface="Arial" panose="020B0604020202020204" pitchFamily="34" charset="0"/>
              </a:rPr>
              <a:t>Lesson Objectives:</a:t>
            </a:r>
          </a:p>
          <a:p>
            <a:pPr defTabSz="914400" eaLnBrk="0" fontAlgn="base" hangingPunct="0">
              <a:spcBef>
                <a:spcPct val="0"/>
              </a:spcBef>
              <a:spcAft>
                <a:spcPct val="0"/>
              </a:spcAft>
              <a:buFont typeface="Arial" charset="0"/>
              <a:buChar char="•"/>
              <a:defRPr/>
            </a:pPr>
            <a:r>
              <a:rPr lang="en-GB" altLang="en-US" sz="2400" dirty="0" smtClean="0">
                <a:solidFill>
                  <a:prstClr val="black"/>
                </a:solidFill>
                <a:latin typeface="Calibri" panose="020F0502020204030204"/>
                <a:cs typeface="Arial" panose="020B0604020202020204" pitchFamily="34" charset="0"/>
              </a:rPr>
              <a:t>What made the Assyrian Empire strong?</a:t>
            </a:r>
            <a:endParaRPr lang="en-GB" altLang="en-US" sz="2400" dirty="0">
              <a:solidFill>
                <a:prstClr val="black"/>
              </a:solidFill>
              <a:latin typeface="Calibri" panose="020F0502020204030204"/>
              <a:cs typeface="Arial" panose="020B0604020202020204" pitchFamily="34" charset="0"/>
            </a:endParaRPr>
          </a:p>
          <a:p>
            <a:pPr defTabSz="914400" eaLnBrk="0" fontAlgn="base" hangingPunct="0">
              <a:spcBef>
                <a:spcPct val="0"/>
              </a:spcBef>
              <a:spcAft>
                <a:spcPct val="0"/>
              </a:spcAft>
              <a:defRPr/>
            </a:pPr>
            <a:endParaRPr lang="en-GB" altLang="en-US" sz="2400" dirty="0">
              <a:solidFill>
                <a:prstClr val="black"/>
              </a:solidFill>
              <a:latin typeface="Calibri" panose="020F0502020204030204"/>
              <a:cs typeface="Arial" panose="020B0604020202020204" pitchFamily="34" charset="0"/>
            </a:endParaRPr>
          </a:p>
          <a:p>
            <a:pPr defTabSz="914400" eaLnBrk="0" fontAlgn="base" hangingPunct="0">
              <a:spcBef>
                <a:spcPct val="0"/>
              </a:spcBef>
              <a:spcAft>
                <a:spcPct val="0"/>
              </a:spcAft>
              <a:buFont typeface="Arial" charset="0"/>
              <a:buChar char="•"/>
              <a:defRPr/>
            </a:pPr>
            <a:r>
              <a:rPr lang="en-GB" altLang="en-US" sz="2400" dirty="0" smtClean="0">
                <a:solidFill>
                  <a:prstClr val="black"/>
                </a:solidFill>
                <a:latin typeface="Calibri" panose="020F0502020204030204"/>
                <a:cs typeface="Arial" panose="020B0604020202020204" pitchFamily="34" charset="0"/>
              </a:rPr>
              <a:t>How did </a:t>
            </a:r>
            <a:r>
              <a:rPr lang="en-GB" altLang="en-US" sz="2400" dirty="0" err="1" smtClean="0">
                <a:solidFill>
                  <a:prstClr val="black"/>
                </a:solidFill>
                <a:latin typeface="Calibri" panose="020F0502020204030204"/>
                <a:cs typeface="Arial" panose="020B0604020202020204" pitchFamily="34" charset="0"/>
              </a:rPr>
              <a:t>Tiglath</a:t>
            </a:r>
            <a:r>
              <a:rPr lang="en-GB" altLang="en-US" sz="2400" dirty="0" smtClean="0">
                <a:solidFill>
                  <a:prstClr val="black"/>
                </a:solidFill>
                <a:latin typeface="Calibri" panose="020F0502020204030204"/>
                <a:cs typeface="Arial" panose="020B0604020202020204" pitchFamily="34" charset="0"/>
              </a:rPr>
              <a:t> expand and improve the Assyrian empire?</a:t>
            </a:r>
            <a:endParaRPr lang="en-GB" sz="2400" dirty="0">
              <a:solidFill>
                <a:prstClr val="black"/>
              </a:solidFill>
              <a:latin typeface="Calibri" panose="020F0502020204030204"/>
              <a:cs typeface="Arial" panose="020B0604020202020204" pitchFamily="34" charset="0"/>
            </a:endParaRPr>
          </a:p>
        </p:txBody>
      </p:sp>
      <p:sp>
        <p:nvSpPr>
          <p:cNvPr id="7" name="TextBox 6"/>
          <p:cNvSpPr txBox="1"/>
          <p:nvPr/>
        </p:nvSpPr>
        <p:spPr>
          <a:xfrm>
            <a:off x="1038617" y="-28163"/>
            <a:ext cx="7985811" cy="738664"/>
          </a:xfrm>
          <a:prstGeom prst="rect">
            <a:avLst/>
          </a:prstGeom>
          <a:noFill/>
        </p:spPr>
        <p:txBody>
          <a:bodyPr wrap="square" rtlCol="0">
            <a:spAutoFit/>
          </a:bodyPr>
          <a:lstStyle/>
          <a:p>
            <a:pPr algn="ctr"/>
            <a:r>
              <a:rPr lang="en-GB" sz="4200" b="1" u="sng" dirty="0" err="1" smtClean="0">
                <a:latin typeface="Calibri" panose="020F0502020204030204" pitchFamily="34" charset="0"/>
                <a:cs typeface="Calibri" panose="020F0502020204030204" pitchFamily="34" charset="0"/>
              </a:rPr>
              <a:t>Tiglath</a:t>
            </a:r>
            <a:r>
              <a:rPr lang="en-GB" sz="4200" b="1" u="sng" dirty="0" smtClean="0">
                <a:latin typeface="Calibri" panose="020F0502020204030204" pitchFamily="34" charset="0"/>
                <a:cs typeface="Calibri" panose="020F0502020204030204" pitchFamily="34" charset="0"/>
              </a:rPr>
              <a:t> </a:t>
            </a:r>
            <a:r>
              <a:rPr lang="en-GB" sz="4200" b="1" u="sng" dirty="0" err="1" smtClean="0">
                <a:latin typeface="Calibri" panose="020F0502020204030204" pitchFamily="34" charset="0"/>
                <a:cs typeface="Calibri" panose="020F0502020204030204" pitchFamily="34" charset="0"/>
              </a:rPr>
              <a:t>Pileser</a:t>
            </a:r>
            <a:r>
              <a:rPr lang="en-GB" sz="4200" b="1" u="sng" dirty="0" smtClean="0">
                <a:latin typeface="Calibri" panose="020F0502020204030204" pitchFamily="34" charset="0"/>
                <a:cs typeface="Calibri" panose="020F0502020204030204" pitchFamily="34" charset="0"/>
              </a:rPr>
              <a:t> III</a:t>
            </a:r>
            <a:endParaRPr lang="en-GB" sz="4200" b="1" u="sng" dirty="0">
              <a:latin typeface="Calibri" panose="020F0502020204030204" pitchFamily="34" charset="0"/>
              <a:cs typeface="Calibri" panose="020F0502020204030204" pitchFamily="34" charset="0"/>
            </a:endParaRPr>
          </a:p>
        </p:txBody>
      </p:sp>
      <p:sp>
        <p:nvSpPr>
          <p:cNvPr id="20" name="TextBox 19"/>
          <p:cNvSpPr txBox="1"/>
          <p:nvPr/>
        </p:nvSpPr>
        <p:spPr>
          <a:xfrm>
            <a:off x="9024429" y="56751"/>
            <a:ext cx="3167571" cy="461665"/>
          </a:xfrm>
          <a:prstGeom prst="rect">
            <a:avLst/>
          </a:prstGeom>
          <a:noFill/>
        </p:spPr>
        <p:txBody>
          <a:bodyPr wrap="square" rtlCol="0">
            <a:spAutoFit/>
          </a:bodyPr>
          <a:lstStyle/>
          <a:p>
            <a:pPr algn="r"/>
            <a:fld id="{3C3CF9CA-01E0-44F4-86AE-C98869E16A83}" type="datetime4">
              <a:rPr lang="en-GB" sz="2400" b="1" u="sng">
                <a:latin typeface="Century Gothic" panose="020B0502020202020204" pitchFamily="34" charset="0"/>
              </a:rPr>
              <a:t>01 May 2020</a:t>
            </a:fld>
            <a:endParaRPr lang="en-GB" sz="2400" b="1" u="sng" dirty="0">
              <a:latin typeface="Century Gothic" panose="020B0502020202020204" pitchFamily="34" charset="0"/>
            </a:endParaRPr>
          </a:p>
        </p:txBody>
      </p:sp>
      <p:sp>
        <p:nvSpPr>
          <p:cNvPr id="19" name="TextBox 18"/>
          <p:cNvSpPr txBox="1"/>
          <p:nvPr/>
        </p:nvSpPr>
        <p:spPr>
          <a:xfrm>
            <a:off x="3145246" y="777119"/>
            <a:ext cx="8901897" cy="954107"/>
          </a:xfrm>
          <a:prstGeom prst="rect">
            <a:avLst/>
          </a:prstGeom>
          <a:solidFill>
            <a:srgbClr val="FCC02E"/>
          </a:solidFill>
          <a:ln>
            <a:noFill/>
          </a:ln>
          <a:scene3d>
            <a:camera prst="orthographicFront"/>
            <a:lightRig rig="threePt" dir="t"/>
          </a:scene3d>
          <a:sp3d>
            <a:bevelT/>
          </a:sp3d>
        </p:spPr>
        <p:txBody>
          <a:bodyPr wrap="square">
            <a:spAutoFit/>
          </a:bodyPr>
          <a:lstStyle/>
          <a:p>
            <a:pPr>
              <a:defRPr/>
            </a:pPr>
            <a:r>
              <a:rPr lang="en-GB" sz="2800" b="1" dirty="0">
                <a:solidFill>
                  <a:prstClr val="black"/>
                </a:solidFill>
                <a:latin typeface="Calibri" panose="020F0502020204030204"/>
                <a:cs typeface="Arial" panose="020B0604020202020204" pitchFamily="34" charset="0"/>
              </a:rPr>
              <a:t>RRR:  </a:t>
            </a:r>
            <a:r>
              <a:rPr lang="en-GB" sz="2800" b="1" dirty="0" smtClean="0">
                <a:solidFill>
                  <a:prstClr val="black"/>
                </a:solidFill>
                <a:latin typeface="Calibri" panose="020F0502020204030204"/>
                <a:cs typeface="Arial" panose="020B0604020202020204" pitchFamily="34" charset="0"/>
              </a:rPr>
              <a:t>How far did </a:t>
            </a:r>
            <a:r>
              <a:rPr lang="en-GB" sz="2800" b="1" dirty="0" err="1" smtClean="0">
                <a:solidFill>
                  <a:prstClr val="black"/>
                </a:solidFill>
                <a:latin typeface="Calibri" panose="020F0502020204030204"/>
                <a:cs typeface="Arial" panose="020B0604020202020204" pitchFamily="34" charset="0"/>
              </a:rPr>
              <a:t>Tiglath</a:t>
            </a:r>
            <a:r>
              <a:rPr lang="en-GB" sz="2800" b="1" dirty="0" smtClean="0">
                <a:solidFill>
                  <a:prstClr val="black"/>
                </a:solidFill>
                <a:latin typeface="Calibri" panose="020F0502020204030204"/>
                <a:cs typeface="Arial" panose="020B0604020202020204" pitchFamily="34" charset="0"/>
              </a:rPr>
              <a:t> </a:t>
            </a:r>
            <a:r>
              <a:rPr lang="en-GB" sz="2800" b="1" dirty="0" err="1" smtClean="0">
                <a:solidFill>
                  <a:prstClr val="black"/>
                </a:solidFill>
                <a:latin typeface="Calibri" panose="020F0502020204030204"/>
                <a:cs typeface="Arial" panose="020B0604020202020204" pitchFamily="34" charset="0"/>
              </a:rPr>
              <a:t>Pileser</a:t>
            </a:r>
            <a:r>
              <a:rPr lang="en-GB" sz="2800" b="1" dirty="0" smtClean="0">
                <a:solidFill>
                  <a:prstClr val="black"/>
                </a:solidFill>
                <a:latin typeface="Calibri" panose="020F0502020204030204"/>
                <a:cs typeface="Arial" panose="020B0604020202020204" pitchFamily="34" charset="0"/>
              </a:rPr>
              <a:t> improve the Assyrian empire? </a:t>
            </a:r>
            <a:r>
              <a:rPr lang="en-GB" sz="1600" dirty="0" smtClean="0">
                <a:solidFill>
                  <a:prstClr val="black"/>
                </a:solidFill>
                <a:latin typeface="Calibri" panose="020F0502020204030204"/>
                <a:cs typeface="Arial" panose="020B0604020202020204" pitchFamily="34" charset="0"/>
              </a:rPr>
              <a:t>(Write </a:t>
            </a:r>
            <a:r>
              <a:rPr lang="en-GB" sz="1600" dirty="0">
                <a:solidFill>
                  <a:prstClr val="black"/>
                </a:solidFill>
                <a:latin typeface="Calibri" panose="020F0502020204030204"/>
                <a:cs typeface="Arial" panose="020B0604020202020204" pitchFamily="34" charset="0"/>
              </a:rPr>
              <a:t>in your planner)</a:t>
            </a:r>
          </a:p>
        </p:txBody>
      </p:sp>
      <p:pic>
        <p:nvPicPr>
          <p:cNvPr id="2" name="Picture 1"/>
          <p:cNvPicPr>
            <a:picLocks noChangeAspect="1"/>
          </p:cNvPicPr>
          <p:nvPr/>
        </p:nvPicPr>
        <p:blipFill>
          <a:blip r:embed="rId3"/>
          <a:stretch>
            <a:fillRect/>
          </a:stretch>
        </p:blipFill>
        <p:spPr>
          <a:xfrm>
            <a:off x="3362703" y="1954282"/>
            <a:ext cx="8314334" cy="3597685"/>
          </a:xfrm>
          <a:prstGeom prst="rect">
            <a:avLst/>
          </a:prstGeom>
        </p:spPr>
      </p:pic>
    </p:spTree>
    <p:extLst>
      <p:ext uri="{BB962C8B-B14F-4D97-AF65-F5344CB8AC3E}">
        <p14:creationId xmlns:p14="http://schemas.microsoft.com/office/powerpoint/2010/main" val="31831259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79" y="-12879"/>
            <a:ext cx="12204879" cy="687087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Arrow Connector 6"/>
          <p:cNvCxnSpPr/>
          <p:nvPr/>
        </p:nvCxnSpPr>
        <p:spPr>
          <a:xfrm>
            <a:off x="399244" y="3309871"/>
            <a:ext cx="11449319" cy="0"/>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sp>
        <p:nvSpPr>
          <p:cNvPr id="8" name="TextBox 7"/>
          <p:cNvSpPr txBox="1"/>
          <p:nvPr/>
        </p:nvSpPr>
        <p:spPr>
          <a:xfrm>
            <a:off x="742410" y="3503358"/>
            <a:ext cx="1596981" cy="646331"/>
          </a:xfrm>
          <a:prstGeom prst="rect">
            <a:avLst/>
          </a:prstGeom>
          <a:noFill/>
        </p:spPr>
        <p:txBody>
          <a:bodyPr wrap="square" rtlCol="0">
            <a:spAutoFit/>
          </a:bodyPr>
          <a:lstStyle/>
          <a:p>
            <a:pPr algn="ctr"/>
            <a:r>
              <a:rPr lang="en-GB" dirty="0" smtClean="0">
                <a:latin typeface="Calibri" panose="020F0502020204030204" pitchFamily="34" charset="0"/>
                <a:cs typeface="Calibri" panose="020F0502020204030204" pitchFamily="34" charset="0"/>
              </a:rPr>
              <a:t>3000-2000BCE</a:t>
            </a:r>
          </a:p>
          <a:p>
            <a:pPr algn="ctr"/>
            <a:r>
              <a:rPr lang="en-GB" b="1" dirty="0" smtClean="0">
                <a:latin typeface="Calibri" panose="020F0502020204030204" pitchFamily="34" charset="0"/>
                <a:cs typeface="Calibri" panose="020F0502020204030204" pitchFamily="34" charset="0"/>
              </a:rPr>
              <a:t>The city of Ur</a:t>
            </a:r>
            <a:endParaRPr lang="en-GB" b="1" dirty="0">
              <a:latin typeface="Calibri" panose="020F0502020204030204" pitchFamily="34" charset="0"/>
              <a:cs typeface="Calibri" panose="020F0502020204030204" pitchFamily="34" charset="0"/>
            </a:endParaRPr>
          </a:p>
        </p:txBody>
      </p:sp>
      <p:sp>
        <p:nvSpPr>
          <p:cNvPr id="9" name="TextBox 8"/>
          <p:cNvSpPr txBox="1"/>
          <p:nvPr/>
        </p:nvSpPr>
        <p:spPr>
          <a:xfrm>
            <a:off x="10532771" y="3579135"/>
            <a:ext cx="1596981" cy="1077218"/>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479BCE</a:t>
            </a:r>
          </a:p>
          <a:p>
            <a:pPr algn="ctr"/>
            <a:r>
              <a:rPr lang="en-GB" sz="1600" b="1" dirty="0" smtClean="0">
                <a:latin typeface="Calibri" panose="020F0502020204030204" pitchFamily="34" charset="0"/>
                <a:cs typeface="Calibri" panose="020F0502020204030204" pitchFamily="34" charset="0"/>
              </a:rPr>
              <a:t>Xerxes I loses the Persian Wars</a:t>
            </a:r>
            <a:endParaRPr lang="en-GB" sz="1600" b="1" dirty="0">
              <a:latin typeface="Calibri" panose="020F0502020204030204" pitchFamily="34" charset="0"/>
              <a:cs typeface="Calibri" panose="020F0502020204030204" pitchFamily="34" charset="0"/>
            </a:endParaRPr>
          </a:p>
        </p:txBody>
      </p:sp>
      <p:sp>
        <p:nvSpPr>
          <p:cNvPr id="10" name="TextBox 9"/>
          <p:cNvSpPr txBox="1"/>
          <p:nvPr/>
        </p:nvSpPr>
        <p:spPr>
          <a:xfrm>
            <a:off x="4656649" y="342543"/>
            <a:ext cx="1779432" cy="830997"/>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1400-1190BCE</a:t>
            </a:r>
          </a:p>
          <a:p>
            <a:pPr algn="ctr"/>
            <a:r>
              <a:rPr lang="en-GB" sz="1600" b="1" dirty="0" smtClean="0">
                <a:latin typeface="Calibri" panose="020F0502020204030204" pitchFamily="34" charset="0"/>
                <a:cs typeface="Calibri" panose="020F0502020204030204" pitchFamily="34" charset="0"/>
              </a:rPr>
              <a:t>The New </a:t>
            </a:r>
            <a:r>
              <a:rPr lang="en-GB" sz="1600" b="1" dirty="0" err="1" smtClean="0">
                <a:latin typeface="Calibri" panose="020F0502020204030204" pitchFamily="34" charset="0"/>
                <a:cs typeface="Calibri" panose="020F0502020204030204" pitchFamily="34" charset="0"/>
              </a:rPr>
              <a:t>Hittie</a:t>
            </a:r>
            <a:r>
              <a:rPr lang="en-GB" sz="1600" b="1" dirty="0" smtClean="0">
                <a:latin typeface="Calibri" panose="020F0502020204030204" pitchFamily="34" charset="0"/>
                <a:cs typeface="Calibri" panose="020F0502020204030204" pitchFamily="34" charset="0"/>
              </a:rPr>
              <a:t> Kingdom</a:t>
            </a:r>
            <a:endParaRPr lang="en-GB" sz="1600" b="1" dirty="0">
              <a:latin typeface="Calibri" panose="020F0502020204030204" pitchFamily="34" charset="0"/>
              <a:cs typeface="Calibri" panose="020F0502020204030204" pitchFamily="34" charset="0"/>
            </a:endParaRPr>
          </a:p>
        </p:txBody>
      </p:sp>
      <p:sp>
        <p:nvSpPr>
          <p:cNvPr id="11" name="TextBox 10"/>
          <p:cNvSpPr txBox="1"/>
          <p:nvPr/>
        </p:nvSpPr>
        <p:spPr>
          <a:xfrm>
            <a:off x="6857320" y="4834184"/>
            <a:ext cx="1779432" cy="400110"/>
          </a:xfrm>
          <a:prstGeom prst="rect">
            <a:avLst/>
          </a:prstGeom>
          <a:noFill/>
        </p:spPr>
        <p:txBody>
          <a:bodyPr wrap="square" rtlCol="0">
            <a:spAutoFit/>
          </a:bodyPr>
          <a:lstStyle/>
          <a:p>
            <a:pPr algn="ctr"/>
            <a:r>
              <a:rPr lang="en-GB" sz="2000"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Calibri" panose="020F0502020204030204" pitchFamily="34" charset="0"/>
                <a:cs typeface="Calibri" panose="020F0502020204030204" pitchFamily="34" charset="0"/>
              </a:rPr>
              <a:t>(Last Lesson)</a:t>
            </a:r>
            <a:endParaRPr lang="en-GB" sz="2000"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Calibri" panose="020F0502020204030204" pitchFamily="34" charset="0"/>
              <a:cs typeface="Calibri" panose="020F0502020204030204" pitchFamily="34" charset="0"/>
            </a:endParaRPr>
          </a:p>
        </p:txBody>
      </p:sp>
      <p:sp>
        <p:nvSpPr>
          <p:cNvPr id="12" name="TextBox 11"/>
          <p:cNvSpPr txBox="1"/>
          <p:nvPr/>
        </p:nvSpPr>
        <p:spPr>
          <a:xfrm>
            <a:off x="7232095" y="1511434"/>
            <a:ext cx="2032713" cy="400110"/>
          </a:xfrm>
          <a:prstGeom prst="rect">
            <a:avLst/>
          </a:prstGeom>
          <a:noFill/>
        </p:spPr>
        <p:txBody>
          <a:bodyPr wrap="square" rtlCol="0">
            <a:spAutoFit/>
          </a:bodyPr>
          <a:lstStyle/>
          <a:p>
            <a:pPr algn="ctr"/>
            <a:r>
              <a:rPr lang="en-GB" sz="20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(Today’s Lesson)</a:t>
            </a:r>
            <a:endParaRPr lang="en-GB" sz="2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p:txBody>
      </p:sp>
      <p:cxnSp>
        <p:nvCxnSpPr>
          <p:cNvPr id="23" name="Straight Connector 22"/>
          <p:cNvCxnSpPr/>
          <p:nvPr/>
        </p:nvCxnSpPr>
        <p:spPr>
          <a:xfrm>
            <a:off x="605307" y="3065172"/>
            <a:ext cx="0" cy="244699"/>
          </a:xfrm>
          <a:prstGeom prst="line">
            <a:avLst/>
          </a:prstGeom>
          <a:ln w="76200"/>
        </p:spPr>
        <p:style>
          <a:lnRef idx="1">
            <a:schemeClr val="dk1"/>
          </a:lnRef>
          <a:fillRef idx="0">
            <a:schemeClr val="dk1"/>
          </a:fillRef>
          <a:effectRef idx="0">
            <a:schemeClr val="dk1"/>
          </a:effectRef>
          <a:fontRef idx="minor">
            <a:schemeClr val="tx1"/>
          </a:fontRef>
        </p:style>
      </p:cxnSp>
      <p:cxnSp>
        <p:nvCxnSpPr>
          <p:cNvPr id="27" name="Straight Connector 26"/>
          <p:cNvCxnSpPr/>
          <p:nvPr/>
        </p:nvCxnSpPr>
        <p:spPr>
          <a:xfrm flipH="1">
            <a:off x="2569335" y="3054370"/>
            <a:ext cx="2147" cy="244699"/>
          </a:xfrm>
          <a:prstGeom prst="line">
            <a:avLst/>
          </a:prstGeom>
          <a:ln w="76200"/>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flipH="1">
            <a:off x="6774291" y="3065172"/>
            <a:ext cx="6439" cy="244699"/>
          </a:xfrm>
          <a:prstGeom prst="line">
            <a:avLst/>
          </a:prstGeom>
          <a:ln w="76200"/>
        </p:spPr>
        <p:style>
          <a:lnRef idx="1">
            <a:schemeClr val="dk1"/>
          </a:lnRef>
          <a:fillRef idx="0">
            <a:schemeClr val="dk1"/>
          </a:fillRef>
          <a:effectRef idx="0">
            <a:schemeClr val="dk1"/>
          </a:effectRef>
          <a:fontRef idx="minor">
            <a:schemeClr val="tx1"/>
          </a:fontRef>
        </p:style>
      </p:cxnSp>
      <p:sp>
        <p:nvSpPr>
          <p:cNvPr id="34" name="TextBox 33"/>
          <p:cNvSpPr txBox="1"/>
          <p:nvPr/>
        </p:nvSpPr>
        <p:spPr>
          <a:xfrm>
            <a:off x="0" y="2726683"/>
            <a:ext cx="1390918" cy="369332"/>
          </a:xfrm>
          <a:prstGeom prst="rect">
            <a:avLst/>
          </a:prstGeom>
          <a:noFill/>
        </p:spPr>
        <p:txBody>
          <a:bodyPr wrap="square" rtlCol="0">
            <a:spAutoFit/>
          </a:bodyPr>
          <a:lstStyle/>
          <a:p>
            <a:pPr algn="ctr"/>
            <a:r>
              <a:rPr lang="en-GB" b="1" dirty="0" smtClean="0"/>
              <a:t>3000BCE</a:t>
            </a:r>
            <a:endParaRPr lang="en-GB" b="1" dirty="0"/>
          </a:p>
        </p:txBody>
      </p:sp>
      <p:sp>
        <p:nvSpPr>
          <p:cNvPr id="35" name="TextBox 34"/>
          <p:cNvSpPr txBox="1"/>
          <p:nvPr/>
        </p:nvSpPr>
        <p:spPr>
          <a:xfrm>
            <a:off x="1944710" y="2726683"/>
            <a:ext cx="1390918" cy="369332"/>
          </a:xfrm>
          <a:prstGeom prst="rect">
            <a:avLst/>
          </a:prstGeom>
          <a:noFill/>
        </p:spPr>
        <p:txBody>
          <a:bodyPr wrap="square" rtlCol="0">
            <a:spAutoFit/>
          </a:bodyPr>
          <a:lstStyle/>
          <a:p>
            <a:pPr algn="ctr"/>
            <a:r>
              <a:rPr lang="en-GB" b="1" dirty="0"/>
              <a:t>2</a:t>
            </a:r>
            <a:r>
              <a:rPr lang="en-GB" b="1" dirty="0" smtClean="0"/>
              <a:t>000BCE</a:t>
            </a:r>
            <a:endParaRPr lang="en-GB" b="1" dirty="0"/>
          </a:p>
        </p:txBody>
      </p:sp>
      <p:sp>
        <p:nvSpPr>
          <p:cNvPr id="36" name="TextBox 35"/>
          <p:cNvSpPr txBox="1"/>
          <p:nvPr/>
        </p:nvSpPr>
        <p:spPr>
          <a:xfrm>
            <a:off x="6112801" y="2687749"/>
            <a:ext cx="1390918" cy="369332"/>
          </a:xfrm>
          <a:prstGeom prst="rect">
            <a:avLst/>
          </a:prstGeom>
          <a:noFill/>
        </p:spPr>
        <p:txBody>
          <a:bodyPr wrap="square" rtlCol="0">
            <a:spAutoFit/>
          </a:bodyPr>
          <a:lstStyle/>
          <a:p>
            <a:pPr algn="ctr"/>
            <a:r>
              <a:rPr lang="en-GB" b="1" dirty="0"/>
              <a:t>1</a:t>
            </a:r>
            <a:r>
              <a:rPr lang="en-GB" b="1" dirty="0" smtClean="0"/>
              <a:t>000BCE</a:t>
            </a:r>
            <a:endParaRPr lang="en-GB" b="1" dirty="0"/>
          </a:p>
        </p:txBody>
      </p:sp>
      <p:cxnSp>
        <p:nvCxnSpPr>
          <p:cNvPr id="38" name="Straight Arrow Connector 37"/>
          <p:cNvCxnSpPr/>
          <p:nvPr/>
        </p:nvCxnSpPr>
        <p:spPr>
          <a:xfrm>
            <a:off x="856980" y="3379081"/>
            <a:ext cx="1456387"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21" name="TextBox 20"/>
          <p:cNvSpPr txBox="1"/>
          <p:nvPr/>
        </p:nvSpPr>
        <p:spPr>
          <a:xfrm>
            <a:off x="4656649" y="3406958"/>
            <a:ext cx="1779432" cy="830997"/>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1275BCE</a:t>
            </a:r>
          </a:p>
          <a:p>
            <a:pPr algn="ctr"/>
            <a:r>
              <a:rPr lang="en-GB" sz="1600" b="1" dirty="0" smtClean="0">
                <a:latin typeface="Calibri" panose="020F0502020204030204" pitchFamily="34" charset="0"/>
                <a:cs typeface="Calibri" panose="020F0502020204030204" pitchFamily="34" charset="0"/>
              </a:rPr>
              <a:t>The Battle of </a:t>
            </a:r>
            <a:r>
              <a:rPr lang="en-GB" sz="1600" b="1" dirty="0" err="1" smtClean="0">
                <a:latin typeface="Calibri" panose="020F0502020204030204" pitchFamily="34" charset="0"/>
                <a:cs typeface="Calibri" panose="020F0502020204030204" pitchFamily="34" charset="0"/>
              </a:rPr>
              <a:t>Qadesh</a:t>
            </a:r>
            <a:endParaRPr lang="en-GB" sz="1600" b="1" dirty="0">
              <a:latin typeface="Calibri" panose="020F0502020204030204" pitchFamily="34" charset="0"/>
              <a:cs typeface="Calibri" panose="020F0502020204030204" pitchFamily="34" charset="0"/>
            </a:endParaRPr>
          </a:p>
        </p:txBody>
      </p:sp>
      <p:sp>
        <p:nvSpPr>
          <p:cNvPr id="22" name="TextBox 21"/>
          <p:cNvSpPr txBox="1"/>
          <p:nvPr/>
        </p:nvSpPr>
        <p:spPr>
          <a:xfrm>
            <a:off x="4918789" y="2188348"/>
            <a:ext cx="1779432" cy="830997"/>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1250-1150BCE</a:t>
            </a:r>
          </a:p>
          <a:p>
            <a:pPr algn="ctr"/>
            <a:r>
              <a:rPr lang="en-GB" sz="1600" b="1" dirty="0" smtClean="0">
                <a:latin typeface="Calibri" panose="020F0502020204030204" pitchFamily="34" charset="0"/>
                <a:cs typeface="Calibri" panose="020F0502020204030204" pitchFamily="34" charset="0"/>
              </a:rPr>
              <a:t>Rise of the ‘Sea Peoples’</a:t>
            </a:r>
            <a:endParaRPr lang="en-GB" sz="1600" b="1" dirty="0">
              <a:latin typeface="Calibri" panose="020F0502020204030204" pitchFamily="34" charset="0"/>
              <a:cs typeface="Calibri" panose="020F0502020204030204" pitchFamily="34" charset="0"/>
            </a:endParaRPr>
          </a:p>
        </p:txBody>
      </p:sp>
      <p:cxnSp>
        <p:nvCxnSpPr>
          <p:cNvPr id="4" name="Straight Arrow Connector 3"/>
          <p:cNvCxnSpPr/>
          <p:nvPr/>
        </p:nvCxnSpPr>
        <p:spPr>
          <a:xfrm>
            <a:off x="4843663" y="1397857"/>
            <a:ext cx="1262130" cy="11381"/>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30" name="Straight Arrow Connector 29"/>
          <p:cNvCxnSpPr/>
          <p:nvPr/>
        </p:nvCxnSpPr>
        <p:spPr>
          <a:xfrm>
            <a:off x="5721376" y="3152388"/>
            <a:ext cx="577538" cy="957"/>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25" name="TextBox 24"/>
          <p:cNvSpPr txBox="1"/>
          <p:nvPr/>
        </p:nvSpPr>
        <p:spPr>
          <a:xfrm>
            <a:off x="7015692" y="3862958"/>
            <a:ext cx="1468734" cy="1077218"/>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883-859BCE</a:t>
            </a:r>
          </a:p>
          <a:p>
            <a:pPr algn="ctr"/>
            <a:r>
              <a:rPr lang="en-GB" sz="1600" b="1" dirty="0" smtClean="0">
                <a:latin typeface="Calibri" panose="020F0502020204030204" pitchFamily="34" charset="0"/>
                <a:cs typeface="Calibri" panose="020F0502020204030204" pitchFamily="34" charset="0"/>
              </a:rPr>
              <a:t>Assyria; Ashurnasirpal II</a:t>
            </a:r>
            <a:endParaRPr lang="en-GB" sz="1600" b="1" dirty="0">
              <a:latin typeface="Calibri" panose="020F0502020204030204" pitchFamily="34" charset="0"/>
              <a:cs typeface="Calibri" panose="020F0502020204030204" pitchFamily="34" charset="0"/>
            </a:endParaRPr>
          </a:p>
        </p:txBody>
      </p:sp>
      <p:cxnSp>
        <p:nvCxnSpPr>
          <p:cNvPr id="17" name="Straight Arrow Connector 16"/>
          <p:cNvCxnSpPr/>
          <p:nvPr/>
        </p:nvCxnSpPr>
        <p:spPr>
          <a:xfrm flipV="1">
            <a:off x="7747036" y="3406958"/>
            <a:ext cx="0" cy="38824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4" name="TextBox 23"/>
          <p:cNvSpPr txBox="1"/>
          <p:nvPr/>
        </p:nvSpPr>
        <p:spPr>
          <a:xfrm>
            <a:off x="7514085" y="1856752"/>
            <a:ext cx="1468734" cy="830997"/>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744-727BCE</a:t>
            </a:r>
          </a:p>
          <a:p>
            <a:pPr algn="ctr"/>
            <a:r>
              <a:rPr lang="en-GB" sz="1600" b="1" dirty="0" smtClean="0">
                <a:latin typeface="Calibri" panose="020F0502020204030204" pitchFamily="34" charset="0"/>
                <a:cs typeface="Calibri" panose="020F0502020204030204" pitchFamily="34" charset="0"/>
              </a:rPr>
              <a:t>Assyria; </a:t>
            </a:r>
            <a:r>
              <a:rPr lang="en-GB" sz="1600" b="1" dirty="0" err="1" smtClean="0">
                <a:latin typeface="Calibri" panose="020F0502020204030204" pitchFamily="34" charset="0"/>
                <a:cs typeface="Calibri" panose="020F0502020204030204" pitchFamily="34" charset="0"/>
              </a:rPr>
              <a:t>Tiglath</a:t>
            </a:r>
            <a:r>
              <a:rPr lang="en-GB" sz="1600" b="1" dirty="0" smtClean="0">
                <a:latin typeface="Calibri" panose="020F0502020204030204" pitchFamily="34" charset="0"/>
                <a:cs typeface="Calibri" panose="020F0502020204030204" pitchFamily="34" charset="0"/>
              </a:rPr>
              <a:t> </a:t>
            </a:r>
            <a:r>
              <a:rPr lang="en-GB" sz="1600" b="1" dirty="0" err="1" smtClean="0">
                <a:latin typeface="Calibri" panose="020F0502020204030204" pitchFamily="34" charset="0"/>
                <a:cs typeface="Calibri" panose="020F0502020204030204" pitchFamily="34" charset="0"/>
              </a:rPr>
              <a:t>Pileser</a:t>
            </a:r>
            <a:r>
              <a:rPr lang="en-GB" sz="1600" b="1" dirty="0" smtClean="0">
                <a:latin typeface="Calibri" panose="020F0502020204030204" pitchFamily="34" charset="0"/>
                <a:cs typeface="Calibri" panose="020F0502020204030204" pitchFamily="34" charset="0"/>
              </a:rPr>
              <a:t> III</a:t>
            </a:r>
            <a:endParaRPr lang="en-GB" sz="1600" b="1" dirty="0">
              <a:latin typeface="Calibri" panose="020F0502020204030204" pitchFamily="34" charset="0"/>
              <a:cs typeface="Calibri" panose="020F0502020204030204" pitchFamily="34" charset="0"/>
            </a:endParaRPr>
          </a:p>
        </p:txBody>
      </p:sp>
      <p:cxnSp>
        <p:nvCxnSpPr>
          <p:cNvPr id="5" name="Straight Arrow Connector 4"/>
          <p:cNvCxnSpPr/>
          <p:nvPr/>
        </p:nvCxnSpPr>
        <p:spPr>
          <a:xfrm>
            <a:off x="8248452" y="2766854"/>
            <a:ext cx="0" cy="48610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3595848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2"/>
          <a:stretch>
            <a:fillRect/>
          </a:stretch>
        </p:blipFill>
        <p:spPr>
          <a:xfrm>
            <a:off x="3649276" y="0"/>
            <a:ext cx="8542724" cy="6858000"/>
          </a:xfrm>
          <a:prstGeom prst="rect">
            <a:avLst/>
          </a:prstGeom>
        </p:spPr>
      </p:pic>
      <p:sp>
        <p:nvSpPr>
          <p:cNvPr id="24" name="Oval 23"/>
          <p:cNvSpPr/>
          <p:nvPr/>
        </p:nvSpPr>
        <p:spPr>
          <a:xfrm rot="19015350">
            <a:off x="6815597" y="638339"/>
            <a:ext cx="1893195" cy="321384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p:cNvSpPr txBox="1"/>
          <p:nvPr/>
        </p:nvSpPr>
        <p:spPr>
          <a:xfrm>
            <a:off x="770021" y="425003"/>
            <a:ext cx="2821300" cy="4524315"/>
          </a:xfrm>
          <a:prstGeom prst="rect">
            <a:avLst/>
          </a:prstGeom>
          <a:noFill/>
        </p:spPr>
        <p:txBody>
          <a:bodyPr wrap="square" rtlCol="0">
            <a:spAutoFit/>
          </a:bodyPr>
          <a:lstStyle/>
          <a:p>
            <a:pPr algn="ctr"/>
            <a:r>
              <a:rPr lang="en-GB" sz="3200" b="1" dirty="0" smtClean="0"/>
              <a:t>Where was the Assyrian Kingdom, where </a:t>
            </a:r>
            <a:r>
              <a:rPr lang="en-GB" sz="3200" b="1" dirty="0" err="1" smtClean="0"/>
              <a:t>Tiglath</a:t>
            </a:r>
            <a:r>
              <a:rPr lang="en-GB" sz="3200" b="1" dirty="0" smtClean="0"/>
              <a:t> </a:t>
            </a:r>
            <a:r>
              <a:rPr lang="en-GB" sz="3200" b="1" dirty="0" err="1" smtClean="0"/>
              <a:t>Pileser</a:t>
            </a:r>
            <a:r>
              <a:rPr lang="en-GB" sz="3200" b="1" dirty="0" smtClean="0"/>
              <a:t> was King?</a:t>
            </a:r>
          </a:p>
          <a:p>
            <a:pPr algn="ctr"/>
            <a:endParaRPr lang="en-GB" sz="3200" b="1" dirty="0"/>
          </a:p>
          <a:p>
            <a:pPr algn="ctr"/>
            <a:r>
              <a:rPr lang="en-GB" sz="3200" b="1" dirty="0" smtClean="0"/>
              <a:t>Modern day Iraq/ Iran!</a:t>
            </a:r>
            <a:endParaRPr lang="en-GB" sz="3200" b="1" dirty="0"/>
          </a:p>
        </p:txBody>
      </p:sp>
    </p:spTree>
    <p:extLst>
      <p:ext uri="{BB962C8B-B14F-4D97-AF65-F5344CB8AC3E}">
        <p14:creationId xmlns:p14="http://schemas.microsoft.com/office/powerpoint/2010/main" val="1440221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sp>
        <p:nvSpPr>
          <p:cNvPr id="4" name="Rectangle 3"/>
          <p:cNvSpPr/>
          <p:nvPr/>
        </p:nvSpPr>
        <p:spPr>
          <a:xfrm>
            <a:off x="0" y="0"/>
            <a:ext cx="12192000" cy="855406"/>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r>
              <a:rPr lang="en-GB" sz="5100" b="1" dirty="0" err="1"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Tiglath</a:t>
            </a:r>
            <a:r>
              <a:rPr lang="en-GB" sz="51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 </a:t>
            </a:r>
            <a:r>
              <a:rPr lang="en-GB" sz="5100" b="1" dirty="0" err="1"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Pileser</a:t>
            </a:r>
            <a:r>
              <a:rPr lang="en-GB" sz="51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 – origins and achievements!</a:t>
            </a:r>
            <a:endParaRPr lang="en-GB" sz="51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p:txBody>
      </p:sp>
      <p:pic>
        <p:nvPicPr>
          <p:cNvPr id="7" name="Picture 6"/>
          <p:cNvPicPr>
            <a:picLocks noChangeAspect="1"/>
          </p:cNvPicPr>
          <p:nvPr/>
        </p:nvPicPr>
        <p:blipFill>
          <a:blip r:embed="rId2"/>
          <a:stretch>
            <a:fillRect/>
          </a:stretch>
        </p:blipFill>
        <p:spPr>
          <a:xfrm>
            <a:off x="2201967" y="1707534"/>
            <a:ext cx="5363956" cy="3847025"/>
          </a:xfrm>
          <a:prstGeom prst="rect">
            <a:avLst/>
          </a:prstGeom>
        </p:spPr>
      </p:pic>
      <p:sp>
        <p:nvSpPr>
          <p:cNvPr id="5" name="Rectangle 4"/>
          <p:cNvSpPr/>
          <p:nvPr/>
        </p:nvSpPr>
        <p:spPr>
          <a:xfrm>
            <a:off x="110617" y="982132"/>
            <a:ext cx="4520377" cy="574313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32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Where did he come from?</a:t>
            </a:r>
          </a:p>
          <a:p>
            <a:pPr algn="ctr"/>
            <a:endParaRPr lang="en-US" sz="2000" dirty="0" smtClean="0">
              <a:latin typeface="Calibri" panose="020F0502020204030204" pitchFamily="34" charset="0"/>
              <a:cs typeface="Calibri" panose="020F0502020204030204" pitchFamily="34" charset="0"/>
            </a:endParaRPr>
          </a:p>
          <a:p>
            <a:pPr marL="285750" indent="-285750" algn="ctr">
              <a:buFont typeface="Arial" panose="020B0604020202020204" pitchFamily="34" charset="0"/>
              <a:buChar char="•"/>
            </a:pPr>
            <a:r>
              <a:rPr lang="en-US" sz="2000" dirty="0" err="1" smtClean="0">
                <a:latin typeface="Calibri" panose="020F0502020204030204" pitchFamily="34" charset="0"/>
                <a:cs typeface="Calibri" panose="020F0502020204030204" pitchFamily="34" charset="0"/>
              </a:rPr>
              <a:t>Tiglath</a:t>
            </a:r>
            <a:r>
              <a:rPr lang="en-US" sz="2000" dirty="0" smtClean="0">
                <a:latin typeface="Calibri" panose="020F0502020204030204" pitchFamily="34" charset="0"/>
                <a:cs typeface="Calibri" panose="020F0502020204030204" pitchFamily="34" charset="0"/>
              </a:rPr>
              <a:t> did not follow immediately after </a:t>
            </a:r>
            <a:r>
              <a:rPr lang="en-US" sz="2000" dirty="0" err="1" smtClean="0">
                <a:latin typeface="Calibri" panose="020F0502020204030204" pitchFamily="34" charset="0"/>
                <a:cs typeface="Calibri" panose="020F0502020204030204" pitchFamily="34" charset="0"/>
              </a:rPr>
              <a:t>Ashurnasirpal</a:t>
            </a:r>
            <a:r>
              <a:rPr lang="en-US" sz="2000" dirty="0" smtClean="0">
                <a:latin typeface="Calibri" panose="020F0502020204030204" pitchFamily="34" charset="0"/>
                <a:cs typeface="Calibri" panose="020F0502020204030204" pitchFamily="34" charset="0"/>
              </a:rPr>
              <a:t>, he took power 2 generations later.</a:t>
            </a:r>
          </a:p>
          <a:p>
            <a:pPr marL="285750" indent="-285750" algn="ctr">
              <a:buFont typeface="Arial" panose="020B0604020202020204" pitchFamily="34" charset="0"/>
              <a:buChar char="•"/>
            </a:pPr>
            <a:endParaRPr lang="en-US" sz="2000" dirty="0" smtClean="0">
              <a:latin typeface="Calibri" panose="020F0502020204030204" pitchFamily="34" charset="0"/>
              <a:cs typeface="Calibri" panose="020F0502020204030204" pitchFamily="34" charset="0"/>
            </a:endParaRPr>
          </a:p>
          <a:p>
            <a:pPr marL="285750" indent="-285750" algn="ctr">
              <a:buFont typeface="Arial" panose="020B0604020202020204" pitchFamily="34" charset="0"/>
              <a:buChar char="•"/>
            </a:pPr>
            <a:r>
              <a:rPr lang="en-US" sz="2000" dirty="0" smtClean="0">
                <a:latin typeface="Calibri" panose="020F0502020204030204" pitchFamily="34" charset="0"/>
                <a:cs typeface="Calibri" panose="020F0502020204030204" pitchFamily="34" charset="0"/>
              </a:rPr>
              <a:t>He </a:t>
            </a:r>
            <a:r>
              <a:rPr lang="en-US" sz="2000" dirty="0">
                <a:latin typeface="Calibri" panose="020F0502020204030204" pitchFamily="34" charset="0"/>
                <a:cs typeface="Calibri" panose="020F0502020204030204" pitchFamily="34" charset="0"/>
              </a:rPr>
              <a:t>took the throne in a palace coup and was not of the royal line, although it seems he was of royal blood. </a:t>
            </a:r>
            <a:endParaRPr lang="en-US" sz="2000" dirty="0" smtClean="0">
              <a:latin typeface="Calibri" panose="020F0502020204030204" pitchFamily="34" charset="0"/>
              <a:cs typeface="Calibri" panose="020F0502020204030204" pitchFamily="34" charset="0"/>
            </a:endParaRPr>
          </a:p>
          <a:p>
            <a:pPr marL="285750" indent="-285750" algn="ctr">
              <a:buFont typeface="Arial" panose="020B0604020202020204" pitchFamily="34" charset="0"/>
              <a:buChar char="•"/>
            </a:pPr>
            <a:endParaRPr lang="en-US" sz="2000" dirty="0" smtClean="0">
              <a:latin typeface="Calibri" panose="020F0502020204030204" pitchFamily="34" charset="0"/>
              <a:cs typeface="Calibri" panose="020F0502020204030204" pitchFamily="34" charset="0"/>
            </a:endParaRPr>
          </a:p>
          <a:p>
            <a:pPr marL="285750" indent="-285750" algn="ctr">
              <a:buFont typeface="Arial" panose="020B0604020202020204" pitchFamily="34" charset="0"/>
              <a:buChar char="•"/>
            </a:pPr>
            <a:r>
              <a:rPr lang="en-US" sz="2000" dirty="0" smtClean="0">
                <a:latin typeface="Calibri" panose="020F0502020204030204" pitchFamily="34" charset="0"/>
                <a:cs typeface="Calibri" panose="020F0502020204030204" pitchFamily="34" charset="0"/>
              </a:rPr>
              <a:t>Before </a:t>
            </a:r>
            <a:r>
              <a:rPr lang="en-US" sz="2000" dirty="0" err="1" smtClean="0">
                <a:latin typeface="Calibri" panose="020F0502020204030204" pitchFamily="34" charset="0"/>
                <a:cs typeface="Calibri" panose="020F0502020204030204" pitchFamily="34" charset="0"/>
              </a:rPr>
              <a:t>Tiglath</a:t>
            </a:r>
            <a:r>
              <a:rPr lang="en-US" sz="2000" dirty="0" smtClean="0">
                <a:latin typeface="Calibri" panose="020F0502020204030204" pitchFamily="34" charset="0"/>
                <a:cs typeface="Calibri" panose="020F0502020204030204" pitchFamily="34" charset="0"/>
              </a:rPr>
              <a:t> came to power, the </a:t>
            </a:r>
            <a:r>
              <a:rPr lang="en-US" sz="2000" dirty="0">
                <a:latin typeface="Calibri" panose="020F0502020204030204" pitchFamily="34" charset="0"/>
                <a:cs typeface="Calibri" panose="020F0502020204030204" pitchFamily="34" charset="0"/>
              </a:rPr>
              <a:t>Assyrian Empire had been </a:t>
            </a:r>
            <a:r>
              <a:rPr lang="en-US" sz="2000" dirty="0" smtClean="0">
                <a:latin typeface="Calibri" panose="020F0502020204030204" pitchFamily="34" charset="0"/>
                <a:cs typeface="Calibri" panose="020F0502020204030204" pitchFamily="34" charset="0"/>
              </a:rPr>
              <a:t>weakening due to poor quality kings that had come after </a:t>
            </a:r>
            <a:r>
              <a:rPr lang="en-US" sz="2000" dirty="0" err="1" smtClean="0">
                <a:latin typeface="Calibri" panose="020F0502020204030204" pitchFamily="34" charset="0"/>
                <a:cs typeface="Calibri" panose="020F0502020204030204" pitchFamily="34" charset="0"/>
              </a:rPr>
              <a:t>Ashurnasirpal</a:t>
            </a:r>
            <a:r>
              <a:rPr lang="en-US" sz="2000" dirty="0" smtClean="0">
                <a:latin typeface="Calibri" panose="020F0502020204030204" pitchFamily="34" charset="0"/>
                <a:cs typeface="Calibri" panose="020F0502020204030204" pitchFamily="34" charset="0"/>
              </a:rPr>
              <a:t> II. – </a:t>
            </a:r>
            <a:r>
              <a:rPr lang="en-US" sz="2000" i="1" dirty="0" smtClean="0">
                <a:latin typeface="Calibri" panose="020F0502020204030204" pitchFamily="34" charset="0"/>
                <a:cs typeface="Calibri" panose="020F0502020204030204" pitchFamily="34" charset="0"/>
              </a:rPr>
              <a:t>because they were weak, lesser nobles like </a:t>
            </a:r>
            <a:r>
              <a:rPr lang="en-US" sz="2000" i="1" dirty="0" err="1" smtClean="0">
                <a:latin typeface="Calibri" panose="020F0502020204030204" pitchFamily="34" charset="0"/>
                <a:cs typeface="Calibri" panose="020F0502020204030204" pitchFamily="34" charset="0"/>
              </a:rPr>
              <a:t>Tiglath</a:t>
            </a:r>
            <a:r>
              <a:rPr lang="en-US" sz="2000" i="1" dirty="0" smtClean="0">
                <a:latin typeface="Calibri" panose="020F0502020204030204" pitchFamily="34" charset="0"/>
                <a:cs typeface="Calibri" panose="020F0502020204030204" pitchFamily="34" charset="0"/>
              </a:rPr>
              <a:t> were able to challenge them!</a:t>
            </a:r>
            <a:endParaRPr lang="en-US" sz="1600" i="1" dirty="0" smtClean="0">
              <a:latin typeface="Calibri" panose="020F0502020204030204" pitchFamily="34" charset="0"/>
              <a:cs typeface="Calibri" panose="020F0502020204030204" pitchFamily="34" charset="0"/>
            </a:endParaRPr>
          </a:p>
        </p:txBody>
      </p:sp>
      <p:sp>
        <p:nvSpPr>
          <p:cNvPr id="6" name="Rectangle 5"/>
          <p:cNvSpPr/>
          <p:nvPr/>
        </p:nvSpPr>
        <p:spPr>
          <a:xfrm>
            <a:off x="7565923" y="982132"/>
            <a:ext cx="4515458" cy="574313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32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What did he achieve?</a:t>
            </a:r>
          </a:p>
          <a:p>
            <a:pPr algn="ctr"/>
            <a:endParaRPr lang="en-US" sz="32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a:p>
            <a:pPr marL="285750" indent="-285750" algn="ctr">
              <a:buFont typeface="Arial" panose="020B0604020202020204" pitchFamily="34" charset="0"/>
              <a:buChar char="•"/>
            </a:pPr>
            <a:r>
              <a:rPr lang="en-US" sz="2000" dirty="0" smtClean="0">
                <a:latin typeface="Calibri" panose="020F0502020204030204" pitchFamily="34" charset="0"/>
                <a:cs typeface="Calibri" panose="020F0502020204030204" pitchFamily="34" charset="0"/>
              </a:rPr>
              <a:t> </a:t>
            </a:r>
            <a:r>
              <a:rPr lang="en-US" sz="2000" dirty="0" err="1" smtClean="0">
                <a:latin typeface="Calibri" panose="020F0502020204030204" pitchFamily="34" charset="0"/>
                <a:cs typeface="Calibri" panose="020F0502020204030204" pitchFamily="34" charset="0"/>
              </a:rPr>
              <a:t>Tiglath</a:t>
            </a:r>
            <a:r>
              <a:rPr lang="en-US" sz="2000" dirty="0" smtClean="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Pileser</a:t>
            </a:r>
            <a:r>
              <a:rPr lang="en-US" sz="2000" dirty="0">
                <a:latin typeface="Calibri" panose="020F0502020204030204" pitchFamily="34" charset="0"/>
                <a:cs typeface="Calibri" panose="020F0502020204030204" pitchFamily="34" charset="0"/>
              </a:rPr>
              <a:t> re-organized the </a:t>
            </a:r>
            <a:r>
              <a:rPr lang="en-US" sz="2000" dirty="0" smtClean="0">
                <a:latin typeface="Calibri" panose="020F0502020204030204" pitchFamily="34" charset="0"/>
                <a:cs typeface="Calibri" panose="020F0502020204030204" pitchFamily="34" charset="0"/>
              </a:rPr>
              <a:t>government</a:t>
            </a:r>
          </a:p>
          <a:p>
            <a:pPr marL="285750" indent="-285750" algn="ctr">
              <a:buFont typeface="Arial" panose="020B0604020202020204" pitchFamily="34" charset="0"/>
              <a:buChar char="•"/>
            </a:pPr>
            <a:r>
              <a:rPr lang="en-US" sz="2000" dirty="0" smtClean="0">
                <a:latin typeface="Calibri" panose="020F0502020204030204" pitchFamily="34" charset="0"/>
                <a:cs typeface="Calibri" panose="020F0502020204030204" pitchFamily="34" charset="0"/>
              </a:rPr>
              <a:t>Reigned in </a:t>
            </a:r>
            <a:r>
              <a:rPr lang="en-US" sz="2000" dirty="0">
                <a:latin typeface="Calibri" panose="020F0502020204030204" pitchFamily="34" charset="0"/>
                <a:cs typeface="Calibri" panose="020F0502020204030204" pitchFamily="34" charset="0"/>
              </a:rPr>
              <a:t>the power of </a:t>
            </a:r>
            <a:r>
              <a:rPr lang="en-US" sz="2000" dirty="0" smtClean="0">
                <a:latin typeface="Calibri" panose="020F0502020204030204" pitchFamily="34" charset="0"/>
                <a:cs typeface="Calibri" panose="020F0502020204030204" pitchFamily="34" charset="0"/>
              </a:rPr>
              <a:t>the local governors</a:t>
            </a:r>
          </a:p>
          <a:p>
            <a:pPr marL="285750" indent="-285750" algn="ctr">
              <a:buFont typeface="Arial" panose="020B0604020202020204" pitchFamily="34" charset="0"/>
              <a:buChar char="•"/>
            </a:pPr>
            <a:r>
              <a:rPr lang="en-US" sz="2000" dirty="0" smtClean="0">
                <a:latin typeface="Calibri" panose="020F0502020204030204" pitchFamily="34" charset="0"/>
                <a:cs typeface="Calibri" panose="020F0502020204030204" pitchFamily="34" charset="0"/>
              </a:rPr>
              <a:t>Re-structured </a:t>
            </a:r>
            <a:r>
              <a:rPr lang="en-US" sz="2000" dirty="0">
                <a:latin typeface="Calibri" panose="020F0502020204030204" pitchFamily="34" charset="0"/>
                <a:cs typeface="Calibri" panose="020F0502020204030204" pitchFamily="34" charset="0"/>
              </a:rPr>
              <a:t>the military, and revitalized the empire. </a:t>
            </a:r>
            <a:endParaRPr lang="en-US" sz="2000" dirty="0" smtClean="0">
              <a:latin typeface="Calibri" panose="020F0502020204030204" pitchFamily="34" charset="0"/>
              <a:cs typeface="Calibri" panose="020F0502020204030204" pitchFamily="34" charset="0"/>
            </a:endParaRPr>
          </a:p>
          <a:p>
            <a:pPr marL="285750" indent="-285750" algn="ctr">
              <a:buFont typeface="Arial" panose="020B0604020202020204" pitchFamily="34" charset="0"/>
              <a:buChar char="•"/>
            </a:pPr>
            <a:endParaRPr lang="en-US" sz="2000" dirty="0" smtClean="0">
              <a:latin typeface="Calibri" panose="020F0502020204030204" pitchFamily="34" charset="0"/>
              <a:cs typeface="Calibri" panose="020F0502020204030204" pitchFamily="34" charset="0"/>
            </a:endParaRPr>
          </a:p>
          <a:p>
            <a:pPr marL="285750" indent="-285750" algn="ctr">
              <a:buFont typeface="Arial" panose="020B0604020202020204" pitchFamily="34" charset="0"/>
              <a:buChar char="•"/>
            </a:pPr>
            <a:r>
              <a:rPr lang="en-US" sz="2000" dirty="0" smtClean="0">
                <a:latin typeface="Calibri" panose="020F0502020204030204" pitchFamily="34" charset="0"/>
                <a:cs typeface="Calibri" panose="020F0502020204030204" pitchFamily="34" charset="0"/>
              </a:rPr>
              <a:t>During </a:t>
            </a:r>
            <a:r>
              <a:rPr lang="en-US" sz="2000" dirty="0">
                <a:latin typeface="Calibri" panose="020F0502020204030204" pitchFamily="34" charset="0"/>
                <a:cs typeface="Calibri" panose="020F0502020204030204" pitchFamily="34" charset="0"/>
              </a:rPr>
              <a:t>his reign, the Assyrian Empire expanded and populations were forcibly </a:t>
            </a:r>
            <a:r>
              <a:rPr lang="en-US" sz="2000" dirty="0" smtClean="0">
                <a:latin typeface="Calibri" panose="020F0502020204030204" pitchFamily="34" charset="0"/>
                <a:cs typeface="Calibri" panose="020F0502020204030204" pitchFamily="34" charset="0"/>
              </a:rPr>
              <a:t>re-located </a:t>
            </a:r>
            <a:r>
              <a:rPr lang="en-US" sz="2000" dirty="0">
                <a:latin typeface="Calibri" panose="020F0502020204030204" pitchFamily="34" charset="0"/>
                <a:cs typeface="Calibri" panose="020F0502020204030204" pitchFamily="34" charset="0"/>
              </a:rPr>
              <a:t>to </a:t>
            </a:r>
            <a:r>
              <a:rPr lang="en-US" sz="2000" dirty="0" smtClean="0">
                <a:latin typeface="Calibri" panose="020F0502020204030204" pitchFamily="34" charset="0"/>
                <a:cs typeface="Calibri" panose="020F0502020204030204" pitchFamily="34" charset="0"/>
              </a:rPr>
              <a:t>keep communities strong discourage </a:t>
            </a:r>
            <a:r>
              <a:rPr lang="en-US" sz="2000" dirty="0">
                <a:latin typeface="Calibri" panose="020F0502020204030204" pitchFamily="34" charset="0"/>
                <a:cs typeface="Calibri" panose="020F0502020204030204" pitchFamily="34" charset="0"/>
              </a:rPr>
              <a:t>revolt</a:t>
            </a:r>
            <a:r>
              <a:rPr lang="en-US" sz="2000" dirty="0" smtClean="0">
                <a:latin typeface="Calibri" panose="020F0502020204030204" pitchFamily="34" charset="0"/>
                <a:cs typeface="Calibri" panose="020F0502020204030204" pitchFamily="34" charset="0"/>
              </a:rPr>
              <a:t>.</a:t>
            </a:r>
          </a:p>
          <a:p>
            <a:pPr algn="ctr"/>
            <a:r>
              <a:rPr lang="en-US" sz="2000" dirty="0" smtClean="0">
                <a:latin typeface="Calibri" panose="020F0502020204030204" pitchFamily="34" charset="0"/>
                <a:cs typeface="Calibri" panose="020F0502020204030204" pitchFamily="34" charset="0"/>
              </a:rPr>
              <a:t> </a:t>
            </a:r>
          </a:p>
          <a:p>
            <a:pPr marL="285750" indent="-285750" algn="ctr">
              <a:buFont typeface="Arial" panose="020B0604020202020204" pitchFamily="34" charset="0"/>
              <a:buChar char="•"/>
            </a:pPr>
            <a:r>
              <a:rPr lang="en-US" sz="2000" dirty="0" smtClean="0">
                <a:latin typeface="Calibri" panose="020F0502020204030204" pitchFamily="34" charset="0"/>
                <a:cs typeface="Calibri" panose="020F0502020204030204" pitchFamily="34" charset="0"/>
              </a:rPr>
              <a:t>He </a:t>
            </a:r>
            <a:r>
              <a:rPr lang="en-US" sz="2000" dirty="0">
                <a:latin typeface="Calibri" panose="020F0502020204030204" pitchFamily="34" charset="0"/>
                <a:cs typeface="Calibri" panose="020F0502020204030204" pitchFamily="34" charset="0"/>
              </a:rPr>
              <a:t>was an </a:t>
            </a:r>
            <a:r>
              <a:rPr lang="en-US" sz="2000" dirty="0" smtClean="0">
                <a:latin typeface="Calibri" panose="020F0502020204030204" pitchFamily="34" charset="0"/>
                <a:cs typeface="Calibri" panose="020F0502020204030204" pitchFamily="34" charset="0"/>
              </a:rPr>
              <a:t>great </a:t>
            </a:r>
            <a:r>
              <a:rPr lang="en-US" sz="2000" dirty="0">
                <a:latin typeface="Calibri" panose="020F0502020204030204" pitchFamily="34" charset="0"/>
                <a:cs typeface="Calibri" panose="020F0502020204030204" pitchFamily="34" charset="0"/>
              </a:rPr>
              <a:t>administrator and is regularly regarded as one of the greatest military leaders in history</a:t>
            </a:r>
            <a:r>
              <a:rPr lang="en-US" sz="2000" dirty="0" smtClean="0">
                <a:latin typeface="Calibri" panose="020F0502020204030204" pitchFamily="34" charset="0"/>
                <a:cs typeface="Calibri" panose="020F0502020204030204" pitchFamily="34" charset="0"/>
              </a:rPr>
              <a:t>.</a:t>
            </a:r>
            <a:endParaRPr lang="en-GB" sz="2000" dirty="0"/>
          </a:p>
        </p:txBody>
      </p:sp>
    </p:spTree>
    <p:extLst>
      <p:ext uri="{BB962C8B-B14F-4D97-AF65-F5344CB8AC3E}">
        <p14:creationId xmlns:p14="http://schemas.microsoft.com/office/powerpoint/2010/main" val="1225953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sp>
        <p:nvSpPr>
          <p:cNvPr id="4" name="Rectangle 3"/>
          <p:cNvSpPr/>
          <p:nvPr/>
        </p:nvSpPr>
        <p:spPr>
          <a:xfrm>
            <a:off x="0" y="0"/>
            <a:ext cx="12192000" cy="855406"/>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r>
              <a:rPr lang="en-GB" sz="51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Military expansion under </a:t>
            </a:r>
            <a:r>
              <a:rPr lang="en-GB" sz="5100" b="1" dirty="0" err="1"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Tiglath</a:t>
            </a:r>
            <a:endParaRPr lang="en-GB" sz="51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p:txBody>
      </p:sp>
      <p:pic>
        <p:nvPicPr>
          <p:cNvPr id="7" name="Picture 6"/>
          <p:cNvPicPr>
            <a:picLocks noChangeAspect="1"/>
          </p:cNvPicPr>
          <p:nvPr/>
        </p:nvPicPr>
        <p:blipFill>
          <a:blip r:embed="rId2"/>
          <a:stretch>
            <a:fillRect/>
          </a:stretch>
        </p:blipFill>
        <p:spPr>
          <a:xfrm>
            <a:off x="9468497" y="132735"/>
            <a:ext cx="2612884" cy="1873958"/>
          </a:xfrm>
          <a:prstGeom prst="rect">
            <a:avLst/>
          </a:prstGeom>
        </p:spPr>
      </p:pic>
      <p:sp>
        <p:nvSpPr>
          <p:cNvPr id="6" name="Rectangle 5"/>
          <p:cNvSpPr/>
          <p:nvPr/>
        </p:nvSpPr>
        <p:spPr>
          <a:xfrm>
            <a:off x="110618" y="982132"/>
            <a:ext cx="4077924" cy="574313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400" b="1" dirty="0" smtClean="0">
                <a:latin typeface="Calibri" panose="020F0502020204030204" pitchFamily="34" charset="0"/>
                <a:cs typeface="Calibri" panose="020F0502020204030204" pitchFamily="34" charset="0"/>
              </a:rPr>
              <a:t>As we have just read, historians argue that </a:t>
            </a:r>
            <a:r>
              <a:rPr lang="en-GB" sz="2400" b="1" dirty="0" err="1" smtClean="0">
                <a:latin typeface="Calibri" panose="020F0502020204030204" pitchFamily="34" charset="0"/>
                <a:cs typeface="Calibri" panose="020F0502020204030204" pitchFamily="34" charset="0"/>
              </a:rPr>
              <a:t>Tiglath</a:t>
            </a:r>
            <a:r>
              <a:rPr lang="en-GB" sz="2400" b="1" dirty="0" smtClean="0">
                <a:latin typeface="Calibri" panose="020F0502020204030204" pitchFamily="34" charset="0"/>
                <a:cs typeface="Calibri" panose="020F0502020204030204" pitchFamily="34" charset="0"/>
              </a:rPr>
              <a:t> was a HUGELY successful military leader.</a:t>
            </a:r>
          </a:p>
          <a:p>
            <a:pPr algn="ctr"/>
            <a:endParaRPr lang="en-GB" sz="2400" dirty="0">
              <a:latin typeface="Calibri" panose="020F0502020204030204" pitchFamily="34" charset="0"/>
              <a:cs typeface="Calibri" panose="020F0502020204030204" pitchFamily="34" charset="0"/>
            </a:endParaRPr>
          </a:p>
          <a:p>
            <a:pPr marL="342900" indent="-342900" algn="ctr">
              <a:buFont typeface="Arial" panose="020B0604020202020204" pitchFamily="34" charset="0"/>
              <a:buChar char="•"/>
            </a:pPr>
            <a:r>
              <a:rPr lang="en-GB" sz="2400" dirty="0" smtClean="0">
                <a:latin typeface="Calibri" panose="020F0502020204030204" pitchFamily="34" charset="0"/>
                <a:cs typeface="Calibri" panose="020F0502020204030204" pitchFamily="34" charset="0"/>
              </a:rPr>
              <a:t>He won the battle of Arpad, which brought Syria back under control.</a:t>
            </a:r>
          </a:p>
          <a:p>
            <a:pPr marL="342900" indent="-342900" algn="ctr">
              <a:buFont typeface="Arial" panose="020B0604020202020204" pitchFamily="34" charset="0"/>
              <a:buChar char="•"/>
            </a:pPr>
            <a:endParaRPr lang="en-GB" sz="2400" dirty="0">
              <a:latin typeface="Calibri" panose="020F0502020204030204" pitchFamily="34" charset="0"/>
              <a:cs typeface="Calibri" panose="020F0502020204030204" pitchFamily="34" charset="0"/>
            </a:endParaRPr>
          </a:p>
          <a:p>
            <a:pPr marL="342900" indent="-342900" algn="ctr">
              <a:buFont typeface="Arial" panose="020B0604020202020204" pitchFamily="34" charset="0"/>
              <a:buChar char="•"/>
            </a:pPr>
            <a:r>
              <a:rPr lang="en-GB" sz="2400" dirty="0" smtClean="0">
                <a:latin typeface="Calibri" panose="020F0502020204030204" pitchFamily="34" charset="0"/>
                <a:cs typeface="Calibri" panose="020F0502020204030204" pitchFamily="34" charset="0"/>
              </a:rPr>
              <a:t>He conquered modern-day Israel and Palestine</a:t>
            </a:r>
          </a:p>
          <a:p>
            <a:pPr marL="342900" indent="-342900" algn="ctr">
              <a:buFont typeface="Arial" panose="020B0604020202020204" pitchFamily="34" charset="0"/>
              <a:buChar char="•"/>
            </a:pPr>
            <a:endParaRPr lang="en-GB" sz="2400" dirty="0">
              <a:latin typeface="Calibri" panose="020F0502020204030204" pitchFamily="34" charset="0"/>
              <a:cs typeface="Calibri" panose="020F0502020204030204" pitchFamily="34" charset="0"/>
            </a:endParaRPr>
          </a:p>
          <a:p>
            <a:pPr marL="342900" indent="-342900" algn="ctr">
              <a:buFont typeface="Arial" panose="020B0604020202020204" pitchFamily="34" charset="0"/>
              <a:buChar char="•"/>
            </a:pPr>
            <a:r>
              <a:rPr lang="en-GB" sz="2400" dirty="0" smtClean="0">
                <a:latin typeface="Calibri" panose="020F0502020204030204" pitchFamily="34" charset="0"/>
                <a:cs typeface="Calibri" panose="020F0502020204030204" pitchFamily="34" charset="0"/>
              </a:rPr>
              <a:t>He took the kingship of Babylon</a:t>
            </a:r>
            <a:endParaRPr lang="en-GB" sz="2400" dirty="0">
              <a:latin typeface="Calibri" panose="020F0502020204030204" pitchFamily="34" charset="0"/>
              <a:cs typeface="Calibri" panose="020F0502020204030204" pitchFamily="34" charset="0"/>
            </a:endParaRPr>
          </a:p>
        </p:txBody>
      </p:sp>
      <p:sp>
        <p:nvSpPr>
          <p:cNvPr id="5" name="Rectangle 4"/>
          <p:cNvSpPr/>
          <p:nvPr/>
        </p:nvSpPr>
        <p:spPr>
          <a:xfrm>
            <a:off x="4297680" y="982132"/>
            <a:ext cx="5013960" cy="1700108"/>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2200" b="1" u="sng" dirty="0" smtClean="0">
                <a:latin typeface="Calibri" panose="020F0502020204030204" pitchFamily="34" charset="0"/>
                <a:cs typeface="Calibri" panose="020F0502020204030204" pitchFamily="34" charset="0"/>
              </a:rPr>
              <a:t>TASK</a:t>
            </a:r>
            <a:r>
              <a:rPr lang="en-GB" sz="2200" dirty="0" smtClean="0">
                <a:latin typeface="Calibri" panose="020F0502020204030204" pitchFamily="34" charset="0"/>
                <a:cs typeface="Calibri" panose="020F0502020204030204" pitchFamily="34" charset="0"/>
              </a:rPr>
              <a:t>: using source pack of information, complete the map with detail on each of </a:t>
            </a:r>
            <a:r>
              <a:rPr lang="en-GB" sz="2200" dirty="0" err="1" smtClean="0">
                <a:latin typeface="Calibri" panose="020F0502020204030204" pitchFamily="34" charset="0"/>
                <a:cs typeface="Calibri" panose="020F0502020204030204" pitchFamily="34" charset="0"/>
              </a:rPr>
              <a:t>Tiglath’s</a:t>
            </a:r>
            <a:r>
              <a:rPr lang="en-GB" sz="2200" dirty="0" smtClean="0">
                <a:latin typeface="Calibri" panose="020F0502020204030204" pitchFamily="34" charset="0"/>
                <a:cs typeface="Calibri" panose="020F0502020204030204" pitchFamily="34" charset="0"/>
              </a:rPr>
              <a:t> military successes and times he expanded the Assyrian empire</a:t>
            </a:r>
            <a:r>
              <a:rPr lang="en-GB" sz="2200" dirty="0" smtClean="0"/>
              <a:t>.</a:t>
            </a:r>
            <a:endParaRPr lang="en-GB" sz="2200" dirty="0"/>
          </a:p>
        </p:txBody>
      </p:sp>
      <p:sp>
        <p:nvSpPr>
          <p:cNvPr id="8" name="Rounded Rectangle 7"/>
          <p:cNvSpPr/>
          <p:nvPr/>
        </p:nvSpPr>
        <p:spPr>
          <a:xfrm>
            <a:off x="4297680" y="2829012"/>
            <a:ext cx="7646540" cy="2373963"/>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B" sz="2000" b="1" dirty="0" smtClean="0">
                <a:latin typeface="Calibri" panose="020F0502020204030204" pitchFamily="34" charset="0"/>
                <a:cs typeface="Calibri" panose="020F0502020204030204" pitchFamily="34" charset="0"/>
              </a:rPr>
              <a:t>How far do you agree that these military achievements make </a:t>
            </a:r>
            <a:r>
              <a:rPr lang="en-GB" sz="2000" b="1" dirty="0" err="1" smtClean="0">
                <a:latin typeface="Calibri" panose="020F0502020204030204" pitchFamily="34" charset="0"/>
                <a:cs typeface="Calibri" panose="020F0502020204030204" pitchFamily="34" charset="0"/>
              </a:rPr>
              <a:t>Tiglath</a:t>
            </a:r>
            <a:r>
              <a:rPr lang="en-GB" sz="2000" b="1" dirty="0" smtClean="0">
                <a:latin typeface="Calibri" panose="020F0502020204030204" pitchFamily="34" charset="0"/>
                <a:cs typeface="Calibri" panose="020F0502020204030204" pitchFamily="34" charset="0"/>
              </a:rPr>
              <a:t> </a:t>
            </a:r>
            <a:r>
              <a:rPr lang="en-GB" sz="2000" b="1" dirty="0" err="1" smtClean="0">
                <a:latin typeface="Calibri" panose="020F0502020204030204" pitchFamily="34" charset="0"/>
                <a:cs typeface="Calibri" panose="020F0502020204030204" pitchFamily="34" charset="0"/>
              </a:rPr>
              <a:t>Pileser</a:t>
            </a:r>
            <a:r>
              <a:rPr lang="en-GB" sz="2000" b="1" dirty="0" smtClean="0">
                <a:latin typeface="Calibri" panose="020F0502020204030204" pitchFamily="34" charset="0"/>
                <a:cs typeface="Calibri" panose="020F0502020204030204" pitchFamily="34" charset="0"/>
              </a:rPr>
              <a:t> a MORE successful ruler than </a:t>
            </a:r>
            <a:r>
              <a:rPr lang="en-GB" sz="2000" b="1" dirty="0" err="1" smtClean="0">
                <a:latin typeface="Calibri" panose="020F0502020204030204" pitchFamily="34" charset="0"/>
                <a:cs typeface="Calibri" panose="020F0502020204030204" pitchFamily="34" charset="0"/>
              </a:rPr>
              <a:t>Ashurnasirpal</a:t>
            </a:r>
            <a:r>
              <a:rPr lang="en-GB" sz="2000" b="1" dirty="0" smtClean="0">
                <a:latin typeface="Calibri" panose="020F0502020204030204" pitchFamily="34" charset="0"/>
                <a:cs typeface="Calibri" panose="020F0502020204030204" pitchFamily="34" charset="0"/>
              </a:rPr>
              <a:t>?</a:t>
            </a:r>
          </a:p>
          <a:p>
            <a:pPr algn="ctr"/>
            <a:endParaRPr lang="en-GB" dirty="0">
              <a:latin typeface="Calibri" panose="020F0502020204030204" pitchFamily="34" charset="0"/>
              <a:cs typeface="Calibri" panose="020F0502020204030204" pitchFamily="34" charset="0"/>
            </a:endParaRPr>
          </a:p>
          <a:p>
            <a:pPr algn="ctr"/>
            <a:r>
              <a:rPr lang="en-GB" u="sng" dirty="0" smtClean="0">
                <a:latin typeface="Calibri" panose="020F0502020204030204" pitchFamily="34" charset="0"/>
                <a:cs typeface="Calibri" panose="020F0502020204030204" pitchFamily="34" charset="0"/>
              </a:rPr>
              <a:t>Think about</a:t>
            </a:r>
          </a:p>
          <a:p>
            <a:pPr marL="285750" indent="-285750" algn="ctr">
              <a:buFontTx/>
              <a:buChar char="-"/>
            </a:pPr>
            <a:r>
              <a:rPr lang="en-GB" i="1" dirty="0" smtClean="0">
                <a:latin typeface="Calibri" panose="020F0502020204030204" pitchFamily="34" charset="0"/>
                <a:cs typeface="Calibri" panose="020F0502020204030204" pitchFamily="34" charset="0"/>
              </a:rPr>
              <a:t>What do you mean by ‘successful’ when comparing the Kings?</a:t>
            </a:r>
          </a:p>
          <a:p>
            <a:pPr marL="285750" indent="-285750" algn="ctr">
              <a:buFontTx/>
              <a:buChar char="-"/>
            </a:pPr>
            <a:r>
              <a:rPr lang="en-GB" i="1" dirty="0" smtClean="0">
                <a:latin typeface="Calibri" panose="020F0502020204030204" pitchFamily="34" charset="0"/>
                <a:cs typeface="Calibri" panose="020F0502020204030204" pitchFamily="34" charset="0"/>
              </a:rPr>
              <a:t>Do you think that </a:t>
            </a:r>
            <a:r>
              <a:rPr lang="en-GB" i="1" dirty="0" err="1" smtClean="0">
                <a:latin typeface="Calibri" panose="020F0502020204030204" pitchFamily="34" charset="0"/>
                <a:cs typeface="Calibri" panose="020F0502020204030204" pitchFamily="34" charset="0"/>
              </a:rPr>
              <a:t>Ashurnasirpal’s</a:t>
            </a:r>
            <a:r>
              <a:rPr lang="en-GB" i="1" dirty="0" smtClean="0">
                <a:latin typeface="Calibri" panose="020F0502020204030204" pitchFamily="34" charset="0"/>
                <a:cs typeface="Calibri" panose="020F0502020204030204" pitchFamily="34" charset="0"/>
              </a:rPr>
              <a:t> building projects were more significant for the empire than </a:t>
            </a:r>
            <a:r>
              <a:rPr lang="en-GB" i="1" dirty="0" err="1" smtClean="0">
                <a:latin typeface="Calibri" panose="020F0502020204030204" pitchFamily="34" charset="0"/>
                <a:cs typeface="Calibri" panose="020F0502020204030204" pitchFamily="34" charset="0"/>
              </a:rPr>
              <a:t>Tiglath’s</a:t>
            </a:r>
            <a:r>
              <a:rPr lang="en-GB" i="1" dirty="0" smtClean="0">
                <a:latin typeface="Calibri" panose="020F0502020204030204" pitchFamily="34" charset="0"/>
                <a:cs typeface="Calibri" panose="020F0502020204030204" pitchFamily="34" charset="0"/>
              </a:rPr>
              <a:t> military achievements?</a:t>
            </a:r>
            <a:endParaRPr lang="en-GB" i="1" dirty="0">
              <a:latin typeface="Calibri" panose="020F0502020204030204" pitchFamily="34" charset="0"/>
              <a:cs typeface="Calibri" panose="020F0502020204030204" pitchFamily="34" charset="0"/>
            </a:endParaRPr>
          </a:p>
        </p:txBody>
      </p:sp>
      <p:sp>
        <p:nvSpPr>
          <p:cNvPr id="9" name="Rounded Rectangle 8"/>
          <p:cNvSpPr/>
          <p:nvPr/>
        </p:nvSpPr>
        <p:spPr>
          <a:xfrm>
            <a:off x="9509756" y="2480595"/>
            <a:ext cx="2179320" cy="385806"/>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scene3d>
              <a:camera prst="orthographicFront"/>
              <a:lightRig rig="harsh" dir="t"/>
            </a:scene3d>
            <a:sp3d extrusionH="57150" prstMaterial="matte">
              <a:bevelT w="63500" h="12700" prst="angle"/>
              <a:contourClr>
                <a:schemeClr val="bg1">
                  <a:lumMod val="65000"/>
                </a:schemeClr>
              </a:contourClr>
            </a:sp3d>
          </a:bodyPr>
          <a:lstStyle/>
          <a:p>
            <a:pPr algn="ctr"/>
            <a:r>
              <a:rPr lang="en-GB" sz="2800" b="1" dirty="0" smtClean="0">
                <a:ln/>
                <a:solidFill>
                  <a:schemeClr val="accent3"/>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CHALLENGE</a:t>
            </a:r>
            <a:endParaRPr lang="en-GB" b="1" dirty="0">
              <a:ln/>
              <a:solidFill>
                <a:schemeClr val="accent3"/>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pic>
        <p:nvPicPr>
          <p:cNvPr id="10" name="Picture 9"/>
          <p:cNvPicPr>
            <a:picLocks noChangeAspect="1"/>
          </p:cNvPicPr>
          <p:nvPr/>
        </p:nvPicPr>
        <p:blipFill>
          <a:blip r:embed="rId3"/>
          <a:stretch>
            <a:fillRect/>
          </a:stretch>
        </p:blipFill>
        <p:spPr>
          <a:xfrm>
            <a:off x="5524500" y="5202975"/>
            <a:ext cx="5074916" cy="1639329"/>
          </a:xfrm>
          <a:prstGeom prst="rect">
            <a:avLst/>
          </a:prstGeom>
        </p:spPr>
      </p:pic>
    </p:spTree>
    <p:extLst>
      <p:ext uri="{BB962C8B-B14F-4D97-AF65-F5344CB8AC3E}">
        <p14:creationId xmlns:p14="http://schemas.microsoft.com/office/powerpoint/2010/main" val="5671541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3">
            <a:extLst>
              <a:ext uri="{BEBA8EAE-BF5A-486C-A8C5-ECC9F3942E4B}">
                <a14:imgProps xmlns:a14="http://schemas.microsoft.com/office/drawing/2010/main">
                  <a14:imgLayer r:embed="rId4">
                    <a14:imgEffect>
                      <a14:brightnessContrast contrast="20000"/>
                    </a14:imgEffect>
                  </a14:imgLayer>
                </a14:imgProps>
              </a:ext>
            </a:extLst>
          </a:blip>
          <a:stretch>
            <a:fillRect/>
          </a:stretch>
        </p:blipFill>
        <p:spPr>
          <a:xfrm>
            <a:off x="-2" y="0"/>
            <a:ext cx="12192001" cy="6869869"/>
          </a:xfrm>
          <a:prstGeom prst="rect">
            <a:avLst/>
          </a:prstGeom>
        </p:spPr>
      </p:pic>
      <p:sp>
        <p:nvSpPr>
          <p:cNvPr id="5" name="Rectangle 4"/>
          <p:cNvSpPr/>
          <p:nvPr/>
        </p:nvSpPr>
        <p:spPr>
          <a:xfrm>
            <a:off x="0" y="4968240"/>
            <a:ext cx="5013960" cy="1889760"/>
          </a:xfrm>
          <a:prstGeom prst="rect">
            <a:avLst/>
          </a:prstGeom>
          <a:ln>
            <a:headEnd type="none" w="med" len="med"/>
            <a:tailEnd type="none" w="med" len="med"/>
          </a:ln>
          <a:effectLst/>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t>Conquest of Palestine and Israel</a:t>
            </a:r>
          </a:p>
          <a:p>
            <a:pPr algn="ctr"/>
            <a:endParaRPr lang="en-GB" dirty="0"/>
          </a:p>
          <a:p>
            <a:pPr algn="ctr"/>
            <a:endParaRPr lang="en-GB" dirty="0" smtClean="0"/>
          </a:p>
          <a:p>
            <a:pPr algn="ctr"/>
            <a:endParaRPr lang="en-GB" dirty="0"/>
          </a:p>
          <a:p>
            <a:pPr algn="ctr"/>
            <a:endParaRPr lang="en-GB" dirty="0" smtClean="0"/>
          </a:p>
          <a:p>
            <a:pPr algn="ctr"/>
            <a:endParaRPr lang="en-GB" dirty="0"/>
          </a:p>
          <a:p>
            <a:pPr algn="ctr"/>
            <a:endParaRPr lang="en-GB" dirty="0"/>
          </a:p>
        </p:txBody>
      </p:sp>
      <p:sp>
        <p:nvSpPr>
          <p:cNvPr id="6" name="Rectangle 5"/>
          <p:cNvSpPr/>
          <p:nvPr/>
        </p:nvSpPr>
        <p:spPr>
          <a:xfrm>
            <a:off x="7421880" y="-11870"/>
            <a:ext cx="4770119" cy="171874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smtClean="0"/>
              <a:t>Taking the Kingship of Babylon</a:t>
            </a:r>
          </a:p>
          <a:p>
            <a:pPr algn="ctr"/>
            <a:endParaRPr lang="en-GB" dirty="0"/>
          </a:p>
          <a:p>
            <a:pPr algn="ctr"/>
            <a:endParaRPr lang="en-GB" dirty="0" smtClean="0"/>
          </a:p>
          <a:p>
            <a:pPr algn="ctr"/>
            <a:endParaRPr lang="en-GB" dirty="0"/>
          </a:p>
          <a:p>
            <a:pPr algn="ctr"/>
            <a:endParaRPr lang="en-GB" dirty="0" smtClean="0"/>
          </a:p>
          <a:p>
            <a:pPr algn="ctr"/>
            <a:endParaRPr lang="en-GB" dirty="0"/>
          </a:p>
        </p:txBody>
      </p:sp>
      <p:sp>
        <p:nvSpPr>
          <p:cNvPr id="7" name="Rectangle 6"/>
          <p:cNvSpPr/>
          <p:nvPr/>
        </p:nvSpPr>
        <p:spPr>
          <a:xfrm>
            <a:off x="7025640" y="4263811"/>
            <a:ext cx="5166357" cy="261792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b="1" dirty="0" smtClean="0">
                <a:latin typeface="Calibri" panose="020F0502020204030204" pitchFamily="34" charset="0"/>
                <a:cs typeface="Calibri" panose="020F0502020204030204" pitchFamily="34" charset="0"/>
              </a:rPr>
              <a:t>Anatolia, Syria and the Battle of Arpad</a:t>
            </a:r>
          </a:p>
          <a:p>
            <a:pPr algn="ctr"/>
            <a:endParaRPr lang="en-GB" b="1" dirty="0">
              <a:latin typeface="Calibri" panose="020F0502020204030204" pitchFamily="34" charset="0"/>
              <a:cs typeface="Calibri" panose="020F0502020204030204" pitchFamily="34" charset="0"/>
            </a:endParaRPr>
          </a:p>
          <a:p>
            <a:pPr algn="ctr"/>
            <a:endParaRPr lang="en-GB" b="1" dirty="0" smtClean="0">
              <a:latin typeface="Calibri" panose="020F0502020204030204" pitchFamily="34" charset="0"/>
              <a:cs typeface="Calibri" panose="020F0502020204030204" pitchFamily="34" charset="0"/>
            </a:endParaRPr>
          </a:p>
          <a:p>
            <a:pPr algn="ctr"/>
            <a:endParaRPr lang="en-GB" dirty="0"/>
          </a:p>
          <a:p>
            <a:pPr algn="ctr"/>
            <a:endParaRPr lang="en-GB" dirty="0" smtClean="0"/>
          </a:p>
          <a:p>
            <a:pPr algn="ctr"/>
            <a:endParaRPr lang="en-GB" dirty="0"/>
          </a:p>
          <a:p>
            <a:pPr algn="ctr"/>
            <a:endParaRPr lang="en-GB" dirty="0" smtClean="0"/>
          </a:p>
          <a:p>
            <a:pPr algn="ctr"/>
            <a:endParaRPr lang="en-GB" dirty="0" smtClean="0"/>
          </a:p>
          <a:p>
            <a:pPr algn="ctr"/>
            <a:endParaRPr lang="en-GB" dirty="0"/>
          </a:p>
        </p:txBody>
      </p:sp>
      <p:cxnSp>
        <p:nvCxnSpPr>
          <p:cNvPr id="9" name="Straight Arrow Connector 8"/>
          <p:cNvCxnSpPr/>
          <p:nvPr/>
        </p:nvCxnSpPr>
        <p:spPr>
          <a:xfrm flipH="1">
            <a:off x="6278880" y="711199"/>
            <a:ext cx="1143000" cy="1955801"/>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p:cNvCxnSpPr>
            <a:stCxn id="5" idx="0"/>
          </p:cNvCxnSpPr>
          <p:nvPr/>
        </p:nvCxnSpPr>
        <p:spPr>
          <a:xfrm flipV="1">
            <a:off x="2506980" y="2804160"/>
            <a:ext cx="190500" cy="216408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p:cNvCxnSpPr>
            <a:stCxn id="7" idx="0"/>
          </p:cNvCxnSpPr>
          <p:nvPr/>
        </p:nvCxnSpPr>
        <p:spPr>
          <a:xfrm flipH="1" flipV="1">
            <a:off x="3764281" y="2286001"/>
            <a:ext cx="5844538" cy="197781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14" name="Rectangle 13"/>
          <p:cNvSpPr/>
          <p:nvPr/>
        </p:nvSpPr>
        <p:spPr>
          <a:xfrm>
            <a:off x="-2" y="4956371"/>
            <a:ext cx="5013960" cy="1889760"/>
          </a:xfrm>
          <a:prstGeom prst="rect">
            <a:avLst/>
          </a:prstGeom>
          <a:ln>
            <a:headEnd type="none" w="med" len="med"/>
            <a:tailEnd type="none" w="med" len="med"/>
          </a:ln>
          <a:effectLst/>
        </p:spPr>
        <p:style>
          <a:lnRef idx="2">
            <a:schemeClr val="dk1"/>
          </a:lnRef>
          <a:fillRef idx="1">
            <a:schemeClr val="lt1"/>
          </a:fillRef>
          <a:effectRef idx="0">
            <a:schemeClr val="dk1"/>
          </a:effectRef>
          <a:fontRef idx="minor">
            <a:schemeClr val="dk1"/>
          </a:fontRef>
        </p:style>
        <p:txBody>
          <a:bodyPr rtlCol="0" anchor="ctr"/>
          <a:lstStyle/>
          <a:p>
            <a:pPr algn="ctr"/>
            <a:r>
              <a:rPr lang="en-GB" b="1" dirty="0" smtClean="0">
                <a:latin typeface="Calibri" panose="020F0502020204030204" pitchFamily="34" charset="0"/>
                <a:cs typeface="Calibri" panose="020F0502020204030204" pitchFamily="34" charset="0"/>
              </a:rPr>
              <a:t>Conquest of Palestine and Israel</a:t>
            </a:r>
          </a:p>
          <a:p>
            <a:pPr algn="ctr"/>
            <a:endParaRPr lang="en-GB" dirty="0"/>
          </a:p>
          <a:p>
            <a:pPr algn="ctr"/>
            <a:endParaRPr lang="en-GB" dirty="0" smtClean="0"/>
          </a:p>
          <a:p>
            <a:pPr algn="ctr"/>
            <a:endParaRPr lang="en-GB" dirty="0"/>
          </a:p>
          <a:p>
            <a:pPr algn="ctr"/>
            <a:endParaRPr lang="en-GB" dirty="0" smtClean="0"/>
          </a:p>
          <a:p>
            <a:pPr algn="ctr"/>
            <a:endParaRPr lang="en-GB" dirty="0"/>
          </a:p>
          <a:p>
            <a:pPr algn="ctr"/>
            <a:endParaRPr lang="en-GB" dirty="0"/>
          </a:p>
        </p:txBody>
      </p:sp>
      <p:sp>
        <p:nvSpPr>
          <p:cNvPr id="15" name="Rectangle 14"/>
          <p:cNvSpPr/>
          <p:nvPr/>
        </p:nvSpPr>
        <p:spPr>
          <a:xfrm>
            <a:off x="7421878" y="-23739"/>
            <a:ext cx="4770119" cy="192873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b="1" dirty="0" smtClean="0">
                <a:latin typeface="Calibri" panose="020F0502020204030204" pitchFamily="34" charset="0"/>
                <a:cs typeface="Calibri" panose="020F0502020204030204" pitchFamily="34" charset="0"/>
              </a:rPr>
              <a:t>Taking the Kingship of Babylon</a:t>
            </a:r>
          </a:p>
          <a:p>
            <a:pPr algn="ctr"/>
            <a:endParaRPr lang="en-GB" dirty="0" smtClean="0"/>
          </a:p>
          <a:p>
            <a:pPr algn="ctr"/>
            <a:endParaRPr lang="en-GB" dirty="0"/>
          </a:p>
          <a:p>
            <a:pPr algn="ctr"/>
            <a:endParaRPr lang="en-GB" dirty="0" smtClean="0"/>
          </a:p>
          <a:p>
            <a:pPr algn="ctr"/>
            <a:endParaRPr lang="en-GB" dirty="0"/>
          </a:p>
          <a:p>
            <a:pPr algn="ctr"/>
            <a:endParaRPr lang="en-GB" dirty="0" smtClean="0"/>
          </a:p>
          <a:p>
            <a:pPr algn="ctr"/>
            <a:endParaRPr lang="en-GB" dirty="0"/>
          </a:p>
        </p:txBody>
      </p:sp>
      <p:cxnSp>
        <p:nvCxnSpPr>
          <p:cNvPr id="16" name="Straight Arrow Connector 15"/>
          <p:cNvCxnSpPr>
            <a:stCxn id="7" idx="0"/>
          </p:cNvCxnSpPr>
          <p:nvPr/>
        </p:nvCxnSpPr>
        <p:spPr>
          <a:xfrm flipH="1" flipV="1">
            <a:off x="4145281" y="1478281"/>
            <a:ext cx="5463538" cy="278553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7084729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701040"/>
          </a:xfrm>
          <a:solidFill>
            <a:schemeClr val="bg1"/>
          </a:solidFill>
        </p:spPr>
        <p:txBody>
          <a:bodyPr>
            <a:normAutofit fontScale="90000"/>
          </a:bodyPr>
          <a:lstStyle/>
          <a:p>
            <a:pPr algn="l"/>
            <a:r>
              <a:rPr lang="en-GB" b="1" dirty="0">
                <a:latin typeface="Calibri" panose="020F0502020204030204" pitchFamily="34" charset="0"/>
                <a:cs typeface="Calibri" panose="020F0502020204030204" pitchFamily="34" charset="0"/>
              </a:rPr>
              <a:t>Conquest of Palestine and </a:t>
            </a:r>
            <a:r>
              <a:rPr lang="en-GB" b="1" dirty="0" smtClean="0">
                <a:latin typeface="Calibri" panose="020F0502020204030204" pitchFamily="34" charset="0"/>
                <a:cs typeface="Calibri" panose="020F0502020204030204" pitchFamily="34" charset="0"/>
              </a:rPr>
              <a:t>Israel</a:t>
            </a:r>
            <a:endParaRPr lang="en-GB" dirty="0"/>
          </a:p>
        </p:txBody>
      </p:sp>
      <p:sp>
        <p:nvSpPr>
          <p:cNvPr id="3" name="Content Placeholder 2"/>
          <p:cNvSpPr>
            <a:spLocks noGrp="1"/>
          </p:cNvSpPr>
          <p:nvPr>
            <p:ph idx="1"/>
          </p:nvPr>
        </p:nvSpPr>
        <p:spPr>
          <a:xfrm>
            <a:off x="0" y="701040"/>
            <a:ext cx="12192000" cy="6156959"/>
          </a:xfrm>
          <a:solidFill>
            <a:schemeClr val="bg1"/>
          </a:solidFill>
        </p:spPr>
        <p:txBody>
          <a:bodyPr>
            <a:normAutofit lnSpcReduction="10000"/>
          </a:bodyPr>
          <a:lstStyle/>
          <a:p>
            <a:r>
              <a:rPr lang="en-US" dirty="0">
                <a:latin typeface="Calibri" panose="020F0502020204030204" pitchFamily="34" charset="0"/>
                <a:cs typeface="Calibri" panose="020F0502020204030204" pitchFamily="34" charset="0"/>
              </a:rPr>
              <a:t>In 736 BCE </a:t>
            </a:r>
            <a:r>
              <a:rPr lang="en-US" dirty="0" err="1">
                <a:latin typeface="Calibri" panose="020F0502020204030204" pitchFamily="34" charset="0"/>
                <a:cs typeface="Calibri" panose="020F0502020204030204" pitchFamily="34" charset="0"/>
              </a:rPr>
              <a:t>Tiglath</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Pileser</a:t>
            </a:r>
            <a:r>
              <a:rPr lang="en-US" dirty="0">
                <a:latin typeface="Calibri" panose="020F0502020204030204" pitchFamily="34" charset="0"/>
                <a:cs typeface="Calibri" panose="020F0502020204030204" pitchFamily="34" charset="0"/>
              </a:rPr>
              <a:t> III marched on the north and conquered the Medes and </a:t>
            </a:r>
            <a:r>
              <a:rPr lang="en-US" dirty="0" smtClean="0">
                <a:latin typeface="Calibri" panose="020F0502020204030204" pitchFamily="34" charset="0"/>
                <a:cs typeface="Calibri" panose="020F0502020204030204" pitchFamily="34" charset="0"/>
              </a:rPr>
              <a:t>Persians (in modern-day Iraq/ Iran), </a:t>
            </a:r>
            <a:r>
              <a:rPr lang="en-US" dirty="0">
                <a:latin typeface="Calibri" panose="020F0502020204030204" pitchFamily="34" charset="0"/>
                <a:cs typeface="Calibri" panose="020F0502020204030204" pitchFamily="34" charset="0"/>
              </a:rPr>
              <a:t>expanding his empire far into the region now known as Iran. </a:t>
            </a:r>
            <a:endParaRPr lang="en-US" dirty="0" smtClean="0">
              <a:latin typeface="Calibri" panose="020F0502020204030204" pitchFamily="34" charset="0"/>
              <a:cs typeface="Calibri" panose="020F0502020204030204" pitchFamily="34" charset="0"/>
            </a:endParaRPr>
          </a:p>
          <a:p>
            <a:r>
              <a:rPr lang="en-US" dirty="0" smtClean="0">
                <a:latin typeface="Calibri" panose="020F0502020204030204" pitchFamily="34" charset="0"/>
                <a:cs typeface="Calibri" panose="020F0502020204030204" pitchFamily="34" charset="0"/>
              </a:rPr>
              <a:t>At </a:t>
            </a:r>
            <a:r>
              <a:rPr lang="en-US" dirty="0">
                <a:latin typeface="Calibri" panose="020F0502020204030204" pitchFamily="34" charset="0"/>
                <a:cs typeface="Calibri" panose="020F0502020204030204" pitchFamily="34" charset="0"/>
              </a:rPr>
              <a:t>this point his </a:t>
            </a:r>
            <a:r>
              <a:rPr lang="en-US" dirty="0" smtClean="0">
                <a:latin typeface="Calibri" panose="020F0502020204030204" pitchFamily="34" charset="0"/>
                <a:cs typeface="Calibri" panose="020F0502020204030204" pitchFamily="34" charset="0"/>
              </a:rPr>
              <a:t>empire </a:t>
            </a:r>
            <a:r>
              <a:rPr lang="en-US" dirty="0" err="1" smtClean="0">
                <a:latin typeface="Calibri" panose="020F0502020204030204" pitchFamily="34" charset="0"/>
                <a:cs typeface="Calibri" panose="020F0502020204030204" pitchFamily="34" charset="0"/>
              </a:rPr>
              <a:t>niw</a:t>
            </a:r>
            <a:r>
              <a:rPr lang="en-US" dirty="0" smtClean="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encompassed the whole of Mesopotamia and the Levant, an area stretching </a:t>
            </a:r>
            <a:r>
              <a:rPr lang="en-US" dirty="0" smtClean="0">
                <a:latin typeface="Calibri" panose="020F0502020204030204" pitchFamily="34" charset="0"/>
                <a:cs typeface="Calibri" panose="020F0502020204030204" pitchFamily="34" charset="0"/>
              </a:rPr>
              <a:t>from </a:t>
            </a:r>
            <a:r>
              <a:rPr lang="en-US" dirty="0">
                <a:latin typeface="Calibri" panose="020F0502020204030204" pitchFamily="34" charset="0"/>
                <a:cs typeface="Calibri" panose="020F0502020204030204" pitchFamily="34" charset="0"/>
              </a:rPr>
              <a:t>modern-day Iran, across to the Mediterranean Sea, and down through </a:t>
            </a:r>
            <a:r>
              <a:rPr lang="en-US" dirty="0" smtClean="0">
                <a:latin typeface="Calibri" panose="020F0502020204030204" pitchFamily="34" charset="0"/>
                <a:cs typeface="Calibri" panose="020F0502020204030204" pitchFamily="34" charset="0"/>
              </a:rPr>
              <a:t>Israel and Palestine.</a:t>
            </a:r>
          </a:p>
          <a:p>
            <a:r>
              <a:rPr lang="en-US" dirty="0" smtClean="0">
                <a:latin typeface="Calibri" panose="020F0502020204030204" pitchFamily="34" charset="0"/>
                <a:cs typeface="Calibri" panose="020F0502020204030204" pitchFamily="34" charset="0"/>
              </a:rPr>
              <a:t>Local kings, like </a:t>
            </a:r>
            <a:r>
              <a:rPr lang="en-US" dirty="0">
                <a:latin typeface="Calibri" panose="020F0502020204030204" pitchFamily="34" charset="0"/>
                <a:cs typeface="Calibri" panose="020F0502020204030204" pitchFamily="34" charset="0"/>
              </a:rPr>
              <a:t>King Menachem of </a:t>
            </a:r>
            <a:r>
              <a:rPr lang="en-US" dirty="0" smtClean="0">
                <a:latin typeface="Calibri" panose="020F0502020204030204" pitchFamily="34" charset="0"/>
                <a:cs typeface="Calibri" panose="020F0502020204030204" pitchFamily="34" charset="0"/>
              </a:rPr>
              <a:t>Israel, </a:t>
            </a:r>
            <a:r>
              <a:rPr lang="en-US" dirty="0">
                <a:latin typeface="Calibri" panose="020F0502020204030204" pitchFamily="34" charset="0"/>
                <a:cs typeface="Calibri" panose="020F0502020204030204" pitchFamily="34" charset="0"/>
              </a:rPr>
              <a:t>saw </a:t>
            </a:r>
            <a:r>
              <a:rPr lang="en-US" dirty="0" err="1" smtClean="0">
                <a:latin typeface="Calibri" panose="020F0502020204030204" pitchFamily="34" charset="0"/>
                <a:cs typeface="Calibri" panose="020F0502020204030204" pitchFamily="34" charset="0"/>
              </a:rPr>
              <a:t>Tiglath</a:t>
            </a:r>
            <a:r>
              <a:rPr lang="en-US" dirty="0" smtClean="0">
                <a:latin typeface="Calibri" panose="020F0502020204030204" pitchFamily="34" charset="0"/>
                <a:cs typeface="Calibri" panose="020F0502020204030204" pitchFamily="34" charset="0"/>
              </a:rPr>
              <a:t> and his fearsome Assyrian army threatening </a:t>
            </a:r>
            <a:r>
              <a:rPr lang="en-US" dirty="0">
                <a:latin typeface="Calibri" panose="020F0502020204030204" pitchFamily="34" charset="0"/>
                <a:cs typeface="Calibri" panose="020F0502020204030204" pitchFamily="34" charset="0"/>
              </a:rPr>
              <a:t>their cities. In Menachem’s case, he chose to submit without resistance, paying </a:t>
            </a:r>
            <a:r>
              <a:rPr lang="en-US" dirty="0" err="1" smtClean="0">
                <a:latin typeface="Calibri" panose="020F0502020204030204" pitchFamily="34" charset="0"/>
                <a:cs typeface="Calibri" panose="020F0502020204030204" pitchFamily="34" charset="0"/>
              </a:rPr>
              <a:t>Tiglath</a:t>
            </a:r>
            <a:r>
              <a:rPr lang="en-US" dirty="0" smtClean="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1,000 talents of </a:t>
            </a:r>
            <a:r>
              <a:rPr lang="en-US" dirty="0" smtClean="0">
                <a:latin typeface="Calibri" panose="020F0502020204030204" pitchFamily="34" charset="0"/>
                <a:cs typeface="Calibri" panose="020F0502020204030204" pitchFamily="34" charset="0"/>
              </a:rPr>
              <a:t>silver as tribute. </a:t>
            </a:r>
          </a:p>
          <a:p>
            <a:r>
              <a:rPr lang="en-US" dirty="0" smtClean="0">
                <a:latin typeface="Calibri" panose="020F0502020204030204" pitchFamily="34" charset="0"/>
                <a:cs typeface="Calibri" panose="020F0502020204030204" pitchFamily="34" charset="0"/>
              </a:rPr>
              <a:t>This </a:t>
            </a:r>
            <a:r>
              <a:rPr lang="en-US" dirty="0">
                <a:latin typeface="Calibri" panose="020F0502020204030204" pitchFamily="34" charset="0"/>
                <a:cs typeface="Calibri" panose="020F0502020204030204" pitchFamily="34" charset="0"/>
              </a:rPr>
              <a:t>transaction is mentioned in the Bible in II Kings 15:19 and I Chronicles 5:26, as well as in Assyrian inscriptions </a:t>
            </a:r>
            <a:r>
              <a:rPr lang="en-US" dirty="0" err="1" smtClean="0">
                <a:latin typeface="Calibri" panose="020F0502020204030204" pitchFamily="34" charset="0"/>
                <a:cs typeface="Calibri" panose="020F0502020204030204" pitchFamily="34" charset="0"/>
              </a:rPr>
              <a:t>andby</a:t>
            </a:r>
            <a:r>
              <a:rPr lang="en-US" dirty="0" smtClean="0">
                <a:latin typeface="Calibri" panose="020F0502020204030204" pitchFamily="34" charset="0"/>
                <a:cs typeface="Calibri" panose="020F0502020204030204" pitchFamily="34" charset="0"/>
              </a:rPr>
              <a:t> doing this, </a:t>
            </a:r>
            <a:r>
              <a:rPr lang="en-US" dirty="0">
                <a:latin typeface="Calibri" panose="020F0502020204030204" pitchFamily="34" charset="0"/>
                <a:cs typeface="Calibri" panose="020F0502020204030204" pitchFamily="34" charset="0"/>
              </a:rPr>
              <a:t>Menachem saved himself and his </a:t>
            </a:r>
            <a:r>
              <a:rPr lang="en-US" dirty="0" smtClean="0">
                <a:latin typeface="Calibri" panose="020F0502020204030204" pitchFamily="34" charset="0"/>
                <a:cs typeface="Calibri" panose="020F0502020204030204" pitchFamily="34" charset="0"/>
              </a:rPr>
              <a:t>city from destruction. </a:t>
            </a:r>
            <a:r>
              <a:rPr lang="en-US" dirty="0">
                <a:latin typeface="Calibri" panose="020F0502020204030204" pitchFamily="34" charset="0"/>
                <a:cs typeface="Calibri" panose="020F0502020204030204" pitchFamily="34" charset="0"/>
              </a:rPr>
              <a:t>He only had to swear loyalty and pay tribute to the Assyrian government to avoid having his city sacked and the people slaughtered. </a:t>
            </a:r>
            <a:endParaRPr lang="en-US" dirty="0" smtClean="0">
              <a:latin typeface="Calibri" panose="020F0502020204030204" pitchFamily="34" charset="0"/>
              <a:cs typeface="Calibri" panose="020F0502020204030204" pitchFamily="34" charset="0"/>
            </a:endParaRPr>
          </a:p>
          <a:p>
            <a:r>
              <a:rPr lang="en-US" dirty="0" smtClean="0">
                <a:latin typeface="Calibri" panose="020F0502020204030204" pitchFamily="34" charset="0"/>
                <a:cs typeface="Calibri" panose="020F0502020204030204" pitchFamily="34" charset="0"/>
              </a:rPr>
              <a:t>As the Historian </a:t>
            </a:r>
            <a:r>
              <a:rPr lang="en-US" dirty="0" err="1" smtClean="0">
                <a:latin typeface="Calibri" panose="020F0502020204030204" pitchFamily="34" charset="0"/>
                <a:cs typeface="Calibri" panose="020F0502020204030204" pitchFamily="34" charset="0"/>
              </a:rPr>
              <a:t>Kriwaczek</a:t>
            </a:r>
            <a:r>
              <a:rPr lang="en-US" dirty="0" smtClean="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writes, “</a:t>
            </a:r>
            <a:r>
              <a:rPr lang="en-US" i="1" dirty="0">
                <a:latin typeface="Calibri" panose="020F0502020204030204" pitchFamily="34" charset="0"/>
                <a:cs typeface="Calibri" panose="020F0502020204030204" pitchFamily="34" charset="0"/>
              </a:rPr>
              <a:t>the decision, and the huge cost, paid off. Thanks to Assyrian support, Menachem was the only Israelite ruler during this </a:t>
            </a:r>
            <a:r>
              <a:rPr lang="en-US" i="1" dirty="0" smtClean="0">
                <a:latin typeface="Calibri" panose="020F0502020204030204" pitchFamily="34" charset="0"/>
                <a:cs typeface="Calibri" panose="020F0502020204030204" pitchFamily="34" charset="0"/>
              </a:rPr>
              <a:t>period </a:t>
            </a:r>
            <a:r>
              <a:rPr lang="en-US" i="1" dirty="0">
                <a:latin typeface="Calibri" panose="020F0502020204030204" pitchFamily="34" charset="0"/>
                <a:cs typeface="Calibri" panose="020F0502020204030204" pitchFamily="34" charset="0"/>
              </a:rPr>
              <a:t>who managed to </a:t>
            </a:r>
            <a:r>
              <a:rPr lang="en-US" i="1" dirty="0" smtClean="0">
                <a:latin typeface="Calibri" panose="020F0502020204030204" pitchFamily="34" charset="0"/>
                <a:cs typeface="Calibri" panose="020F0502020204030204" pitchFamily="34" charset="0"/>
              </a:rPr>
              <a:t>keep </a:t>
            </a:r>
            <a:r>
              <a:rPr lang="en-US" i="1" dirty="0">
                <a:latin typeface="Calibri" panose="020F0502020204030204" pitchFamily="34" charset="0"/>
                <a:cs typeface="Calibri" panose="020F0502020204030204" pitchFamily="34" charset="0"/>
              </a:rPr>
              <a:t>his position and die </a:t>
            </a:r>
            <a:r>
              <a:rPr lang="en-US" i="1" dirty="0" smtClean="0">
                <a:latin typeface="Calibri" panose="020F0502020204030204" pitchFamily="34" charset="0"/>
                <a:cs typeface="Calibri" panose="020F0502020204030204" pitchFamily="34" charset="0"/>
              </a:rPr>
              <a:t>naturally</a:t>
            </a:r>
            <a:r>
              <a:rPr lang="en-US" dirty="0" smtClean="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(239). Once loyalty was assured, regions such as Israel under Menachem were allowed to retain some autonomy and continue on with their lives as </a:t>
            </a:r>
            <a:r>
              <a:rPr lang="en-US" dirty="0" smtClean="0">
                <a:latin typeface="Calibri" panose="020F0502020204030204" pitchFamily="34" charset="0"/>
                <a:cs typeface="Calibri" panose="020F0502020204030204" pitchFamily="34" charset="0"/>
              </a:rPr>
              <a:t>before.</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933174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701040"/>
          </a:xfrm>
          <a:solidFill>
            <a:schemeClr val="bg1"/>
          </a:solidFill>
        </p:spPr>
        <p:txBody>
          <a:bodyPr>
            <a:normAutofit fontScale="90000"/>
          </a:bodyPr>
          <a:lstStyle/>
          <a:p>
            <a:pPr algn="l"/>
            <a:r>
              <a:rPr lang="en-GB" b="1" dirty="0" smtClean="0">
                <a:latin typeface="Calibri" panose="020F0502020204030204" pitchFamily="34" charset="0"/>
                <a:cs typeface="Calibri" panose="020F0502020204030204" pitchFamily="34" charset="0"/>
              </a:rPr>
              <a:t>Anatolia, Syria </a:t>
            </a:r>
            <a:r>
              <a:rPr lang="en-GB" b="1" dirty="0">
                <a:latin typeface="Calibri" panose="020F0502020204030204" pitchFamily="34" charset="0"/>
                <a:cs typeface="Calibri" panose="020F0502020204030204" pitchFamily="34" charset="0"/>
              </a:rPr>
              <a:t>and the Battle of Arpad</a:t>
            </a:r>
          </a:p>
        </p:txBody>
      </p:sp>
      <p:sp>
        <p:nvSpPr>
          <p:cNvPr id="3" name="Content Placeholder 2"/>
          <p:cNvSpPr>
            <a:spLocks noGrp="1"/>
          </p:cNvSpPr>
          <p:nvPr>
            <p:ph idx="1"/>
          </p:nvPr>
        </p:nvSpPr>
        <p:spPr>
          <a:xfrm>
            <a:off x="0" y="701040"/>
            <a:ext cx="12192000" cy="6156959"/>
          </a:xfrm>
          <a:solidFill>
            <a:schemeClr val="bg1"/>
          </a:solidFill>
        </p:spPr>
        <p:txBody>
          <a:bodyPr>
            <a:normAutofit lnSpcReduction="10000"/>
          </a:bodyPr>
          <a:lstStyle/>
          <a:p>
            <a:r>
              <a:rPr lang="en-US" dirty="0">
                <a:latin typeface="Calibri" panose="020F0502020204030204" pitchFamily="34" charset="0"/>
                <a:cs typeface="Calibri" panose="020F0502020204030204" pitchFamily="34" charset="0"/>
              </a:rPr>
              <a:t>In the first half of the 8th century BC, Assyria found itself in a </a:t>
            </a:r>
            <a:r>
              <a:rPr lang="en-US" dirty="0" smtClean="0">
                <a:latin typeface="Calibri" panose="020F0502020204030204" pitchFamily="34" charset="0"/>
                <a:cs typeface="Calibri" panose="020F0502020204030204" pitchFamily="34" charset="0"/>
              </a:rPr>
              <a:t>difficult </a:t>
            </a:r>
            <a:r>
              <a:rPr lang="en-US" dirty="0">
                <a:latin typeface="Calibri" panose="020F0502020204030204" pitchFamily="34" charset="0"/>
                <a:cs typeface="Calibri" panose="020F0502020204030204" pitchFamily="34" charset="0"/>
              </a:rPr>
              <a:t>situation. With the rise of Urartu in eastern Anatolia, Assyrian supremacy was no longer automatically accepted </a:t>
            </a:r>
            <a:r>
              <a:rPr lang="en-US" dirty="0" smtClean="0">
                <a:latin typeface="Calibri" panose="020F0502020204030204" pitchFamily="34" charset="0"/>
                <a:cs typeface="Calibri" panose="020F0502020204030204" pitchFamily="34" charset="0"/>
              </a:rPr>
              <a:t>by </a:t>
            </a:r>
            <a:r>
              <a:rPr lang="en-US" dirty="0">
                <a:latin typeface="Calibri" panose="020F0502020204030204" pitchFamily="34" charset="0"/>
                <a:cs typeface="Calibri" panose="020F0502020204030204" pitchFamily="34" charset="0"/>
              </a:rPr>
              <a:t>the smaller kingdoms in Syria and Anatolia. The treaties binding these states to </a:t>
            </a:r>
            <a:r>
              <a:rPr lang="en-US" dirty="0" smtClean="0">
                <a:latin typeface="Calibri" panose="020F0502020204030204" pitchFamily="34" charset="0"/>
                <a:cs typeface="Calibri" panose="020F0502020204030204" pitchFamily="34" charset="0"/>
              </a:rPr>
              <a:t>Assyria, </a:t>
            </a:r>
            <a:r>
              <a:rPr lang="en-US" dirty="0">
                <a:latin typeface="Calibri" panose="020F0502020204030204" pitchFamily="34" charset="0"/>
                <a:cs typeface="Calibri" panose="020F0502020204030204" pitchFamily="34" charset="0"/>
              </a:rPr>
              <a:t>and guaranteeing their tribute for the Assyrian </a:t>
            </a:r>
            <a:r>
              <a:rPr lang="en-US" dirty="0" smtClean="0">
                <a:latin typeface="Calibri" panose="020F0502020204030204" pitchFamily="34" charset="0"/>
                <a:cs typeface="Calibri" panose="020F0502020204030204" pitchFamily="34" charset="0"/>
              </a:rPr>
              <a:t>treasury, </a:t>
            </a:r>
            <a:r>
              <a:rPr lang="en-US" dirty="0">
                <a:latin typeface="Calibri" panose="020F0502020204030204" pitchFamily="34" charset="0"/>
                <a:cs typeface="Calibri" panose="020F0502020204030204" pitchFamily="34" charset="0"/>
              </a:rPr>
              <a:t>were vulnerable as long as </a:t>
            </a:r>
            <a:r>
              <a:rPr lang="en-US" dirty="0" smtClean="0">
                <a:latin typeface="Calibri" panose="020F0502020204030204" pitchFamily="34" charset="0"/>
                <a:cs typeface="Calibri" panose="020F0502020204030204" pitchFamily="34" charset="0"/>
              </a:rPr>
              <a:t>an alliance with this new Urartu tribe was possible.</a:t>
            </a:r>
            <a:endParaRPr lang="en-US"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At that time, Urartu's army was certainly Assyria's equal and in 754 BC</a:t>
            </a:r>
            <a:r>
              <a:rPr lang="en-US" dirty="0" smtClean="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Sarduri</a:t>
            </a:r>
            <a:r>
              <a:rPr lang="en-US" dirty="0">
                <a:latin typeface="Calibri" panose="020F0502020204030204" pitchFamily="34" charset="0"/>
                <a:cs typeface="Calibri" panose="020F0502020204030204" pitchFamily="34" charset="0"/>
              </a:rPr>
              <a:t> II, king of Urartu, defeated the Assyrian army in </a:t>
            </a:r>
            <a:r>
              <a:rPr lang="en-US" dirty="0" smtClean="0">
                <a:latin typeface="Calibri" panose="020F0502020204030204" pitchFamily="34" charset="0"/>
                <a:cs typeface="Calibri" panose="020F0502020204030204" pitchFamily="34" charset="0"/>
              </a:rPr>
              <a:t>Arpad (a place in Northern Syria). </a:t>
            </a:r>
            <a:r>
              <a:rPr lang="en-US" dirty="0">
                <a:latin typeface="Calibri" panose="020F0502020204030204" pitchFamily="34" charset="0"/>
                <a:cs typeface="Calibri" panose="020F0502020204030204" pitchFamily="34" charset="0"/>
              </a:rPr>
              <a:t>This glorious achievement was celebrated in </a:t>
            </a:r>
            <a:r>
              <a:rPr lang="en-US" dirty="0" err="1">
                <a:latin typeface="Calibri" panose="020F0502020204030204" pitchFamily="34" charset="0"/>
                <a:cs typeface="Calibri" panose="020F0502020204030204" pitchFamily="34" charset="0"/>
              </a:rPr>
              <a:t>Sarduri's</a:t>
            </a:r>
            <a:r>
              <a:rPr lang="en-US" dirty="0">
                <a:latin typeface="Calibri" panose="020F0502020204030204" pitchFamily="34" charset="0"/>
                <a:cs typeface="Calibri" panose="020F0502020204030204" pitchFamily="34" charset="0"/>
              </a:rPr>
              <a:t> inscriptions and was quite clearly a disaster for Assyria: in the succeeding years, Assyrian troops did not leave the borders of </a:t>
            </a:r>
            <a:r>
              <a:rPr lang="en-US" dirty="0" smtClean="0">
                <a:latin typeface="Calibri" panose="020F0502020204030204" pitchFamily="34" charset="0"/>
                <a:cs typeface="Calibri" panose="020F0502020204030204" pitchFamily="34" charset="0"/>
              </a:rPr>
              <a:t>Assyria. </a:t>
            </a:r>
            <a:r>
              <a:rPr lang="en-US" dirty="0" err="1" smtClean="0">
                <a:latin typeface="Calibri" panose="020F0502020204030204" pitchFamily="34" charset="0"/>
                <a:cs typeface="Calibri" panose="020F0502020204030204" pitchFamily="34" charset="0"/>
              </a:rPr>
              <a:t>Tiglath-pileser</a:t>
            </a:r>
            <a:r>
              <a:rPr lang="en-US" dirty="0" smtClean="0">
                <a:latin typeface="Calibri" panose="020F0502020204030204" pitchFamily="34" charset="0"/>
                <a:cs typeface="Calibri" panose="020F0502020204030204" pitchFamily="34" charset="0"/>
              </a:rPr>
              <a:t> returned to Arpad in </a:t>
            </a:r>
            <a:r>
              <a:rPr lang="en-US" dirty="0">
                <a:latin typeface="Calibri" panose="020F0502020204030204" pitchFamily="34" charset="0"/>
                <a:cs typeface="Calibri" panose="020F0502020204030204" pitchFamily="34" charset="0"/>
              </a:rPr>
              <a:t>743 </a:t>
            </a:r>
            <a:r>
              <a:rPr lang="en-US" dirty="0" smtClean="0">
                <a:latin typeface="Calibri" panose="020F0502020204030204" pitchFamily="34" charset="0"/>
                <a:cs typeface="Calibri" panose="020F0502020204030204" pitchFamily="34" charset="0"/>
              </a:rPr>
              <a:t>BC, and </a:t>
            </a:r>
            <a:r>
              <a:rPr lang="en-US" dirty="0">
                <a:latin typeface="Calibri" panose="020F0502020204030204" pitchFamily="34" charset="0"/>
                <a:cs typeface="Calibri" panose="020F0502020204030204" pitchFamily="34" charset="0"/>
              </a:rPr>
              <a:t>on the very same </a:t>
            </a:r>
            <a:r>
              <a:rPr lang="en-US" dirty="0" smtClean="0">
                <a:latin typeface="Calibri" panose="020F0502020204030204" pitchFamily="34" charset="0"/>
                <a:cs typeface="Calibri" panose="020F0502020204030204" pitchFamily="34" charset="0"/>
              </a:rPr>
              <a:t>battlefield destroyed the Urartu troops.</a:t>
            </a:r>
          </a:p>
          <a:p>
            <a:r>
              <a:rPr lang="en-US" dirty="0" smtClean="0">
                <a:latin typeface="Calibri" panose="020F0502020204030204" pitchFamily="34" charset="0"/>
                <a:cs typeface="Calibri" panose="020F0502020204030204" pitchFamily="34" charset="0"/>
              </a:rPr>
              <a:t>After </a:t>
            </a:r>
            <a:r>
              <a:rPr lang="en-US" dirty="0">
                <a:latin typeface="Calibri" panose="020F0502020204030204" pitchFamily="34" charset="0"/>
                <a:cs typeface="Calibri" panose="020F0502020204030204" pitchFamily="34" charset="0"/>
              </a:rPr>
              <a:t>defeating the Urartian troops in Arpad, </a:t>
            </a:r>
            <a:r>
              <a:rPr lang="en-US" dirty="0" err="1">
                <a:latin typeface="Calibri" panose="020F0502020204030204" pitchFamily="34" charset="0"/>
                <a:cs typeface="Calibri" panose="020F0502020204030204" pitchFamily="34" charset="0"/>
              </a:rPr>
              <a:t>Tiglath-pileser</a:t>
            </a:r>
            <a:r>
              <a:rPr lang="en-US" dirty="0">
                <a:latin typeface="Calibri" panose="020F0502020204030204" pitchFamily="34" charset="0"/>
                <a:cs typeface="Calibri" panose="020F0502020204030204" pitchFamily="34" charset="0"/>
              </a:rPr>
              <a:t> went on to punish this kingdom for providing Urartu with access to Syria and to Assyria's frontier. His army waged war in Arpad for three years until all resistance was crushed in 740 </a:t>
            </a:r>
            <a:r>
              <a:rPr lang="en-US" dirty="0" smtClean="0">
                <a:latin typeface="Calibri" panose="020F0502020204030204" pitchFamily="34" charset="0"/>
                <a:cs typeface="Calibri" panose="020F0502020204030204" pitchFamily="34" charset="0"/>
              </a:rPr>
              <a:t>BC. </a:t>
            </a:r>
            <a:r>
              <a:rPr lang="en-US" dirty="0">
                <a:latin typeface="Calibri" panose="020F0502020204030204" pitchFamily="34" charset="0"/>
                <a:cs typeface="Calibri" panose="020F0502020204030204" pitchFamily="34" charset="0"/>
              </a:rPr>
              <a:t>When Arpad was ultimately defeated, the Assyrian army did not leave, as in previous centuries: instead, the country was turned into two provinces and transformed into a permanent part of Assyria</a:t>
            </a:r>
            <a:r>
              <a:rPr lang="en-US" dirty="0" smtClean="0">
                <a:latin typeface="Calibri" panose="020F0502020204030204" pitchFamily="34" charset="0"/>
                <a:cs typeface="Calibri" panose="020F0502020204030204" pitchFamily="34" charset="0"/>
              </a:rPr>
              <a:t>.</a:t>
            </a:r>
          </a:p>
          <a:p>
            <a:r>
              <a:rPr lang="en-US" dirty="0" smtClean="0">
                <a:latin typeface="Calibri" panose="020F0502020204030204" pitchFamily="34" charset="0"/>
                <a:cs typeface="Calibri" panose="020F0502020204030204" pitchFamily="34" charset="0"/>
              </a:rPr>
              <a:t>Anatolia and Syria were now firmly under the control of </a:t>
            </a:r>
            <a:r>
              <a:rPr lang="en-US" dirty="0" err="1" smtClean="0">
                <a:latin typeface="Calibri" panose="020F0502020204030204" pitchFamily="34" charset="0"/>
                <a:cs typeface="Calibri" panose="020F0502020204030204" pitchFamily="34" charset="0"/>
              </a:rPr>
              <a:t>Tiglath’s</a:t>
            </a:r>
            <a:r>
              <a:rPr lang="en-US" dirty="0" smtClean="0">
                <a:latin typeface="Calibri" panose="020F0502020204030204" pitchFamily="34" charset="0"/>
                <a:cs typeface="Calibri" panose="020F0502020204030204" pitchFamily="34" charset="0"/>
              </a:rPr>
              <a:t> Assyrian empire!</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0943334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5"/>
      </a:accent6>
      <a:hlink>
        <a:srgbClr val="BB7826"/>
      </a:hlink>
      <a:folHlink>
        <a:srgbClr val="CF9C5F"/>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E4E49EB0-FB00-41F5-9359-4843D783A2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605</TotalTime>
  <Words>2033</Words>
  <Application>Microsoft Office PowerPoint</Application>
  <PresentationFormat>Widescreen</PresentationFormat>
  <Paragraphs>180</Paragraphs>
  <Slides>17</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Century Gothic</vt:lpstr>
      <vt:lpstr>Garamond</vt:lpstr>
      <vt:lpstr>Wingdings</vt:lpstr>
      <vt:lpstr>Organic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Conquest of Palestine and Israel</vt:lpstr>
      <vt:lpstr>Anatolia, Syria and the Battle of Arpad</vt:lpstr>
      <vt:lpstr>Taking the Kingship of Babylon</vt:lpstr>
      <vt:lpstr>LOWER ABILITY READING!</vt:lpstr>
      <vt:lpstr>Conquest of Palestine and Israel</vt:lpstr>
      <vt:lpstr>Anatolia, Syria and the Battle of Arpad</vt:lpstr>
      <vt:lpstr>Taking the Kingship of Babylon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Assyria; Ashurnasirpal II</dc:title>
  <dc:creator>Anna McOmish</dc:creator>
  <cp:lastModifiedBy>ST-MCOMISH-A</cp:lastModifiedBy>
  <cp:revision>120</cp:revision>
  <cp:lastPrinted>2019-10-03T11:54:17Z</cp:lastPrinted>
  <dcterms:created xsi:type="dcterms:W3CDTF">2019-08-28T18:30:44Z</dcterms:created>
  <dcterms:modified xsi:type="dcterms:W3CDTF">2020-05-01T11:21:54Z</dcterms:modified>
</cp:coreProperties>
</file>