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1"/>
  </p:notesMasterIdLst>
  <p:sldIdLst>
    <p:sldId id="276" r:id="rId2"/>
    <p:sldId id="270" r:id="rId3"/>
    <p:sldId id="257" r:id="rId4"/>
    <p:sldId id="259" r:id="rId5"/>
    <p:sldId id="277" r:id="rId6"/>
    <p:sldId id="279" r:id="rId7"/>
    <p:sldId id="282" r:id="rId8"/>
    <p:sldId id="280" r:id="rId9"/>
    <p:sldId id="281" r:id="rId10"/>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9408" autoAdjust="0"/>
  </p:normalViewPr>
  <p:slideViewPr>
    <p:cSldViewPr snapToGrid="0">
      <p:cViewPr varScale="1">
        <p:scale>
          <a:sx n="65" d="100"/>
          <a:sy n="65" d="100"/>
        </p:scale>
        <p:origin x="9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F5941B03-9A4E-40AA-B0ED-95F29579B239}" type="datetimeFigureOut">
              <a:rPr lang="en-GB" smtClean="0"/>
              <a:t>01/05/2020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51FC72E-5535-43CA-AB0F-18A11782931B}" type="slidenum">
              <a:rPr lang="en-GB" smtClean="0"/>
              <a:t>‹#›</a:t>
            </a:fld>
            <a:endParaRPr lang="en-GB"/>
          </a:p>
        </p:txBody>
      </p:sp>
    </p:spTree>
    <p:extLst>
      <p:ext uri="{BB962C8B-B14F-4D97-AF65-F5344CB8AC3E}">
        <p14:creationId xmlns:p14="http://schemas.microsoft.com/office/powerpoint/2010/main" val="4281515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blog.britishmuseum.org/who-was-ashurbanipal/?_ga=2.165434559.1636850546.1569507844-727808298.1569507844"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Ra2ju6xSjNc"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785843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https://www.youtube.com/watch?v=0OZe-y5tk9Q</a:t>
            </a:r>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5</a:t>
            </a:fld>
            <a:endParaRPr lang="en-GB"/>
          </a:p>
        </p:txBody>
      </p:sp>
    </p:spTree>
    <p:extLst>
      <p:ext uri="{BB962C8B-B14F-4D97-AF65-F5344CB8AC3E}">
        <p14:creationId xmlns:p14="http://schemas.microsoft.com/office/powerpoint/2010/main" val="1353285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https://blog.britishmuseum.org/who-was-ashurbanipal/?_ga=2.165434559.1636850546.1569507844-727808298.1569507844</a:t>
            </a:r>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6</a:t>
            </a:fld>
            <a:endParaRPr lang="en-GB"/>
          </a:p>
        </p:txBody>
      </p:sp>
    </p:spTree>
    <p:extLst>
      <p:ext uri="{BB962C8B-B14F-4D97-AF65-F5344CB8AC3E}">
        <p14:creationId xmlns:p14="http://schemas.microsoft.com/office/powerpoint/2010/main" val="1511800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 FOR LOWER ABILITY SPIDER DIAGRAM</a:t>
            </a:r>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7</a:t>
            </a:fld>
            <a:endParaRPr lang="en-GB"/>
          </a:p>
        </p:txBody>
      </p:sp>
    </p:spTree>
    <p:extLst>
      <p:ext uri="{BB962C8B-B14F-4D97-AF65-F5344CB8AC3E}">
        <p14:creationId xmlns:p14="http://schemas.microsoft.com/office/powerpoint/2010/main" val="631632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https://www.youtube.com/watch?v=Ra2ju6xSjNc</a:t>
            </a:r>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8</a:t>
            </a:fld>
            <a:endParaRPr lang="en-GB"/>
          </a:p>
        </p:txBody>
      </p:sp>
    </p:spTree>
    <p:extLst>
      <p:ext uri="{BB962C8B-B14F-4D97-AF65-F5344CB8AC3E}">
        <p14:creationId xmlns:p14="http://schemas.microsoft.com/office/powerpoint/2010/main" val="5863748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12D5D673-437F-489B-BF04-E421D7711DB6}" type="slidenum">
              <a:rPr lang="en-GB" smtClean="0"/>
              <a:t>‹#›</a:t>
            </a:fld>
            <a:endParaRPr lang="en-GB"/>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5257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99459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7746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843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243714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27333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218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4358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7443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4278567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6808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833043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41C9D3-128D-41FF-AB6A-EC81EE8674BF}" type="datetimeFigureOut">
              <a:rPr lang="en-GB" smtClean="0"/>
              <a:t>01/05/2020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D5D673-437F-489B-BF04-E421D7711DB6}" type="slidenum">
              <a:rPr lang="en-GB" smtClean="0"/>
              <a:t>‹#›</a:t>
            </a:fld>
            <a:endParaRPr lang="en-GB"/>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05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41C9D3-128D-41FF-AB6A-EC81EE8674BF}" type="datetimeFigureOut">
              <a:rPr lang="en-GB" smtClean="0"/>
              <a:t>01/05/2020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1837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41C9D3-128D-41FF-AB6A-EC81EE8674BF}" type="datetimeFigureOut">
              <a:rPr lang="en-GB" smtClean="0"/>
              <a:t>01/05/2020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3439788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7769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545769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41C9D3-128D-41FF-AB6A-EC81EE8674BF}" type="datetimeFigureOut">
              <a:rPr lang="en-GB" smtClean="0"/>
              <a:t>01/05/2020</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2D5D673-437F-489B-BF04-E421D7711DB6}" type="slidenum">
              <a:rPr lang="en-GB" smtClean="0"/>
              <a:t>‹#›</a:t>
            </a:fld>
            <a:endParaRPr lang="en-GB"/>
          </a:p>
        </p:txBody>
      </p:sp>
    </p:spTree>
    <p:extLst>
      <p:ext uri="{BB962C8B-B14F-4D97-AF65-F5344CB8AC3E}">
        <p14:creationId xmlns:p14="http://schemas.microsoft.com/office/powerpoint/2010/main" val="185370428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0421" y="161050"/>
            <a:ext cx="11887200" cy="10020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3137" y="232689"/>
            <a:ext cx="930442" cy="9304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5771492"/>
            <a:ext cx="12192000" cy="108650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a:t>Challenge:</a:t>
            </a:r>
          </a:p>
          <a:p>
            <a:pPr algn="ctr"/>
            <a:r>
              <a:rPr lang="en-GB" sz="2400" b="1" dirty="0" smtClean="0"/>
              <a:t>How well are female figures represented in Ancient History? What challenges do you think we have to study women in the Ancient Middle East? Explain your answer</a:t>
            </a:r>
            <a:endParaRPr lang="en-GB" sz="2400" b="1" dirty="0"/>
          </a:p>
        </p:txBody>
      </p:sp>
      <p:sp>
        <p:nvSpPr>
          <p:cNvPr id="2" name="TextBox 1"/>
          <p:cNvSpPr txBox="1"/>
          <p:nvPr/>
        </p:nvSpPr>
        <p:spPr>
          <a:xfrm>
            <a:off x="1636295" y="343967"/>
            <a:ext cx="10411326" cy="707886"/>
          </a:xfrm>
          <a:prstGeom prst="rect">
            <a:avLst/>
          </a:prstGeom>
          <a:noFill/>
        </p:spPr>
        <p:txBody>
          <a:bodyPr wrap="square" rtlCol="0">
            <a:spAutoFit/>
          </a:bodyPr>
          <a:lstStyle/>
          <a:p>
            <a:r>
              <a:rPr lang="en-GB" sz="4000" dirty="0" smtClean="0"/>
              <a:t>Answer the following questions in your book…</a:t>
            </a:r>
            <a:endParaRPr lang="en-GB" sz="4000" dirty="0"/>
          </a:p>
        </p:txBody>
      </p:sp>
      <p:sp>
        <p:nvSpPr>
          <p:cNvPr id="6" name="TextBox 5"/>
          <p:cNvSpPr txBox="1"/>
          <p:nvPr/>
        </p:nvSpPr>
        <p:spPr>
          <a:xfrm>
            <a:off x="160421" y="1247177"/>
            <a:ext cx="11887200" cy="3970318"/>
          </a:xfrm>
          <a:prstGeom prst="rect">
            <a:avLst/>
          </a:prstGeom>
          <a:solidFill>
            <a:schemeClr val="bg1"/>
          </a:solidFill>
        </p:spPr>
        <p:txBody>
          <a:bodyPr wrap="square" rtlCol="0">
            <a:spAutoFit/>
          </a:bodyPr>
          <a:lstStyle/>
          <a:p>
            <a:pPr marL="342900" indent="-342900">
              <a:lnSpc>
                <a:spcPct val="150000"/>
              </a:lnSpc>
              <a:buAutoNum type="arabicParenR"/>
            </a:pPr>
            <a:r>
              <a:rPr lang="en-GB" sz="2400" dirty="0" smtClean="0"/>
              <a:t> </a:t>
            </a:r>
            <a:r>
              <a:rPr lang="en-GB" sz="2400" dirty="0" err="1" smtClean="0"/>
              <a:t>Tiglath</a:t>
            </a:r>
            <a:r>
              <a:rPr lang="en-GB" sz="2400" dirty="0" smtClean="0"/>
              <a:t> </a:t>
            </a:r>
            <a:r>
              <a:rPr lang="en-GB" sz="2400" dirty="0" err="1" smtClean="0"/>
              <a:t>Pileser</a:t>
            </a:r>
            <a:r>
              <a:rPr lang="en-GB" sz="2400" dirty="0" smtClean="0"/>
              <a:t> took the kingship of which Middle Eastern city?</a:t>
            </a:r>
          </a:p>
          <a:p>
            <a:pPr marL="342900" indent="-342900">
              <a:lnSpc>
                <a:spcPct val="150000"/>
              </a:lnSpc>
              <a:buAutoNum type="arabicParenR"/>
            </a:pPr>
            <a:r>
              <a:rPr lang="en-GB" sz="2400" dirty="0" smtClean="0"/>
              <a:t>What was the name of </a:t>
            </a:r>
            <a:r>
              <a:rPr lang="en-GB" sz="2400" dirty="0" err="1" smtClean="0"/>
              <a:t>Tiglath</a:t>
            </a:r>
            <a:r>
              <a:rPr lang="en-GB" sz="2400" dirty="0" smtClean="0"/>
              <a:t> </a:t>
            </a:r>
            <a:r>
              <a:rPr lang="en-GB" sz="2400" dirty="0" err="1" smtClean="0"/>
              <a:t>Pileser</a:t>
            </a:r>
            <a:r>
              <a:rPr lang="en-GB" sz="2400" dirty="0" smtClean="0"/>
              <a:t>’ wife?</a:t>
            </a:r>
          </a:p>
          <a:p>
            <a:pPr marL="342900" indent="-342900">
              <a:lnSpc>
                <a:spcPct val="150000"/>
              </a:lnSpc>
              <a:buAutoNum type="arabicParenR"/>
            </a:pPr>
            <a:r>
              <a:rPr lang="en-GB" sz="2400" dirty="0" smtClean="0"/>
              <a:t>What was the name of the Battle where </a:t>
            </a:r>
            <a:r>
              <a:rPr lang="en-GB" sz="2400" dirty="0" err="1" smtClean="0"/>
              <a:t>Tiglath</a:t>
            </a:r>
            <a:r>
              <a:rPr lang="en-GB" sz="2400" dirty="0" smtClean="0"/>
              <a:t> defeated the Urartu tribe?</a:t>
            </a:r>
          </a:p>
          <a:p>
            <a:pPr marL="342900" indent="-342900">
              <a:lnSpc>
                <a:spcPct val="150000"/>
              </a:lnSpc>
              <a:buAutoNum type="arabicParenR"/>
            </a:pPr>
            <a:r>
              <a:rPr lang="en-GB" sz="2400" dirty="0" smtClean="0"/>
              <a:t>Which kingdom most successfully rose out of the Bronze Age Collapse?</a:t>
            </a:r>
          </a:p>
          <a:p>
            <a:pPr marL="342900" indent="-342900">
              <a:lnSpc>
                <a:spcPct val="150000"/>
              </a:lnSpc>
              <a:buAutoNum type="arabicParenR"/>
            </a:pPr>
            <a:r>
              <a:rPr lang="en-GB" sz="2400" dirty="0" smtClean="0"/>
              <a:t>Why was the Assyrian army so successful?</a:t>
            </a:r>
          </a:p>
          <a:p>
            <a:pPr marL="342900" indent="-342900">
              <a:lnSpc>
                <a:spcPct val="150000"/>
              </a:lnSpc>
              <a:buAutoNum type="arabicParenR"/>
            </a:pPr>
            <a:r>
              <a:rPr lang="en-GB" sz="2400" dirty="0" smtClean="0"/>
              <a:t>What did </a:t>
            </a:r>
            <a:r>
              <a:rPr lang="en-GB" sz="2400" dirty="0" err="1" smtClean="0"/>
              <a:t>Tiglath’s</a:t>
            </a:r>
            <a:r>
              <a:rPr lang="en-GB" sz="2400" dirty="0" smtClean="0"/>
              <a:t> queen have carved onto her tomb to ward off visitors?</a:t>
            </a:r>
          </a:p>
          <a:p>
            <a:pPr marL="342900" indent="-342900">
              <a:lnSpc>
                <a:spcPct val="150000"/>
              </a:lnSpc>
              <a:buAutoNum type="arabicParenR"/>
            </a:pPr>
            <a:r>
              <a:rPr lang="en-GB" sz="2400" dirty="0" smtClean="0"/>
              <a:t>Give one example of </a:t>
            </a:r>
            <a:r>
              <a:rPr lang="en-GB" sz="2400" dirty="0" err="1" smtClean="0"/>
              <a:t>Ashurnasirpal</a:t>
            </a:r>
            <a:r>
              <a:rPr lang="en-GB" sz="2400" dirty="0" smtClean="0"/>
              <a:t> being a megalomaniac.</a:t>
            </a:r>
            <a:endParaRPr lang="en-GB" sz="2400" dirty="0"/>
          </a:p>
        </p:txBody>
      </p:sp>
    </p:spTree>
    <p:extLst>
      <p:ext uri="{BB962C8B-B14F-4D97-AF65-F5344CB8AC3E}">
        <p14:creationId xmlns:p14="http://schemas.microsoft.com/office/powerpoint/2010/main" val="4274940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1380" y="1387056"/>
            <a:ext cx="2562911" cy="3908762"/>
          </a:xfrm>
          <a:prstGeom prst="rect">
            <a:avLst/>
          </a:prstGeom>
          <a:solidFill>
            <a:srgbClr val="FCC02E"/>
          </a:solidFill>
          <a:ln>
            <a:noFill/>
          </a:ln>
          <a:scene3d>
            <a:camera prst="orthographicFront"/>
            <a:lightRig rig="threePt" dir="t"/>
          </a:scene3d>
          <a:sp3d>
            <a:bevelT/>
          </a:sp3d>
        </p:spPr>
        <p:txBody>
          <a:bodyPr wrap="square">
            <a:spAutoFit/>
          </a:bodyPr>
          <a:lstStyle/>
          <a:p>
            <a:pPr defTabSz="914400">
              <a:defRPr/>
            </a:pPr>
            <a:r>
              <a:rPr lang="en-GB" sz="2800" b="1" dirty="0">
                <a:solidFill>
                  <a:prstClr val="black"/>
                </a:solidFill>
                <a:latin typeface="Calibri" panose="020F0502020204030204"/>
                <a:cs typeface="Arial" panose="020B0604020202020204" pitchFamily="34" charset="0"/>
              </a:rPr>
              <a:t>Lesson Objectives:</a:t>
            </a: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 The key features of Ashurbanipal’s kingship.</a:t>
            </a: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defRPr/>
            </a:pP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How did Ashurbanipal differ from the kings before him?</a:t>
            </a:r>
            <a:endParaRPr lang="en-GB" sz="2400" dirty="0">
              <a:solidFill>
                <a:prstClr val="black"/>
              </a:solidFill>
              <a:latin typeface="Calibri" panose="020F0502020204030204"/>
              <a:cs typeface="Arial" panose="020B0604020202020204" pitchFamily="34" charset="0"/>
            </a:endParaRPr>
          </a:p>
        </p:txBody>
      </p:sp>
      <p:sp>
        <p:nvSpPr>
          <p:cNvPr id="7" name="TextBox 6"/>
          <p:cNvSpPr txBox="1"/>
          <p:nvPr/>
        </p:nvSpPr>
        <p:spPr>
          <a:xfrm>
            <a:off x="294021" y="-28163"/>
            <a:ext cx="10314193" cy="738664"/>
          </a:xfrm>
          <a:prstGeom prst="rect">
            <a:avLst/>
          </a:prstGeom>
          <a:noFill/>
        </p:spPr>
        <p:txBody>
          <a:bodyPr wrap="square" rtlCol="0">
            <a:spAutoFit/>
          </a:bodyPr>
          <a:lstStyle/>
          <a:p>
            <a:pPr algn="ctr"/>
            <a:r>
              <a:rPr lang="en-GB" sz="4200" b="1" u="sng" dirty="0" smtClean="0">
                <a:latin typeface="Calibri" panose="020F0502020204030204" pitchFamily="34" charset="0"/>
                <a:cs typeface="Calibri" panose="020F0502020204030204" pitchFamily="34" charset="0"/>
              </a:rPr>
              <a:t>King Ashurbanipal; scholar or soldier?</a:t>
            </a:r>
            <a:endParaRPr lang="en-GB" sz="4200" b="1" u="sng" dirty="0">
              <a:latin typeface="Calibri" panose="020F0502020204030204" pitchFamily="34" charset="0"/>
              <a:cs typeface="Calibri" panose="020F0502020204030204" pitchFamily="34" charset="0"/>
            </a:endParaRPr>
          </a:p>
        </p:txBody>
      </p:sp>
      <p:sp>
        <p:nvSpPr>
          <p:cNvPr id="20" name="TextBox 19"/>
          <p:cNvSpPr txBox="1"/>
          <p:nvPr/>
        </p:nvSpPr>
        <p:spPr>
          <a:xfrm>
            <a:off x="9024429" y="56751"/>
            <a:ext cx="3167571" cy="461665"/>
          </a:xfrm>
          <a:prstGeom prst="rect">
            <a:avLst/>
          </a:prstGeom>
          <a:noFill/>
        </p:spPr>
        <p:txBody>
          <a:bodyPr wrap="square" rtlCol="0">
            <a:spAutoFit/>
          </a:bodyPr>
          <a:lstStyle/>
          <a:p>
            <a:pPr algn="r"/>
            <a:fld id="{3C3CF9CA-01E0-44F4-86AE-C98869E16A83}" type="datetime4">
              <a:rPr lang="en-GB" sz="2400" b="1" u="sng">
                <a:latin typeface="Century Gothic" panose="020B0502020202020204" pitchFamily="34" charset="0"/>
              </a:rPr>
              <a:t>01 May 2020</a:t>
            </a:fld>
            <a:endParaRPr lang="en-GB" sz="2400" b="1" u="sng" dirty="0">
              <a:latin typeface="Century Gothic" panose="020B0502020202020204" pitchFamily="34" charset="0"/>
            </a:endParaRPr>
          </a:p>
        </p:txBody>
      </p:sp>
      <p:sp>
        <p:nvSpPr>
          <p:cNvPr id="19" name="TextBox 18"/>
          <p:cNvSpPr txBox="1"/>
          <p:nvPr/>
        </p:nvSpPr>
        <p:spPr>
          <a:xfrm>
            <a:off x="3145246" y="777119"/>
            <a:ext cx="8901897" cy="615553"/>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b="1" dirty="0">
                <a:solidFill>
                  <a:prstClr val="black"/>
                </a:solidFill>
                <a:latin typeface="Calibri" panose="020F0502020204030204"/>
                <a:cs typeface="Arial" panose="020B0604020202020204" pitchFamily="34" charset="0"/>
              </a:rPr>
              <a:t>RRR:  </a:t>
            </a:r>
            <a:r>
              <a:rPr lang="en-GB" b="1" dirty="0" smtClean="0">
                <a:solidFill>
                  <a:prstClr val="black"/>
                </a:solidFill>
                <a:latin typeface="Calibri" panose="020F0502020204030204"/>
                <a:cs typeface="Arial" panose="020B0604020202020204" pitchFamily="34" charset="0"/>
              </a:rPr>
              <a:t>How was Ashurbanipal a different leader from the Assyrian Kings before him? </a:t>
            </a:r>
            <a:r>
              <a:rPr lang="en-GB" sz="1600" dirty="0" smtClean="0">
                <a:solidFill>
                  <a:prstClr val="black"/>
                </a:solidFill>
                <a:latin typeface="Calibri" panose="020F0502020204030204"/>
                <a:cs typeface="Arial" panose="020B0604020202020204" pitchFamily="34" charset="0"/>
              </a:rPr>
              <a:t>(Write </a:t>
            </a:r>
            <a:r>
              <a:rPr lang="en-GB" sz="1600" dirty="0">
                <a:solidFill>
                  <a:prstClr val="black"/>
                </a:solidFill>
                <a:latin typeface="Calibri" panose="020F0502020204030204"/>
                <a:cs typeface="Arial" panose="020B0604020202020204" pitchFamily="34" charset="0"/>
              </a:rPr>
              <a:t>in your planner)</a:t>
            </a:r>
          </a:p>
        </p:txBody>
      </p:sp>
      <p:pic>
        <p:nvPicPr>
          <p:cNvPr id="4" name="Picture 3"/>
          <p:cNvPicPr>
            <a:picLocks noChangeAspect="1"/>
          </p:cNvPicPr>
          <p:nvPr/>
        </p:nvPicPr>
        <p:blipFill>
          <a:blip r:embed="rId3"/>
          <a:stretch>
            <a:fillRect/>
          </a:stretch>
        </p:blipFill>
        <p:spPr>
          <a:xfrm>
            <a:off x="3555572" y="1575896"/>
            <a:ext cx="7546144" cy="3959668"/>
          </a:xfrm>
          <a:prstGeom prst="rect">
            <a:avLst/>
          </a:prstGeom>
        </p:spPr>
      </p:pic>
    </p:spTree>
    <p:extLst>
      <p:ext uri="{BB962C8B-B14F-4D97-AF65-F5344CB8AC3E}">
        <p14:creationId xmlns:p14="http://schemas.microsoft.com/office/powerpoint/2010/main" val="3183125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9" y="-12879"/>
            <a:ext cx="12204879" cy="68708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a:off x="399244" y="3309871"/>
            <a:ext cx="11449319"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742410" y="3503358"/>
            <a:ext cx="1596981" cy="646331"/>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3000-2000BCE</a:t>
            </a:r>
          </a:p>
          <a:p>
            <a:pPr algn="ctr"/>
            <a:r>
              <a:rPr lang="en-GB" b="1" dirty="0" smtClean="0">
                <a:latin typeface="Calibri" panose="020F0502020204030204" pitchFamily="34" charset="0"/>
                <a:cs typeface="Calibri" panose="020F0502020204030204" pitchFamily="34" charset="0"/>
              </a:rPr>
              <a:t>The city of Ur</a:t>
            </a:r>
            <a:endParaRPr lang="en-GB" b="1" dirty="0">
              <a:latin typeface="Calibri" panose="020F0502020204030204" pitchFamily="34" charset="0"/>
              <a:cs typeface="Calibri" panose="020F0502020204030204" pitchFamily="34" charset="0"/>
            </a:endParaRPr>
          </a:p>
        </p:txBody>
      </p:sp>
      <p:sp>
        <p:nvSpPr>
          <p:cNvPr id="9" name="TextBox 8"/>
          <p:cNvSpPr txBox="1"/>
          <p:nvPr/>
        </p:nvSpPr>
        <p:spPr>
          <a:xfrm>
            <a:off x="10532771" y="3579135"/>
            <a:ext cx="1596981"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479BCE</a:t>
            </a:r>
          </a:p>
          <a:p>
            <a:pPr algn="ctr"/>
            <a:r>
              <a:rPr lang="en-GB" sz="1600" b="1" dirty="0" smtClean="0">
                <a:latin typeface="Calibri" panose="020F0502020204030204" pitchFamily="34" charset="0"/>
                <a:cs typeface="Calibri" panose="020F0502020204030204" pitchFamily="34" charset="0"/>
              </a:rPr>
              <a:t>Xerxes I loses the Persian Wars</a:t>
            </a:r>
            <a:endParaRPr lang="en-GB" sz="1600" b="1" dirty="0">
              <a:latin typeface="Calibri" panose="020F0502020204030204" pitchFamily="34" charset="0"/>
              <a:cs typeface="Calibri" panose="020F0502020204030204" pitchFamily="34" charset="0"/>
            </a:endParaRPr>
          </a:p>
        </p:txBody>
      </p:sp>
      <p:sp>
        <p:nvSpPr>
          <p:cNvPr id="10" name="TextBox 9"/>
          <p:cNvSpPr txBox="1"/>
          <p:nvPr/>
        </p:nvSpPr>
        <p:spPr>
          <a:xfrm>
            <a:off x="3376018" y="507512"/>
            <a:ext cx="1779432" cy="738664"/>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1400-1190BCE</a:t>
            </a:r>
          </a:p>
          <a:p>
            <a:pPr algn="ctr"/>
            <a:r>
              <a:rPr lang="en-GB" sz="1400" b="1" dirty="0" smtClean="0">
                <a:latin typeface="Calibri" panose="020F0502020204030204" pitchFamily="34" charset="0"/>
                <a:cs typeface="Calibri" panose="020F0502020204030204" pitchFamily="34" charset="0"/>
              </a:rPr>
              <a:t>The New </a:t>
            </a:r>
            <a:r>
              <a:rPr lang="en-GB" sz="1400" b="1" dirty="0" err="1" smtClean="0">
                <a:latin typeface="Calibri" panose="020F0502020204030204" pitchFamily="34" charset="0"/>
                <a:cs typeface="Calibri" panose="020F0502020204030204" pitchFamily="34" charset="0"/>
              </a:rPr>
              <a:t>Hittie</a:t>
            </a:r>
            <a:r>
              <a:rPr lang="en-GB" sz="1400" b="1" dirty="0" smtClean="0">
                <a:latin typeface="Calibri" panose="020F0502020204030204" pitchFamily="34" charset="0"/>
                <a:cs typeface="Calibri" panose="020F0502020204030204" pitchFamily="34" charset="0"/>
              </a:rPr>
              <a:t> Kingdom</a:t>
            </a:r>
            <a:endParaRPr lang="en-GB" sz="1400" b="1" dirty="0">
              <a:latin typeface="Calibri" panose="020F0502020204030204" pitchFamily="34" charset="0"/>
              <a:cs typeface="Calibri" panose="020F0502020204030204" pitchFamily="34" charset="0"/>
            </a:endParaRPr>
          </a:p>
        </p:txBody>
      </p:sp>
      <p:sp>
        <p:nvSpPr>
          <p:cNvPr id="11" name="TextBox 10"/>
          <p:cNvSpPr txBox="1"/>
          <p:nvPr/>
        </p:nvSpPr>
        <p:spPr>
          <a:xfrm>
            <a:off x="6384212" y="1448441"/>
            <a:ext cx="1779432" cy="400110"/>
          </a:xfrm>
          <a:prstGeom prst="rect">
            <a:avLst/>
          </a:prstGeom>
          <a:noFill/>
        </p:spPr>
        <p:txBody>
          <a:bodyPr wrap="square" rtlCol="0">
            <a:spAutoFit/>
          </a:bodyPr>
          <a:lstStyle/>
          <a:p>
            <a:pPr algn="ctr"/>
            <a:r>
              <a:rPr lang="en-GB" sz="2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rPr>
              <a:t>(Last Lesson)</a:t>
            </a:r>
            <a:endParaRPr lang="en-GB"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endParaRPr>
          </a:p>
        </p:txBody>
      </p:sp>
      <p:sp>
        <p:nvSpPr>
          <p:cNvPr id="12" name="TextBox 11"/>
          <p:cNvSpPr txBox="1"/>
          <p:nvPr/>
        </p:nvSpPr>
        <p:spPr>
          <a:xfrm>
            <a:off x="7125134" y="5353991"/>
            <a:ext cx="2032713" cy="400110"/>
          </a:xfrm>
          <a:prstGeom prst="rect">
            <a:avLst/>
          </a:prstGeom>
          <a:noFill/>
        </p:spPr>
        <p:txBody>
          <a:bodyPr wrap="square" rtlCol="0">
            <a:spAutoFit/>
          </a:bodyPr>
          <a:lstStyle/>
          <a:p>
            <a:pPr algn="ctr"/>
            <a:r>
              <a:rPr lang="en-GB"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(Today’s Lesson)</a:t>
            </a:r>
            <a:endParaRPr lang="en-GB"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cxnSp>
        <p:nvCxnSpPr>
          <p:cNvPr id="23" name="Straight Connector 22"/>
          <p:cNvCxnSpPr/>
          <p:nvPr/>
        </p:nvCxnSpPr>
        <p:spPr>
          <a:xfrm>
            <a:off x="605307" y="3065172"/>
            <a:ext cx="0"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H="1">
            <a:off x="2569335" y="3054370"/>
            <a:ext cx="2147"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a:off x="5265360" y="3065172"/>
            <a:ext cx="6439" cy="244699"/>
          </a:xfrm>
          <a:prstGeom prst="line">
            <a:avLst/>
          </a:prstGeom>
          <a:ln w="76200"/>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0" y="2726683"/>
            <a:ext cx="1390918" cy="369332"/>
          </a:xfrm>
          <a:prstGeom prst="rect">
            <a:avLst/>
          </a:prstGeom>
          <a:noFill/>
        </p:spPr>
        <p:txBody>
          <a:bodyPr wrap="square" rtlCol="0">
            <a:spAutoFit/>
          </a:bodyPr>
          <a:lstStyle/>
          <a:p>
            <a:pPr algn="ctr"/>
            <a:r>
              <a:rPr lang="en-GB" b="1" dirty="0" smtClean="0"/>
              <a:t>3000BCE</a:t>
            </a:r>
            <a:endParaRPr lang="en-GB" b="1" dirty="0"/>
          </a:p>
        </p:txBody>
      </p:sp>
      <p:sp>
        <p:nvSpPr>
          <p:cNvPr id="35" name="TextBox 34"/>
          <p:cNvSpPr txBox="1"/>
          <p:nvPr/>
        </p:nvSpPr>
        <p:spPr>
          <a:xfrm>
            <a:off x="1944710" y="2726683"/>
            <a:ext cx="1390918" cy="369332"/>
          </a:xfrm>
          <a:prstGeom prst="rect">
            <a:avLst/>
          </a:prstGeom>
          <a:noFill/>
        </p:spPr>
        <p:txBody>
          <a:bodyPr wrap="square" rtlCol="0">
            <a:spAutoFit/>
          </a:bodyPr>
          <a:lstStyle/>
          <a:p>
            <a:pPr algn="ctr"/>
            <a:r>
              <a:rPr lang="en-GB" b="1" dirty="0"/>
              <a:t>2</a:t>
            </a:r>
            <a:r>
              <a:rPr lang="en-GB" b="1" dirty="0" smtClean="0"/>
              <a:t>000BCE</a:t>
            </a:r>
            <a:endParaRPr lang="en-GB" b="1" dirty="0"/>
          </a:p>
        </p:txBody>
      </p:sp>
      <p:sp>
        <p:nvSpPr>
          <p:cNvPr id="36" name="TextBox 35"/>
          <p:cNvSpPr txBox="1"/>
          <p:nvPr/>
        </p:nvSpPr>
        <p:spPr>
          <a:xfrm>
            <a:off x="4603870" y="2687749"/>
            <a:ext cx="1390918" cy="369332"/>
          </a:xfrm>
          <a:prstGeom prst="rect">
            <a:avLst/>
          </a:prstGeom>
          <a:noFill/>
        </p:spPr>
        <p:txBody>
          <a:bodyPr wrap="square" rtlCol="0">
            <a:spAutoFit/>
          </a:bodyPr>
          <a:lstStyle/>
          <a:p>
            <a:pPr algn="ctr"/>
            <a:r>
              <a:rPr lang="en-GB" b="1" dirty="0"/>
              <a:t>1</a:t>
            </a:r>
            <a:r>
              <a:rPr lang="en-GB" b="1" dirty="0" smtClean="0"/>
              <a:t>000BCE</a:t>
            </a:r>
            <a:endParaRPr lang="en-GB" b="1" dirty="0"/>
          </a:p>
        </p:txBody>
      </p:sp>
      <p:cxnSp>
        <p:nvCxnSpPr>
          <p:cNvPr id="38" name="Straight Arrow Connector 37"/>
          <p:cNvCxnSpPr/>
          <p:nvPr/>
        </p:nvCxnSpPr>
        <p:spPr>
          <a:xfrm>
            <a:off x="856980" y="3379081"/>
            <a:ext cx="145638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3485928" y="3439940"/>
            <a:ext cx="1779432" cy="523220"/>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1275BCE</a:t>
            </a:r>
          </a:p>
          <a:p>
            <a:pPr algn="ctr"/>
            <a:r>
              <a:rPr lang="en-GB" sz="1400" b="1" dirty="0" smtClean="0">
                <a:latin typeface="Calibri" panose="020F0502020204030204" pitchFamily="34" charset="0"/>
                <a:cs typeface="Calibri" panose="020F0502020204030204" pitchFamily="34" charset="0"/>
              </a:rPr>
              <a:t>The Battle of </a:t>
            </a:r>
            <a:r>
              <a:rPr lang="en-GB" sz="1400" b="1" dirty="0" err="1" smtClean="0">
                <a:latin typeface="Calibri" panose="020F0502020204030204" pitchFamily="34" charset="0"/>
                <a:cs typeface="Calibri" panose="020F0502020204030204" pitchFamily="34" charset="0"/>
              </a:rPr>
              <a:t>Qadesh</a:t>
            </a:r>
            <a:endParaRPr lang="en-GB" sz="1400" b="1" dirty="0">
              <a:latin typeface="Calibri" panose="020F0502020204030204" pitchFamily="34" charset="0"/>
              <a:cs typeface="Calibri" panose="020F0502020204030204" pitchFamily="34" charset="0"/>
            </a:endParaRPr>
          </a:p>
        </p:txBody>
      </p:sp>
      <p:sp>
        <p:nvSpPr>
          <p:cNvPr id="22" name="TextBox 21"/>
          <p:cNvSpPr txBox="1"/>
          <p:nvPr/>
        </p:nvSpPr>
        <p:spPr>
          <a:xfrm>
            <a:off x="3409858" y="2188348"/>
            <a:ext cx="1779432" cy="738664"/>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1250-1150BCE</a:t>
            </a:r>
          </a:p>
          <a:p>
            <a:pPr algn="ctr"/>
            <a:r>
              <a:rPr lang="en-GB" sz="1400" b="1" dirty="0" smtClean="0">
                <a:latin typeface="Calibri" panose="020F0502020204030204" pitchFamily="34" charset="0"/>
                <a:cs typeface="Calibri" panose="020F0502020204030204" pitchFamily="34" charset="0"/>
              </a:rPr>
              <a:t>Rise of the ‘Sea Peoples’</a:t>
            </a:r>
            <a:endParaRPr lang="en-GB" sz="1400" b="1" dirty="0">
              <a:latin typeface="Calibri" panose="020F0502020204030204" pitchFamily="34" charset="0"/>
              <a:cs typeface="Calibri" panose="020F0502020204030204" pitchFamily="34" charset="0"/>
            </a:endParaRPr>
          </a:p>
        </p:txBody>
      </p:sp>
      <p:cxnSp>
        <p:nvCxnSpPr>
          <p:cNvPr id="4" name="Straight Arrow Connector 3"/>
          <p:cNvCxnSpPr/>
          <p:nvPr/>
        </p:nvCxnSpPr>
        <p:spPr>
          <a:xfrm flipV="1">
            <a:off x="3859481" y="1423929"/>
            <a:ext cx="812507" cy="240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a:off x="4398917" y="3145740"/>
            <a:ext cx="490409" cy="8084"/>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6041168" y="3822787"/>
            <a:ext cx="1468734"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883-859BCE</a:t>
            </a:r>
          </a:p>
          <a:p>
            <a:pPr algn="ctr"/>
            <a:r>
              <a:rPr lang="en-GB" sz="1600" b="1" dirty="0" smtClean="0">
                <a:latin typeface="Calibri" panose="020F0502020204030204" pitchFamily="34" charset="0"/>
                <a:cs typeface="Calibri" panose="020F0502020204030204" pitchFamily="34" charset="0"/>
              </a:rPr>
              <a:t>Assyria; Ashurnasirpal II</a:t>
            </a:r>
            <a:endParaRPr lang="en-GB" sz="1600" b="1" dirty="0">
              <a:latin typeface="Calibri" panose="020F0502020204030204" pitchFamily="34" charset="0"/>
              <a:cs typeface="Calibri" panose="020F0502020204030204" pitchFamily="34" charset="0"/>
            </a:endParaRPr>
          </a:p>
        </p:txBody>
      </p:sp>
      <p:cxnSp>
        <p:nvCxnSpPr>
          <p:cNvPr id="17" name="Straight Arrow Connector 16"/>
          <p:cNvCxnSpPr/>
          <p:nvPr/>
        </p:nvCxnSpPr>
        <p:spPr>
          <a:xfrm flipV="1">
            <a:off x="6772512" y="3366787"/>
            <a:ext cx="0" cy="3882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6539561" y="1816581"/>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744-727BCE</a:t>
            </a:r>
          </a:p>
          <a:p>
            <a:pPr algn="ctr"/>
            <a:r>
              <a:rPr lang="en-GB" sz="1600" b="1" dirty="0" smtClean="0">
                <a:latin typeface="Calibri" panose="020F0502020204030204" pitchFamily="34" charset="0"/>
                <a:cs typeface="Calibri" panose="020F0502020204030204" pitchFamily="34" charset="0"/>
              </a:rPr>
              <a:t>Assyria; </a:t>
            </a:r>
            <a:r>
              <a:rPr lang="en-GB" sz="1600" b="1" dirty="0" err="1" smtClean="0">
                <a:latin typeface="Calibri" panose="020F0502020204030204" pitchFamily="34" charset="0"/>
                <a:cs typeface="Calibri" panose="020F0502020204030204" pitchFamily="34" charset="0"/>
              </a:rPr>
              <a:t>Tiglath</a:t>
            </a:r>
            <a:r>
              <a:rPr lang="en-GB" sz="1600" b="1" dirty="0" smtClean="0">
                <a:latin typeface="Calibri" panose="020F0502020204030204" pitchFamily="34" charset="0"/>
                <a:cs typeface="Calibri" panose="020F0502020204030204" pitchFamily="34" charset="0"/>
              </a:rPr>
              <a:t> </a:t>
            </a:r>
            <a:r>
              <a:rPr lang="en-GB" sz="1600" b="1" dirty="0" err="1" smtClean="0">
                <a:latin typeface="Calibri" panose="020F0502020204030204" pitchFamily="34" charset="0"/>
                <a:cs typeface="Calibri" panose="020F0502020204030204" pitchFamily="34" charset="0"/>
              </a:rPr>
              <a:t>Pileser</a:t>
            </a:r>
            <a:r>
              <a:rPr lang="en-GB" sz="1600" b="1" dirty="0" smtClean="0">
                <a:latin typeface="Calibri" panose="020F0502020204030204" pitchFamily="34" charset="0"/>
                <a:cs typeface="Calibri" panose="020F0502020204030204" pitchFamily="34" charset="0"/>
              </a:rPr>
              <a:t> III</a:t>
            </a:r>
            <a:endParaRPr lang="en-GB" sz="1600" b="1" dirty="0">
              <a:latin typeface="Calibri" panose="020F0502020204030204" pitchFamily="34" charset="0"/>
              <a:cs typeface="Calibri" panose="020F0502020204030204" pitchFamily="34" charset="0"/>
            </a:endParaRPr>
          </a:p>
        </p:txBody>
      </p:sp>
      <p:cxnSp>
        <p:nvCxnSpPr>
          <p:cNvPr id="5" name="Straight Arrow Connector 4"/>
          <p:cNvCxnSpPr/>
          <p:nvPr/>
        </p:nvCxnSpPr>
        <p:spPr>
          <a:xfrm>
            <a:off x="7273928" y="2726683"/>
            <a:ext cx="0" cy="4861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7365860" y="4548211"/>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668-627BCE</a:t>
            </a:r>
          </a:p>
          <a:p>
            <a:pPr algn="ctr"/>
            <a:r>
              <a:rPr lang="en-GB" sz="1600" b="1" dirty="0" smtClean="0">
                <a:latin typeface="Calibri" panose="020F0502020204030204" pitchFamily="34" charset="0"/>
                <a:cs typeface="Calibri" panose="020F0502020204030204" pitchFamily="34" charset="0"/>
              </a:rPr>
              <a:t>Assyria; Ashurbanipal</a:t>
            </a:r>
            <a:endParaRPr lang="en-GB" sz="1600" b="1" dirty="0">
              <a:latin typeface="Calibri" panose="020F0502020204030204" pitchFamily="34" charset="0"/>
              <a:cs typeface="Calibri" panose="020F0502020204030204" pitchFamily="34" charset="0"/>
            </a:endParaRPr>
          </a:p>
        </p:txBody>
      </p:sp>
      <p:cxnSp>
        <p:nvCxnSpPr>
          <p:cNvPr id="20" name="Straight Arrow Connector 19"/>
          <p:cNvCxnSpPr>
            <a:stCxn id="26" idx="0"/>
          </p:cNvCxnSpPr>
          <p:nvPr/>
        </p:nvCxnSpPr>
        <p:spPr>
          <a:xfrm flipV="1">
            <a:off x="8100227" y="3422560"/>
            <a:ext cx="0" cy="11256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59584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3649276" y="0"/>
            <a:ext cx="8542724" cy="6858000"/>
          </a:xfrm>
          <a:prstGeom prst="rect">
            <a:avLst/>
          </a:prstGeom>
        </p:spPr>
      </p:pic>
      <p:sp>
        <p:nvSpPr>
          <p:cNvPr id="24" name="Oval 23"/>
          <p:cNvSpPr/>
          <p:nvPr/>
        </p:nvSpPr>
        <p:spPr>
          <a:xfrm rot="19015350">
            <a:off x="6815597" y="638339"/>
            <a:ext cx="1893195" cy="321384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770021" y="425003"/>
            <a:ext cx="2821300" cy="4524315"/>
          </a:xfrm>
          <a:prstGeom prst="rect">
            <a:avLst/>
          </a:prstGeom>
          <a:noFill/>
        </p:spPr>
        <p:txBody>
          <a:bodyPr wrap="square" rtlCol="0">
            <a:spAutoFit/>
          </a:bodyPr>
          <a:lstStyle/>
          <a:p>
            <a:pPr algn="ctr"/>
            <a:r>
              <a:rPr lang="en-GB" sz="3200" b="1" dirty="0" smtClean="0"/>
              <a:t>Where was the Assyrian Kingdom, where Ashurbanipal was King?</a:t>
            </a:r>
          </a:p>
          <a:p>
            <a:pPr algn="ctr"/>
            <a:endParaRPr lang="en-GB" sz="3200" b="1" dirty="0"/>
          </a:p>
          <a:p>
            <a:pPr algn="ctr"/>
            <a:r>
              <a:rPr lang="en-GB" sz="3200" b="1" dirty="0" smtClean="0"/>
              <a:t>Modern day Iraq/ Iran!</a:t>
            </a:r>
            <a:endParaRPr lang="en-GB" sz="3200" b="1" dirty="0"/>
          </a:p>
        </p:txBody>
      </p:sp>
    </p:spTree>
    <p:extLst>
      <p:ext uri="{BB962C8B-B14F-4D97-AF65-F5344CB8AC3E}">
        <p14:creationId xmlns:p14="http://schemas.microsoft.com/office/powerpoint/2010/main" val="144022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0" y="0"/>
            <a:ext cx="12192000" cy="85540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Ashurbanipal – king of the world?</a:t>
            </a:r>
            <a:endParaRPr lang="en-GB" sz="51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pic>
        <p:nvPicPr>
          <p:cNvPr id="8" name="Picture 7"/>
          <p:cNvPicPr>
            <a:picLocks noChangeAspect="1"/>
          </p:cNvPicPr>
          <p:nvPr/>
        </p:nvPicPr>
        <p:blipFill>
          <a:blip r:embed="rId3"/>
          <a:stretch>
            <a:fillRect/>
          </a:stretch>
        </p:blipFill>
        <p:spPr>
          <a:xfrm>
            <a:off x="3515312" y="1216102"/>
            <a:ext cx="3363917" cy="5055378"/>
          </a:xfrm>
          <a:prstGeom prst="rect">
            <a:avLst/>
          </a:prstGeom>
        </p:spPr>
      </p:pic>
      <p:sp>
        <p:nvSpPr>
          <p:cNvPr id="5" name="Rectangle 4"/>
          <p:cNvSpPr/>
          <p:nvPr/>
        </p:nvSpPr>
        <p:spPr>
          <a:xfrm>
            <a:off x="110617" y="982132"/>
            <a:ext cx="3618235" cy="574313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400" dirty="0" smtClean="0">
                <a:solidFill>
                  <a:schemeClr val="tx1"/>
                </a:solidFill>
                <a:latin typeface="Calibri" panose="020F0502020204030204" pitchFamily="34" charset="0"/>
                <a:cs typeface="Calibri" panose="020F0502020204030204" pitchFamily="34" charset="0"/>
              </a:rPr>
              <a:t>Ashurbanipal was the next in a line of great Assyrian kings that we have studied, and in many ways he continued the work of earlier kings.</a:t>
            </a:r>
          </a:p>
          <a:p>
            <a:pPr algn="ctr"/>
            <a:endParaRPr lang="en-US" sz="2400" dirty="0" smtClean="0">
              <a:solidFill>
                <a:schemeClr val="tx1"/>
              </a:solidFill>
              <a:latin typeface="Calibri" panose="020F0502020204030204" pitchFamily="34" charset="0"/>
              <a:cs typeface="Calibri" panose="020F0502020204030204" pitchFamily="34" charset="0"/>
            </a:endParaRPr>
          </a:p>
          <a:p>
            <a:pPr algn="ctr"/>
            <a:r>
              <a:rPr lang="en-US" sz="2400" dirty="0" smtClean="0">
                <a:solidFill>
                  <a:schemeClr val="tx1"/>
                </a:solidFill>
                <a:latin typeface="Calibri" panose="020F0502020204030204" pitchFamily="34" charset="0"/>
                <a:cs typeface="Calibri" panose="020F0502020204030204" pitchFamily="34" charset="0"/>
              </a:rPr>
              <a:t>He defeated rivals, he protected and expanded the empire. However, in some ways he was very DIFFERENT from the kings who had come before him…</a:t>
            </a:r>
          </a:p>
        </p:txBody>
      </p:sp>
      <p:sp>
        <p:nvSpPr>
          <p:cNvPr id="6" name="Rectangle 5"/>
          <p:cNvSpPr/>
          <p:nvPr/>
        </p:nvSpPr>
        <p:spPr>
          <a:xfrm>
            <a:off x="6519553" y="1005631"/>
            <a:ext cx="5561828" cy="341013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TASK</a:t>
            </a:r>
            <a:r>
              <a:rPr lang="en-GB" sz="2000" dirty="0" smtClean="0">
                <a:latin typeface="Calibri" panose="020F0502020204030204" pitchFamily="34" charset="0"/>
                <a:cs typeface="Calibri" panose="020F0502020204030204" pitchFamily="34" charset="0"/>
              </a:rPr>
              <a:t>: watch the clip from the British Museum, twice, as it is quite short.</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Create a quick spider diagram, one half which has the ways that he is similar to previous kings, the other side which has differences to previous kings.</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Think about</a:t>
            </a:r>
          </a:p>
          <a:p>
            <a:pPr marL="342900" indent="-342900" algn="ctr">
              <a:buFontTx/>
              <a:buChar char="-"/>
            </a:pPr>
            <a:r>
              <a:rPr lang="en-GB" sz="2000" dirty="0" smtClean="0">
                <a:latin typeface="Calibri" panose="020F0502020204030204" pitchFamily="34" charset="0"/>
                <a:cs typeface="Calibri" panose="020F0502020204030204" pitchFamily="34" charset="0"/>
              </a:rPr>
              <a:t>What he does</a:t>
            </a:r>
          </a:p>
          <a:p>
            <a:pPr marL="342900" indent="-342900" algn="ctr">
              <a:buFontTx/>
              <a:buChar char="-"/>
            </a:pPr>
            <a:r>
              <a:rPr lang="en-GB" sz="2000" dirty="0" smtClean="0">
                <a:latin typeface="Calibri" panose="020F0502020204030204" pitchFamily="34" charset="0"/>
                <a:cs typeface="Calibri" panose="020F0502020204030204" pitchFamily="34" charset="0"/>
              </a:rPr>
              <a:t>What achievements he has!</a:t>
            </a:r>
            <a:endParaRPr lang="en-GB" sz="2000" dirty="0">
              <a:latin typeface="Calibri" panose="020F0502020204030204" pitchFamily="34" charset="0"/>
              <a:cs typeface="Calibri" panose="020F0502020204030204" pitchFamily="34" charset="0"/>
            </a:endParaRPr>
          </a:p>
        </p:txBody>
      </p:sp>
      <p:sp>
        <p:nvSpPr>
          <p:cNvPr id="9" name="Rectangle 8"/>
          <p:cNvSpPr/>
          <p:nvPr/>
        </p:nvSpPr>
        <p:spPr>
          <a:xfrm>
            <a:off x="8653343" y="4969675"/>
            <a:ext cx="3258015" cy="167442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0" name="Oval 9"/>
          <p:cNvSpPr/>
          <p:nvPr/>
        </p:nvSpPr>
        <p:spPr>
          <a:xfrm>
            <a:off x="9692380" y="5427675"/>
            <a:ext cx="1179943" cy="76255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2" name="Straight Connector 11"/>
          <p:cNvCxnSpPr/>
          <p:nvPr/>
        </p:nvCxnSpPr>
        <p:spPr>
          <a:xfrm>
            <a:off x="10282351" y="5346419"/>
            <a:ext cx="0" cy="925061"/>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Arrow Connector 14"/>
          <p:cNvCxnSpPr>
            <a:stCxn id="10" idx="7"/>
          </p:cNvCxnSpPr>
          <p:nvPr/>
        </p:nvCxnSpPr>
        <p:spPr>
          <a:xfrm flipV="1">
            <a:off x="10699524" y="5427675"/>
            <a:ext cx="172799" cy="1116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p:cNvCxnSpPr>
            <a:stCxn id="10" idx="6"/>
          </p:cNvCxnSpPr>
          <p:nvPr/>
        </p:nvCxnSpPr>
        <p:spPr>
          <a:xfrm flipV="1">
            <a:off x="10872323" y="5808949"/>
            <a:ext cx="208586"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10" idx="5"/>
          </p:cNvCxnSpPr>
          <p:nvPr/>
        </p:nvCxnSpPr>
        <p:spPr>
          <a:xfrm>
            <a:off x="10699524" y="6078552"/>
            <a:ext cx="172799" cy="1523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p:cNvCxnSpPr>
            <a:stCxn id="10" idx="1"/>
          </p:cNvCxnSpPr>
          <p:nvPr/>
        </p:nvCxnSpPr>
        <p:spPr>
          <a:xfrm flipH="1" flipV="1">
            <a:off x="9692380" y="5360757"/>
            <a:ext cx="172799" cy="17859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p:cNvCxnSpPr>
            <a:stCxn id="10" idx="2"/>
          </p:cNvCxnSpPr>
          <p:nvPr/>
        </p:nvCxnSpPr>
        <p:spPr>
          <a:xfrm flipH="1" flipV="1">
            <a:off x="9514740" y="5806886"/>
            <a:ext cx="177640" cy="20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p:cNvCxnSpPr>
            <a:stCxn id="10" idx="3"/>
          </p:cNvCxnSpPr>
          <p:nvPr/>
        </p:nvCxnSpPr>
        <p:spPr>
          <a:xfrm flipH="1">
            <a:off x="9687539" y="6078552"/>
            <a:ext cx="177640" cy="1116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p:cNvCxnSpPr/>
          <p:nvPr/>
        </p:nvCxnSpPr>
        <p:spPr>
          <a:xfrm>
            <a:off x="11080909" y="3158836"/>
            <a:ext cx="485657" cy="2291216"/>
          </a:xfrm>
          <a:prstGeom prst="straightConnector1">
            <a:avLst/>
          </a:prstGeom>
          <a:ln w="7620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225953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0" y="0"/>
            <a:ext cx="12192000" cy="85540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The many sides of Ashurbanipal</a:t>
            </a:r>
            <a:endParaRPr lang="en-GB" sz="51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
        <p:nvSpPr>
          <p:cNvPr id="6" name="Rectangle 5"/>
          <p:cNvSpPr/>
          <p:nvPr/>
        </p:nvSpPr>
        <p:spPr>
          <a:xfrm>
            <a:off x="120698" y="952634"/>
            <a:ext cx="3978866" cy="574313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dirty="0" smtClean="0">
                <a:latin typeface="Calibri" panose="020F0502020204030204" pitchFamily="34" charset="0"/>
                <a:cs typeface="Calibri" panose="020F0502020204030204" pitchFamily="34" charset="0"/>
              </a:rPr>
              <a:t>Ashurbanipal is thought to be one of the greatest kings in the history of the Ancient Middle East. </a:t>
            </a:r>
          </a:p>
          <a:p>
            <a:pPr algn="ctr"/>
            <a:endParaRPr lang="en-GB" sz="2400" dirty="0">
              <a:latin typeface="Calibri" panose="020F0502020204030204" pitchFamily="34" charset="0"/>
              <a:cs typeface="Calibri" panose="020F0502020204030204" pitchFamily="34" charset="0"/>
            </a:endParaRPr>
          </a:p>
          <a:p>
            <a:pPr algn="ctr"/>
            <a:r>
              <a:rPr lang="en-GB" sz="2400" dirty="0" smtClean="0">
                <a:latin typeface="Calibri" panose="020F0502020204030204" pitchFamily="34" charset="0"/>
                <a:cs typeface="Calibri" panose="020F0502020204030204" pitchFamily="34" charset="0"/>
              </a:rPr>
              <a:t>This is because he was not just a military leader, but he took steps to protect and improve the education and culture of the Assyrian empire.</a:t>
            </a:r>
          </a:p>
          <a:p>
            <a:pPr algn="ctr"/>
            <a:endParaRPr lang="en-GB" sz="2400" dirty="0">
              <a:latin typeface="Calibri" panose="020F0502020204030204" pitchFamily="34" charset="0"/>
              <a:cs typeface="Calibri" panose="020F0502020204030204" pitchFamily="34" charset="0"/>
            </a:endParaRPr>
          </a:p>
          <a:p>
            <a:pPr algn="ctr"/>
            <a:r>
              <a:rPr lang="en-GB" sz="2400" dirty="0" smtClean="0">
                <a:latin typeface="Calibri" panose="020F0502020204030204" pitchFamily="34" charset="0"/>
                <a:cs typeface="Calibri" panose="020F0502020204030204" pitchFamily="34" charset="0"/>
              </a:rPr>
              <a:t>After his reign, Assyria would never be as strong again!</a:t>
            </a:r>
            <a:endParaRPr lang="en-GB" sz="2400" dirty="0">
              <a:latin typeface="Calibri" panose="020F0502020204030204" pitchFamily="34" charset="0"/>
              <a:cs typeface="Calibri" panose="020F0502020204030204" pitchFamily="34" charset="0"/>
            </a:endParaRPr>
          </a:p>
        </p:txBody>
      </p:sp>
      <p:sp>
        <p:nvSpPr>
          <p:cNvPr id="5" name="Rectangle 4"/>
          <p:cNvSpPr/>
          <p:nvPr/>
        </p:nvSpPr>
        <p:spPr>
          <a:xfrm>
            <a:off x="4297680" y="982131"/>
            <a:ext cx="7646540" cy="2645971"/>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2400" b="1" u="sng" dirty="0" smtClean="0">
                <a:latin typeface="Calibri" panose="020F0502020204030204" pitchFamily="34" charset="0"/>
                <a:cs typeface="Calibri" panose="020F0502020204030204" pitchFamily="34" charset="0"/>
              </a:rPr>
              <a:t>TASK</a:t>
            </a:r>
            <a:r>
              <a:rPr lang="en-GB" sz="2400" dirty="0" smtClean="0">
                <a:latin typeface="Calibri" panose="020F0502020204030204" pitchFamily="34" charset="0"/>
                <a:cs typeface="Calibri" panose="020F0502020204030204" pitchFamily="34" charset="0"/>
              </a:rPr>
              <a:t>: using blog from the British Museum, complete the revision spider diagram on the different parts of Ashurbanipal’s Kingship.</a:t>
            </a:r>
          </a:p>
          <a:p>
            <a:pPr algn="ctr"/>
            <a:endParaRPr lang="en-GB" sz="2400" dirty="0">
              <a:latin typeface="Calibri" panose="020F0502020204030204" pitchFamily="34" charset="0"/>
              <a:cs typeface="Calibri" panose="020F0502020204030204" pitchFamily="34" charset="0"/>
            </a:endParaRPr>
          </a:p>
          <a:p>
            <a:pPr algn="ctr"/>
            <a:r>
              <a:rPr lang="en-GB" sz="2400" dirty="0" smtClean="0">
                <a:latin typeface="Calibri" panose="020F0502020204030204" pitchFamily="34" charset="0"/>
                <a:cs typeface="Calibri" panose="020F0502020204030204" pitchFamily="34" charset="0"/>
              </a:rPr>
              <a:t>For each section of the spider diagram, include 2-5 pieces of information. </a:t>
            </a:r>
            <a:endParaRPr lang="en-GB" sz="2400" dirty="0"/>
          </a:p>
        </p:txBody>
      </p:sp>
      <p:sp>
        <p:nvSpPr>
          <p:cNvPr id="8" name="Rounded Rectangle 7"/>
          <p:cNvSpPr/>
          <p:nvPr/>
        </p:nvSpPr>
        <p:spPr>
          <a:xfrm>
            <a:off x="4297680" y="4008120"/>
            <a:ext cx="7646540" cy="2138681"/>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400" i="1" dirty="0" smtClean="0">
                <a:latin typeface="Calibri" panose="020F0502020204030204" pitchFamily="34" charset="0"/>
                <a:cs typeface="Calibri" panose="020F0502020204030204" pitchFamily="34" charset="0"/>
              </a:rPr>
              <a:t>Can you see any links between the different parts of Ashurbanipal’s kingship?</a:t>
            </a:r>
          </a:p>
          <a:p>
            <a:pPr algn="ctr"/>
            <a:endParaRPr lang="en-GB" sz="2400" i="1" dirty="0">
              <a:latin typeface="Calibri" panose="020F0502020204030204" pitchFamily="34" charset="0"/>
              <a:cs typeface="Calibri" panose="020F0502020204030204" pitchFamily="34" charset="0"/>
            </a:endParaRPr>
          </a:p>
          <a:p>
            <a:pPr algn="ctr"/>
            <a:r>
              <a:rPr lang="en-GB" sz="2400" i="1" dirty="0" smtClean="0">
                <a:latin typeface="Calibri" panose="020F0502020204030204" pitchFamily="34" charset="0"/>
                <a:cs typeface="Calibri" panose="020F0502020204030204" pitchFamily="34" charset="0"/>
              </a:rPr>
              <a:t>Use arrows and a short annotation to explain where these links are on the spider diagram.</a:t>
            </a:r>
            <a:endParaRPr lang="en-GB" sz="2400" i="1" dirty="0">
              <a:latin typeface="Calibri" panose="020F0502020204030204" pitchFamily="34" charset="0"/>
              <a:cs typeface="Calibri" panose="020F0502020204030204" pitchFamily="34" charset="0"/>
            </a:endParaRPr>
          </a:p>
        </p:txBody>
      </p:sp>
      <p:sp>
        <p:nvSpPr>
          <p:cNvPr id="9" name="Rounded Rectangle 8"/>
          <p:cNvSpPr/>
          <p:nvPr/>
        </p:nvSpPr>
        <p:spPr>
          <a:xfrm>
            <a:off x="9436014" y="3737187"/>
            <a:ext cx="2179320" cy="385806"/>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CHALLENGE</a:t>
            </a:r>
            <a:endParaRPr lang="en-GB" b="1" dirty="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67154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94051711"/>
              </p:ext>
            </p:extLst>
          </p:nvPr>
        </p:nvGraphicFramePr>
        <p:xfrm>
          <a:off x="0" y="0"/>
          <a:ext cx="12184083" cy="6867832"/>
        </p:xfrm>
        <a:graphic>
          <a:graphicData uri="http://schemas.openxmlformats.org/drawingml/2006/table">
            <a:tbl>
              <a:tblPr firstRow="1" bandRow="1">
                <a:tableStyleId>{5940675A-B579-460E-94D1-54222C63F5DA}</a:tableStyleId>
              </a:tblPr>
              <a:tblGrid>
                <a:gridCol w="4232787">
                  <a:extLst>
                    <a:ext uri="{9D8B030D-6E8A-4147-A177-3AD203B41FA5}">
                      <a16:colId xmlns:a16="http://schemas.microsoft.com/office/drawing/2014/main" val="884172377"/>
                    </a:ext>
                  </a:extLst>
                </a:gridCol>
                <a:gridCol w="3613355">
                  <a:extLst>
                    <a:ext uri="{9D8B030D-6E8A-4147-A177-3AD203B41FA5}">
                      <a16:colId xmlns:a16="http://schemas.microsoft.com/office/drawing/2014/main" val="3395066710"/>
                    </a:ext>
                  </a:extLst>
                </a:gridCol>
                <a:gridCol w="4337941">
                  <a:extLst>
                    <a:ext uri="{9D8B030D-6E8A-4147-A177-3AD203B41FA5}">
                      <a16:colId xmlns:a16="http://schemas.microsoft.com/office/drawing/2014/main" val="2479684227"/>
                    </a:ext>
                  </a:extLst>
                </a:gridCol>
              </a:tblGrid>
              <a:tr h="3362632">
                <a:tc>
                  <a:txBody>
                    <a:bodyPr/>
                    <a:lstStyle/>
                    <a:p>
                      <a:pPr algn="ctr"/>
                      <a:r>
                        <a:rPr lang="en-GB" sz="1400" b="1" u="sng" dirty="0" smtClean="0">
                          <a:latin typeface="Calibri" panose="020F0502020204030204" pitchFamily="34" charset="0"/>
                          <a:cs typeface="Calibri" panose="020F0502020204030204" pitchFamily="34" charset="0"/>
                        </a:rPr>
                        <a:t>Ruled the largest empire</a:t>
                      </a:r>
                      <a:endParaRPr lang="en-GB" sz="1400" dirty="0" smtClean="0">
                        <a:latin typeface="Calibri" panose="020F0502020204030204" pitchFamily="34" charset="0"/>
                        <a:cs typeface="Calibri" panose="020F0502020204030204" pitchFamily="34" charset="0"/>
                      </a:endParaRP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Ashurbanipal was king of the</a:t>
                      </a:r>
                      <a:r>
                        <a:rPr lang="en-US" sz="1400" b="0" i="0" kern="1200" baseline="0" dirty="0" smtClean="0">
                          <a:solidFill>
                            <a:schemeClr val="tx1"/>
                          </a:solidFill>
                          <a:effectLst/>
                          <a:latin typeface="Calibri" panose="020F0502020204030204" pitchFamily="34" charset="0"/>
                          <a:ea typeface="+mn-ea"/>
                          <a:cs typeface="Calibri" panose="020F0502020204030204" pitchFamily="34" charset="0"/>
                        </a:rPr>
                        <a:t> </a:t>
                      </a:r>
                      <a:r>
                        <a:rPr lang="en-US" sz="1400" b="0" i="0" kern="1200" dirty="0" smtClean="0">
                          <a:solidFill>
                            <a:schemeClr val="tx1"/>
                          </a:solidFill>
                          <a:effectLst/>
                          <a:latin typeface="Calibri" panose="020F0502020204030204" pitchFamily="34" charset="0"/>
                          <a:ea typeface="+mn-ea"/>
                          <a:cs typeface="Calibri" panose="020F0502020204030204" pitchFamily="34" charset="0"/>
                        </a:rPr>
                        <a:t>Assyrian empire. At the time of his reign (669–c. 631 BC) it was the largest empire in the world.</a:t>
                      </a:r>
                      <a:r>
                        <a:rPr lang="en-US" sz="1400" b="0" i="0" kern="1200" baseline="0" dirty="0" smtClean="0">
                          <a:solidFill>
                            <a:schemeClr val="tx1"/>
                          </a:solidFill>
                          <a:effectLst/>
                          <a:latin typeface="Calibri" panose="020F0502020204030204" pitchFamily="34" charset="0"/>
                          <a:ea typeface="+mn-ea"/>
                          <a:cs typeface="Calibri" panose="020F0502020204030204" pitchFamily="34" charset="0"/>
                        </a:rPr>
                        <a:t> It went from </a:t>
                      </a:r>
                      <a:r>
                        <a:rPr lang="en-US" sz="1400" b="0" i="0" kern="1200" dirty="0" smtClean="0">
                          <a:solidFill>
                            <a:schemeClr val="tx1"/>
                          </a:solidFill>
                          <a:effectLst/>
                          <a:latin typeface="Calibri" panose="020F0502020204030204" pitchFamily="34" charset="0"/>
                          <a:ea typeface="+mn-ea"/>
                          <a:cs typeface="Calibri" panose="020F0502020204030204" pitchFamily="34" charset="0"/>
                        </a:rPr>
                        <a:t>Cyprus in the west to Iran in the east, and at one point it even included Egypt. </a:t>
                      </a: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Its capital Nineveh (in modern-day Iraq) was the world’s largest city. This is at a time when the Greek city-states (like Athens and Sparta) were still very</a:t>
                      </a:r>
                      <a:r>
                        <a:rPr lang="en-US" sz="1400" b="0" i="0" kern="1200" baseline="0" dirty="0" smtClean="0">
                          <a:solidFill>
                            <a:schemeClr val="tx1"/>
                          </a:solidFill>
                          <a:effectLst/>
                          <a:latin typeface="Calibri" panose="020F0502020204030204" pitchFamily="34" charset="0"/>
                          <a:ea typeface="+mn-ea"/>
                          <a:cs typeface="Calibri" panose="020F0502020204030204" pitchFamily="34" charset="0"/>
                        </a:rPr>
                        <a:t> young </a:t>
                      </a:r>
                      <a:r>
                        <a:rPr lang="en-US" sz="1400" b="0" i="0" kern="1200" dirty="0" smtClean="0">
                          <a:solidFill>
                            <a:schemeClr val="tx1"/>
                          </a:solidFill>
                          <a:effectLst/>
                          <a:latin typeface="Calibri" panose="020F0502020204030204" pitchFamily="34" charset="0"/>
                          <a:ea typeface="+mn-ea"/>
                          <a:cs typeface="Calibri" panose="020F0502020204030204" pitchFamily="34" charset="0"/>
                        </a:rPr>
                        <a:t>and Rome was just a small town.</a:t>
                      </a:r>
                    </a:p>
                    <a:p>
                      <a:pPr fontAlgn="base"/>
                      <a:endParaRPr lang="en-US" sz="1400" b="0" i="0" kern="1200" dirty="0" smtClean="0">
                        <a:solidFill>
                          <a:schemeClr val="tx1"/>
                        </a:solidFill>
                        <a:effectLst/>
                        <a:latin typeface="Calibri" panose="020F0502020204030204" pitchFamily="34" charset="0"/>
                        <a:ea typeface="+mn-ea"/>
                        <a:cs typeface="Calibri" panose="020F0502020204030204" pitchFamily="34" charset="0"/>
                      </a:endParaRP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Ashurbanipal wasn’t humble about being the king of the Assyrian empire – he called himself ‘king of the world’! Quite a claim, but given the size of the empire, it wasn’t far from the truth.</a:t>
                      </a:r>
                    </a:p>
                  </a:txBody>
                  <a:tcPr>
                    <a:solidFill>
                      <a:schemeClr val="bg1"/>
                    </a:solidFill>
                  </a:tcPr>
                </a:tc>
                <a:tc>
                  <a:txBody>
                    <a:bodyPr/>
                    <a:lstStyle/>
                    <a:p>
                      <a:pPr algn="ctr"/>
                      <a:r>
                        <a:rPr lang="en-GB" sz="1400" b="1" u="sng" dirty="0" smtClean="0">
                          <a:latin typeface="Calibri" panose="020F0502020204030204" pitchFamily="34" charset="0"/>
                          <a:cs typeface="Calibri" panose="020F0502020204030204" pitchFamily="34" charset="0"/>
                        </a:rPr>
                        <a:t>Hunted Lions</a:t>
                      </a:r>
                    </a:p>
                    <a:p>
                      <a:pPr algn="ctr"/>
                      <a:endParaRPr lang="en-GB" sz="1400" b="1" u="sng" dirty="0" smtClean="0">
                        <a:latin typeface="Calibri" panose="020F0502020204030204" pitchFamily="34" charset="0"/>
                        <a:cs typeface="Calibri" panose="020F0502020204030204" pitchFamily="34" charset="0"/>
                      </a:endParaRPr>
                    </a:p>
                    <a:p>
                      <a:r>
                        <a:rPr lang="en-US" sz="1400" b="0" i="0" dirty="0" smtClean="0">
                          <a:solidFill>
                            <a:srgbClr val="000000"/>
                          </a:solidFill>
                          <a:effectLst/>
                          <a:latin typeface="Calibri" panose="020F0502020204030204" pitchFamily="34" charset="0"/>
                          <a:cs typeface="Calibri" panose="020F0502020204030204" pitchFamily="34" charset="0"/>
                        </a:rPr>
                        <a:t>As part of his military training, the young crown prince was taught to drive chariots, ride cavalry horses, and develop skills such as archery. </a:t>
                      </a:r>
                    </a:p>
                    <a:p>
                      <a:endParaRPr lang="en-US" sz="1400" b="0" i="0" dirty="0" smtClean="0">
                        <a:solidFill>
                          <a:srgbClr val="000000"/>
                        </a:solidFill>
                        <a:effectLst/>
                        <a:latin typeface="Calibri" panose="020F0502020204030204" pitchFamily="34" charset="0"/>
                        <a:cs typeface="Calibri" panose="020F0502020204030204" pitchFamily="34" charset="0"/>
                      </a:endParaRPr>
                    </a:p>
                    <a:p>
                      <a:r>
                        <a:rPr lang="en-US" sz="1400" b="0" i="0" dirty="0" smtClean="0">
                          <a:solidFill>
                            <a:srgbClr val="000000"/>
                          </a:solidFill>
                          <a:effectLst/>
                          <a:latin typeface="Calibri" panose="020F0502020204030204" pitchFamily="34" charset="0"/>
                          <a:cs typeface="Calibri" panose="020F0502020204030204" pitchFamily="34" charset="0"/>
                        </a:rPr>
                        <a:t>He also learnt how to hunt lions. In Assyria lion hunting was a royal ‘sport’. </a:t>
                      </a:r>
                    </a:p>
                    <a:p>
                      <a:endParaRPr lang="en-US" sz="1400" b="0" i="0" dirty="0" smtClean="0">
                        <a:solidFill>
                          <a:srgbClr val="000000"/>
                        </a:solidFill>
                        <a:effectLst/>
                        <a:latin typeface="Calibri" panose="020F0502020204030204" pitchFamily="34" charset="0"/>
                        <a:cs typeface="Calibri" panose="020F0502020204030204" pitchFamily="34" charset="0"/>
                      </a:endParaRPr>
                    </a:p>
                    <a:p>
                      <a:r>
                        <a:rPr lang="en-US" sz="1400" b="0" i="0" dirty="0" smtClean="0">
                          <a:solidFill>
                            <a:srgbClr val="000000"/>
                          </a:solidFill>
                          <a:effectLst/>
                          <a:latin typeface="Calibri" panose="020F0502020204030204" pitchFamily="34" charset="0"/>
                          <a:cs typeface="Calibri" panose="020F0502020204030204" pitchFamily="34" charset="0"/>
                        </a:rPr>
                        <a:t>Although this perhaps seems cruel to modern eyes, killing lions represented the king’s ability to protect his kingdom.</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sz="1400" b="1" u="sng" dirty="0" smtClean="0">
                          <a:latin typeface="Calibri" panose="020F0502020204030204" pitchFamily="34" charset="0"/>
                          <a:cs typeface="Calibri" panose="020F0502020204030204" pitchFamily="34" charset="0"/>
                        </a:rPr>
                        <a:t>Crushed his enemies</a:t>
                      </a: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Ashurbanipal was popular among his subjects but harsh in dealing with enemies. He was said to have put a dog chain through the jaw of a defeated king and made him live in a dog kennel. That’s pretty brutal, even by the standards of the ancient world.</a:t>
                      </a:r>
                    </a:p>
                    <a:p>
                      <a:pPr fontAlgn="base"/>
                      <a:endParaRPr lang="en-US" sz="1400" b="0" i="0" kern="1200" dirty="0" smtClean="0">
                        <a:solidFill>
                          <a:schemeClr val="tx1"/>
                        </a:solidFill>
                        <a:effectLst/>
                        <a:latin typeface="Calibri" panose="020F0502020204030204" pitchFamily="34" charset="0"/>
                        <a:ea typeface="+mn-ea"/>
                        <a:cs typeface="Calibri" panose="020F0502020204030204" pitchFamily="34" charset="0"/>
                      </a:endParaRP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When the state of Elam tried to rise up against Assyria, Ashurbanipal crushed them. He claimed to have killed the Elamite king and his son with his own sword (in reality, he was not at the battle, but at home in the safety of his palace). </a:t>
                      </a: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The Elamite king’s head was brought back to the palace in Nineveh where it was hung from a tree in the garden as a decoration.</a:t>
                      </a:r>
                    </a:p>
                  </a:txBody>
                  <a:tcPr>
                    <a:solidFill>
                      <a:schemeClr val="bg1"/>
                    </a:solidFill>
                  </a:tcPr>
                </a:tc>
                <a:extLst>
                  <a:ext uri="{0D108BD9-81ED-4DB2-BD59-A6C34878D82A}">
                    <a16:rowId xmlns:a16="http://schemas.microsoft.com/office/drawing/2014/main" val="77807984"/>
                  </a:ext>
                </a:extLst>
              </a:tr>
              <a:tr h="3355952">
                <a:tc>
                  <a:txBody>
                    <a:bodyPr/>
                    <a:lstStyle/>
                    <a:p>
                      <a:pPr algn="ctr"/>
                      <a:r>
                        <a:rPr lang="en-GB" sz="1400" b="1" u="sng" dirty="0" smtClean="0">
                          <a:latin typeface="Calibri" panose="020F0502020204030204" pitchFamily="34" charset="0"/>
                          <a:cs typeface="Calibri" panose="020F0502020204030204" pitchFamily="34" charset="0"/>
                        </a:rPr>
                        <a:t>He</a:t>
                      </a:r>
                      <a:r>
                        <a:rPr lang="en-GB" sz="1400" b="1" u="sng" baseline="0" dirty="0" smtClean="0">
                          <a:latin typeface="Calibri" panose="020F0502020204030204" pitchFamily="34" charset="0"/>
                          <a:cs typeface="Calibri" panose="020F0502020204030204" pitchFamily="34" charset="0"/>
                        </a:rPr>
                        <a:t> built a great library</a:t>
                      </a: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While he wasn’t crushing enemies and killing lions, Ashurbanipal enjoyed reading and education. He could read and write, which was unusual for a king. He loved to boast about his education, and even had</a:t>
                      </a:r>
                      <a:r>
                        <a:rPr lang="en-US" sz="1400" b="0" i="0" kern="1200" baseline="0" dirty="0" smtClean="0">
                          <a:solidFill>
                            <a:schemeClr val="tx1"/>
                          </a:solidFill>
                          <a:effectLst/>
                          <a:latin typeface="Calibri" panose="020F0502020204030204" pitchFamily="34" charset="0"/>
                          <a:ea typeface="+mn-ea"/>
                          <a:cs typeface="Calibri" panose="020F0502020204030204" pitchFamily="34" charset="0"/>
                        </a:rPr>
                        <a:t> images of himself carved with a pencil next to a sword in his belt!</a:t>
                      </a:r>
                      <a:endParaRPr lang="en-US" sz="1400" b="0" i="0" kern="1200" dirty="0" smtClean="0">
                        <a:solidFill>
                          <a:schemeClr val="tx1"/>
                        </a:solidFill>
                        <a:effectLst/>
                        <a:latin typeface="Calibri" panose="020F0502020204030204" pitchFamily="34" charset="0"/>
                        <a:ea typeface="+mn-ea"/>
                        <a:cs typeface="Calibri" panose="020F0502020204030204" pitchFamily="34" charset="0"/>
                      </a:endParaRPr>
                    </a:p>
                    <a:p>
                      <a:pPr fontAlgn="base"/>
                      <a:endParaRPr lang="en-US" sz="1400" b="0" i="0" kern="1200" dirty="0" smtClean="0">
                        <a:solidFill>
                          <a:schemeClr val="tx1"/>
                        </a:solidFill>
                        <a:effectLst/>
                        <a:latin typeface="Calibri" panose="020F0502020204030204" pitchFamily="34" charset="0"/>
                        <a:ea typeface="+mn-ea"/>
                        <a:cs typeface="Calibri" panose="020F0502020204030204" pitchFamily="34" charset="0"/>
                      </a:endParaRP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Ashurbanipal developed the first collected and catalogued library in the world. He wanted a copy of every book worth having and sent his minions across the empire to gather all the knowledge in the world. </a:t>
                      </a:r>
                    </a:p>
                    <a:p>
                      <a:pPr fontAlgn="base"/>
                      <a:endParaRPr lang="en-US" sz="1400" b="0" i="0" kern="1200" dirty="0" smtClean="0">
                        <a:solidFill>
                          <a:schemeClr val="tx1"/>
                        </a:solidFill>
                        <a:effectLst/>
                        <a:latin typeface="Calibri" panose="020F0502020204030204" pitchFamily="34" charset="0"/>
                        <a:ea typeface="+mn-ea"/>
                        <a:cs typeface="Calibri" panose="020F0502020204030204" pitchFamily="34" charset="0"/>
                      </a:endParaRP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Assyrian books were mostly written on clay tablets, not on paper, in a script called </a:t>
                      </a:r>
                      <a:r>
                        <a:rPr lang="en-US" sz="1400" b="0" i="0" u="none" strike="noStrike" kern="1200" dirty="0" smtClean="0">
                          <a:solidFill>
                            <a:schemeClr val="tx1"/>
                          </a:solidFill>
                          <a:effectLst/>
                          <a:latin typeface="Calibri" panose="020F0502020204030204" pitchFamily="34" charset="0"/>
                          <a:ea typeface="+mn-ea"/>
                          <a:cs typeface="Calibri" panose="020F0502020204030204" pitchFamily="34" charset="0"/>
                        </a:rPr>
                        <a:t>cuneiform</a:t>
                      </a:r>
                      <a:r>
                        <a:rPr lang="en-US" sz="1400" b="0" i="0" kern="1200" dirty="0" smtClean="0">
                          <a:solidFill>
                            <a:schemeClr val="tx1"/>
                          </a:solidFill>
                          <a:effectLst/>
                          <a:latin typeface="Calibri" panose="020F0502020204030204" pitchFamily="34" charset="0"/>
                          <a:ea typeface="+mn-ea"/>
                          <a:cs typeface="Calibri" panose="020F0502020204030204" pitchFamily="34" charset="0"/>
                        </a:rPr>
                        <a:t>. In total he gathered hundreds of thousands of these tablets.</a:t>
                      </a:r>
                      <a:r>
                        <a:rPr lang="en-US" sz="1400" b="0" i="0" kern="1200" baseline="0" dirty="0" smtClean="0">
                          <a:solidFill>
                            <a:schemeClr val="tx1"/>
                          </a:solidFill>
                          <a:effectLst/>
                          <a:latin typeface="Calibri" panose="020F0502020204030204" pitchFamily="34" charset="0"/>
                          <a:ea typeface="+mn-ea"/>
                          <a:cs typeface="Calibri" panose="020F0502020204030204" pitchFamily="34" charset="0"/>
                        </a:rPr>
                        <a:t> </a:t>
                      </a:r>
                      <a:r>
                        <a:rPr lang="en-US" sz="1400" b="0" i="0" kern="1200" dirty="0" smtClean="0">
                          <a:solidFill>
                            <a:schemeClr val="tx1"/>
                          </a:solidFill>
                          <a:effectLst/>
                          <a:latin typeface="Calibri" panose="020F0502020204030204" pitchFamily="34" charset="0"/>
                          <a:ea typeface="+mn-ea"/>
                          <a:cs typeface="Calibri" panose="020F0502020204030204" pitchFamily="34" charset="0"/>
                        </a:rPr>
                        <a:t>.</a:t>
                      </a:r>
                    </a:p>
                    <a:p>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sz="1400" b="1" u="sng" dirty="0" smtClean="0">
                          <a:latin typeface="Calibri" panose="020F0502020204030204" pitchFamily="34" charset="0"/>
                          <a:cs typeface="Calibri" panose="020F0502020204030204" pitchFamily="34" charset="0"/>
                        </a:rPr>
                        <a:t>He lived in luxury</a:t>
                      </a:r>
                    </a:p>
                    <a:p>
                      <a:pPr algn="ctr"/>
                      <a:endParaRPr lang="en-GB" sz="1400" b="1" u="sng" dirty="0" smtClean="0">
                        <a:latin typeface="Calibri" panose="020F0502020204030204" pitchFamily="34" charset="0"/>
                        <a:cs typeface="Calibri" panose="020F0502020204030204" pitchFamily="34" charset="0"/>
                      </a:endParaRP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Ashurbanipal reigned from his royal capital at Nineveh. The Assyrian kings built on a huge scale. The city of Nineveh was transformed into a large city whose size and </a:t>
                      </a:r>
                      <a:r>
                        <a:rPr lang="en-US" sz="1400" b="0" i="0" kern="1200" dirty="0" err="1" smtClean="0">
                          <a:solidFill>
                            <a:schemeClr val="tx1"/>
                          </a:solidFill>
                          <a:effectLst/>
                          <a:latin typeface="Calibri" panose="020F0502020204030204" pitchFamily="34" charset="0"/>
                          <a:ea typeface="+mn-ea"/>
                          <a:cs typeface="Calibri" panose="020F0502020204030204" pitchFamily="34" charset="0"/>
                        </a:rPr>
                        <a:t>splendour</a:t>
                      </a:r>
                      <a:r>
                        <a:rPr lang="en-US" sz="1400" b="0" i="0" kern="1200" dirty="0" smtClean="0">
                          <a:solidFill>
                            <a:schemeClr val="tx1"/>
                          </a:solidFill>
                          <a:effectLst/>
                          <a:latin typeface="Calibri" panose="020F0502020204030204" pitchFamily="34" charset="0"/>
                          <a:ea typeface="+mn-ea"/>
                          <a:cs typeface="Calibri" panose="020F0502020204030204" pitchFamily="34" charset="0"/>
                        </a:rPr>
                        <a:t> amazed the ancient world.</a:t>
                      </a: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Ashurbanipal ruled for most of his reign from the ‘Palace Without Rival’, which was built ‘to be an object of wonder for all the people’. </a:t>
                      </a:r>
                    </a:p>
                    <a:p>
                      <a:pPr fontAlgn="base"/>
                      <a:endParaRPr lang="en-US" sz="1400" b="0" i="0" kern="1200" dirty="0" smtClean="0">
                        <a:solidFill>
                          <a:schemeClr val="tx1"/>
                        </a:solidFill>
                        <a:effectLst/>
                        <a:latin typeface="Calibri" panose="020F0502020204030204" pitchFamily="34" charset="0"/>
                        <a:ea typeface="+mn-ea"/>
                        <a:cs typeface="Calibri" panose="020F0502020204030204" pitchFamily="34" charset="0"/>
                      </a:endParaRP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Visitors entered the palace through massive gateways with huge human-headed winged bulls (known as </a:t>
                      </a:r>
                      <a:r>
                        <a:rPr lang="en-US" sz="1400" b="0" i="1" kern="1200" dirty="0" err="1" smtClean="0">
                          <a:solidFill>
                            <a:schemeClr val="tx1"/>
                          </a:solidFill>
                          <a:effectLst/>
                          <a:latin typeface="Calibri" panose="020F0502020204030204" pitchFamily="34" charset="0"/>
                          <a:ea typeface="+mn-ea"/>
                          <a:cs typeface="Calibri" panose="020F0502020204030204" pitchFamily="34" charset="0"/>
                        </a:rPr>
                        <a:t>lamassu</a:t>
                      </a:r>
                      <a:r>
                        <a:rPr lang="en-US" sz="1400" b="0" i="0" kern="1200" dirty="0" smtClean="0">
                          <a:solidFill>
                            <a:schemeClr val="tx1"/>
                          </a:solidFill>
                          <a:effectLst/>
                          <a:latin typeface="Calibri" panose="020F0502020204030204" pitchFamily="34" charset="0"/>
                          <a:ea typeface="+mn-ea"/>
                          <a:cs typeface="Calibri" panose="020F0502020204030204" pitchFamily="34" charset="0"/>
                        </a:rPr>
                        <a:t>) that protected the king from dangerous supernatural forces.</a:t>
                      </a:r>
                    </a:p>
                    <a:p>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sz="1400" b="1" u="sng" dirty="0" smtClean="0">
                          <a:latin typeface="Calibri" panose="020F0502020204030204" pitchFamily="34" charset="0"/>
                          <a:cs typeface="Calibri" panose="020F0502020204030204" pitchFamily="34" charset="0"/>
                        </a:rPr>
                        <a:t>BONUS</a:t>
                      </a:r>
                      <a:r>
                        <a:rPr lang="en-GB" sz="1400" b="1" u="sng" baseline="0" dirty="0" smtClean="0">
                          <a:latin typeface="Calibri" panose="020F0502020204030204" pitchFamily="34" charset="0"/>
                          <a:cs typeface="Calibri" panose="020F0502020204030204" pitchFamily="34" charset="0"/>
                        </a:rPr>
                        <a:t> INFO! – He worked as a spy for this father.</a:t>
                      </a:r>
                    </a:p>
                    <a:p>
                      <a:pPr fontAlgn="base"/>
                      <a:endParaRPr lang="en-US" sz="1400" b="0" i="0" kern="1200" dirty="0" smtClean="0">
                        <a:solidFill>
                          <a:schemeClr val="tx1"/>
                        </a:solidFill>
                        <a:effectLst/>
                        <a:latin typeface="Calibri" panose="020F0502020204030204" pitchFamily="34" charset="0"/>
                        <a:ea typeface="+mn-ea"/>
                        <a:cs typeface="Calibri" panose="020F0502020204030204" pitchFamily="34" charset="0"/>
                      </a:endParaRP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When Ashurbanipal was appointed crown prince, he started his training to be king. He learnt royal </a:t>
                      </a:r>
                      <a:r>
                        <a:rPr lang="en-US" sz="1400" b="0" i="0" kern="1200" dirty="0" err="1" smtClean="0">
                          <a:solidFill>
                            <a:schemeClr val="tx1"/>
                          </a:solidFill>
                          <a:effectLst/>
                          <a:latin typeface="Calibri" panose="020F0502020204030204" pitchFamily="34" charset="0"/>
                          <a:ea typeface="+mn-ea"/>
                          <a:cs typeface="Calibri" panose="020F0502020204030204" pitchFamily="34" charset="0"/>
                        </a:rPr>
                        <a:t>behaviour</a:t>
                      </a:r>
                      <a:r>
                        <a:rPr lang="en-US" sz="1400" b="0" i="0" kern="1200" dirty="0" smtClean="0">
                          <a:solidFill>
                            <a:schemeClr val="tx1"/>
                          </a:solidFill>
                          <a:effectLst/>
                          <a:latin typeface="Calibri" panose="020F0502020204030204" pitchFamily="34" charset="0"/>
                          <a:ea typeface="+mn-ea"/>
                          <a:cs typeface="Calibri" panose="020F0502020204030204" pitchFamily="34" charset="0"/>
                        </a:rPr>
                        <a:t>, important military skills and was instructed in reading and writing. </a:t>
                      </a:r>
                    </a:p>
                    <a:p>
                      <a:pPr fontAlgn="base"/>
                      <a:endParaRPr lang="en-US" sz="1400" b="0" i="0" kern="1200" dirty="0" smtClean="0">
                        <a:solidFill>
                          <a:schemeClr val="tx1"/>
                        </a:solidFill>
                        <a:effectLst/>
                        <a:latin typeface="Calibri" panose="020F0502020204030204" pitchFamily="34" charset="0"/>
                        <a:ea typeface="+mn-ea"/>
                        <a:cs typeface="Calibri" panose="020F0502020204030204" pitchFamily="34" charset="0"/>
                      </a:endParaRP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He shadowed his father in court where he could learn the way of Assyrian kingship.</a:t>
                      </a:r>
                    </a:p>
                    <a:p>
                      <a:pPr fontAlgn="base"/>
                      <a:endParaRPr lang="en-US" sz="1400" b="0" i="0" kern="1200" dirty="0" smtClean="0">
                        <a:solidFill>
                          <a:schemeClr val="tx1"/>
                        </a:solidFill>
                        <a:effectLst/>
                        <a:latin typeface="Calibri" panose="020F0502020204030204" pitchFamily="34" charset="0"/>
                        <a:ea typeface="+mn-ea"/>
                        <a:cs typeface="Calibri" panose="020F0502020204030204" pitchFamily="34" charset="0"/>
                      </a:endParaRPr>
                    </a:p>
                    <a:p>
                      <a:pPr fontAlgn="base"/>
                      <a:r>
                        <a:rPr lang="en-US" sz="1400" b="0" i="0" kern="1200" dirty="0" smtClean="0">
                          <a:solidFill>
                            <a:schemeClr val="tx1"/>
                          </a:solidFill>
                          <a:effectLst/>
                          <a:latin typeface="Calibri" panose="020F0502020204030204" pitchFamily="34" charset="0"/>
                          <a:ea typeface="+mn-ea"/>
                          <a:cs typeface="Calibri" panose="020F0502020204030204" pitchFamily="34" charset="0"/>
                        </a:rPr>
                        <a:t>He also worked as a spymaster for his father, gathering information from agents across the empire and creating intelligence reports. This helped to develop Ashurbanipal’s knowledge of the empire – and learn who his enemies were.</a:t>
                      </a:r>
                    </a:p>
                    <a:p>
                      <a:endParaRPr lang="en-GB" sz="1400"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559027002"/>
                  </a:ext>
                </a:extLst>
              </a:tr>
            </a:tbl>
          </a:graphicData>
        </a:graphic>
      </p:graphicFrame>
    </p:spTree>
    <p:extLst>
      <p:ext uri="{BB962C8B-B14F-4D97-AF65-F5344CB8AC3E}">
        <p14:creationId xmlns:p14="http://schemas.microsoft.com/office/powerpoint/2010/main" val="3019481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2" y="2569767"/>
            <a:ext cx="9601196" cy="3318936"/>
          </a:xfrm>
        </p:spPr>
        <p:txBody>
          <a:bodyPr/>
          <a:lstStyle/>
          <a:p>
            <a:endParaRPr lang="en-GB"/>
          </a:p>
        </p:txBody>
      </p:sp>
      <p:sp>
        <p:nvSpPr>
          <p:cNvPr id="4" name="Title 3"/>
          <p:cNvSpPr>
            <a:spLocks noGrp="1"/>
          </p:cNvSpPr>
          <p:nvPr>
            <p:ph type="title"/>
          </p:nvPr>
        </p:nvSpPr>
        <p:spPr/>
        <p:txBody>
          <a:bodyPr/>
          <a:lstStyle/>
          <a:p>
            <a:endParaRPr lang="en-GB"/>
          </a:p>
        </p:txBody>
      </p:sp>
      <p:sp>
        <p:nvSpPr>
          <p:cNvPr id="5" name="Rectangle 4"/>
          <p:cNvSpPr/>
          <p:nvPr/>
        </p:nvSpPr>
        <p:spPr>
          <a:xfrm>
            <a:off x="0" y="0"/>
            <a:ext cx="12192000" cy="85540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The library of Nineveh</a:t>
            </a:r>
            <a:endParaRPr lang="en-GB" sz="51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
        <p:nvSpPr>
          <p:cNvPr id="6" name="Rectangle 5"/>
          <p:cNvSpPr/>
          <p:nvPr/>
        </p:nvSpPr>
        <p:spPr>
          <a:xfrm>
            <a:off x="145142" y="4194628"/>
            <a:ext cx="6473372" cy="245291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200" dirty="0" smtClean="0">
                <a:latin typeface="Calibri" panose="020F0502020204030204" pitchFamily="34" charset="0"/>
                <a:cs typeface="Calibri" panose="020F0502020204030204" pitchFamily="34" charset="0"/>
              </a:rPr>
              <a:t>How far does Ashurbanipal’s work on his library prove that he was the most important of the Assyrian Kings?</a:t>
            </a:r>
          </a:p>
          <a:p>
            <a:pPr algn="ctr"/>
            <a:endParaRPr lang="en-GB" dirty="0" smtClean="0">
              <a:latin typeface="Calibri" panose="020F0502020204030204" pitchFamily="34" charset="0"/>
              <a:cs typeface="Calibri" panose="020F0502020204030204" pitchFamily="34" charset="0"/>
            </a:endParaRPr>
          </a:p>
          <a:p>
            <a:pPr algn="ctr"/>
            <a:r>
              <a:rPr lang="en-GB" b="1" dirty="0" smtClean="0">
                <a:latin typeface="Calibri" panose="020F0502020204030204" pitchFamily="34" charset="0"/>
                <a:cs typeface="Calibri" panose="020F0502020204030204" pitchFamily="34" charset="0"/>
              </a:rPr>
              <a:t>Think about;</a:t>
            </a:r>
          </a:p>
          <a:p>
            <a:pPr marL="285750" indent="-285750" algn="ctr">
              <a:buFontTx/>
              <a:buChar char="-"/>
            </a:pPr>
            <a:r>
              <a:rPr lang="en-GB" i="1" dirty="0" smtClean="0">
                <a:latin typeface="Calibri" panose="020F0502020204030204" pitchFamily="34" charset="0"/>
                <a:cs typeface="Calibri" panose="020F0502020204030204" pitchFamily="34" charset="0"/>
              </a:rPr>
              <a:t>What do you mean by ‘important’?</a:t>
            </a:r>
          </a:p>
          <a:p>
            <a:pPr marL="285750" indent="-285750" algn="ctr">
              <a:buFontTx/>
              <a:buChar char="-"/>
            </a:pPr>
            <a:r>
              <a:rPr lang="en-GB" i="1" dirty="0" smtClean="0">
                <a:latin typeface="Calibri" panose="020F0502020204030204" pitchFamily="34" charset="0"/>
                <a:cs typeface="Calibri" panose="020F0502020204030204" pitchFamily="34" charset="0"/>
              </a:rPr>
              <a:t>Have other kings done things that are as important as this library?</a:t>
            </a:r>
            <a:endParaRPr lang="en-GB" i="1" dirty="0">
              <a:latin typeface="Calibri" panose="020F0502020204030204" pitchFamily="34" charset="0"/>
              <a:cs typeface="Calibri" panose="020F0502020204030204" pitchFamily="34" charset="0"/>
            </a:endParaRPr>
          </a:p>
        </p:txBody>
      </p:sp>
      <p:sp>
        <p:nvSpPr>
          <p:cNvPr id="7" name="Rectangle 6"/>
          <p:cNvSpPr/>
          <p:nvPr/>
        </p:nvSpPr>
        <p:spPr>
          <a:xfrm>
            <a:off x="7039430" y="174911"/>
            <a:ext cx="5007428" cy="6574231"/>
          </a:xfrm>
          <a:prstGeom prst="rect">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latin typeface="Calibri" panose="020F0502020204030204" pitchFamily="34" charset="0"/>
                <a:cs typeface="Calibri" panose="020F0502020204030204" pitchFamily="34" charset="0"/>
              </a:rPr>
              <a:t>Ashurbanipal’s Library is one of the most important archaeological discoveries ever </a:t>
            </a:r>
            <a:r>
              <a:rPr lang="en-US" sz="2000" b="1" dirty="0" smtClean="0">
                <a:latin typeface="Calibri" panose="020F0502020204030204" pitchFamily="34" charset="0"/>
                <a:cs typeface="Calibri" panose="020F0502020204030204" pitchFamily="34" charset="0"/>
              </a:rPr>
              <a:t>made.</a:t>
            </a:r>
          </a:p>
          <a:p>
            <a:pPr algn="ctr"/>
            <a:endParaRPr lang="en-US" sz="2000" dirty="0" smtClean="0">
              <a:latin typeface="Calibri" panose="020F0502020204030204" pitchFamily="34" charset="0"/>
              <a:cs typeface="Calibri" panose="020F0502020204030204" pitchFamily="34" charset="0"/>
            </a:endParaRPr>
          </a:p>
          <a:p>
            <a:pPr algn="ctr" fontAlgn="base"/>
            <a:r>
              <a:rPr lang="en-US" sz="2000" dirty="0">
                <a:latin typeface="Calibri" panose="020F0502020204030204" pitchFamily="34" charset="0"/>
                <a:cs typeface="Calibri" panose="020F0502020204030204" pitchFamily="34" charset="0"/>
              </a:rPr>
              <a:t>The ‘Library of Ashurbanipal’ is </a:t>
            </a:r>
            <a:r>
              <a:rPr lang="en-US" sz="2000" dirty="0" smtClean="0">
                <a:latin typeface="Calibri" panose="020F0502020204030204" pitchFamily="34" charset="0"/>
                <a:cs typeface="Calibri" panose="020F0502020204030204" pitchFamily="34" charset="0"/>
              </a:rPr>
              <a:t>a </a:t>
            </a:r>
            <a:r>
              <a:rPr lang="en-US" sz="2000" dirty="0">
                <a:latin typeface="Calibri" panose="020F0502020204030204" pitchFamily="34" charset="0"/>
                <a:cs typeface="Calibri" panose="020F0502020204030204" pitchFamily="34" charset="0"/>
              </a:rPr>
              <a:t>collection of over 30,000 clay tablets and fragments inscribed with cuneiform – a type of writing used in Mesopotamia (ancient Iraq). </a:t>
            </a:r>
            <a:endParaRPr lang="en-US" sz="2000" dirty="0" smtClean="0">
              <a:latin typeface="Calibri" panose="020F0502020204030204" pitchFamily="34" charset="0"/>
              <a:cs typeface="Calibri" panose="020F0502020204030204" pitchFamily="34" charset="0"/>
            </a:endParaRPr>
          </a:p>
          <a:p>
            <a:pPr algn="ctr" fontAlgn="base"/>
            <a:endParaRPr lang="en-US" sz="2000" dirty="0">
              <a:latin typeface="Calibri" panose="020F0502020204030204" pitchFamily="34" charset="0"/>
              <a:cs typeface="Calibri" panose="020F0502020204030204" pitchFamily="34" charset="0"/>
            </a:endParaRPr>
          </a:p>
          <a:p>
            <a:pPr algn="ctr" fontAlgn="base"/>
            <a:r>
              <a:rPr lang="en-US" sz="2000" dirty="0">
                <a:latin typeface="Calibri" panose="020F0502020204030204" pitchFamily="34" charset="0"/>
                <a:cs typeface="Calibri" panose="020F0502020204030204" pitchFamily="34" charset="0"/>
              </a:rPr>
              <a:t>The tablets were discovered in the ruins of the city of Nineveh (now northern Iraq), once capital of the mighty Assyrian </a:t>
            </a:r>
            <a:r>
              <a:rPr lang="en-US" sz="2000" dirty="0" smtClean="0">
                <a:latin typeface="Calibri" panose="020F0502020204030204" pitchFamily="34" charset="0"/>
                <a:cs typeface="Calibri" panose="020F0502020204030204" pitchFamily="34" charset="0"/>
              </a:rPr>
              <a:t>empire. </a:t>
            </a:r>
          </a:p>
          <a:p>
            <a:pPr algn="ctr" fontAlgn="base"/>
            <a:r>
              <a:rPr lang="en-US" sz="2000" dirty="0" smtClean="0">
                <a:latin typeface="Calibri" panose="020F0502020204030204" pitchFamily="34" charset="0"/>
                <a:cs typeface="Calibri" panose="020F0502020204030204" pitchFamily="34" charset="0"/>
              </a:rPr>
              <a:t>They </a:t>
            </a:r>
            <a:r>
              <a:rPr lang="en-US" sz="2000" dirty="0">
                <a:latin typeface="Calibri" panose="020F0502020204030204" pitchFamily="34" charset="0"/>
                <a:cs typeface="Calibri" panose="020F0502020204030204" pitchFamily="34" charset="0"/>
              </a:rPr>
              <a:t>were excavated in a series of digs from the 1840s through to the </a:t>
            </a:r>
            <a:r>
              <a:rPr lang="en-US" sz="2000" dirty="0" smtClean="0">
                <a:latin typeface="Calibri" panose="020F0502020204030204" pitchFamily="34" charset="0"/>
                <a:cs typeface="Calibri" panose="020F0502020204030204" pitchFamily="34" charset="0"/>
              </a:rPr>
              <a:t>1930s.</a:t>
            </a:r>
          </a:p>
          <a:p>
            <a:pPr algn="ctr" fontAlgn="base"/>
            <a:endParaRPr lang="en-US" sz="2000" dirty="0">
              <a:latin typeface="Calibri" panose="020F0502020204030204" pitchFamily="34" charset="0"/>
              <a:cs typeface="Calibri" panose="020F0502020204030204" pitchFamily="34" charset="0"/>
            </a:endParaRPr>
          </a:p>
          <a:p>
            <a:pPr algn="ctr" fontAlgn="base"/>
            <a:r>
              <a:rPr lang="en-US" sz="2000" dirty="0">
                <a:latin typeface="Calibri" panose="020F0502020204030204" pitchFamily="34" charset="0"/>
                <a:cs typeface="Calibri" panose="020F0502020204030204" pitchFamily="34" charset="0"/>
              </a:rPr>
              <a:t>Nineveh </a:t>
            </a:r>
            <a:r>
              <a:rPr lang="en-US" sz="2000" dirty="0" smtClean="0">
                <a:latin typeface="Calibri" panose="020F0502020204030204" pitchFamily="34" charset="0"/>
                <a:cs typeface="Calibri" panose="020F0502020204030204" pitchFamily="34" charset="0"/>
              </a:rPr>
              <a:t>was destroyed by a </a:t>
            </a:r>
            <a:r>
              <a:rPr lang="en-US" sz="2000" dirty="0">
                <a:latin typeface="Calibri" panose="020F0502020204030204" pitchFamily="34" charset="0"/>
                <a:cs typeface="Calibri" panose="020F0502020204030204" pitchFamily="34" charset="0"/>
              </a:rPr>
              <a:t>fire in around 612 BC. But while paper books are destroyed by fire, the clay tablets were in most cases baked harder, making them among the best preserved documents from thousands of years </a:t>
            </a:r>
            <a:r>
              <a:rPr lang="en-US" sz="2000" dirty="0" smtClean="0">
                <a:latin typeface="Calibri" panose="020F0502020204030204" pitchFamily="34" charset="0"/>
                <a:cs typeface="Calibri" panose="020F0502020204030204" pitchFamily="34" charset="0"/>
              </a:rPr>
              <a:t>of Assyrian history!</a:t>
            </a:r>
            <a:endParaRPr lang="en-GB" dirty="0"/>
          </a:p>
        </p:txBody>
      </p:sp>
      <p:sp>
        <p:nvSpPr>
          <p:cNvPr id="8" name="Rounded Rectangle 7"/>
          <p:cNvSpPr/>
          <p:nvPr/>
        </p:nvSpPr>
        <p:spPr>
          <a:xfrm>
            <a:off x="265249" y="3910860"/>
            <a:ext cx="5105036" cy="476671"/>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Post-video reflection question</a:t>
            </a:r>
            <a:endParaRPr lang="en-GB" b="1" dirty="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9" name="Rectangle 8"/>
          <p:cNvSpPr/>
          <p:nvPr/>
        </p:nvSpPr>
        <p:spPr>
          <a:xfrm>
            <a:off x="145142" y="1175657"/>
            <a:ext cx="6473372" cy="245291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TASK</a:t>
            </a:r>
            <a:r>
              <a:rPr lang="en-GB" sz="2000" dirty="0" smtClean="0">
                <a:latin typeface="Calibri" panose="020F0502020204030204" pitchFamily="34" charset="0"/>
                <a:cs typeface="Calibri" panose="020F0502020204030204" pitchFamily="34" charset="0"/>
              </a:rPr>
              <a:t>: watch the clip on the library of Nineveh, that Ashurbanipal commissioned and developed.</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Make notes on;</a:t>
            </a:r>
          </a:p>
          <a:p>
            <a:pPr marL="285750" indent="-285750" algn="ctr">
              <a:buFont typeface="Arial" panose="020B0604020202020204" pitchFamily="34" charset="0"/>
              <a:buChar char="•"/>
            </a:pPr>
            <a:r>
              <a:rPr lang="en-GB" sz="2000" dirty="0" smtClean="0">
                <a:latin typeface="Calibri" panose="020F0502020204030204" pitchFamily="34" charset="0"/>
                <a:cs typeface="Calibri" panose="020F0502020204030204" pitchFamily="34" charset="0"/>
              </a:rPr>
              <a:t>Why it is an important development for the Ancient Middle East</a:t>
            </a:r>
          </a:p>
          <a:p>
            <a:pPr marL="285750" indent="-285750" algn="ctr">
              <a:buFont typeface="Arial" panose="020B0604020202020204" pitchFamily="34" charset="0"/>
              <a:buChar char="•"/>
            </a:pPr>
            <a:r>
              <a:rPr lang="en-GB" sz="2000" dirty="0" smtClean="0">
                <a:latin typeface="Calibri" panose="020F0502020204030204" pitchFamily="34" charset="0"/>
                <a:cs typeface="Calibri" panose="020F0502020204030204" pitchFamily="34" charset="0"/>
              </a:rPr>
              <a:t>Why it was an important development for humanity.</a:t>
            </a: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88397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7200" b="1" u="sng" dirty="0" smtClean="0"/>
              <a:t>Plenary table</a:t>
            </a:r>
            <a:endParaRPr lang="en-GB" sz="7200" b="1" u="sng"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45152857"/>
              </p:ext>
            </p:extLst>
          </p:nvPr>
        </p:nvGraphicFramePr>
        <p:xfrm>
          <a:off x="1295400" y="2557463"/>
          <a:ext cx="9601200" cy="2743200"/>
        </p:xfrm>
        <a:graphic>
          <a:graphicData uri="http://schemas.openxmlformats.org/drawingml/2006/table">
            <a:tbl>
              <a:tblPr firstRow="1" bandRow="1">
                <a:tableStyleId>{5C22544A-7EE6-4342-B048-85BDC9FD1C3A}</a:tableStyleId>
              </a:tblPr>
              <a:tblGrid>
                <a:gridCol w="4800600">
                  <a:extLst>
                    <a:ext uri="{9D8B030D-6E8A-4147-A177-3AD203B41FA5}">
                      <a16:colId xmlns:a16="http://schemas.microsoft.com/office/drawing/2014/main" val="3319347070"/>
                    </a:ext>
                  </a:extLst>
                </a:gridCol>
                <a:gridCol w="4800600">
                  <a:extLst>
                    <a:ext uri="{9D8B030D-6E8A-4147-A177-3AD203B41FA5}">
                      <a16:colId xmlns:a16="http://schemas.microsoft.com/office/drawing/2014/main" val="3437643165"/>
                    </a:ext>
                  </a:extLst>
                </a:gridCol>
              </a:tblGrid>
              <a:tr h="370840">
                <a:tc>
                  <a:txBody>
                    <a:bodyPr/>
                    <a:lstStyle/>
                    <a:p>
                      <a:pPr algn="ctr"/>
                      <a:r>
                        <a:rPr lang="en-GB" sz="2400" dirty="0" smtClean="0">
                          <a:latin typeface="Calibri" panose="020F0502020204030204" pitchFamily="34" charset="0"/>
                          <a:cs typeface="Calibri" panose="020F0502020204030204" pitchFamily="34" charset="0"/>
                        </a:rPr>
                        <a:t>Evidence that Ashurbanipal</a:t>
                      </a:r>
                      <a:r>
                        <a:rPr lang="en-GB" sz="2400" baseline="0" dirty="0" smtClean="0">
                          <a:latin typeface="Calibri" panose="020F0502020204030204" pitchFamily="34" charset="0"/>
                          <a:cs typeface="Calibri" panose="020F0502020204030204" pitchFamily="34" charset="0"/>
                        </a:rPr>
                        <a:t> was SIMILAR to other Assyrian Kings</a:t>
                      </a:r>
                      <a:endParaRPr lang="en-GB" sz="2400" dirty="0">
                        <a:latin typeface="Calibri" panose="020F0502020204030204" pitchFamily="34" charset="0"/>
                        <a:cs typeface="Calibri" panose="020F0502020204030204" pitchFamily="34" charset="0"/>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2400" dirty="0" smtClean="0">
                          <a:latin typeface="Calibri" panose="020F0502020204030204" pitchFamily="34" charset="0"/>
                          <a:cs typeface="Calibri" panose="020F0502020204030204" pitchFamily="34" charset="0"/>
                        </a:rPr>
                        <a:t>Evidence that Ashurbanipal</a:t>
                      </a:r>
                      <a:r>
                        <a:rPr lang="en-GB" sz="2400" baseline="0" dirty="0" smtClean="0">
                          <a:latin typeface="Calibri" panose="020F0502020204030204" pitchFamily="34" charset="0"/>
                          <a:cs typeface="Calibri" panose="020F0502020204030204" pitchFamily="34" charset="0"/>
                        </a:rPr>
                        <a:t> was DIFFERENT to other Assyrian Kings</a:t>
                      </a:r>
                      <a:endParaRPr lang="en-GB" sz="2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553328905"/>
                  </a:ext>
                </a:extLst>
              </a:tr>
              <a:tr h="370840">
                <a:tc>
                  <a:txBody>
                    <a:bodyPr/>
                    <a:lstStyle/>
                    <a:p>
                      <a:pPr algn="ctr"/>
                      <a:endParaRPr lang="en-GB" sz="2400" dirty="0" smtClean="0">
                        <a:latin typeface="Calibri" panose="020F0502020204030204" pitchFamily="34" charset="0"/>
                        <a:cs typeface="Calibri" panose="020F0502020204030204" pitchFamily="34" charset="0"/>
                      </a:endParaRPr>
                    </a:p>
                    <a:p>
                      <a:pPr algn="ctr"/>
                      <a:endParaRPr lang="en-GB" sz="2400" dirty="0" smtClean="0">
                        <a:latin typeface="Calibri" panose="020F0502020204030204" pitchFamily="34" charset="0"/>
                        <a:cs typeface="Calibri" panose="020F0502020204030204" pitchFamily="34" charset="0"/>
                      </a:endParaRPr>
                    </a:p>
                    <a:p>
                      <a:pPr algn="ctr"/>
                      <a:endParaRPr lang="en-GB" sz="2400" dirty="0" smtClean="0">
                        <a:latin typeface="Calibri" panose="020F0502020204030204" pitchFamily="34" charset="0"/>
                        <a:cs typeface="Calibri" panose="020F0502020204030204" pitchFamily="34" charset="0"/>
                      </a:endParaRPr>
                    </a:p>
                    <a:p>
                      <a:pPr algn="ctr"/>
                      <a:endParaRPr lang="en-GB" sz="2400" dirty="0" smtClean="0">
                        <a:latin typeface="Calibri" panose="020F0502020204030204" pitchFamily="34" charset="0"/>
                        <a:cs typeface="Calibri" panose="020F0502020204030204" pitchFamily="34" charset="0"/>
                      </a:endParaRPr>
                    </a:p>
                    <a:p>
                      <a:pPr algn="ctr"/>
                      <a:endParaRPr lang="en-GB" sz="2400" dirty="0">
                        <a:latin typeface="Calibri" panose="020F0502020204030204" pitchFamily="34" charset="0"/>
                        <a:cs typeface="Calibri" panose="020F0502020204030204" pitchFamily="34" charset="0"/>
                      </a:endParaRPr>
                    </a:p>
                  </a:txBody>
                  <a:tcPr/>
                </a:tc>
                <a:tc>
                  <a:txBody>
                    <a:bodyPr/>
                    <a:lstStyle/>
                    <a:p>
                      <a:pPr algn="ctr"/>
                      <a:endParaRPr lang="en-GB" sz="2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500126257"/>
                  </a:ext>
                </a:extLst>
              </a:tr>
            </a:tbl>
          </a:graphicData>
        </a:graphic>
      </p:graphicFrame>
      <p:sp>
        <p:nvSpPr>
          <p:cNvPr id="5" name="Rectangle 4"/>
          <p:cNvSpPr/>
          <p:nvPr/>
        </p:nvSpPr>
        <p:spPr>
          <a:xfrm>
            <a:off x="4165600" y="4683806"/>
            <a:ext cx="3860800" cy="149928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GB" dirty="0" smtClean="0">
                <a:latin typeface="Calibri" panose="020F0502020204030204" pitchFamily="34" charset="0"/>
                <a:cs typeface="Calibri" panose="020F0502020204030204" pitchFamily="34" charset="0"/>
              </a:rPr>
              <a:t>Draw out and complete this table, using the knowledge you have gained from today and previous lessons on the Assyrian Empire</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44723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1286</TotalTime>
  <Words>1384</Words>
  <Application>Microsoft Office PowerPoint</Application>
  <PresentationFormat>Widescreen</PresentationFormat>
  <Paragraphs>137</Paragraphs>
  <Slides>9</Slides>
  <Notes>5</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Century Gothic</vt:lpstr>
      <vt:lpstr>Garamond</vt:lpstr>
      <vt:lpstr>Organic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Plenary table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Assyria; Ashurnasirpal II</dc:title>
  <dc:creator>Anna McOmish</dc:creator>
  <cp:lastModifiedBy>ST-MCOMISH-A</cp:lastModifiedBy>
  <cp:revision>155</cp:revision>
  <cp:lastPrinted>2019-10-01T06:55:16Z</cp:lastPrinted>
  <dcterms:created xsi:type="dcterms:W3CDTF">2019-08-28T18:30:44Z</dcterms:created>
  <dcterms:modified xsi:type="dcterms:W3CDTF">2020-05-01T11:22:37Z</dcterms:modified>
</cp:coreProperties>
</file>